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9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4"/>
  </p:notesMasterIdLst>
  <p:sldIdLst>
    <p:sldId id="263" r:id="rId2"/>
    <p:sldId id="256" r:id="rId3"/>
    <p:sldId id="262" r:id="rId4"/>
    <p:sldId id="268" r:id="rId5"/>
    <p:sldId id="267" r:id="rId6"/>
    <p:sldId id="258" r:id="rId7"/>
    <p:sldId id="269" r:id="rId8"/>
    <p:sldId id="270" r:id="rId9"/>
    <p:sldId id="285" r:id="rId10"/>
    <p:sldId id="272" r:id="rId11"/>
    <p:sldId id="273" r:id="rId12"/>
    <p:sldId id="274" r:id="rId13"/>
    <p:sldId id="275" r:id="rId14"/>
    <p:sldId id="278" r:id="rId15"/>
    <p:sldId id="276" r:id="rId16"/>
    <p:sldId id="277" r:id="rId17"/>
    <p:sldId id="279" r:id="rId18"/>
    <p:sldId id="280" r:id="rId19"/>
    <p:sldId id="281" r:id="rId20"/>
    <p:sldId id="286" r:id="rId21"/>
    <p:sldId id="261" r:id="rId22"/>
    <p:sldId id="284" r:id="rId23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aleway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36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d410c3dd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d410c3dd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d410c3dd8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d410c3dd8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60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Cstar</a:t>
            </a:r>
            <a:r>
              <a:rPr lang="en-US" dirty="0"/>
              <a:t>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B053C-0DDB-45D0-96FE-E904CF42B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Back- STI Funded</a:t>
            </a:r>
          </a:p>
          <a:p>
            <a:r>
              <a:rPr lang="en-US" dirty="0"/>
              <a:t>Blue- other 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B053C-0DDB-45D0-96FE-E904CF42B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2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72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82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B053C-0DDB-45D0-96FE-E904CF42B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97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Orange- External Projects</a:t>
            </a:r>
          </a:p>
          <a:p>
            <a:r>
              <a:rPr lang="en-US" dirty="0"/>
              <a:t>Purple- Internal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B053C-0DDB-45D0-96FE-E904CF42B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d410c3d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d410c3d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34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d410c3d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d410c3d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d410c3dd8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d410c3dd8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5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931ccac4f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931ccac4f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881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62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17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d410c3d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d410c3d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83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9161-B254-4710-92FC-FAEADE2D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0139E-939C-4DDD-9A2E-670EE11B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D983-56A7-44B3-8F83-E322F5A1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5EFE-BAA2-41ED-AC8E-D5BDC2F5E9B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D0C4-1BE8-448B-B367-3631D69D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41D15-C8C6-4A90-BB9E-89060B3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AFC7-146F-444D-8825-9BCB8C1B8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_HEADER">
    <p:bg>
      <p:bgPr>
        <a:solidFill>
          <a:srgbClr val="1155C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9" r:id="rId8"/>
    <p:sldLayoutId id="2147483660" r:id="rId9"/>
    <p:sldLayoutId id="2147483662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it.ly/2AB5gG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EB7660F-6615-E211-E4E8-0DA7CBF0B658}"/>
              </a:ext>
            </a:extLst>
          </p:cNvPr>
          <p:cNvSpPr txBox="1">
            <a:spLocks/>
          </p:cNvSpPr>
          <p:nvPr/>
        </p:nvSpPr>
        <p:spPr>
          <a:xfrm>
            <a:off x="416860" y="551330"/>
            <a:ext cx="7678270" cy="166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Integrating Social and Physical Sciences at the National Weather Service to Understand the Ready in Weather-Ready Nation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8A3E2AD-875B-2428-9C5E-D3A7C31DBA3B}"/>
              </a:ext>
            </a:extLst>
          </p:cNvPr>
          <p:cNvSpPr txBox="1">
            <a:spLocks/>
          </p:cNvSpPr>
          <p:nvPr/>
        </p:nvSpPr>
        <p:spPr>
          <a:xfrm>
            <a:off x="1149273" y="2463421"/>
            <a:ext cx="6513945" cy="222458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Leticia Williams, </a:t>
            </a:r>
            <a:r>
              <a:rPr lang="en-US" sz="7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Ph.D. &amp; Valerie </a:t>
            </a:r>
            <a:r>
              <a:rPr lang="en-US" sz="72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Were, Ph.D</a:t>
            </a:r>
            <a:r>
              <a:rPr lang="en-US" sz="72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endParaRPr lang="en-US" sz="6400" b="1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56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Social, Behavioral, and Economic Sciences (SBES) Program</a:t>
            </a:r>
          </a:p>
          <a:p>
            <a:pPr algn="ctr">
              <a:spcAft>
                <a:spcPts val="600"/>
              </a:spcAft>
            </a:pPr>
            <a:r>
              <a:rPr lang="en-US" sz="56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Office of Science &amp; Technology Integration (OSTI)</a:t>
            </a:r>
          </a:p>
          <a:p>
            <a:pPr algn="ctr">
              <a:spcAft>
                <a:spcPts val="600"/>
              </a:spcAft>
            </a:pPr>
            <a:r>
              <a:rPr lang="en-US" sz="56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Weather Service (NWS) </a:t>
            </a:r>
            <a:endParaRPr lang="en-US" sz="5600" b="1" dirty="0" smtClean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5600" b="1" dirty="0" smtClean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56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July 26, 2023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456-DD67-9903-722A-F046C282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85" y="1698233"/>
            <a:ext cx="4351438" cy="1671570"/>
          </a:xfrm>
        </p:spPr>
        <p:txBody>
          <a:bodyPr anchor="b">
            <a:normAutofit/>
          </a:bodyPr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85" y="513464"/>
            <a:ext cx="4034466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43447" y="1318650"/>
            <a:ext cx="3613400" cy="1827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2800" dirty="0">
                <a:solidFill>
                  <a:schemeClr val="accent5"/>
                </a:solidFill>
              </a:rPr>
              <a:t>How to integrate social science into the weather enterprise?</a:t>
            </a:r>
            <a:endParaRPr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837" y="1318650"/>
            <a:ext cx="3314133" cy="2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46139"/>
              </p:ext>
            </p:extLst>
          </p:nvPr>
        </p:nvGraphicFramePr>
        <p:xfrm>
          <a:off x="1" y="1"/>
          <a:ext cx="9144000" cy="48298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95144">
                  <a:extLst>
                    <a:ext uri="{9D8B030D-6E8A-4147-A177-3AD203B41FA5}">
                      <a16:colId xmlns:a16="http://schemas.microsoft.com/office/drawing/2014/main" val="702202309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358820661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214837505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54251752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4259374706"/>
                    </a:ext>
                  </a:extLst>
                </a:gridCol>
              </a:tblGrid>
              <a:tr h="965970">
                <a:tc>
                  <a:txBody>
                    <a:bodyPr/>
                    <a:lstStyle/>
                    <a:p>
                      <a:r>
                        <a:rPr lang="en-US" sz="2800" dirty="0"/>
                        <a:t>Current Projects 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84771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Understanding the Human Response to Water Hazard Products (BIL Prov.3)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3744505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Understanding the Human Response to Fire Weather Products (BIL Prov.5)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15450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Supporting the Improvement of Tsunami Warning Messages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032653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Opportunities for WCMs to Support Service Equity and Use of Weather and Hydrologic Data Products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095898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Collaborative Science, Technology, and Applied Research (CSTAR) Program 2022 Projects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01838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Supporting the Improvement of Winter Weather Products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50687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Space Weather Advisory Group User Needs Support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4566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086984-F71E-4FDA-952E-AA75BCC26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24" y="206322"/>
            <a:ext cx="553098" cy="530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63B04-59C0-4975-8630-69DCDC6FE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36" y="193870"/>
            <a:ext cx="555498" cy="555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D3035-8484-4EEC-9FCD-8BB4432E0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086" y="231589"/>
            <a:ext cx="480060" cy="48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FB3F4-70E2-4CA4-969B-07693EE4F8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23" y="261857"/>
            <a:ext cx="528066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39D7-E1D3-4281-BE38-541B4031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" y="868196"/>
            <a:ext cx="8891752" cy="4205392"/>
          </a:xfrm>
        </p:spPr>
        <p:txBody>
          <a:bodyPr>
            <a:normAutofit/>
          </a:bodyPr>
          <a:lstStyle/>
          <a:p>
            <a:pPr marL="342900" indent="-3429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34290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11647"/>
              </p:ext>
            </p:extLst>
          </p:nvPr>
        </p:nvGraphicFramePr>
        <p:xfrm>
          <a:off x="-54592" y="68240"/>
          <a:ext cx="9198594" cy="491120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527950">
                  <a:extLst>
                    <a:ext uri="{9D8B030D-6E8A-4147-A177-3AD203B41FA5}">
                      <a16:colId xmlns:a16="http://schemas.microsoft.com/office/drawing/2014/main" val="702202309"/>
                    </a:ext>
                  </a:extLst>
                </a:gridCol>
                <a:gridCol w="917661">
                  <a:extLst>
                    <a:ext uri="{9D8B030D-6E8A-4147-A177-3AD203B41FA5}">
                      <a16:colId xmlns:a16="http://schemas.microsoft.com/office/drawing/2014/main" val="3588206614"/>
                    </a:ext>
                  </a:extLst>
                </a:gridCol>
                <a:gridCol w="917661">
                  <a:extLst>
                    <a:ext uri="{9D8B030D-6E8A-4147-A177-3AD203B41FA5}">
                      <a16:colId xmlns:a16="http://schemas.microsoft.com/office/drawing/2014/main" val="214837505"/>
                    </a:ext>
                  </a:extLst>
                </a:gridCol>
                <a:gridCol w="917661">
                  <a:extLst>
                    <a:ext uri="{9D8B030D-6E8A-4147-A177-3AD203B41FA5}">
                      <a16:colId xmlns:a16="http://schemas.microsoft.com/office/drawing/2014/main" val="542517524"/>
                    </a:ext>
                  </a:extLst>
                </a:gridCol>
                <a:gridCol w="917661">
                  <a:extLst>
                    <a:ext uri="{9D8B030D-6E8A-4147-A177-3AD203B41FA5}">
                      <a16:colId xmlns:a16="http://schemas.microsoft.com/office/drawing/2014/main" val="4259374706"/>
                    </a:ext>
                  </a:extLst>
                </a:gridCol>
              </a:tblGrid>
              <a:tr h="847964">
                <a:tc>
                  <a:txBody>
                    <a:bodyPr/>
                    <a:lstStyle/>
                    <a:p>
                      <a:r>
                        <a:rPr lang="en-US" sz="3300" dirty="0"/>
                        <a:t>Current Projects </a:t>
                      </a:r>
                      <a:endParaRPr lang="en-US" sz="33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47719"/>
                  </a:ext>
                </a:extLst>
              </a:tr>
              <a:tr h="432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Supporting the Improvement of Severe Weather Products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4509"/>
                  </a:ext>
                </a:extLst>
              </a:tr>
              <a:tr h="74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Statistically Exploring the Relationship between Social Vulnerability and Tornado Warning Reception, Comprehension, and Response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72661"/>
                  </a:ext>
                </a:extLst>
              </a:tr>
              <a:tr h="370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Using Colormaps to Communicate Risk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71540"/>
                  </a:ext>
                </a:extLst>
              </a:tr>
              <a:tr h="381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Supporting the Evolution of the Weather Dashboard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87082"/>
                  </a:ext>
                </a:extLst>
              </a:tr>
              <a:tr h="522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Analysis for Probabilistic and Risk Reduction Decision Support for Fire Weather Services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032653"/>
                  </a:ext>
                </a:extLst>
              </a:tr>
              <a:tr h="420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Literature Review of Prior NWS Funded Research Projects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095898"/>
                  </a:ext>
                </a:extLst>
              </a:tr>
              <a:tr h="74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Testing the Waters:  Using Social Science Methods to Incorporate Stakeholder Needs to Co-Develop WPC precipitation Products and Services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0183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Societal Data Insights Initiative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068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086984-F71E-4FDA-952E-AA75BCC26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24" y="206322"/>
            <a:ext cx="553098" cy="530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63B04-59C0-4975-8630-69DCDC6FE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36" y="193870"/>
            <a:ext cx="555498" cy="55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B6B01-2185-49F6-8784-B26960D3E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086" y="231589"/>
            <a:ext cx="480060" cy="48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F12291-29D1-4F66-AD7C-C9225C32C5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23" y="261857"/>
            <a:ext cx="528066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Space Weather Advisory Group User Needs Survey</a:t>
            </a:r>
            <a:endParaRPr dirty="0"/>
          </a:p>
        </p:txBody>
      </p:sp>
      <p:pic>
        <p:nvPicPr>
          <p:cNvPr id="4" name="Picture 2" descr="https://www.weather.gov/images/safety/space-infographic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962" y="1340890"/>
            <a:ext cx="5576358" cy="29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957952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Understanding the Human Response to Water Hazard Products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9" y="1589963"/>
            <a:ext cx="5022379" cy="2825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001" y="1589963"/>
            <a:ext cx="2908839" cy="21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Societal Data Insights Initiative</a:t>
            </a:r>
            <a:endParaRPr dirty="0"/>
          </a:p>
        </p:txBody>
      </p:sp>
      <p:pic>
        <p:nvPicPr>
          <p:cNvPr id="4" name="Picture 2" descr="https://lh4.googleusercontent.com/XT-Msa8eh8I4PMNtMnHexpGPU6PoPFT3t264nse9vDmCec26yqcVo-l24XwnhdmXvbKJTUmVfgvI7EkXJT-2ZRMQgjx-DCMe4jbBzMYdy6FdLGLw0rg7y7z3XF7MJUQZRoYhhvnpCHH1WZ8Oi3aTbgQR=s204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499" y="1301746"/>
            <a:ext cx="5335666" cy="30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39D7-E1D3-4281-BE38-541B4031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" y="868196"/>
            <a:ext cx="8891752" cy="4205392"/>
          </a:xfrm>
        </p:spPr>
        <p:txBody>
          <a:bodyPr>
            <a:normAutofit/>
          </a:bodyPr>
          <a:lstStyle/>
          <a:p>
            <a:pPr marL="342900" indent="-3429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34290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40561"/>
              </p:ext>
            </p:extLst>
          </p:nvPr>
        </p:nvGraphicFramePr>
        <p:xfrm>
          <a:off x="0" y="93666"/>
          <a:ext cx="9144001" cy="48928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495145">
                  <a:extLst>
                    <a:ext uri="{9D8B030D-6E8A-4147-A177-3AD203B41FA5}">
                      <a16:colId xmlns:a16="http://schemas.microsoft.com/office/drawing/2014/main" val="702202309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358820661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214837505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54251752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4259374706"/>
                    </a:ext>
                  </a:extLst>
                </a:gridCol>
              </a:tblGrid>
              <a:tr h="944820">
                <a:tc>
                  <a:txBody>
                    <a:bodyPr/>
                    <a:lstStyle/>
                    <a:p>
                      <a:r>
                        <a:rPr lang="en-US" sz="3300" dirty="0"/>
                        <a:t>Potential Future Projects </a:t>
                      </a:r>
                      <a:endParaRPr lang="en-US" sz="33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47719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Conduct Social Network Analysis of Selected Communities and Hazards 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44505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Conduct Case Studies of Specific Weather Hazards and Communities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4509"/>
                  </a:ext>
                </a:extLst>
              </a:tr>
              <a:tr h="693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Conduct an assessment of existing NWS databases including the Storm Events, Damage Assessment Tool, NOESS, etc.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032653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Depict Risk and Severity Across Weather Hazards Consistently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095898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Develop Culturally Diverse Products and Services in Multiple Languages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01838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Improve Forecast Literacy Among the Public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06879"/>
                  </a:ext>
                </a:extLst>
              </a:tr>
              <a:tr h="539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Quantify and Understand the impacts of weather and NWS investments on communities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66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086984-F71E-4FDA-952E-AA75BCC26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24" y="226794"/>
            <a:ext cx="553098" cy="530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63B04-59C0-4975-8630-69DCDC6FE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36" y="221166"/>
            <a:ext cx="555498" cy="55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ADCE89-9A09-42A8-A29A-D7307FE2AA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086" y="258885"/>
            <a:ext cx="480060" cy="48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D40EA-3C18-4DB4-BB58-D4FA15AB71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23" y="275505"/>
            <a:ext cx="528066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39D7-E1D3-4281-BE38-541B4031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76" y="868196"/>
            <a:ext cx="8891752" cy="4205392"/>
          </a:xfrm>
        </p:spPr>
        <p:txBody>
          <a:bodyPr>
            <a:normAutofit/>
          </a:bodyPr>
          <a:lstStyle/>
          <a:p>
            <a:pPr marL="342900" indent="-342900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-34290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58588"/>
              </p:ext>
            </p:extLst>
          </p:nvPr>
        </p:nvGraphicFramePr>
        <p:xfrm>
          <a:off x="0" y="81887"/>
          <a:ext cx="9144000" cy="482985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495144">
                  <a:extLst>
                    <a:ext uri="{9D8B030D-6E8A-4147-A177-3AD203B41FA5}">
                      <a16:colId xmlns:a16="http://schemas.microsoft.com/office/drawing/2014/main" val="702202309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358820661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214837505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542517524"/>
                    </a:ext>
                  </a:extLst>
                </a:gridCol>
                <a:gridCol w="912214">
                  <a:extLst>
                    <a:ext uri="{9D8B030D-6E8A-4147-A177-3AD203B41FA5}">
                      <a16:colId xmlns:a16="http://schemas.microsoft.com/office/drawing/2014/main" val="4259374706"/>
                    </a:ext>
                  </a:extLst>
                </a:gridCol>
              </a:tblGrid>
              <a:tr h="965970">
                <a:tc>
                  <a:txBody>
                    <a:bodyPr/>
                    <a:lstStyle/>
                    <a:p>
                      <a:r>
                        <a:rPr lang="en-US" sz="3300" dirty="0"/>
                        <a:t>Potential Future Projects </a:t>
                      </a:r>
                      <a:endParaRPr lang="en-US" sz="3300" b="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4771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/>
                          </a:solidFill>
                        </a:rPr>
                        <a:t>Understand the impacts of NWS Products and Services to Mitigate the Impacts of Weather</a:t>
                      </a:r>
                      <a:endParaRPr lang="en-US" sz="1400" dirty="0">
                        <a:solidFill>
                          <a:schemeClr val="accent5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chemeClr val="accent5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44505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Support Local WFOs and CSCs in Conducting SBES Research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450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Develop a systematic processes for gathering SBES requirements, designing research, and transitioning research into operations </a:t>
                      </a:r>
                      <a:endParaRPr lang="en-US" sz="30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032653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Craft Achievable Metrics to Fulfill the NWS Mission  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095898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Review the Product Development Process to Better Integrate SBES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801838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Design an Evaluation Framework to Align Assessments and Case Studies to Identify Best Practices and Challenges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506879"/>
                  </a:ext>
                </a:extLst>
              </a:tr>
              <a:tr h="55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Integrate/Develop a SBES Testbed for the NWS </a:t>
                      </a:r>
                      <a:endParaRPr lang="en-US" sz="1400" dirty="0">
                        <a:solidFill>
                          <a:srgbClr val="00B0F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100" dirty="0">
                          <a:solidFill>
                            <a:srgbClr val="00B0F0"/>
                          </a:solidFill>
                        </a:rPr>
                        <a:t>֎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66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086984-F71E-4FDA-952E-AA75BCC26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24" y="206322"/>
            <a:ext cx="553098" cy="530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63B04-59C0-4975-8630-69DCDC6FE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136" y="193870"/>
            <a:ext cx="555498" cy="55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24C0FD-A59F-4107-BD25-B71D12BF8A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086" y="231589"/>
            <a:ext cx="480060" cy="48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73974-86B5-42EE-A29A-901A1ABD2F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23" y="261857"/>
            <a:ext cx="528066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420" y="1269738"/>
            <a:ext cx="5409029" cy="3056530"/>
          </a:xfrm>
          <a:prstGeom prst="rect">
            <a:avLst/>
          </a:prstGeom>
        </p:spPr>
      </p:pic>
      <p:sp>
        <p:nvSpPr>
          <p:cNvPr id="8" name="Google Shape;138;p19"/>
          <p:cNvSpPr txBox="1">
            <a:spLocks/>
          </p:cNvSpPr>
          <p:nvPr/>
        </p:nvSpPr>
        <p:spPr>
          <a:xfrm>
            <a:off x="769790" y="511827"/>
            <a:ext cx="8226291" cy="64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dirty="0"/>
              <a:t>Assessment of Existing NWS databases including the Storm Events, Damage Assessment Tool, NOESS, etc. </a:t>
            </a:r>
          </a:p>
        </p:txBody>
      </p:sp>
    </p:spTree>
    <p:extLst>
      <p:ext uri="{BB962C8B-B14F-4D97-AF65-F5344CB8AC3E}">
        <p14:creationId xmlns:p14="http://schemas.microsoft.com/office/powerpoint/2010/main" val="37696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16003" y="55216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Overview</a:t>
            </a:r>
            <a:endParaRPr sz="3200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588DC83-D15B-4B1A-AAA1-EAA6F6E59365}"/>
              </a:ext>
            </a:extLst>
          </p:cNvPr>
          <p:cNvSpPr txBox="1">
            <a:spLocks/>
          </p:cNvSpPr>
          <p:nvPr/>
        </p:nvSpPr>
        <p:spPr>
          <a:xfrm>
            <a:off x="716003" y="1547300"/>
            <a:ext cx="5792374" cy="228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 to Social Science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Direction &amp; Goals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&amp; Future Projects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Next Steps for Integration</a:t>
            </a:r>
            <a:endParaRPr lang="en-US" sz="24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7443" y="578603"/>
            <a:ext cx="8789954" cy="548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/>
              <a:t>SBES Testbed for the </a:t>
            </a:r>
            <a:r>
              <a:rPr lang="en-US" dirty="0" smtClean="0"/>
              <a:t>NWS (or integrate into others)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" t="13167" r="128" b="198"/>
          <a:stretch/>
        </p:blipFill>
        <p:spPr>
          <a:xfrm>
            <a:off x="122034" y="1127272"/>
            <a:ext cx="6979930" cy="39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You!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2"/>
                </a:solidFill>
              </a:rPr>
              <a:t>Leticia Williams, Ph.D.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leticia.williams@noaa.gov </a:t>
            </a:r>
          </a:p>
          <a:p>
            <a:pPr marL="0" lvl="0" indent="0">
              <a:spcAft>
                <a:spcPts val="1200"/>
              </a:spcAft>
              <a:buNone/>
            </a:pPr>
            <a:endParaRPr lang="en-US" sz="1800" b="1" dirty="0">
              <a:solidFill>
                <a:schemeClr val="bg2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2"/>
                </a:solidFill>
              </a:rPr>
              <a:t>Valerie Were, Ph.D.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valerie.l.were@noaa.gov </a:t>
            </a:r>
            <a:endParaRPr lang="en-US" sz="1800" dirty="0">
              <a:solidFill>
                <a:schemeClr val="bg2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456-DD67-9903-722A-F046C282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60" y="1546586"/>
            <a:ext cx="4351438" cy="1671570"/>
          </a:xfrm>
        </p:spPr>
        <p:txBody>
          <a:bodyPr anchor="b">
            <a:normAutofit/>
          </a:bodyPr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85" y="513464"/>
            <a:ext cx="4034466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What is Social Science?</a:t>
            </a:r>
            <a:endParaRPr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282" y="1318650"/>
            <a:ext cx="4097564" cy="272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Social Science Defined</a:t>
            </a:r>
            <a:endParaRPr dirty="0"/>
          </a:p>
        </p:txBody>
      </p:sp>
      <p:pic>
        <p:nvPicPr>
          <p:cNvPr id="4" name="Content Placeholder 6" descr="A close-up of a white umbrella&#10;&#10;Description automatically generated">
            <a:extLst>
              <a:ext uri="{FF2B5EF4-FFF2-40B4-BE49-F238E27FC236}">
                <a16:creationId xmlns:a16="http://schemas.microsoft.com/office/drawing/2014/main" id="{886A4A0D-639B-7BAB-0BAA-CBE44F4F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86" y="1141156"/>
            <a:ext cx="5069261" cy="3806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B990EF76-DD08-1E75-F6E2-094D06A9CCF3}"/>
              </a:ext>
            </a:extLst>
          </p:cNvPr>
          <p:cNvSpPr/>
          <p:nvPr/>
        </p:nvSpPr>
        <p:spPr>
          <a:xfrm>
            <a:off x="1035425" y="2402006"/>
            <a:ext cx="2567584" cy="1285664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is social science?</a:t>
            </a:r>
          </a:p>
        </p:txBody>
      </p:sp>
    </p:spTree>
    <p:extLst>
      <p:ext uri="{BB962C8B-B14F-4D97-AF65-F5344CB8AC3E}">
        <p14:creationId xmlns:p14="http://schemas.microsoft.com/office/powerpoint/2010/main" val="2070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38"/>
          <p:cNvGrpSpPr/>
          <p:nvPr/>
        </p:nvGrpSpPr>
        <p:grpSpPr>
          <a:xfrm>
            <a:off x="3535226" y="1679551"/>
            <a:ext cx="1386441" cy="2539025"/>
            <a:chOff x="3535225" y="1679550"/>
            <a:chExt cx="1386441" cy="2539025"/>
          </a:xfrm>
        </p:grpSpPr>
        <p:sp>
          <p:nvSpPr>
            <p:cNvPr id="2613" name="Google Shape;2613;p38"/>
            <p:cNvSpPr/>
            <p:nvPr/>
          </p:nvSpPr>
          <p:spPr>
            <a:xfrm>
              <a:off x="3535225" y="3240900"/>
              <a:ext cx="1036800" cy="977675"/>
            </a:xfrm>
            <a:custGeom>
              <a:avLst/>
              <a:gdLst/>
              <a:ahLst/>
              <a:cxnLst/>
              <a:rect l="l" t="t" r="r" b="b"/>
              <a:pathLst>
                <a:path w="41472" h="39107" fill="none" extrusionOk="0">
                  <a:moveTo>
                    <a:pt x="41471" y="39106"/>
                  </a:moveTo>
                  <a:lnTo>
                    <a:pt x="41471" y="6654"/>
                  </a:lnTo>
                  <a:cubicBezTo>
                    <a:pt x="41471" y="2971"/>
                    <a:pt x="38500" y="0"/>
                    <a:pt x="34817" y="0"/>
                  </a:cubicBez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4570500" y="2717775"/>
              <a:ext cx="349975" cy="684750"/>
            </a:xfrm>
            <a:custGeom>
              <a:avLst/>
              <a:gdLst/>
              <a:ahLst/>
              <a:cxnLst/>
              <a:rect l="l" t="t" r="r" b="b"/>
              <a:pathLst>
                <a:path w="13999" h="27390" fill="none" extrusionOk="0">
                  <a:moveTo>
                    <a:pt x="0" y="27389"/>
                  </a:moveTo>
                  <a:lnTo>
                    <a:pt x="0" y="6654"/>
                  </a:lnTo>
                  <a:cubicBezTo>
                    <a:pt x="0" y="2971"/>
                    <a:pt x="2992" y="0"/>
                    <a:pt x="6675" y="0"/>
                  </a:cubicBezTo>
                  <a:lnTo>
                    <a:pt x="13998" y="0"/>
                  </a:lnTo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4572875" y="2555074"/>
              <a:ext cx="25" cy="1416941"/>
            </a:xfrm>
            <a:custGeom>
              <a:avLst/>
              <a:gdLst/>
              <a:ahLst/>
              <a:cxnLst/>
              <a:rect l="l" t="t" r="r" b="b"/>
              <a:pathLst>
                <a:path w="1" h="20758" fill="none" extrusionOk="0">
                  <a:moveTo>
                    <a:pt x="0" y="20757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35225" y="2178875"/>
              <a:ext cx="1036800" cy="977675"/>
            </a:xfrm>
            <a:custGeom>
              <a:avLst/>
              <a:gdLst/>
              <a:ahLst/>
              <a:cxnLst/>
              <a:rect l="l" t="t" r="r" b="b"/>
              <a:pathLst>
                <a:path w="41472" h="39107" fill="none" extrusionOk="0">
                  <a:moveTo>
                    <a:pt x="41471" y="39106"/>
                  </a:moveTo>
                  <a:lnTo>
                    <a:pt x="41471" y="6654"/>
                  </a:lnTo>
                  <a:cubicBezTo>
                    <a:pt x="41471" y="2971"/>
                    <a:pt x="38500" y="0"/>
                    <a:pt x="34817" y="0"/>
                  </a:cubicBez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4571691" y="1679550"/>
              <a:ext cx="349975" cy="648116"/>
            </a:xfrm>
            <a:custGeom>
              <a:avLst/>
              <a:gdLst/>
              <a:ahLst/>
              <a:cxnLst/>
              <a:rect l="l" t="t" r="r" b="b"/>
              <a:pathLst>
                <a:path w="13999" h="27390" fill="none" extrusionOk="0">
                  <a:moveTo>
                    <a:pt x="0" y="27389"/>
                  </a:moveTo>
                  <a:lnTo>
                    <a:pt x="0" y="6654"/>
                  </a:lnTo>
                  <a:cubicBezTo>
                    <a:pt x="0" y="2971"/>
                    <a:pt x="2992" y="0"/>
                    <a:pt x="6675" y="0"/>
                  </a:cubicBezTo>
                  <a:lnTo>
                    <a:pt x="13998" y="0"/>
                  </a:lnTo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2619" name="Google Shape;2619;p38"/>
          <p:cNvSpPr/>
          <p:nvPr/>
        </p:nvSpPr>
        <p:spPr>
          <a:xfrm>
            <a:off x="1163976" y="2854605"/>
            <a:ext cx="3179459" cy="697526"/>
          </a:xfrm>
          <a:custGeom>
            <a:avLst/>
            <a:gdLst/>
            <a:ahLst/>
            <a:cxnLst/>
            <a:rect l="l" t="t" r="r" b="b"/>
            <a:pathLst>
              <a:path w="119014" h="22996" extrusionOk="0">
                <a:moveTo>
                  <a:pt x="0" y="1"/>
                </a:moveTo>
                <a:lnTo>
                  <a:pt x="0" y="7261"/>
                </a:lnTo>
                <a:lnTo>
                  <a:pt x="0" y="15735"/>
                </a:lnTo>
                <a:cubicBezTo>
                  <a:pt x="0" y="19731"/>
                  <a:pt x="3243" y="22996"/>
                  <a:pt x="7261" y="22996"/>
                </a:cubicBezTo>
                <a:lnTo>
                  <a:pt x="119014" y="22996"/>
                </a:lnTo>
                <a:lnTo>
                  <a:pt x="119014" y="17053"/>
                </a:lnTo>
                <a:lnTo>
                  <a:pt x="119014" y="7261"/>
                </a:lnTo>
                <a:cubicBezTo>
                  <a:pt x="119014" y="3244"/>
                  <a:pt x="115770" y="1"/>
                  <a:pt x="111753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Employs </a:t>
            </a:r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quantitative</a:t>
            </a: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qualitative</a:t>
            </a: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 methods</a:t>
            </a:r>
          </a:p>
        </p:txBody>
      </p:sp>
      <p:sp>
        <p:nvSpPr>
          <p:cNvPr id="2620" name="Google Shape;2620;p38"/>
          <p:cNvSpPr/>
          <p:nvPr/>
        </p:nvSpPr>
        <p:spPr>
          <a:xfrm>
            <a:off x="489517" y="1781801"/>
            <a:ext cx="3853577" cy="658253"/>
          </a:xfrm>
          <a:custGeom>
            <a:avLst/>
            <a:gdLst/>
            <a:ahLst/>
            <a:cxnLst/>
            <a:rect l="l" t="t" r="r" b="b"/>
            <a:pathLst>
              <a:path w="119014" h="22996" extrusionOk="0">
                <a:moveTo>
                  <a:pt x="0" y="1"/>
                </a:moveTo>
                <a:lnTo>
                  <a:pt x="0" y="7261"/>
                </a:lnTo>
                <a:lnTo>
                  <a:pt x="0" y="15735"/>
                </a:lnTo>
                <a:cubicBezTo>
                  <a:pt x="0" y="19752"/>
                  <a:pt x="3243" y="22996"/>
                  <a:pt x="7261" y="22996"/>
                </a:cubicBezTo>
                <a:lnTo>
                  <a:pt x="119014" y="22996"/>
                </a:lnTo>
                <a:lnTo>
                  <a:pt x="119014" y="17053"/>
                </a:lnTo>
                <a:lnTo>
                  <a:pt x="119014" y="7261"/>
                </a:lnTo>
                <a:cubicBezTo>
                  <a:pt x="119014" y="3265"/>
                  <a:pt x="115770" y="1"/>
                  <a:pt x="11175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Helps us make </a:t>
            </a: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better decisions </a:t>
            </a: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to </a:t>
            </a: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improve our quality of life</a:t>
            </a:r>
          </a:p>
        </p:txBody>
      </p:sp>
      <p:sp>
        <p:nvSpPr>
          <p:cNvPr id="2634" name="Google Shape;2634;p38"/>
          <p:cNvSpPr/>
          <p:nvPr/>
        </p:nvSpPr>
        <p:spPr>
          <a:xfrm flipH="1">
            <a:off x="4854270" y="2296719"/>
            <a:ext cx="3967819" cy="1005758"/>
          </a:xfrm>
          <a:custGeom>
            <a:avLst/>
            <a:gdLst/>
            <a:ahLst/>
            <a:cxnLst/>
            <a:rect l="l" t="t" r="r" b="b"/>
            <a:pathLst>
              <a:path w="119014" h="22996" extrusionOk="0">
                <a:moveTo>
                  <a:pt x="0" y="1"/>
                </a:moveTo>
                <a:lnTo>
                  <a:pt x="0" y="7261"/>
                </a:lnTo>
                <a:lnTo>
                  <a:pt x="0" y="15735"/>
                </a:lnTo>
                <a:cubicBezTo>
                  <a:pt x="0" y="19731"/>
                  <a:pt x="3243" y="22996"/>
                  <a:pt x="7261" y="22996"/>
                </a:cubicBezTo>
                <a:lnTo>
                  <a:pt x="119014" y="22996"/>
                </a:lnTo>
                <a:lnTo>
                  <a:pt x="119014" y="17053"/>
                </a:lnTo>
                <a:lnTo>
                  <a:pt x="119014" y="7261"/>
                </a:lnTo>
                <a:cubicBezTo>
                  <a:pt x="119014" y="3244"/>
                  <a:pt x="115770" y="1"/>
                  <a:pt x="111753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lvl="0">
              <a:defRPr/>
            </a:pPr>
            <a:r>
              <a:rPr lang="en-US" sz="1500" b="1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Includes multiple disciplines </a:t>
            </a:r>
            <a:r>
              <a:rPr lang="en-US" sz="150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(e.g. </a:t>
            </a:r>
            <a:r>
              <a:rPr lang="en-US" sz="1500">
                <a:latin typeface="Helvetica" panose="020B0604020202020204" pitchFamily="34" charset="0"/>
                <a:cs typeface="Helvetica" panose="020B0604020202020204" pitchFamily="34" charset="0"/>
              </a:rPr>
              <a:t>anthropology, economics, human geography, linguistics, communication sciences, political science)</a:t>
            </a:r>
            <a:endParaRPr lang="en-US" sz="1500" dirty="0">
              <a:latin typeface="Helvetica" panose="020B0604020202020204" pitchFamily="34" charset="0"/>
              <a:ea typeface="Roboto"/>
              <a:cs typeface="Helvetica" panose="020B0604020202020204" pitchFamily="34" charset="0"/>
              <a:sym typeface="Roboto"/>
            </a:endParaRPr>
          </a:p>
        </p:txBody>
      </p:sp>
      <p:sp>
        <p:nvSpPr>
          <p:cNvPr id="2635" name="Google Shape;2635;p38"/>
          <p:cNvSpPr/>
          <p:nvPr/>
        </p:nvSpPr>
        <p:spPr>
          <a:xfrm flipH="1">
            <a:off x="4800626" y="1325376"/>
            <a:ext cx="3179459" cy="697526"/>
          </a:xfrm>
          <a:custGeom>
            <a:avLst/>
            <a:gdLst/>
            <a:ahLst/>
            <a:cxnLst/>
            <a:rect l="l" t="t" r="r" b="b"/>
            <a:pathLst>
              <a:path w="119014" h="22996" extrusionOk="0">
                <a:moveTo>
                  <a:pt x="0" y="1"/>
                </a:moveTo>
                <a:lnTo>
                  <a:pt x="0" y="7261"/>
                </a:lnTo>
                <a:lnTo>
                  <a:pt x="0" y="15735"/>
                </a:lnTo>
                <a:cubicBezTo>
                  <a:pt x="0" y="19752"/>
                  <a:pt x="3243" y="22996"/>
                  <a:pt x="7261" y="22996"/>
                </a:cubicBezTo>
                <a:lnTo>
                  <a:pt x="119014" y="22996"/>
                </a:lnTo>
                <a:lnTo>
                  <a:pt x="119014" y="17053"/>
                </a:lnTo>
                <a:lnTo>
                  <a:pt x="119014" y="7261"/>
                </a:lnTo>
                <a:cubicBezTo>
                  <a:pt x="119014" y="3265"/>
                  <a:pt x="115770" y="1"/>
                  <a:pt x="111753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Studies</a:t>
            </a: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 </a:t>
            </a: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people</a:t>
            </a: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, </a:t>
            </a: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societies</a:t>
            </a: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, and the </a:t>
            </a:r>
            <a:r>
              <a:rPr lang="en-US" sz="1500" b="1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relationships</a:t>
            </a:r>
            <a:r>
              <a:rPr lang="en-US" sz="1500" dirty="0">
                <a:latin typeface="Helvetica" panose="020B0604020202020204" pitchFamily="34" charset="0"/>
                <a:ea typeface="Roboto"/>
                <a:cs typeface="Helvetica" panose="020B0604020202020204" pitchFamily="34" charset="0"/>
                <a:sym typeface="Roboto"/>
              </a:rPr>
              <a:t> among them</a:t>
            </a:r>
            <a:endParaRPr sz="1500" dirty="0">
              <a:latin typeface="Helvetica" panose="020B0604020202020204" pitchFamily="34" charset="0"/>
              <a:ea typeface="Roboto"/>
              <a:cs typeface="Helvetica" panose="020B0604020202020204" pitchFamily="34" charset="0"/>
              <a:sym typeface="Roboto"/>
            </a:endParaRPr>
          </a:p>
        </p:txBody>
      </p:sp>
      <p:grpSp>
        <p:nvGrpSpPr>
          <p:cNvPr id="2636" name="Google Shape;2636;p38"/>
          <p:cNvGrpSpPr/>
          <p:nvPr/>
        </p:nvGrpSpPr>
        <p:grpSpPr>
          <a:xfrm>
            <a:off x="4085126" y="3906850"/>
            <a:ext cx="973799" cy="826250"/>
            <a:chOff x="4085125" y="3906850"/>
            <a:chExt cx="973799" cy="826250"/>
          </a:xfrm>
        </p:grpSpPr>
        <p:grpSp>
          <p:nvGrpSpPr>
            <p:cNvPr id="2637" name="Google Shape;2637;p38"/>
            <p:cNvGrpSpPr/>
            <p:nvPr/>
          </p:nvGrpSpPr>
          <p:grpSpPr>
            <a:xfrm>
              <a:off x="4085125" y="3906850"/>
              <a:ext cx="973799" cy="826250"/>
              <a:chOff x="4085125" y="3906850"/>
              <a:chExt cx="973799" cy="826250"/>
            </a:xfrm>
          </p:grpSpPr>
          <p:sp>
            <p:nvSpPr>
              <p:cNvPr id="2638" name="Google Shape;2638;p38"/>
              <p:cNvSpPr/>
              <p:nvPr/>
            </p:nvSpPr>
            <p:spPr>
              <a:xfrm>
                <a:off x="4085125" y="3906850"/>
                <a:ext cx="973799" cy="826250"/>
              </a:xfrm>
              <a:custGeom>
                <a:avLst/>
                <a:gdLst/>
                <a:ahLst/>
                <a:cxnLst/>
                <a:rect l="l" t="t" r="r" b="b"/>
                <a:pathLst>
                  <a:path w="28457" h="24147" extrusionOk="0">
                    <a:moveTo>
                      <a:pt x="0" y="1"/>
                    </a:moveTo>
                    <a:lnTo>
                      <a:pt x="0" y="5650"/>
                    </a:lnTo>
                    <a:lnTo>
                      <a:pt x="1339" y="5650"/>
                    </a:lnTo>
                    <a:lnTo>
                      <a:pt x="6361" y="24146"/>
                    </a:lnTo>
                    <a:lnTo>
                      <a:pt x="22096" y="24146"/>
                    </a:lnTo>
                    <a:lnTo>
                      <a:pt x="27117" y="5650"/>
                    </a:lnTo>
                    <a:lnTo>
                      <a:pt x="28456" y="5650"/>
                    </a:lnTo>
                    <a:lnTo>
                      <a:pt x="284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2639" name="Google Shape;2639;p38"/>
              <p:cNvSpPr/>
              <p:nvPr/>
            </p:nvSpPr>
            <p:spPr>
              <a:xfrm>
                <a:off x="4085125" y="3906850"/>
                <a:ext cx="973799" cy="193329"/>
              </a:xfrm>
              <a:custGeom>
                <a:avLst/>
                <a:gdLst/>
                <a:ahLst/>
                <a:cxnLst/>
                <a:rect l="l" t="t" r="r" b="b"/>
                <a:pathLst>
                  <a:path w="28457" h="5650" extrusionOk="0">
                    <a:moveTo>
                      <a:pt x="0" y="1"/>
                    </a:moveTo>
                    <a:lnTo>
                      <a:pt x="0" y="5650"/>
                    </a:lnTo>
                    <a:lnTo>
                      <a:pt x="28456" y="5650"/>
                    </a:lnTo>
                    <a:lnTo>
                      <a:pt x="284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</p:grpSp>
        <p:sp>
          <p:nvSpPr>
            <p:cNvPr id="2640" name="Google Shape;2640;p38"/>
            <p:cNvSpPr/>
            <p:nvPr/>
          </p:nvSpPr>
          <p:spPr>
            <a:xfrm>
              <a:off x="4085125" y="4032275"/>
              <a:ext cx="973799" cy="68549"/>
            </a:xfrm>
            <a:custGeom>
              <a:avLst/>
              <a:gdLst/>
              <a:ahLst/>
              <a:cxnLst/>
              <a:rect l="l" t="t" r="r" b="b"/>
              <a:pathLst>
                <a:path w="28457" h="5650" extrusionOk="0">
                  <a:moveTo>
                    <a:pt x="0" y="1"/>
                  </a:moveTo>
                  <a:lnTo>
                    <a:pt x="0" y="5650"/>
                  </a:lnTo>
                  <a:lnTo>
                    <a:pt x="28456" y="5650"/>
                  </a:lnTo>
                  <a:lnTo>
                    <a:pt x="284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2641" name="Google Shape;2641;p38"/>
          <p:cNvSpPr/>
          <p:nvPr/>
        </p:nvSpPr>
        <p:spPr>
          <a:xfrm flipH="1">
            <a:off x="3601903" y="4573295"/>
            <a:ext cx="2839238" cy="560944"/>
          </a:xfrm>
          <a:custGeom>
            <a:avLst/>
            <a:gdLst/>
            <a:ahLst/>
            <a:cxnLst/>
            <a:rect l="l" t="t" r="r" b="b"/>
            <a:pathLst>
              <a:path w="126442" h="31658" extrusionOk="0">
                <a:moveTo>
                  <a:pt x="49652" y="0"/>
                </a:moveTo>
                <a:cubicBezTo>
                  <a:pt x="39421" y="0"/>
                  <a:pt x="30319" y="4855"/>
                  <a:pt x="24523" y="12387"/>
                </a:cubicBezTo>
                <a:cubicBezTo>
                  <a:pt x="23037" y="12031"/>
                  <a:pt x="21468" y="11801"/>
                  <a:pt x="19857" y="11801"/>
                </a:cubicBezTo>
                <a:cubicBezTo>
                  <a:pt x="8893" y="11801"/>
                  <a:pt x="1" y="20694"/>
                  <a:pt x="1" y="31658"/>
                </a:cubicBezTo>
                <a:lnTo>
                  <a:pt x="126442" y="31658"/>
                </a:lnTo>
                <a:cubicBezTo>
                  <a:pt x="126442" y="24690"/>
                  <a:pt x="120793" y="19041"/>
                  <a:pt x="113825" y="19041"/>
                </a:cubicBezTo>
                <a:cubicBezTo>
                  <a:pt x="110603" y="19041"/>
                  <a:pt x="107652" y="20254"/>
                  <a:pt x="105435" y="22263"/>
                </a:cubicBezTo>
                <a:cubicBezTo>
                  <a:pt x="102066" y="16028"/>
                  <a:pt x="95496" y="11801"/>
                  <a:pt x="87942" y="11801"/>
                </a:cubicBezTo>
                <a:cubicBezTo>
                  <a:pt x="83779" y="11801"/>
                  <a:pt x="79929" y="13098"/>
                  <a:pt x="76748" y="15274"/>
                </a:cubicBezTo>
                <a:cubicBezTo>
                  <a:pt x="71204" y="6110"/>
                  <a:pt x="61139" y="0"/>
                  <a:pt x="496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" name="Rectangle 1"/>
          <p:cNvSpPr/>
          <p:nvPr/>
        </p:nvSpPr>
        <p:spPr>
          <a:xfrm>
            <a:off x="167379" y="4806579"/>
            <a:ext cx="1584088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788" b="1" u="sng" dirty="0"/>
              <a:t>Credit: S</a:t>
            </a:r>
            <a:r>
              <a:rPr lang="en" sz="788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lidesgo</a:t>
            </a:r>
            <a:r>
              <a:rPr lang="en" sz="788" dirty="0"/>
              <a:t> and </a:t>
            </a:r>
            <a:r>
              <a:rPr lang="en" sz="788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788" dirty="0"/>
              <a:t> </a:t>
            </a:r>
            <a:endParaRPr lang="en-US" sz="788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301" y="577632"/>
            <a:ext cx="76884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Science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Social Science Methods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68" y="1545512"/>
            <a:ext cx="5379489" cy="2730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NWS OSTI SBES Program Direction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A2A77-4932-477A-9AAE-97F0E9A7F4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91" y="1370999"/>
            <a:ext cx="2648141" cy="34687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A9D2D-7F59-4D29-A7EE-CD22EB3EE289}"/>
              </a:ext>
            </a:extLst>
          </p:cNvPr>
          <p:cNvSpPr txBox="1">
            <a:spLocks/>
          </p:cNvSpPr>
          <p:nvPr/>
        </p:nvSpPr>
        <p:spPr>
          <a:xfrm>
            <a:off x="3944203" y="1452284"/>
            <a:ext cx="4809832" cy="253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 Statement: </a:t>
            </a:r>
          </a:p>
          <a:p>
            <a:pPr marL="0" indent="0">
              <a:buFont typeface="Lato"/>
              <a:buNone/>
            </a:pPr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Turning weather, water, and climate information into social action</a:t>
            </a:r>
          </a:p>
          <a:p>
            <a:pPr marL="0" indent="0">
              <a:buFont typeface="Lato"/>
              <a:buNone/>
            </a:pPr>
            <a:endParaRPr lang="en-US" sz="2000" dirty="0" smtClean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Font typeface="Lato"/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 Statement:</a:t>
            </a:r>
          </a:p>
          <a:p>
            <a:pPr marL="0" indent="0">
              <a:buFont typeface="Lato"/>
              <a:buNone/>
            </a:pPr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Making the National Weather Service better through social science</a:t>
            </a:r>
            <a:endParaRPr lang="en-US" sz="20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69791" y="60595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NWS OSTI SBES Program Goals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C570D9-AE92-493A-AD83-4915CAE7E8A2}"/>
              </a:ext>
            </a:extLst>
          </p:cNvPr>
          <p:cNvSpPr txBox="1">
            <a:spLocks/>
          </p:cNvSpPr>
          <p:nvPr/>
        </p:nvSpPr>
        <p:spPr>
          <a:xfrm>
            <a:off x="769792" y="1391479"/>
            <a:ext cx="5567766" cy="358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Goals:</a:t>
            </a:r>
            <a:endParaRPr lang="en-US" sz="18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 the Science</a:t>
            </a:r>
            <a:r>
              <a:rPr lang="en-US" sz="18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Conduct innovative research on the links among humans, weather, water, and climate.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 SBES Capacity</a:t>
            </a:r>
            <a:r>
              <a:rPr lang="en-US" sz="18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Grow the utility of SBES to the NWS.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Collaborate Internally</a:t>
            </a:r>
            <a:r>
              <a:rPr lang="en-US" sz="18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Improve processes and promote better application of SBES.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Engage Externally</a:t>
            </a:r>
            <a:r>
              <a:rPr lang="en-US" sz="18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Leverage expertise and establish best practices to advance service equity</a:t>
            </a:r>
            <a:r>
              <a:rPr lang="en-US" sz="18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EA232F7-D899-4473-92FB-0FC255F421D0}"/>
              </a:ext>
            </a:extLst>
          </p:cNvPr>
          <p:cNvSpPr txBox="1">
            <a:spLocks/>
          </p:cNvSpPr>
          <p:nvPr/>
        </p:nvSpPr>
        <p:spPr>
          <a:xfrm>
            <a:off x="6337557" y="1384064"/>
            <a:ext cx="2806443" cy="255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800" b="1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Core Values:  R</a:t>
            </a:r>
            <a:r>
              <a:rPr lang="en-US" sz="1800" b="1" baseline="30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n-US" sz="1800" b="1" dirty="0" smtClean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Rigor</a:t>
            </a: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Relevance</a:t>
            </a: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Respect</a:t>
            </a: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Relationships</a:t>
            </a: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Revolutionary</a:t>
            </a:r>
          </a:p>
          <a:p>
            <a:pPr marL="501650" indent="-342900"/>
            <a:r>
              <a:rPr lang="en-US" sz="2000" dirty="0" smtClean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Responsive</a:t>
            </a:r>
            <a:endParaRPr lang="en-US" sz="20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0" y="577272"/>
            <a:ext cx="3916500" cy="548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Research Priorities</a:t>
            </a:r>
            <a:endParaRPr dirty="0"/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B55FD4AC-2ABF-4086-93CB-2AC1A208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" y="1064526"/>
            <a:ext cx="7135901" cy="397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F033E739-3E97-42FD-8FA8-ABEF3A7E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935" y="1312965"/>
            <a:ext cx="3064161" cy="46286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Ensuring Equitable Services </a:t>
            </a:r>
            <a:r>
              <a:rPr lang="en-US" b="1" dirty="0" smtClean="0">
                <a:solidFill>
                  <a:schemeClr val="accent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b="1" dirty="0" smtClean="0">
                <a:solidFill>
                  <a:schemeClr val="accent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all </a:t>
            </a:r>
            <a:r>
              <a:rPr lang="en-US" b="1" dirty="0">
                <a:solidFill>
                  <a:schemeClr val="accent5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Communities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0688C76-114D-4E72-A298-C949ADE4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94" y="2326983"/>
            <a:ext cx="1371600" cy="5737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Understand Place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D6CFC63-0445-42A0-BE81-7DED96AA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525" y="2323042"/>
            <a:ext cx="1371600" cy="5737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Communicate Risk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58609411-97D1-4B90-8183-8432BA676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496" y="2316149"/>
            <a:ext cx="1371600" cy="57607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Evaluate Products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DA824B44-CBFF-4394-93B6-AD813AED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131" y="2324618"/>
            <a:ext cx="1371600" cy="57607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Assess  Impact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41C1AC4-1F0A-4FF1-B259-693A41975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28586"/>
              </p:ext>
            </p:extLst>
          </p:nvPr>
        </p:nvGraphicFramePr>
        <p:xfrm>
          <a:off x="202358" y="4167369"/>
          <a:ext cx="6921774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87">
                  <a:extLst>
                    <a:ext uri="{9D8B030D-6E8A-4147-A177-3AD203B41FA5}">
                      <a16:colId xmlns:a16="http://schemas.microsoft.com/office/drawing/2014/main" val="584480186"/>
                    </a:ext>
                  </a:extLst>
                </a:gridCol>
                <a:gridCol w="1663693">
                  <a:extLst>
                    <a:ext uri="{9D8B030D-6E8A-4147-A177-3AD203B41FA5}">
                      <a16:colId xmlns:a16="http://schemas.microsoft.com/office/drawing/2014/main" val="3611738623"/>
                    </a:ext>
                  </a:extLst>
                </a:gridCol>
                <a:gridCol w="1689427">
                  <a:extLst>
                    <a:ext uri="{9D8B030D-6E8A-4147-A177-3AD203B41FA5}">
                      <a16:colId xmlns:a16="http://schemas.microsoft.com/office/drawing/2014/main" val="1875599271"/>
                    </a:ext>
                  </a:extLst>
                </a:gridCol>
                <a:gridCol w="1779367">
                  <a:extLst>
                    <a:ext uri="{9D8B030D-6E8A-4147-A177-3AD203B41FA5}">
                      <a16:colId xmlns:a16="http://schemas.microsoft.com/office/drawing/2014/main" val="344833009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Examining the convergence of society, space, and weather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Refining tools and messages to communicate risk and uncertainty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Improving products and services for all partners, including the public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Developing measures and studying the outcomes of weather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854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4086984-F71E-4FDA-952E-AA75BCC265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62" y="3126572"/>
            <a:ext cx="843534" cy="843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063B04-59C0-4975-8630-69DCDC6FE4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844" y="3112879"/>
            <a:ext cx="843534" cy="8435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6F18E4-B0D2-49D5-9A58-1796CEC534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155" y="3152487"/>
            <a:ext cx="843534" cy="79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048A72-56DF-48EF-96A8-A6E814825F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164" y="3112262"/>
            <a:ext cx="843534" cy="8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789</Words>
  <Application>Microsoft Office PowerPoint</Application>
  <PresentationFormat>On-screen Show (16:9)</PresentationFormat>
  <Paragraphs>180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Helvetica</vt:lpstr>
      <vt:lpstr>Lato</vt:lpstr>
      <vt:lpstr>Calibri</vt:lpstr>
      <vt:lpstr>Roboto</vt:lpstr>
      <vt:lpstr>Arial</vt:lpstr>
      <vt:lpstr>Raleway</vt:lpstr>
      <vt:lpstr>Streamline</vt:lpstr>
      <vt:lpstr>PowerPoint Presentation</vt:lpstr>
      <vt:lpstr>Overview</vt:lpstr>
      <vt:lpstr>What is Social Science?</vt:lpstr>
      <vt:lpstr>Social Science Defined</vt:lpstr>
      <vt:lpstr>Social Science Value</vt:lpstr>
      <vt:lpstr>Social Science Methods</vt:lpstr>
      <vt:lpstr>NWS OSTI SBES Program Direction</vt:lpstr>
      <vt:lpstr>NWS OSTI SBES Program Goals</vt:lpstr>
      <vt:lpstr>Research Priorities</vt:lpstr>
      <vt:lpstr>Questions</vt:lpstr>
      <vt:lpstr>How to integrate social science into the weather enterprise?</vt:lpstr>
      <vt:lpstr>PowerPoint Presentation</vt:lpstr>
      <vt:lpstr>PowerPoint Presentation</vt:lpstr>
      <vt:lpstr>Space Weather Advisory Group User Needs Survey</vt:lpstr>
      <vt:lpstr>Understanding the Human Response to Water Hazard Products </vt:lpstr>
      <vt:lpstr>Societal Data Insights Initiative</vt:lpstr>
      <vt:lpstr>PowerPoint Presentation</vt:lpstr>
      <vt:lpstr>PowerPoint Presentation</vt:lpstr>
      <vt:lpstr>PowerPoint Presentation</vt:lpstr>
      <vt:lpstr>SBES Testbed for the NWS (or integrate into others)</vt:lpstr>
      <vt:lpstr>Thank You!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Valerie.L.Were</dc:creator>
  <cp:lastModifiedBy>Valerie.L.Were</cp:lastModifiedBy>
  <cp:revision>25</cp:revision>
  <dcterms:modified xsi:type="dcterms:W3CDTF">2023-07-19T21:04:42Z</dcterms:modified>
</cp:coreProperties>
</file>