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  <p:embeddedFont>
      <p:font typeface="Roboto Condensed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457EB9-AB7A-4E29-80B3-771CD945ED09}">
  <a:tblStyle styleId="{9B457EB9-AB7A-4E29-80B3-771CD945ED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Roboto-regular.fntdata"/><Relationship Id="rId27" Type="http://schemas.openxmlformats.org/officeDocument/2006/relationships/font" Target="fonts/Raleway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Lato-bold.fntdata"/><Relationship Id="rId10" Type="http://schemas.openxmlformats.org/officeDocument/2006/relationships/slide" Target="slides/slide4.xml"/><Relationship Id="rId32" Type="http://schemas.openxmlformats.org/officeDocument/2006/relationships/font" Target="fonts/Lato-regular.fntdata"/><Relationship Id="rId13" Type="http://schemas.openxmlformats.org/officeDocument/2006/relationships/slide" Target="slides/slide7.xml"/><Relationship Id="rId35" Type="http://schemas.openxmlformats.org/officeDocument/2006/relationships/font" Target="fonts/Lato-boldItalic.fntdata"/><Relationship Id="rId12" Type="http://schemas.openxmlformats.org/officeDocument/2006/relationships/slide" Target="slides/slide6.xml"/><Relationship Id="rId34" Type="http://schemas.openxmlformats.org/officeDocument/2006/relationships/font" Target="fonts/Lato-italic.fntdata"/><Relationship Id="rId15" Type="http://schemas.openxmlformats.org/officeDocument/2006/relationships/slide" Target="slides/slide9.xml"/><Relationship Id="rId37" Type="http://schemas.openxmlformats.org/officeDocument/2006/relationships/font" Target="fonts/RobotoCondensed-bold.fntdata"/><Relationship Id="rId14" Type="http://schemas.openxmlformats.org/officeDocument/2006/relationships/slide" Target="slides/slide8.xml"/><Relationship Id="rId36" Type="http://schemas.openxmlformats.org/officeDocument/2006/relationships/font" Target="fonts/RobotoCondensed-regular.fntdata"/><Relationship Id="rId17" Type="http://schemas.openxmlformats.org/officeDocument/2006/relationships/slide" Target="slides/slide11.xml"/><Relationship Id="rId39" Type="http://schemas.openxmlformats.org/officeDocument/2006/relationships/font" Target="fonts/RobotoCondensed-boldItalic.fntdata"/><Relationship Id="rId16" Type="http://schemas.openxmlformats.org/officeDocument/2006/relationships/slide" Target="slides/slide10.xml"/><Relationship Id="rId38" Type="http://schemas.openxmlformats.org/officeDocument/2006/relationships/font" Target="fonts/RobotoCondensed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5a8f2ce310_0_1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5a8f2ce310_0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1d410c3dd8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1d410c3dd8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a8f2ce310_0_1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a8f2ce310_0_1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a8f2ce310_0_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a8f2ce310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WPO has </a:t>
            </a: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hosted individuals with backgrounds in sociology, geography, communications, environmental policy, disaster sciences, advertising, and transportation science. 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5a8f2ce310_0_1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5a8f2ce310_0_1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d410c3dd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1d410c3dd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Char char="●"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Majors in meteorology, atmospheric sciences, environmental science and sustainability, climate sciences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Char char="●"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Interests in policy, social sciences, risk communications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5a8f2ce310_0_1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5a8f2ce310_0_1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Char char="●"/>
            </a:pPr>
            <a:r>
              <a:rPr b="1" i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Inquiry </a:t>
            </a: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- be curious, not judgemental - ask some tough and (sometimes) uncomfortable questions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</a:pPr>
            <a:r>
              <a:rPr b="1" i="1"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Insight </a:t>
            </a:r>
            <a:r>
              <a:rPr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be mindful that the playing field needs leveling, and consider seeing gaps, barriers and obstacles from multiple vantage points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Char char="●"/>
            </a:pPr>
            <a:r>
              <a:rPr b="1" i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Inclusion </a:t>
            </a: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- be welcoming to other perspectives, it’s going to take a village to solve many of these problems, and there’s more than enough room at the table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Char char="●"/>
            </a:pPr>
            <a:r>
              <a:rPr b="1" i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Information </a:t>
            </a: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- be willing to share resources, data and information - the old ways of competing against one another need to be retired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Char char="●"/>
            </a:pPr>
            <a:r>
              <a:rPr b="1" i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Innovation </a:t>
            </a: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- be open to thinking more radically and outside of the box, </a:t>
            </a:r>
            <a:r>
              <a:rPr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embrace new multidisciplinary approaches to old problems</a:t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a8f2ce310_0_1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a8f2ce310_0_1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a8f2ce310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a8f2ce310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 u="sng">
                <a:solidFill>
                  <a:srgbClr val="222222"/>
                </a:solidFill>
                <a:highlight>
                  <a:srgbClr val="FFFFFF"/>
                </a:highlight>
              </a:rPr>
              <a:t>Balancing Investments</a:t>
            </a:r>
            <a:endParaRPr b="1" sz="1500" u="sng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</a:rPr>
              <a:t>NOAA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</a:rPr>
              <a:t>strives to support research across timescales and spanning the entire weather value chain from hourly to seasonal forecasts, with an aim to balance innovative high-risk research that pays off years into the future with the immediate needs of NOAA operations.</a:t>
            </a: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a2ae2080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a2ae2080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a8f2ce310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5a8f2ce310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Foster relationships and identify gaps across the Weather Enterprise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Forge better connections with researchers, scientists, forecasters and other partners to fully understand user needs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Embrace diversity, equity, inclusion and accessibility through communication activities.  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1d410c3dd8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1d410c3dd8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Representation in films, television and games refers to how groups of people and communities are portrayed, and whether they are included at all. There are a number of groups who are under-represented or are given only a narrow range of roles. </a:t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Spiderman = UFS…. a superhero that may save the day, but some can’t figure out if he’s the hero or the villain</a:t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James Jameson - newspaper editor</a:t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Jefferson Davis - police officer</a:t>
            </a:r>
            <a:endParaRPr sz="14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a8f2ce310_0_1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a8f2ce310_0_1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14 CIs vs. 4 CSCs comprised of 28 institutions -</a:t>
            </a: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NOAA Center for Atmospheric Sciences and Meteorology (NCAS-M II) - </a:t>
            </a: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Howard University</a:t>
            </a:r>
            <a:endParaRPr b="1"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Center for Coastal and Marine Ecosystems (CCME II) - </a:t>
            </a: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Florida A&amp;M University</a:t>
            </a:r>
            <a:endParaRPr b="1"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Center for Earth System Sciences and Remote Sensing Technologies (CESSRST II) - </a:t>
            </a: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City College </a:t>
            </a: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of</a:t>
            </a: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 NY</a:t>
            </a:r>
            <a:endParaRPr b="1"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Living Marine Resources CSC (LMRCSC II) - </a:t>
            </a: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UMD Eastern Shore</a:t>
            </a:r>
            <a:endParaRPr b="1"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 THE DOCTORAL DEGREES AWARDED IN THE U.S. FROM 2003-2019, COOPERATIVE SCIENCE CENTER INSTITUTIONS AWARDED: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54% earned by African Americans in atmospheric sciences.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35% earned by AAs in marine science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30% earned by AAs in environmental </a:t>
            </a:r>
            <a:r>
              <a:rPr b="1" lang="en" sz="1400"/>
              <a:t>sciences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21% earned by hispanics in atmos sciences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39% earned by hispanics in marine science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19% earned by hispanics in environmental science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a8f2ce310_0_1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a8f2ce310_0_1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Out of 107 HBCUs, 35% (37 institutions) have STEM programs</a:t>
            </a:r>
            <a:endParaRPr sz="1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Cloud computing resources, and getting in on the ground floor of efforts like UFS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Many MSIs don’t have the </a:t>
            </a:r>
            <a:r>
              <a:rPr lang="en" sz="1300"/>
              <a:t>infrastructure</a:t>
            </a:r>
            <a:r>
              <a:rPr lang="en" sz="1300"/>
              <a:t> (such as high performance computing) or access to resources, and are often out of the loop - no one engages them directly other than a few faculty members at random annual meetings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Also the “human” infrastructure - many MSI faculty are teaching, writing proposals, and often expected or required to be involved in DEI efforts at institutions which can be a time- and resource-drain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HBCUs and MSIs are not engaged at the ground level, so there  needs to be a more systematic </a:t>
            </a:r>
            <a:r>
              <a:rPr lang="en" sz="1300"/>
              <a:t>approach</a:t>
            </a:r>
            <a:r>
              <a:rPr lang="en" sz="1300"/>
              <a:t> to engaging them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One strategy is to host UFS workshops at HBCUs, HSIs, TCUs and other MSIs - foster discussions on sharing </a:t>
            </a:r>
            <a:r>
              <a:rPr lang="en" sz="1300"/>
              <a:t>resources</a:t>
            </a:r>
            <a:r>
              <a:rPr lang="en" sz="1300"/>
              <a:t> and applications - for example, in Mississippi, researchers wanting to use </a:t>
            </a:r>
            <a:r>
              <a:rPr lang="en" sz="1300"/>
              <a:t>forecasts</a:t>
            </a:r>
            <a:r>
              <a:rPr lang="en" sz="1300"/>
              <a:t> and hindcasts but difficulty accessing HPC (such as ORION at MSU). How do we leverage these resources to welcome more institutions at the ground level?</a:t>
            </a:r>
            <a:endParaRPr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a8f2ce310_0_1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a8f2ce310_0_1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a2ae2080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5a2ae2080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ICAMS = Interagency Council for Advancing Meteorological Services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">
    <p:bg>
      <p:bgPr>
        <a:solidFill>
          <a:schemeClr val="accent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solidFill>
          <a:schemeClr val="accent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9" name="Google Shape;89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2"/>
          <p:cNvSpPr txBox="1"/>
          <p:nvPr>
            <p:ph type="title"/>
          </p:nvPr>
        </p:nvSpPr>
        <p:spPr>
          <a:xfrm>
            <a:off x="729450" y="117935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4959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0" name="Google Shape;100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" name="Google Shape;10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7" name="Google Shape;10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851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0" name="Google Shape;110;p1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4">
  <p:cSld name="SECTION_HEADER_4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solidFill>
          <a:srgbClr val="1155CC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CUSTOM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>
            <p:ph idx="2" type="pic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" type="subTitle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5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48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Relationship Id="rId7" Type="http://schemas.openxmlformats.org/officeDocument/2006/relationships/image" Target="../media/image51.png"/><Relationship Id="rId8" Type="http://schemas.openxmlformats.org/officeDocument/2006/relationships/image" Target="../media/image72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66.png"/><Relationship Id="rId12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58.jpg"/><Relationship Id="rId5" Type="http://schemas.openxmlformats.org/officeDocument/2006/relationships/image" Target="../media/image86.jpg"/><Relationship Id="rId6" Type="http://schemas.openxmlformats.org/officeDocument/2006/relationships/image" Target="../media/image68.jpg"/><Relationship Id="rId7" Type="http://schemas.openxmlformats.org/officeDocument/2006/relationships/image" Target="../media/image91.png"/><Relationship Id="rId8" Type="http://schemas.openxmlformats.org/officeDocument/2006/relationships/image" Target="../media/image55.jpg"/><Relationship Id="rId11" Type="http://schemas.openxmlformats.org/officeDocument/2006/relationships/image" Target="../media/image87.jpg"/><Relationship Id="rId10" Type="http://schemas.openxmlformats.org/officeDocument/2006/relationships/image" Target="../media/image83.jpg"/><Relationship Id="rId13" Type="http://schemas.openxmlformats.org/officeDocument/2006/relationships/image" Target="../media/image81.jpg"/><Relationship Id="rId12" Type="http://schemas.openxmlformats.org/officeDocument/2006/relationships/image" Target="../media/image62.png"/><Relationship Id="rId15" Type="http://schemas.openxmlformats.org/officeDocument/2006/relationships/image" Target="../media/image65.jpg"/><Relationship Id="rId14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8.jpg"/><Relationship Id="rId4" Type="http://schemas.openxmlformats.org/officeDocument/2006/relationships/image" Target="../media/image75.png"/><Relationship Id="rId5" Type="http://schemas.openxmlformats.org/officeDocument/2006/relationships/image" Target="../media/image77.jpg"/><Relationship Id="rId6" Type="http://schemas.openxmlformats.org/officeDocument/2006/relationships/image" Target="../media/image85.jpg"/><Relationship Id="rId7" Type="http://schemas.openxmlformats.org/officeDocument/2006/relationships/image" Target="../media/image89.jpg"/><Relationship Id="rId8" Type="http://schemas.openxmlformats.org/officeDocument/2006/relationships/image" Target="../media/image6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84.png"/><Relationship Id="rId5" Type="http://schemas.openxmlformats.org/officeDocument/2006/relationships/image" Target="../media/image71.png"/><Relationship Id="rId6" Type="http://schemas.openxmlformats.org/officeDocument/2006/relationships/hyperlink" Target="https://wpo.noaa.gov/" TargetMode="External"/><Relationship Id="rId7" Type="http://schemas.openxmlformats.org/officeDocument/2006/relationships/image" Target="../media/image73.png"/><Relationship Id="rId8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gif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90.png"/><Relationship Id="rId5" Type="http://schemas.openxmlformats.org/officeDocument/2006/relationships/image" Target="../media/image18.jpg"/><Relationship Id="rId6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49.png"/><Relationship Id="rId21" Type="http://schemas.openxmlformats.org/officeDocument/2006/relationships/image" Target="../media/image28.png"/><Relationship Id="rId24" Type="http://schemas.openxmlformats.org/officeDocument/2006/relationships/image" Target="../media/image35.png"/><Relationship Id="rId23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26" Type="http://schemas.openxmlformats.org/officeDocument/2006/relationships/image" Target="../media/image44.png"/><Relationship Id="rId25" Type="http://schemas.openxmlformats.org/officeDocument/2006/relationships/image" Target="../media/image36.png"/><Relationship Id="rId28" Type="http://schemas.openxmlformats.org/officeDocument/2006/relationships/image" Target="../media/image46.png"/><Relationship Id="rId27" Type="http://schemas.openxmlformats.org/officeDocument/2006/relationships/image" Target="../media/image50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29" Type="http://schemas.openxmlformats.org/officeDocument/2006/relationships/image" Target="../media/image52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Relationship Id="rId31" Type="http://schemas.openxmlformats.org/officeDocument/2006/relationships/image" Target="../media/image41.png"/><Relationship Id="rId30" Type="http://schemas.openxmlformats.org/officeDocument/2006/relationships/image" Target="../media/image43.png"/><Relationship Id="rId11" Type="http://schemas.openxmlformats.org/officeDocument/2006/relationships/image" Target="../media/image19.png"/><Relationship Id="rId33" Type="http://schemas.openxmlformats.org/officeDocument/2006/relationships/image" Target="../media/image40.png"/><Relationship Id="rId10" Type="http://schemas.openxmlformats.org/officeDocument/2006/relationships/image" Target="../media/image12.png"/><Relationship Id="rId32" Type="http://schemas.openxmlformats.org/officeDocument/2006/relationships/image" Target="../media/image37.png"/><Relationship Id="rId13" Type="http://schemas.openxmlformats.org/officeDocument/2006/relationships/image" Target="../media/image21.png"/><Relationship Id="rId12" Type="http://schemas.openxmlformats.org/officeDocument/2006/relationships/image" Target="../media/image32.png"/><Relationship Id="rId34" Type="http://schemas.openxmlformats.org/officeDocument/2006/relationships/image" Target="../media/image60.png"/><Relationship Id="rId15" Type="http://schemas.openxmlformats.org/officeDocument/2006/relationships/image" Target="../media/image69.png"/><Relationship Id="rId14" Type="http://schemas.openxmlformats.org/officeDocument/2006/relationships/image" Target="../media/image30.png"/><Relationship Id="rId17" Type="http://schemas.openxmlformats.org/officeDocument/2006/relationships/image" Target="../media/image53.png"/><Relationship Id="rId16" Type="http://schemas.openxmlformats.org/officeDocument/2006/relationships/image" Target="../media/image25.png"/><Relationship Id="rId19" Type="http://schemas.openxmlformats.org/officeDocument/2006/relationships/image" Target="../media/image80.png"/><Relationship Id="rId18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0" y="3029350"/>
            <a:ext cx="9174900" cy="1824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9725"/>
            <a:ext cx="1982525" cy="19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>
            <p:ph type="title"/>
          </p:nvPr>
        </p:nvSpPr>
        <p:spPr>
          <a:xfrm>
            <a:off x="641725" y="1180425"/>
            <a:ext cx="7688700" cy="17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Partnerships: Expanding Our Community</a:t>
            </a:r>
            <a:endParaRPr sz="3600">
              <a:solidFill>
                <a:srgbClr val="0944A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07336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Thoughts, ideas and s</a:t>
            </a:r>
            <a:r>
              <a:rPr lang="en" sz="220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trategies to create partnerships and expand our approach to engagement</a:t>
            </a:r>
            <a:endParaRPr sz="4000">
              <a:solidFill>
                <a:srgbClr val="0944A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540325" y="3786625"/>
            <a:ext cx="3327000" cy="15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Tamara L. Battle</a:t>
            </a:r>
            <a:endParaRPr b="1" sz="20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Policy and Partnerships Lead</a:t>
            </a:r>
            <a:endParaRPr b="1" sz="20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Weather Program Office</a:t>
            </a:r>
            <a:endParaRPr b="1" sz="18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2025" y="1772925"/>
            <a:ext cx="400050" cy="46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/>
          <p:nvPr>
            <p:ph idx="1" type="subTitle"/>
          </p:nvPr>
        </p:nvSpPr>
        <p:spPr>
          <a:xfrm>
            <a:off x="381000" y="658050"/>
            <a:ext cx="3552300" cy="43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we need:</a:t>
            </a:r>
            <a:endParaRPr b="1" sz="18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 Assimilation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Atmospheric Physics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Systems Architecture (coupling, workflow, continuous integration and development)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Machine Learning/Artificial Intelligence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Software Engineering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Atmospheric Dynamics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Verification and Validation (post-processing)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Air Chemistry</a:t>
            </a:r>
            <a:endParaRPr sz="17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7" name="Google Shape;287;p27"/>
          <p:cNvSpPr txBox="1"/>
          <p:nvPr>
            <p:ph type="title"/>
          </p:nvPr>
        </p:nvSpPr>
        <p:spPr>
          <a:xfrm>
            <a:off x="182325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FINDING THE NEXT GENERATION WORKFORCE</a:t>
            </a:r>
            <a:endParaRPr sz="244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8" name="Google Shape;288;p27"/>
          <p:cNvSpPr txBox="1"/>
          <p:nvPr>
            <p:ph idx="1" type="subTitle"/>
          </p:nvPr>
        </p:nvSpPr>
        <p:spPr>
          <a:xfrm>
            <a:off x="4489825" y="658050"/>
            <a:ext cx="4251000" cy="16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Where we’ve been searching:</a:t>
            </a:r>
            <a:endParaRPr b="1" sz="18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3" y="1276197"/>
            <a:ext cx="1480402" cy="43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5401" y="1323575"/>
            <a:ext cx="1083102" cy="3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0100" y="1356675"/>
            <a:ext cx="1110925" cy="67396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7"/>
          <p:cNvSpPr txBox="1"/>
          <p:nvPr>
            <p:ph idx="1" type="subTitle"/>
          </p:nvPr>
        </p:nvSpPr>
        <p:spPr>
          <a:xfrm>
            <a:off x="4518600" y="2423150"/>
            <a:ext cx="4556400" cy="16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Strategy: Expand the search grid and criteria:</a:t>
            </a:r>
            <a:endParaRPr b="1" i="1" sz="18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93" name="Google Shape;293;p27"/>
          <p:cNvPicPr preferRelativeResize="0"/>
          <p:nvPr/>
        </p:nvPicPr>
        <p:blipFill rotWithShape="1">
          <a:blip r:embed="rId6">
            <a:alphaModFix/>
          </a:blip>
          <a:srcRect b="7723" l="0" r="0" t="0"/>
          <a:stretch/>
        </p:blipFill>
        <p:spPr>
          <a:xfrm>
            <a:off x="5463895" y="3399800"/>
            <a:ext cx="946079" cy="9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3450" y="4244675"/>
            <a:ext cx="998200" cy="9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1816" y="2859346"/>
            <a:ext cx="1298360" cy="4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0337" y="3449963"/>
            <a:ext cx="854950" cy="89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45650" y="3747875"/>
            <a:ext cx="1298350" cy="35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89900" y="2939775"/>
            <a:ext cx="998200" cy="398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54275" y="4442452"/>
            <a:ext cx="1246050" cy="72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13624" y="2966799"/>
            <a:ext cx="897875" cy="8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25201" y="4442474"/>
            <a:ext cx="730100" cy="7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25" y="2351050"/>
            <a:ext cx="5527200" cy="25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/>
          <p:nvPr>
            <p:ph type="title"/>
          </p:nvPr>
        </p:nvSpPr>
        <p:spPr>
          <a:xfrm>
            <a:off x="182325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FINDING THE NEXT GENERATION WORKFORCE</a:t>
            </a:r>
            <a:endParaRPr sz="244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8" name="Google Shape;308;p28"/>
          <p:cNvSpPr txBox="1"/>
          <p:nvPr>
            <p:ph idx="1" type="body"/>
          </p:nvPr>
        </p:nvSpPr>
        <p:spPr>
          <a:xfrm>
            <a:off x="-133775" y="496800"/>
            <a:ext cx="4691400" cy="17751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Society for Advancement of Chicanos/Hispanics and Native Americans in Science (SACNAS)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Society for Black Engineers (NSBE)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Association of </a:t>
            </a: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Black</a:t>
            </a: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Geoscientists (NABG)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Society of Black Physicists (NSBP)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9" name="Google Shape;309;p28"/>
          <p:cNvSpPr txBox="1"/>
          <p:nvPr>
            <p:ph idx="1" type="body"/>
          </p:nvPr>
        </p:nvSpPr>
        <p:spPr>
          <a:xfrm>
            <a:off x="4516900" y="496800"/>
            <a:ext cx="4626900" cy="17751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American Society of Civil Engineers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American Institute of Chemical Engineers (AIChE)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Women of Color (WoC) in STEM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Association for Computing Machinery (ACM)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Institute of Electrical and Electronics Engineers (IEEE)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516475" y="4865175"/>
            <a:ext cx="552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"/>
                <a:ea typeface="Roboto Condensed"/>
                <a:cs typeface="Roboto Condensed"/>
                <a:sym typeface="Roboto Condensed"/>
              </a:rPr>
              <a:t>Opening Session, NSBE 49th Annual Convention, Kansas, City, MO (March 22, 2023)</a:t>
            </a:r>
            <a:endParaRPr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1" name="Google Shape;311;p28"/>
          <p:cNvSpPr txBox="1"/>
          <p:nvPr/>
        </p:nvSpPr>
        <p:spPr>
          <a:xfrm>
            <a:off x="6208675" y="2907625"/>
            <a:ext cx="2456700" cy="923400"/>
          </a:xfrm>
          <a:prstGeom prst="rect">
            <a:avLst/>
          </a:prstGeom>
          <a:noFill/>
          <a:ln cap="flat" cmpd="sng" w="28575">
            <a:solidFill>
              <a:srgbClr val="0944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 Condensed"/>
                <a:ea typeface="Roboto Condensed"/>
                <a:cs typeface="Roboto Condensed"/>
                <a:sym typeface="Roboto Condensed"/>
              </a:rPr>
              <a:t>#NSBE49 (March 2023) registered over 13,000 attendees!</a:t>
            </a:r>
            <a:endParaRPr b="1"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/>
          <p:nvPr>
            <p:ph type="title"/>
          </p:nvPr>
        </p:nvSpPr>
        <p:spPr>
          <a:xfrm>
            <a:off x="508900" y="159375"/>
            <a:ext cx="7769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>
                <a:latin typeface="Roboto Condensed"/>
                <a:ea typeface="Roboto Condensed"/>
                <a:cs typeface="Roboto Condensed"/>
                <a:sym typeface="Roboto Condensed"/>
              </a:rPr>
              <a:t>EXPANDING THE COMMUNITY</a:t>
            </a:r>
            <a:r>
              <a:rPr lang="en" sz="2440">
                <a:latin typeface="Roboto Condensed"/>
                <a:ea typeface="Roboto Condensed"/>
                <a:cs typeface="Roboto Condensed"/>
                <a:sym typeface="Roboto Condensed"/>
              </a:rPr>
              <a:t>…</a:t>
            </a:r>
            <a:r>
              <a:rPr lang="en" sz="2440"/>
              <a:t>  </a:t>
            </a:r>
            <a:r>
              <a:rPr lang="en" sz="244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INNOVATION</a:t>
            </a:r>
            <a:endParaRPr sz="2440">
              <a:solidFill>
                <a:srgbClr val="0944A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3">
            <a:alphaModFix/>
          </a:blip>
          <a:srcRect b="3577" l="0" r="0" t="5380"/>
          <a:stretch/>
        </p:blipFill>
        <p:spPr>
          <a:xfrm>
            <a:off x="5568350" y="689150"/>
            <a:ext cx="3119800" cy="39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9"/>
          <p:cNvSpPr txBox="1"/>
          <p:nvPr/>
        </p:nvSpPr>
        <p:spPr>
          <a:xfrm>
            <a:off x="115150" y="729250"/>
            <a:ext cx="4188900" cy="42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Strategy: Level the playing field:</a:t>
            </a:r>
            <a:endParaRPr b="1" i="1" sz="18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 social media and virtual connections, to meet the community where they are</a:t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Reach out directly to HBCUs, HSIs, TCUs, and other MSIs, for ground-level engagement</a:t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Integrate and mentor new talent in the workforce, </a:t>
            </a:r>
            <a:r>
              <a:rPr lang="en" sz="1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earlier</a:t>
            </a:r>
            <a:r>
              <a:rPr lang="en" sz="1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 the process</a:t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Expand opportunities to court non-atmospheric science majors</a:t>
            </a:r>
            <a:endParaRPr sz="17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00" y="2765250"/>
            <a:ext cx="2764000" cy="21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750" y="1053734"/>
            <a:ext cx="2228850" cy="206391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0"/>
          <p:cNvSpPr txBox="1"/>
          <p:nvPr/>
        </p:nvSpPr>
        <p:spPr>
          <a:xfrm rot="-3365">
            <a:off x="113974" y="55659"/>
            <a:ext cx="4290602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FORMER WPO INTERNS</a:t>
            </a:r>
            <a:endParaRPr b="1" sz="24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26" name="Google Shape;326;p30"/>
          <p:cNvPicPr preferRelativeResize="0"/>
          <p:nvPr/>
        </p:nvPicPr>
        <p:blipFill rotWithShape="1">
          <a:blip r:embed="rId4">
            <a:alphaModFix/>
          </a:blip>
          <a:srcRect b="6933" l="16827" r="16820" t="0"/>
          <a:stretch/>
        </p:blipFill>
        <p:spPr>
          <a:xfrm>
            <a:off x="268100" y="965975"/>
            <a:ext cx="1371600" cy="13578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p30"/>
          <p:cNvPicPr preferRelativeResize="0"/>
          <p:nvPr/>
        </p:nvPicPr>
        <p:blipFill rotWithShape="1">
          <a:blip r:embed="rId5">
            <a:alphaModFix/>
          </a:blip>
          <a:srcRect b="0" l="2061" r="2061" t="0"/>
          <a:stretch/>
        </p:blipFill>
        <p:spPr>
          <a:xfrm>
            <a:off x="1951438" y="3710035"/>
            <a:ext cx="1371600" cy="13578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p30"/>
          <p:cNvPicPr preferRelativeResize="0"/>
          <p:nvPr/>
        </p:nvPicPr>
        <p:blipFill rotWithShape="1">
          <a:blip r:embed="rId6">
            <a:alphaModFix/>
          </a:blip>
          <a:srcRect b="23057" l="5420" r="35463" t="32585"/>
          <a:stretch/>
        </p:blipFill>
        <p:spPr>
          <a:xfrm>
            <a:off x="3238500" y="860725"/>
            <a:ext cx="1371600" cy="13578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p30"/>
          <p:cNvPicPr preferRelativeResize="0"/>
          <p:nvPr/>
        </p:nvPicPr>
        <p:blipFill rotWithShape="1">
          <a:blip r:embed="rId7">
            <a:alphaModFix/>
          </a:blip>
          <a:srcRect b="27287" l="14365" r="9304" t="15839"/>
          <a:stretch/>
        </p:blipFill>
        <p:spPr>
          <a:xfrm>
            <a:off x="3207475" y="3117650"/>
            <a:ext cx="1371600" cy="13305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30"/>
          <p:cNvPicPr preferRelativeResize="0"/>
          <p:nvPr/>
        </p:nvPicPr>
        <p:blipFill rotWithShape="1">
          <a:blip r:embed="rId8">
            <a:alphaModFix/>
          </a:blip>
          <a:srcRect b="787" l="0" r="0" t="777"/>
          <a:stretch/>
        </p:blipFill>
        <p:spPr>
          <a:xfrm>
            <a:off x="5015063" y="1420957"/>
            <a:ext cx="1371600" cy="13443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30"/>
          <p:cNvPicPr preferRelativeResize="0"/>
          <p:nvPr/>
        </p:nvPicPr>
        <p:blipFill rotWithShape="1">
          <a:blip r:embed="rId9">
            <a:alphaModFix/>
          </a:blip>
          <a:srcRect b="26171" l="2558" r="7042" t="11022"/>
          <a:stretch/>
        </p:blipFill>
        <p:spPr>
          <a:xfrm>
            <a:off x="6954850" y="168615"/>
            <a:ext cx="1371600" cy="13716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30"/>
          <p:cNvPicPr preferRelativeResize="0"/>
          <p:nvPr/>
        </p:nvPicPr>
        <p:blipFill rotWithShape="1">
          <a:blip r:embed="rId10">
            <a:alphaModFix/>
          </a:blip>
          <a:srcRect b="30151" l="0" r="0" t="4685"/>
          <a:stretch/>
        </p:blipFill>
        <p:spPr>
          <a:xfrm>
            <a:off x="5572622" y="2621550"/>
            <a:ext cx="1371600" cy="13716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30"/>
          <p:cNvPicPr preferRelativeResize="0"/>
          <p:nvPr/>
        </p:nvPicPr>
        <p:blipFill rotWithShape="1">
          <a:blip r:embed="rId11">
            <a:alphaModFix/>
          </a:blip>
          <a:srcRect b="25877" l="0" r="0" t="206"/>
          <a:stretch/>
        </p:blipFill>
        <p:spPr>
          <a:xfrm>
            <a:off x="5572631" y="182275"/>
            <a:ext cx="1371600" cy="13443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4" name="Google Shape;334;p30"/>
          <p:cNvPicPr preferRelativeResize="0"/>
          <p:nvPr/>
        </p:nvPicPr>
        <p:blipFill rotWithShape="1">
          <a:blip r:embed="rId12">
            <a:alphaModFix/>
          </a:blip>
          <a:srcRect b="44943" l="6047" r="13424" t="0"/>
          <a:stretch/>
        </p:blipFill>
        <p:spPr>
          <a:xfrm>
            <a:off x="7006191" y="2621547"/>
            <a:ext cx="1371600" cy="13716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5" name="Google Shape;335;p30"/>
          <p:cNvPicPr preferRelativeResize="0"/>
          <p:nvPr/>
        </p:nvPicPr>
        <p:blipFill rotWithShape="1">
          <a:blip r:embed="rId13">
            <a:alphaModFix/>
          </a:blip>
          <a:srcRect b="22845" l="0" r="0" t="13411"/>
          <a:stretch/>
        </p:blipFill>
        <p:spPr>
          <a:xfrm>
            <a:off x="7564488" y="1441800"/>
            <a:ext cx="1427100" cy="13992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36" name="Google Shape;336;p30"/>
          <p:cNvCxnSpPr/>
          <p:nvPr/>
        </p:nvCxnSpPr>
        <p:spPr>
          <a:xfrm>
            <a:off x="172775" y="6118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7" name="Google Shape;337;p30"/>
          <p:cNvPicPr preferRelativeResize="0"/>
          <p:nvPr/>
        </p:nvPicPr>
        <p:blipFill rotWithShape="1">
          <a:blip r:embed="rId14">
            <a:alphaModFix/>
          </a:blip>
          <a:srcRect b="31026" l="6362" r="6362" t="2306"/>
          <a:stretch/>
        </p:blipFill>
        <p:spPr>
          <a:xfrm>
            <a:off x="268100" y="2371775"/>
            <a:ext cx="1371600" cy="13716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13963" y="1683450"/>
            <a:ext cx="1371600" cy="1357800"/>
          </a:xfrm>
          <a:prstGeom prst="ellipse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9" name="Google Shape;339;p30"/>
          <p:cNvSpPr/>
          <p:nvPr/>
        </p:nvSpPr>
        <p:spPr>
          <a:xfrm>
            <a:off x="325175" y="2081899"/>
            <a:ext cx="1427112" cy="407160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Pathways</a:t>
            </a:r>
            <a:endParaRPr sz="20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3033200" y="4221749"/>
            <a:ext cx="1427112" cy="407160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AAAS</a:t>
            </a:r>
            <a:endParaRPr sz="20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1" name="Google Shape;341;p30"/>
          <p:cNvSpPr/>
          <p:nvPr/>
        </p:nvSpPr>
        <p:spPr>
          <a:xfrm>
            <a:off x="6286625" y="1889524"/>
            <a:ext cx="1427112" cy="407160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Lapenta</a:t>
            </a:r>
            <a:endParaRPr sz="20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2" name="Google Shape;342;p30"/>
          <p:cNvSpPr/>
          <p:nvPr/>
        </p:nvSpPr>
        <p:spPr>
          <a:xfrm>
            <a:off x="3210750" y="490124"/>
            <a:ext cx="1427112" cy="407160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Knauss</a:t>
            </a:r>
            <a:endParaRPr sz="20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" name="Google Shape;347;p31"/>
          <p:cNvGraphicFramePr/>
          <p:nvPr/>
        </p:nvGraphicFramePr>
        <p:xfrm>
          <a:off x="347175" y="719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{9B457EB9-AB7A-4E29-80B3-771CD945ED09}</a:tableStyleId>
              </a:tblPr>
              <a:tblGrid>
                <a:gridCol w="2324375"/>
                <a:gridCol w="1626050"/>
                <a:gridCol w="1545425"/>
                <a:gridCol w="2942150"/>
              </a:tblGrid>
              <a:tr h="442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Opportunity</a:t>
                      </a:r>
                      <a:endParaRPr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Career level</a:t>
                      </a:r>
                      <a:endParaRPr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Duration</a:t>
                      </a:r>
                      <a:endParaRPr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Former Students</a:t>
                      </a:r>
                      <a:endParaRPr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Lapenta Scholars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Undergraduate and </a:t>
                      </a: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Graduate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Summer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Jackie Sepulveda          Donald Long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Stephen Wegmann       Mike Michaud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Ashley Stagnari             Sam Ephraim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Knauss Fellowship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Graduate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 year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Renee Richardson (WPO contractor)</a:t>
                      </a:r>
                      <a:endParaRPr sz="11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Alison Agather (WPO contractor)</a:t>
                      </a:r>
                      <a:endParaRPr sz="11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Christine Bassett (WPO contractor)</a:t>
                      </a:r>
                      <a:endParaRPr sz="11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Melissa Pratt-Zossoungbo (WPO fed)</a:t>
                      </a:r>
                      <a:endParaRPr sz="11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Pathways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1841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Roboto"/>
                        <a:buChar char="-"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Internship Program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1841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Roboto"/>
                        <a:buChar char="-"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Recent Graduate Program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1841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Roboto"/>
                        <a:buChar char="-"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Presidential Management Fellowship Program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High School, Undergraduate, Graduate, Post-Graduate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Varies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Leah Dubots (Pathways - OAR CFO)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Ayesha Wilkinson (Pathways)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Alexus Moore (Pathways)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John Ten Hoeve (PMF)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Hollings / Educational Partnership Program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Undergraduate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Summer-9 weeks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AAAS Fellowship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Early Career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12-24 months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Steve Elliott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Alice Grossman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LANTERN and LCDP 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184150" lvl="0" marL="228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Roboto"/>
                        <a:buChar char="-"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Internal to NOAA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Various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3-6 months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8" name="Google Shape;348;p31"/>
          <p:cNvSpPr txBox="1"/>
          <p:nvPr/>
        </p:nvSpPr>
        <p:spPr>
          <a:xfrm>
            <a:off x="149375" y="-34000"/>
            <a:ext cx="5412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 &amp; ROTATION OPPORTUNITIES </a:t>
            </a:r>
            <a:endParaRPr b="1" sz="2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/>
          <p:nvPr/>
        </p:nvSpPr>
        <p:spPr>
          <a:xfrm>
            <a:off x="73175" y="-34000"/>
            <a:ext cx="338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CURRENT WPO INTERNS</a:t>
            </a:r>
            <a:endParaRPr b="1" sz="2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-43350" y="2869125"/>
            <a:ext cx="188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Alekya Srinivasan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Lapenta Intern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EPIC Program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5" name="Google Shape;355;p32"/>
          <p:cNvSpPr txBox="1"/>
          <p:nvPr/>
        </p:nvSpPr>
        <p:spPr>
          <a:xfrm>
            <a:off x="5315338" y="4204500"/>
            <a:ext cx="1884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Anthony David Jr.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Lapenta Intern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 &amp; Behavioral Science Program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56" name="Google Shape;356;p32"/>
          <p:cNvPicPr preferRelativeResize="0"/>
          <p:nvPr/>
        </p:nvPicPr>
        <p:blipFill rotWithShape="1">
          <a:blip r:embed="rId3">
            <a:alphaModFix/>
          </a:blip>
          <a:srcRect b="9394" l="30787" r="17441" t="10103"/>
          <a:stretch/>
        </p:blipFill>
        <p:spPr>
          <a:xfrm>
            <a:off x="6125" y="644875"/>
            <a:ext cx="1884600" cy="222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688" y="2019113"/>
            <a:ext cx="1713900" cy="22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 rotWithShape="1">
          <a:blip r:embed="rId5">
            <a:alphaModFix/>
          </a:blip>
          <a:srcRect b="5392" l="0" r="0" t="0"/>
          <a:stretch/>
        </p:blipFill>
        <p:spPr>
          <a:xfrm>
            <a:off x="1957775" y="2149350"/>
            <a:ext cx="1713899" cy="216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2"/>
          <p:cNvSpPr txBox="1"/>
          <p:nvPr/>
        </p:nvSpPr>
        <p:spPr>
          <a:xfrm>
            <a:off x="1427375" y="4312200"/>
            <a:ext cx="270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Emily Glenn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Lapenta Intern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ACES/Policy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60" name="Google Shape;360;p32"/>
          <p:cNvPicPr preferRelativeResize="0"/>
          <p:nvPr/>
        </p:nvPicPr>
        <p:blipFill rotWithShape="1">
          <a:blip r:embed="rId6">
            <a:alphaModFix/>
          </a:blip>
          <a:srcRect b="11270" l="0" r="0" t="4617"/>
          <a:stretch/>
        </p:blipFill>
        <p:spPr>
          <a:xfrm>
            <a:off x="3659398" y="364650"/>
            <a:ext cx="1713901" cy="216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 rotWithShape="1">
          <a:blip r:embed="rId7">
            <a:alphaModFix/>
          </a:blip>
          <a:srcRect b="0" l="0" r="0" t="7834"/>
          <a:stretch/>
        </p:blipFill>
        <p:spPr>
          <a:xfrm>
            <a:off x="7141975" y="303250"/>
            <a:ext cx="1884598" cy="222425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/>
          <p:nvPr/>
        </p:nvSpPr>
        <p:spPr>
          <a:xfrm>
            <a:off x="7418125" y="2488550"/>
            <a:ext cx="1484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Cameron Bennett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EPP/MSI Intern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WPO and AOML 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3545097" y="2488550"/>
            <a:ext cx="2012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Laura Dailey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Lapenta Intern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Innovations</a:t>
            </a:r>
            <a:endParaRPr b="1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64" name="Google Shape;36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329756" y="4975425"/>
            <a:ext cx="192975" cy="2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/>
          <p:nvPr/>
        </p:nvSpPr>
        <p:spPr>
          <a:xfrm>
            <a:off x="7328000" y="668450"/>
            <a:ext cx="3672900" cy="35361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3"/>
          <p:cNvSpPr/>
          <p:nvPr/>
        </p:nvSpPr>
        <p:spPr>
          <a:xfrm>
            <a:off x="7733525" y="1034675"/>
            <a:ext cx="2810100" cy="26991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3"/>
          <p:cNvSpPr/>
          <p:nvPr/>
        </p:nvSpPr>
        <p:spPr>
          <a:xfrm>
            <a:off x="6594414" y="663925"/>
            <a:ext cx="1367712" cy="382104"/>
          </a:xfrm>
          <a:prstGeom prst="flowChartTerminator">
            <a:avLst/>
          </a:prstGeom>
          <a:solidFill>
            <a:srgbClr val="B3E0F3"/>
          </a:solidFill>
          <a:ln cap="flat" cmpd="sng" w="952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Inquiry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5832425" y="1270250"/>
            <a:ext cx="1367712" cy="382104"/>
          </a:xfrm>
          <a:prstGeom prst="flowChartTerminator">
            <a:avLst/>
          </a:prstGeom>
          <a:solidFill>
            <a:srgbClr val="53C0ED"/>
          </a:solidFill>
          <a:ln cap="flat" cmpd="sng" w="952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Insight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3" name="Google Shape;373;p33"/>
          <p:cNvSpPr/>
          <p:nvPr/>
        </p:nvSpPr>
        <p:spPr>
          <a:xfrm>
            <a:off x="5527626" y="2116975"/>
            <a:ext cx="1367712" cy="382104"/>
          </a:xfrm>
          <a:prstGeom prst="flowChartTerminator">
            <a:avLst/>
          </a:prstGeom>
          <a:solidFill>
            <a:srgbClr val="2A8BFD"/>
          </a:solidFill>
          <a:ln cap="flat" cmpd="sng" w="952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Inclusion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4" name="Google Shape;374;p33"/>
          <p:cNvSpPr/>
          <p:nvPr/>
        </p:nvSpPr>
        <p:spPr>
          <a:xfrm>
            <a:off x="5680025" y="3039900"/>
            <a:ext cx="1367712" cy="366336"/>
          </a:xfrm>
          <a:prstGeom prst="flowChartTerminator">
            <a:avLst/>
          </a:prstGeom>
          <a:solidFill>
            <a:srgbClr val="00B2B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Information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5" name="Google Shape;375;p33"/>
          <p:cNvSpPr/>
          <p:nvPr/>
        </p:nvSpPr>
        <p:spPr>
          <a:xfrm>
            <a:off x="6594400" y="3833175"/>
            <a:ext cx="1367712" cy="366336"/>
          </a:xfrm>
          <a:prstGeom prst="flowChartTerminator">
            <a:avLst/>
          </a:prstGeom>
          <a:solidFill>
            <a:srgbClr val="0085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Innovation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76" name="Google Shape;376;p33"/>
          <p:cNvCxnSpPr>
            <a:stCxn id="371" idx="3"/>
            <a:endCxn id="377" idx="2"/>
          </p:cNvCxnSpPr>
          <p:nvPr/>
        </p:nvCxnSpPr>
        <p:spPr>
          <a:xfrm>
            <a:off x="7962126" y="854977"/>
            <a:ext cx="427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33"/>
          <p:cNvCxnSpPr/>
          <p:nvPr/>
        </p:nvCxnSpPr>
        <p:spPr>
          <a:xfrm>
            <a:off x="7962126" y="3968952"/>
            <a:ext cx="427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33"/>
          <p:cNvCxnSpPr>
            <a:stCxn id="372" idx="3"/>
            <a:endCxn id="380" idx="2"/>
          </p:cNvCxnSpPr>
          <p:nvPr/>
        </p:nvCxnSpPr>
        <p:spPr>
          <a:xfrm>
            <a:off x="7200137" y="1461302"/>
            <a:ext cx="4095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33"/>
          <p:cNvCxnSpPr>
            <a:stCxn id="373" idx="3"/>
            <a:endCxn id="382" idx="2"/>
          </p:cNvCxnSpPr>
          <p:nvPr/>
        </p:nvCxnSpPr>
        <p:spPr>
          <a:xfrm>
            <a:off x="6895338" y="2308027"/>
            <a:ext cx="444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33"/>
          <p:cNvCxnSpPr>
            <a:stCxn id="374" idx="3"/>
            <a:endCxn id="384" idx="2"/>
          </p:cNvCxnSpPr>
          <p:nvPr/>
        </p:nvCxnSpPr>
        <p:spPr>
          <a:xfrm flipH="1" rot="10800000">
            <a:off x="7047737" y="3221868"/>
            <a:ext cx="482400" cy="1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85" name="Google Shape;385;p33"/>
          <p:cNvSpPr txBox="1"/>
          <p:nvPr/>
        </p:nvSpPr>
        <p:spPr>
          <a:xfrm>
            <a:off x="133200" y="626375"/>
            <a:ext cx="42660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Broaden Earth System Community Modeling under UFS and EPIC</a:t>
            </a:r>
            <a:endParaRPr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Establish new collaborations with non-traditional partners</a:t>
            </a:r>
            <a:endParaRPr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Reinforce integration of social science into UFS applications</a:t>
            </a:r>
            <a:endParaRPr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Provide equitable resources and access for partners and new collaborators</a:t>
            </a:r>
            <a:endParaRPr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Leverage future opportunities, while promoting innovative high/risk high/reward approaches</a:t>
            </a:r>
            <a:endParaRPr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Create, develop, and sustain mechanisms to develop the next generation workforce</a:t>
            </a:r>
            <a:endParaRPr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Expand DEIJA efforts for UFS and its partners</a:t>
            </a:r>
            <a:endParaRPr b="1"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133200" y="62775"/>
            <a:ext cx="4357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EXPANDING THE WEB</a:t>
            </a:r>
            <a:r>
              <a:rPr b="1" lang="en" sz="24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87" name="Google Shape;3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3314" y="733738"/>
            <a:ext cx="3624635" cy="33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975" y="0"/>
            <a:ext cx="9162601" cy="47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4"/>
          <p:cNvSpPr txBox="1"/>
          <p:nvPr/>
        </p:nvSpPr>
        <p:spPr>
          <a:xfrm>
            <a:off x="-9376" y="3453825"/>
            <a:ext cx="9144000" cy="73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b="1" i="1" sz="2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4" name="Google Shape;3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2819" y="2443812"/>
            <a:ext cx="2518199" cy="113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5600" y="4079200"/>
            <a:ext cx="382850" cy="310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6" name="Google Shape;396;p34"/>
          <p:cNvSpPr txBox="1"/>
          <p:nvPr/>
        </p:nvSpPr>
        <p:spPr>
          <a:xfrm>
            <a:off x="5108438" y="4019050"/>
            <a:ext cx="15786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@NOAA_WPO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p34"/>
          <p:cNvSpPr txBox="1"/>
          <p:nvPr/>
        </p:nvSpPr>
        <p:spPr>
          <a:xfrm>
            <a:off x="2848638" y="4019050"/>
            <a:ext cx="15786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wpo.noaa.gov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8" name="Google Shape;39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5813" y="4079179"/>
            <a:ext cx="382850" cy="3108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9" name="Google Shape;399;p34"/>
          <p:cNvSpPr/>
          <p:nvPr/>
        </p:nvSpPr>
        <p:spPr>
          <a:xfrm>
            <a:off x="-9375" y="4714975"/>
            <a:ext cx="9162600" cy="431100"/>
          </a:xfrm>
          <a:prstGeom prst="rect">
            <a:avLst/>
          </a:prstGeom>
          <a:solidFill>
            <a:srgbClr val="D0EF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025" y="4696012"/>
            <a:ext cx="469027" cy="46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875" y="4739100"/>
            <a:ext cx="382851" cy="38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4"/>
          <p:cNvSpPr txBox="1"/>
          <p:nvPr/>
        </p:nvSpPr>
        <p:spPr>
          <a:xfrm>
            <a:off x="2615550" y="4753525"/>
            <a:ext cx="625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Department of Commerce // National Oceanic and Atmospheric Administration  </a:t>
            </a:r>
            <a:endParaRPr sz="1100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3" name="Google Shape;403;p34"/>
          <p:cNvSpPr/>
          <p:nvPr/>
        </p:nvSpPr>
        <p:spPr>
          <a:xfrm>
            <a:off x="1193350" y="4630675"/>
            <a:ext cx="1967400" cy="59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700">
                <a:latin typeface="Roboto Condensed"/>
                <a:ea typeface="Roboto Condensed"/>
                <a:cs typeface="Roboto Condensed"/>
                <a:sym typeface="Roboto Condensed"/>
              </a:rPr>
              <a:t>CREDITS: </a:t>
            </a:r>
            <a:r>
              <a:rPr i="1" lang="en" sz="700">
                <a:latin typeface="Roboto Condensed"/>
                <a:ea typeface="Roboto Condensed"/>
                <a:cs typeface="Roboto Condensed"/>
                <a:sym typeface="Roboto Condensed"/>
              </a:rPr>
              <a:t>This presentation template was created by Slidesgo, including icons by Flaticon, and infographics &amp; images by Freepik.</a:t>
            </a:r>
            <a:endParaRPr i="1" sz="7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/>
        </p:nvSpPr>
        <p:spPr>
          <a:xfrm>
            <a:off x="437950" y="4220100"/>
            <a:ext cx="8712900" cy="766200"/>
          </a:xfrm>
          <a:prstGeom prst="rect">
            <a:avLst/>
          </a:prstGeom>
          <a:gradFill>
            <a:gsLst>
              <a:gs pos="0">
                <a:srgbClr val="07336F"/>
              </a:gs>
              <a:gs pos="22000">
                <a:srgbClr val="0A4595"/>
              </a:gs>
              <a:gs pos="41000">
                <a:srgbClr val="0070C0"/>
              </a:gs>
              <a:gs pos="75000">
                <a:srgbClr val="0085CA"/>
              </a:gs>
              <a:gs pos="100000">
                <a:srgbClr val="D0EFF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9172" l="0" r="2219" t="26410"/>
          <a:stretch/>
        </p:blipFill>
        <p:spPr>
          <a:xfrm>
            <a:off x="-124800" y="1091425"/>
            <a:ext cx="6730224" cy="21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 b="9170" l="25781" r="23941" t="29404"/>
          <a:stretch/>
        </p:blipFill>
        <p:spPr>
          <a:xfrm>
            <a:off x="1681992" y="1190842"/>
            <a:ext cx="3399492" cy="2041838"/>
          </a:xfrm>
          <a:prstGeom prst="rect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19"/>
          <p:cNvSpPr txBox="1"/>
          <p:nvPr/>
        </p:nvSpPr>
        <p:spPr>
          <a:xfrm>
            <a:off x="-83100" y="118875"/>
            <a:ext cx="4578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WEATHER RESEARCH</a:t>
            </a:r>
            <a:endParaRPr b="1" i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41" name="Google Shape;141;p19"/>
          <p:cNvCxnSpPr/>
          <p:nvPr/>
        </p:nvCxnSpPr>
        <p:spPr>
          <a:xfrm>
            <a:off x="20375" y="6118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2" name="Google Shape;14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400000">
            <a:off x="4990499" y="1730301"/>
            <a:ext cx="5170227" cy="16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6994000" y="371223"/>
            <a:ext cx="108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Observations</a:t>
            </a:r>
            <a:endParaRPr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6959200" y="1368975"/>
            <a:ext cx="126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Modeling</a:t>
            </a:r>
            <a:endParaRPr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6941863" y="2180313"/>
            <a:ext cx="126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Forecast Applications</a:t>
            </a:r>
            <a:endParaRPr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6959200" y="3200188"/>
            <a:ext cx="126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Forecast Products</a:t>
            </a:r>
            <a:endParaRPr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6918013" y="4162125"/>
            <a:ext cx="131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Forecast Communication </a:t>
            </a:r>
            <a:endParaRPr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1275138" y="4426725"/>
            <a:ext cx="421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Weather</a:t>
            </a:r>
            <a:r>
              <a:rPr lang="en" sz="1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research spans the forecast value chain.</a:t>
            </a:r>
            <a:endParaRPr i="0" sz="16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9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42200" y="133950"/>
            <a:ext cx="412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COORDINATING CONNECTIONS</a:t>
            </a:r>
            <a:endParaRPr b="1" sz="24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55" name="Google Shape;155;p20"/>
          <p:cNvCxnSpPr/>
          <p:nvPr/>
        </p:nvCxnSpPr>
        <p:spPr>
          <a:xfrm>
            <a:off x="96575" y="6880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20"/>
          <p:cNvSpPr txBox="1"/>
          <p:nvPr/>
        </p:nvSpPr>
        <p:spPr>
          <a:xfrm>
            <a:off x="5595900" y="152400"/>
            <a:ext cx="2234700" cy="409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1" i="0" lang="en" sz="1300" u="none" cap="none" strike="noStrike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ndustry, </a:t>
            </a:r>
            <a:r>
              <a:rPr b="1" lang="en" sz="13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b="1" i="0" lang="en" sz="1300" u="none" cap="none" strike="noStrike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cademia,</a:t>
            </a:r>
            <a:r>
              <a:rPr b="1" lang="en" sz="13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 &amp; Other Agencies</a:t>
            </a:r>
            <a:endParaRPr b="1" i="0" sz="1300" u="none" cap="none" strike="noStrike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5596025" y="4716550"/>
            <a:ext cx="2234700" cy="274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Weather R&amp;D</a:t>
            </a:r>
            <a:endParaRPr b="1" i="0" u="none" cap="none" strike="noStrik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 rot="-5400000">
            <a:off x="3335100" y="2441875"/>
            <a:ext cx="2178000" cy="303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NOAA Research</a:t>
            </a:r>
            <a:endParaRPr b="1" i="0" sz="1300" u="none" cap="none" strike="noStrike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 rot="5400000">
            <a:off x="7921650" y="2426675"/>
            <a:ext cx="2178000" cy="274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FFE599"/>
                </a:solidFill>
                <a:latin typeface="Roboto"/>
                <a:ea typeface="Roboto"/>
                <a:cs typeface="Roboto"/>
                <a:sym typeface="Roboto"/>
              </a:rPr>
              <a:t>National Weather Service</a:t>
            </a:r>
            <a:endParaRPr b="1" i="0" sz="1300" u="none" cap="none" strike="noStrike">
              <a:solidFill>
                <a:srgbClr val="FFE5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42200" y="829525"/>
            <a:ext cx="40650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Strategic</a:t>
            </a: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i="1"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Partnerships </a:t>
            </a: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are the bedrock underpinning weather research at NOAA. 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facilitates R&amp;D through partnerships with the Weather Enterprise, and shepherds that research through the R2O transition process including earth system modeling development.   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2222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Unified Forecast System (UFS) is a </a:t>
            </a:r>
            <a:r>
              <a:rPr b="1" lang="en" sz="1600">
                <a:solidFill>
                  <a:srgbClr val="22222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community-based coupled Earth modeling system</a:t>
            </a:r>
            <a:r>
              <a:rPr lang="en" sz="1600">
                <a:solidFill>
                  <a:srgbClr val="22222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designed to support the Weather Enterprise to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enable the most accurate and reliable operational numerical forecast model in the world. 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22222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6093775" y="1961375"/>
            <a:ext cx="1219200" cy="1209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8252" y="2088910"/>
            <a:ext cx="950001" cy="95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egory:Trophies in Miles Morales | Marvel's Spider-Man Wiki | Fandom"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088" y="3381137"/>
            <a:ext cx="966075" cy="96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1"/>
          <p:cNvCxnSpPr/>
          <p:nvPr/>
        </p:nvCxnSpPr>
        <p:spPr>
          <a:xfrm>
            <a:off x="863782" y="2632200"/>
            <a:ext cx="610800" cy="0"/>
          </a:xfrm>
          <a:prstGeom prst="straightConnector1">
            <a:avLst/>
          </a:prstGeom>
          <a:noFill/>
          <a:ln cap="flat" cmpd="sng" w="9525">
            <a:solidFill>
              <a:srgbClr val="B3B3B3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69" name="Google Shape;169;p21"/>
          <p:cNvCxnSpPr>
            <a:stCxn id="170" idx="6"/>
            <a:endCxn id="171" idx="2"/>
          </p:cNvCxnSpPr>
          <p:nvPr/>
        </p:nvCxnSpPr>
        <p:spPr>
          <a:xfrm>
            <a:off x="1754223" y="2632200"/>
            <a:ext cx="1518000" cy="0"/>
          </a:xfrm>
          <a:prstGeom prst="straightConnector1">
            <a:avLst/>
          </a:prstGeom>
          <a:noFill/>
          <a:ln cap="flat" cmpd="sng" w="9525">
            <a:solidFill>
              <a:srgbClr val="B3B3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1"/>
          <p:cNvCxnSpPr>
            <a:endCxn id="173" idx="2"/>
          </p:cNvCxnSpPr>
          <p:nvPr/>
        </p:nvCxnSpPr>
        <p:spPr>
          <a:xfrm>
            <a:off x="3660151" y="2632200"/>
            <a:ext cx="1365600" cy="0"/>
          </a:xfrm>
          <a:prstGeom prst="straightConnector1">
            <a:avLst/>
          </a:prstGeom>
          <a:noFill/>
          <a:ln cap="flat" cmpd="sng" w="9525">
            <a:solidFill>
              <a:srgbClr val="B3B3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1"/>
          <p:cNvCxnSpPr>
            <a:endCxn id="175" idx="2"/>
          </p:cNvCxnSpPr>
          <p:nvPr/>
        </p:nvCxnSpPr>
        <p:spPr>
          <a:xfrm>
            <a:off x="5413664" y="2632200"/>
            <a:ext cx="1365600" cy="0"/>
          </a:xfrm>
          <a:prstGeom prst="straightConnector1">
            <a:avLst/>
          </a:prstGeom>
          <a:noFill/>
          <a:ln cap="flat" cmpd="sng" w="9525">
            <a:solidFill>
              <a:srgbClr val="B3B3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21"/>
          <p:cNvCxnSpPr/>
          <p:nvPr/>
        </p:nvCxnSpPr>
        <p:spPr>
          <a:xfrm>
            <a:off x="7168077" y="2632200"/>
            <a:ext cx="610800" cy="0"/>
          </a:xfrm>
          <a:prstGeom prst="straightConnector1">
            <a:avLst/>
          </a:prstGeom>
          <a:noFill/>
          <a:ln cap="flat" cmpd="sng" w="9525">
            <a:solidFill>
              <a:srgbClr val="B3B3B3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177" name="Google Shape;177;p21"/>
          <p:cNvGrpSpPr/>
          <p:nvPr/>
        </p:nvGrpSpPr>
        <p:grpSpPr>
          <a:xfrm>
            <a:off x="700923" y="1007450"/>
            <a:ext cx="1794902" cy="2478700"/>
            <a:chOff x="319923" y="1236050"/>
            <a:chExt cx="1794902" cy="2478700"/>
          </a:xfrm>
        </p:grpSpPr>
        <p:sp>
          <p:nvSpPr>
            <p:cNvPr id="178" name="Google Shape;178;p21"/>
            <p:cNvSpPr/>
            <p:nvPr/>
          </p:nvSpPr>
          <p:spPr>
            <a:xfrm>
              <a:off x="437523" y="1236050"/>
              <a:ext cx="1559700" cy="693600"/>
            </a:xfrm>
            <a:prstGeom prst="rect">
              <a:avLst/>
            </a:prstGeom>
            <a:solidFill>
              <a:srgbClr val="0030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1061523" y="2704950"/>
              <a:ext cx="311700" cy="311700"/>
            </a:xfrm>
            <a:prstGeom prst="ellipse">
              <a:avLst/>
            </a:prstGeom>
            <a:solidFill>
              <a:srgbClr val="003087"/>
            </a:solidFill>
            <a:ln cap="flat" cmpd="sng" w="762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 txBox="1"/>
            <p:nvPr/>
          </p:nvSpPr>
          <p:spPr>
            <a:xfrm flipH="1">
              <a:off x="319925" y="1376300"/>
              <a:ext cx="17949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Now Generation </a:t>
              </a:r>
              <a:r>
                <a:rPr b="1" lang="en" sz="180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Workforce </a:t>
              </a:r>
              <a:endParaRPr b="1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80" name="Google Shape;180;p21"/>
            <p:cNvSpPr txBox="1"/>
            <p:nvPr/>
          </p:nvSpPr>
          <p:spPr>
            <a:xfrm flipH="1">
              <a:off x="319923" y="2046950"/>
              <a:ext cx="17949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Expanding the search for </a:t>
              </a: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diverse individuals</a:t>
              </a:r>
              <a:endParaRPr sz="1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181" name="Google Shape;181;p21"/>
            <p:cNvCxnSpPr>
              <a:endCxn id="170" idx="4"/>
            </p:cNvCxnSpPr>
            <p:nvPr/>
          </p:nvCxnSpPr>
          <p:spPr>
            <a:xfrm rot="10800000">
              <a:off x="1217373" y="3016650"/>
              <a:ext cx="0" cy="698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diamond"/>
              <a:tailEnd len="med" w="med" type="none"/>
            </a:ln>
          </p:spPr>
        </p:cxnSp>
      </p:grpSp>
      <p:grpSp>
        <p:nvGrpSpPr>
          <p:cNvPr id="182" name="Google Shape;182;p21"/>
          <p:cNvGrpSpPr/>
          <p:nvPr/>
        </p:nvGrpSpPr>
        <p:grpSpPr>
          <a:xfrm>
            <a:off x="2530636" y="1007450"/>
            <a:ext cx="1794900" cy="2478700"/>
            <a:chOff x="1997236" y="1236050"/>
            <a:chExt cx="1794900" cy="2478700"/>
          </a:xfrm>
        </p:grpSpPr>
        <p:sp>
          <p:nvSpPr>
            <p:cNvPr id="183" name="Google Shape;183;p21"/>
            <p:cNvSpPr/>
            <p:nvPr/>
          </p:nvSpPr>
          <p:spPr>
            <a:xfrm>
              <a:off x="2114836" y="1236050"/>
              <a:ext cx="1559700" cy="693600"/>
            </a:xfrm>
            <a:prstGeom prst="rect">
              <a:avLst/>
            </a:prstGeom>
            <a:solidFill>
              <a:srgbClr val="3C50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2738836" y="2704950"/>
              <a:ext cx="311700" cy="311700"/>
            </a:xfrm>
            <a:prstGeom prst="ellipse">
              <a:avLst/>
            </a:prstGeom>
            <a:solidFill>
              <a:srgbClr val="3C5079"/>
            </a:solidFill>
            <a:ln cap="flat" cmpd="sng" w="762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1"/>
            <p:cNvSpPr txBox="1"/>
            <p:nvPr/>
          </p:nvSpPr>
          <p:spPr>
            <a:xfrm flipH="1">
              <a:off x="2114836" y="1376300"/>
              <a:ext cx="15597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Insights into Inclusion</a:t>
              </a:r>
              <a:endParaRPr b="1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85" name="Google Shape;185;p21"/>
            <p:cNvSpPr txBox="1"/>
            <p:nvPr/>
          </p:nvSpPr>
          <p:spPr>
            <a:xfrm flipH="1">
              <a:off x="1997236" y="2046950"/>
              <a:ext cx="17949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Learning </a:t>
              </a: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and addressing barriers across the Weather Enterprise</a:t>
              </a:r>
              <a:endParaRPr sz="1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186" name="Google Shape;186;p21"/>
            <p:cNvCxnSpPr>
              <a:endCxn id="171" idx="4"/>
            </p:cNvCxnSpPr>
            <p:nvPr/>
          </p:nvCxnSpPr>
          <p:spPr>
            <a:xfrm rot="10800000">
              <a:off x="2894686" y="3016650"/>
              <a:ext cx="0" cy="698100"/>
            </a:xfrm>
            <a:prstGeom prst="straightConnector1">
              <a:avLst/>
            </a:prstGeom>
            <a:noFill/>
            <a:ln cap="flat" cmpd="sng" w="9525">
              <a:solidFill>
                <a:srgbClr val="003087"/>
              </a:solidFill>
              <a:prstDash val="solid"/>
              <a:round/>
              <a:headEnd len="med" w="med" type="diamond"/>
              <a:tailEnd len="med" w="med" type="none"/>
            </a:ln>
          </p:spPr>
        </p:cxnSp>
      </p:grpSp>
      <p:grpSp>
        <p:nvGrpSpPr>
          <p:cNvPr id="187" name="Google Shape;187;p21"/>
          <p:cNvGrpSpPr/>
          <p:nvPr/>
        </p:nvGrpSpPr>
        <p:grpSpPr>
          <a:xfrm>
            <a:off x="4284151" y="1007450"/>
            <a:ext cx="1794900" cy="2478700"/>
            <a:chOff x="3674551" y="1236050"/>
            <a:chExt cx="1794900" cy="2478700"/>
          </a:xfrm>
        </p:grpSpPr>
        <p:sp>
          <p:nvSpPr>
            <p:cNvPr id="188" name="Google Shape;188;p21"/>
            <p:cNvSpPr/>
            <p:nvPr/>
          </p:nvSpPr>
          <p:spPr>
            <a:xfrm>
              <a:off x="3792151" y="1236050"/>
              <a:ext cx="1559700" cy="693600"/>
            </a:xfrm>
            <a:prstGeom prst="rect">
              <a:avLst/>
            </a:prstGeom>
            <a:solidFill>
              <a:srgbClr val="0085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4416151" y="2704950"/>
              <a:ext cx="311700" cy="311700"/>
            </a:xfrm>
            <a:prstGeom prst="ellipse">
              <a:avLst/>
            </a:prstGeom>
            <a:solidFill>
              <a:srgbClr val="0085CA"/>
            </a:solidFill>
            <a:ln cap="flat" cmpd="sng" w="762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1"/>
            <p:cNvSpPr txBox="1"/>
            <p:nvPr/>
          </p:nvSpPr>
          <p:spPr>
            <a:xfrm>
              <a:off x="3792151" y="1376300"/>
              <a:ext cx="15597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Innovative </a:t>
              </a:r>
              <a:r>
                <a:rPr b="1" lang="en" sz="180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Trailblazers</a:t>
              </a:r>
              <a:endParaRPr b="1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90" name="Google Shape;190;p21"/>
            <p:cNvSpPr txBox="1"/>
            <p:nvPr/>
          </p:nvSpPr>
          <p:spPr>
            <a:xfrm>
              <a:off x="3674551" y="2046950"/>
              <a:ext cx="17949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Stimulating creative thinking and nurturing innovative ideas</a:t>
              </a:r>
              <a:endParaRPr sz="1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191" name="Google Shape;191;p21"/>
            <p:cNvCxnSpPr>
              <a:endCxn id="173" idx="4"/>
            </p:cNvCxnSpPr>
            <p:nvPr/>
          </p:nvCxnSpPr>
          <p:spPr>
            <a:xfrm rot="10800000">
              <a:off x="4572001" y="3016650"/>
              <a:ext cx="0" cy="6981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diamond"/>
              <a:tailEnd len="med" w="med" type="none"/>
            </a:ln>
          </p:spPr>
        </p:cxnSp>
      </p:grpSp>
      <p:grpSp>
        <p:nvGrpSpPr>
          <p:cNvPr id="192" name="Google Shape;192;p21"/>
          <p:cNvGrpSpPr/>
          <p:nvPr/>
        </p:nvGrpSpPr>
        <p:grpSpPr>
          <a:xfrm>
            <a:off x="6037664" y="1007450"/>
            <a:ext cx="1794900" cy="2478700"/>
            <a:chOff x="5351864" y="1236050"/>
            <a:chExt cx="1794900" cy="2478700"/>
          </a:xfrm>
        </p:grpSpPr>
        <p:sp>
          <p:nvSpPr>
            <p:cNvPr id="193" name="Google Shape;193;p21"/>
            <p:cNvSpPr/>
            <p:nvPr/>
          </p:nvSpPr>
          <p:spPr>
            <a:xfrm>
              <a:off x="5469464" y="1236050"/>
              <a:ext cx="1559700" cy="693600"/>
            </a:xfrm>
            <a:prstGeom prst="rect">
              <a:avLst/>
            </a:prstGeom>
            <a:solidFill>
              <a:srgbClr val="2A8B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6093464" y="2704950"/>
              <a:ext cx="311700" cy="311700"/>
            </a:xfrm>
            <a:prstGeom prst="ellipse">
              <a:avLst/>
            </a:prstGeom>
            <a:solidFill>
              <a:srgbClr val="2A8BFD"/>
            </a:solidFill>
            <a:ln cap="flat" cmpd="sng" w="762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 txBox="1"/>
            <p:nvPr/>
          </p:nvSpPr>
          <p:spPr>
            <a:xfrm>
              <a:off x="5469464" y="1376300"/>
              <a:ext cx="15597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Champions for Change</a:t>
              </a:r>
              <a:endParaRPr b="1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95" name="Google Shape;195;p21"/>
            <p:cNvSpPr txBox="1"/>
            <p:nvPr/>
          </p:nvSpPr>
          <p:spPr>
            <a:xfrm>
              <a:off x="5351864" y="2046950"/>
              <a:ext cx="17949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Embracing new </a:t>
              </a: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approaches</a:t>
              </a:r>
              <a:r>
                <a:rPr lang="en" sz="13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to old challenges</a:t>
              </a:r>
              <a:endParaRPr sz="1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196" name="Google Shape;196;p21"/>
            <p:cNvCxnSpPr>
              <a:endCxn id="175" idx="4"/>
            </p:cNvCxnSpPr>
            <p:nvPr/>
          </p:nvCxnSpPr>
          <p:spPr>
            <a:xfrm rot="10800000">
              <a:off x="6249314" y="3016650"/>
              <a:ext cx="0" cy="6981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diamond"/>
              <a:tailEnd len="med" w="med" type="none"/>
            </a:ln>
          </p:spPr>
        </p:cxnSp>
      </p:grpSp>
      <p:sp>
        <p:nvSpPr>
          <p:cNvPr id="197" name="Google Shape;197;p21"/>
          <p:cNvSpPr txBox="1"/>
          <p:nvPr/>
        </p:nvSpPr>
        <p:spPr>
          <a:xfrm>
            <a:off x="259150" y="30025"/>
            <a:ext cx="462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SETTING THE TABLE</a:t>
            </a:r>
            <a:endParaRPr b="1"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790000" y="4435775"/>
            <a:ext cx="4852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“Strength lies in differences, not similarities” - Stephen R. Covey</a:t>
            </a:r>
            <a:endParaRPr b="1" sz="1300">
              <a:solidFill>
                <a:srgbClr val="0944A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4">
            <a:alphaModFix/>
          </a:blip>
          <a:srcRect b="-459" l="22856" r="17137" t="460"/>
          <a:stretch/>
        </p:blipFill>
        <p:spPr>
          <a:xfrm>
            <a:off x="1265675" y="3524876"/>
            <a:ext cx="665400" cy="62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3024" y="3524874"/>
            <a:ext cx="770100" cy="678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6">
            <a:alphaModFix/>
          </a:blip>
          <a:srcRect b="0" l="17709" r="19468" t="0"/>
          <a:stretch/>
        </p:blipFill>
        <p:spPr>
          <a:xfrm>
            <a:off x="4879375" y="3563576"/>
            <a:ext cx="604500" cy="6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23757" r="0" t="0"/>
          <a:stretch/>
        </p:blipFill>
        <p:spPr>
          <a:xfrm>
            <a:off x="4795225" y="1408500"/>
            <a:ext cx="4098601" cy="28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 rotWithShape="1">
          <a:blip r:embed="rId4">
            <a:alphaModFix/>
          </a:blip>
          <a:srcRect b="0" l="42916" r="2300" t="0"/>
          <a:stretch/>
        </p:blipFill>
        <p:spPr>
          <a:xfrm>
            <a:off x="498025" y="1408500"/>
            <a:ext cx="3611650" cy="28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 txBox="1"/>
          <p:nvPr>
            <p:ph type="title"/>
          </p:nvPr>
        </p:nvSpPr>
        <p:spPr>
          <a:xfrm>
            <a:off x="432700" y="159375"/>
            <a:ext cx="70458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THE NEED FOR PARTNERSHIPS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…</a:t>
            </a:r>
            <a:r>
              <a:rPr lang="en" sz="2400"/>
              <a:t>  </a:t>
            </a:r>
            <a:r>
              <a:rPr lang="en" sz="240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INCLUSION</a:t>
            </a:r>
            <a:endParaRPr sz="2400">
              <a:solidFill>
                <a:srgbClr val="0944A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2850875" y="1408500"/>
            <a:ext cx="125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Peter Parker</a:t>
            </a:r>
            <a:endParaRPr b="1"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4896400" y="1400800"/>
            <a:ext cx="1601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Miles Morales</a:t>
            </a:r>
            <a:endParaRPr b="1" sz="15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0850" y="3942457"/>
            <a:ext cx="1601400" cy="120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874" y="4027084"/>
            <a:ext cx="1454925" cy="108976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/>
        </p:nvSpPr>
        <p:spPr>
          <a:xfrm>
            <a:off x="4827224" y="4417300"/>
            <a:ext cx="245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36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Unified Forecast System</a:t>
            </a:r>
            <a:endParaRPr b="1" sz="1800">
              <a:solidFill>
                <a:srgbClr val="07336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/>
        </p:nvSpPr>
        <p:spPr>
          <a:xfrm>
            <a:off x="73175" y="254575"/>
            <a:ext cx="645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CIs vs. CSCs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219" name="Google Shape;219;p23"/>
          <p:cNvCxnSpPr/>
          <p:nvPr/>
        </p:nvCxnSpPr>
        <p:spPr>
          <a:xfrm>
            <a:off x="172775" y="7642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3"/>
          <p:cNvSpPr txBox="1"/>
          <p:nvPr/>
        </p:nvSpPr>
        <p:spPr>
          <a:xfrm>
            <a:off x="7883550" y="2792525"/>
            <a:ext cx="102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Transitions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4906775" y="1036025"/>
            <a:ext cx="4098900" cy="39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Cooperative Science Centers (since 2001)</a:t>
            </a:r>
            <a:endParaRPr b="1" i="0" sz="1500" u="none" cap="none" strike="noStrike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consortium of academic institutions led by an MSI (minority serving institution), </a:t>
            </a:r>
            <a:r>
              <a:rPr b="1" i="1"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that have demonstrated education and research performance in NOAA-mission sciences:</a:t>
            </a:r>
            <a:endParaRPr b="1" i="1" sz="15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500">
              <a:solidFill>
                <a:srgbClr val="323B4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B42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rgbClr val="323B4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</a:t>
            </a:r>
            <a:r>
              <a:rPr lang="en" sz="1500">
                <a:solidFill>
                  <a:srgbClr val="323B4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rains students in core NOAA mission fields (atmospheric sciences and meteorology; earth system sciences and remote sensing technology; coastal and marine ecosystems; and living marine resources)</a:t>
            </a:r>
            <a:endParaRPr sz="1500">
              <a:solidFill>
                <a:srgbClr val="323B4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B42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rgbClr val="323B4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Supports increasing number of post-secondary grads with STEM degrees; creating new opportunities for underrepresented populations to be introduced to career paths within NOAA.</a:t>
            </a:r>
            <a:endParaRPr sz="1500">
              <a:solidFill>
                <a:srgbClr val="323B4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500">
              <a:solidFill>
                <a:srgbClr val="323B4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-3025" y="995375"/>
            <a:ext cx="4417800" cy="4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Cooperative Institutes (since 1967)</a:t>
            </a:r>
            <a:endParaRPr b="1" i="0" sz="1500" u="none" cap="none" strike="noStrike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NOAA-supported, non-Federal, academic, and/or non-profit institution, </a:t>
            </a:r>
            <a:r>
              <a:rPr b="1" i="1"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that has an established, outstanding research program in one or more areas relevant to NOAA's mission:</a:t>
            </a:r>
            <a:endParaRPr b="1" i="1" sz="15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</a:t>
            </a: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stablished degree programs in NOAA-related sciences;</a:t>
            </a:r>
            <a:endParaRPr sz="15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</a:t>
            </a: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ngages in research directly related to NOAA’s long-term mission needs that require substantial involvement of one or more research units within the research institution(s), as well as one or more NOAA programs.</a:t>
            </a:r>
            <a:endParaRPr sz="15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 Condensed"/>
              <a:buChar char="●"/>
            </a:pPr>
            <a:r>
              <a:rPr lang="en" sz="15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Provides significant coordination of resources among all non-government partners and promotes the involvement of students and postdoctoral scientists in NOAA-funded research.</a:t>
            </a:r>
            <a:endParaRPr sz="15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223" name="Google Shape;223;p23"/>
          <p:cNvCxnSpPr/>
          <p:nvPr/>
        </p:nvCxnSpPr>
        <p:spPr>
          <a:xfrm flipH="1">
            <a:off x="4596550" y="1113663"/>
            <a:ext cx="17100" cy="3532500"/>
          </a:xfrm>
          <a:prstGeom prst="straightConnector1">
            <a:avLst/>
          </a:prstGeom>
          <a:noFill/>
          <a:ln cap="flat" cmpd="sng" w="28575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862" y="-41275"/>
            <a:ext cx="1770552" cy="997488"/>
          </a:xfrm>
          <a:prstGeom prst="cloud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75" y="412650"/>
            <a:ext cx="4366226" cy="34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5440975" y="401400"/>
            <a:ext cx="34449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 Condensed"/>
                <a:ea typeface="Roboto Condensed"/>
                <a:cs typeface="Roboto Condensed"/>
                <a:sym typeface="Roboto Condensed"/>
              </a:rPr>
              <a:t>Most CIs are co-located with NOAA labs or centers, which allows for optimal collaborative opportunities. </a:t>
            </a:r>
            <a:endParaRPr b="1" sz="17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73175" y="-50225"/>
            <a:ext cx="4945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LEVERAGING NOAA CIs and CSCs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201" y="2617875"/>
            <a:ext cx="3789898" cy="25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5464975" y="1421600"/>
            <a:ext cx="37149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 Condensed"/>
                <a:ea typeface="Roboto Condensed"/>
                <a:cs typeface="Roboto Condensed"/>
                <a:sym typeface="Roboto Condensed"/>
              </a:rPr>
              <a:t>Several CSC lead or partner institutions are also located within close proximity to NOAA facilities and CIs, creating an avenue for increased collaboration and support.</a:t>
            </a:r>
            <a:endParaRPr sz="17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latin typeface="Roboto Condensed"/>
                <a:ea typeface="Roboto Condensed"/>
                <a:cs typeface="Roboto Condensed"/>
                <a:sym typeface="Roboto Condensed"/>
              </a:rPr>
              <a:t>Strategy:</a:t>
            </a:r>
            <a:r>
              <a:rPr b="1" lang="en" sz="17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i="1" lang="en" sz="1700">
                <a:latin typeface="Roboto Condensed"/>
                <a:ea typeface="Roboto Condensed"/>
                <a:cs typeface="Roboto Condensed"/>
                <a:sym typeface="Roboto Condensed"/>
              </a:rPr>
              <a:t>Establish various CSCs, HBCUs, HSIs and MSIs as </a:t>
            </a:r>
            <a:endParaRPr b="1" i="1" sz="17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latin typeface="Roboto Condensed"/>
                <a:ea typeface="Roboto Condensed"/>
                <a:cs typeface="Roboto Condensed"/>
                <a:sym typeface="Roboto Condensed"/>
              </a:rPr>
              <a:t>“UFS Modeling Centers of Excellence”</a:t>
            </a:r>
            <a:endParaRPr b="1" sz="17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3306" y="-50231"/>
            <a:ext cx="956340" cy="538812"/>
          </a:xfrm>
          <a:prstGeom prst="cloud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title"/>
          </p:nvPr>
        </p:nvSpPr>
        <p:spPr>
          <a:xfrm>
            <a:off x="51700" y="159375"/>
            <a:ext cx="7769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>
                <a:latin typeface="Roboto Condensed"/>
                <a:ea typeface="Roboto Condensed"/>
                <a:cs typeface="Roboto Condensed"/>
                <a:sym typeface="Roboto Condensed"/>
              </a:rPr>
              <a:t>STRATEGIES FOR PARTNERSHIPS…</a:t>
            </a:r>
            <a:r>
              <a:rPr lang="en" sz="2440"/>
              <a:t>  </a:t>
            </a:r>
            <a:r>
              <a:rPr lang="en" sz="2440">
                <a:solidFill>
                  <a:srgbClr val="0944A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COLLABORATION</a:t>
            </a:r>
            <a:endParaRPr sz="2440">
              <a:solidFill>
                <a:srgbClr val="0944A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 rotWithShape="1">
          <a:blip r:embed="rId3">
            <a:alphaModFix/>
          </a:blip>
          <a:srcRect b="1193" l="5237" r="1903" t="9072"/>
          <a:stretch/>
        </p:blipFill>
        <p:spPr>
          <a:xfrm>
            <a:off x="5451700" y="852900"/>
            <a:ext cx="2977924" cy="38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800" y="1708975"/>
            <a:ext cx="3996426" cy="26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1004850" y="3382825"/>
            <a:ext cx="2424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Earth Systems </a:t>
            </a:r>
            <a:endParaRPr b="1" sz="16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Community Modeling </a:t>
            </a:r>
            <a:endParaRPr b="1" sz="16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793" y="2563477"/>
            <a:ext cx="870082" cy="90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625" y="2554452"/>
            <a:ext cx="945563" cy="9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0801" y="3500020"/>
            <a:ext cx="991565" cy="99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5212" y="2585208"/>
            <a:ext cx="1688955" cy="88406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109728" y="100584"/>
            <a:ext cx="3601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PARTNERS: A SNAPSHOT 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93125" y="4789250"/>
            <a:ext cx="2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2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2491" y="885994"/>
            <a:ext cx="819908" cy="81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563" y="1693912"/>
            <a:ext cx="829402" cy="8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6580" y="1743219"/>
            <a:ext cx="776827" cy="77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30325" y="909907"/>
            <a:ext cx="773634" cy="77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4870" y="882034"/>
            <a:ext cx="991585" cy="8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24528" y="153472"/>
            <a:ext cx="1480402" cy="43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5011" y="4324224"/>
            <a:ext cx="1246039" cy="4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44101" y="4221125"/>
            <a:ext cx="1610548" cy="7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27141" y="1704312"/>
            <a:ext cx="829379" cy="82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52658" y="915426"/>
            <a:ext cx="776829" cy="76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26"/>
          <p:cNvCxnSpPr/>
          <p:nvPr/>
        </p:nvCxnSpPr>
        <p:spPr>
          <a:xfrm>
            <a:off x="173736" y="609600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4" name="Google Shape;264;p26"/>
          <p:cNvPicPr preferRelativeResize="0"/>
          <p:nvPr/>
        </p:nvPicPr>
        <p:blipFill rotWithShape="1">
          <a:blip r:embed="rId17">
            <a:alphaModFix/>
          </a:blip>
          <a:srcRect b="0" l="0" r="29612" t="0"/>
          <a:stretch/>
        </p:blipFill>
        <p:spPr>
          <a:xfrm>
            <a:off x="6701598" y="154207"/>
            <a:ext cx="1907148" cy="53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18">
            <a:alphaModFix/>
          </a:blip>
          <a:srcRect b="0" l="36036" r="0" t="0"/>
          <a:stretch/>
        </p:blipFill>
        <p:spPr>
          <a:xfrm>
            <a:off x="5332385" y="17651"/>
            <a:ext cx="1341765" cy="70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268370" y="2622285"/>
            <a:ext cx="819913" cy="81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154465" y="905219"/>
            <a:ext cx="773642" cy="77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200811" y="1721786"/>
            <a:ext cx="773642" cy="77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050672" y="1812858"/>
            <a:ext cx="3385671" cy="71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964970" y="2367413"/>
            <a:ext cx="697355" cy="99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860551" y="3554203"/>
            <a:ext cx="1203443" cy="73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052073" y="814349"/>
            <a:ext cx="2638979" cy="3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106433" y="829484"/>
            <a:ext cx="945548" cy="94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345995" y="1743219"/>
            <a:ext cx="776829" cy="77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071391" y="1403034"/>
            <a:ext cx="1480402" cy="45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 rotWithShape="1">
          <a:blip r:embed="rId29">
            <a:alphaModFix/>
          </a:blip>
          <a:srcRect b="37509" l="12996" r="55220" t="25759"/>
          <a:stretch/>
        </p:blipFill>
        <p:spPr>
          <a:xfrm>
            <a:off x="4156370" y="4375659"/>
            <a:ext cx="1707596" cy="5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21130" y="2616180"/>
            <a:ext cx="819907" cy="83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31">
            <a:alphaModFix/>
          </a:blip>
          <a:srcRect b="7469" l="14819" r="18664" t="5980"/>
          <a:stretch/>
        </p:blipFill>
        <p:spPr>
          <a:xfrm>
            <a:off x="7892641" y="1218473"/>
            <a:ext cx="945571" cy="76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32">
            <a:alphaModFix/>
          </a:blip>
          <a:srcRect b="13219" l="0" r="0" t="19778"/>
          <a:stretch/>
        </p:blipFill>
        <p:spPr>
          <a:xfrm>
            <a:off x="430452" y="3544413"/>
            <a:ext cx="1893076" cy="70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216748" y="2683826"/>
            <a:ext cx="2481429" cy="66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863377" y="3442184"/>
            <a:ext cx="1446062" cy="432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