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3"/>
  </p:sldMasterIdLst>
  <p:notesMasterIdLst>
    <p:notesMasterId r:id="rId14"/>
  </p:notesMasterIdLst>
  <p:sldIdLst>
    <p:sldId id="256" r:id="rId4"/>
    <p:sldId id="258" r:id="rId5"/>
    <p:sldId id="260" r:id="rId6"/>
    <p:sldId id="266" r:id="rId7"/>
    <p:sldId id="267" r:id="rId8"/>
    <p:sldId id="259" r:id="rId9"/>
    <p:sldId id="269" r:id="rId10"/>
    <p:sldId id="270" r:id="rId11"/>
    <p:sldId id="272" r:id="rId12"/>
    <p:sldId id="261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Raleway" panose="020B0604020202020204" pitchFamily="2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6"/>
    <p:restoredTop sz="94641"/>
  </p:normalViewPr>
  <p:slideViewPr>
    <p:cSldViewPr snapToGrid="0">
      <p:cViewPr varScale="1">
        <p:scale>
          <a:sx n="111" d="100"/>
          <a:sy n="111" d="100"/>
        </p:scale>
        <p:origin x="77" y="7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1d410c3dd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1d410c3dd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d410c3dd8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1d410c3dd8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13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d410c3dd8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1d410c3dd8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28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d410c3dd8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1d410c3dd8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355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05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d410c3dd8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1d410c3dd8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74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 hasCustomPrompt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285197"/>
              </a:buClr>
              <a:buSzPts val="1300"/>
              <a:buFont typeface="Lato"/>
              <a:buChar char="●"/>
              <a:defRPr sz="17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r>
              <a:rPr lang="en-US" dirty="0" err="1"/>
              <a:t>yyy</a:t>
            </a:r>
            <a:endParaRPr dirty="0"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477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1" name="Google Shape;41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CUSTOM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>
            <a:spLocks noGrp="1"/>
          </p:cNvSpPr>
          <p:nvPr>
            <p:ph type="pic" idx="2"/>
          </p:nvPr>
        </p:nvSpPr>
        <p:spPr>
          <a:xfrm>
            <a:off x="5070005" y="1014000"/>
            <a:ext cx="3497400" cy="34977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492300" y="1014000"/>
            <a:ext cx="3916500" cy="12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492300" y="2490900"/>
            <a:ext cx="3916500" cy="20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7" name="Google Shape;97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a.com/projects/wimpl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a.com/projects/wimpl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a.com/projects/scruff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Wildfire Integrated Modeling, Prediction, and Learning Environment (WIMPLE)</a:t>
            </a:r>
            <a:endParaRPr dirty="0"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1"/>
          </p:nvPr>
        </p:nvSpPr>
        <p:spPr>
          <a:xfrm>
            <a:off x="729626" y="3172900"/>
            <a:ext cx="8261973" cy="1833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Presented by: </a:t>
            </a:r>
            <a:r>
              <a:rPr lang="en-US" dirty="0"/>
              <a:t>Jared Goldman</a:t>
            </a:r>
          </a:p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Developed alongside: </a:t>
            </a:r>
            <a:r>
              <a:rPr lang="en-US" dirty="0"/>
              <a:t>Avi Pfeffer, Sanja Cvijic, Nicolette McGeorge, Margarita Hiett</a:t>
            </a:r>
          </a:p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External Collaborators: </a:t>
            </a:r>
            <a:r>
              <a:rPr lang="en-US" dirty="0"/>
              <a:t>NASA Jet Propulsion Laboratory, and</a:t>
            </a:r>
            <a:br>
              <a:rPr lang="en-US" dirty="0"/>
            </a:b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California Department of Forestry and Fire Protection</a:t>
            </a:r>
            <a:endParaRPr dirty="0"/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A0EECD64-3087-A537-3665-304921EBC943}"/>
              </a:ext>
            </a:extLst>
          </p:cNvPr>
          <p:cNvSpPr/>
          <p:nvPr/>
        </p:nvSpPr>
        <p:spPr>
          <a:xfrm>
            <a:off x="1161907" y="1746299"/>
            <a:ext cx="5507025" cy="1127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345782" y="1318650"/>
            <a:ext cx="3817764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and Discussion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4000" dirty="0"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"/>
          </p:nvPr>
        </p:nvSpPr>
        <p:spPr>
          <a:xfrm>
            <a:off x="4980454" y="2695074"/>
            <a:ext cx="3817764" cy="24484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</a:rPr>
              <a:t>Jared Goldman</a:t>
            </a:r>
            <a:br>
              <a:rPr lang="en-US" sz="1800" b="1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Environmental and Humanitarian </a:t>
            </a:r>
            <a:br>
              <a:rPr lang="en-US" sz="18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AI Researcher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5"/>
                </a:solidFill>
              </a:rPr>
              <a:t>Charles River Analytics, Inc.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5"/>
                </a:solidFill>
              </a:rPr>
              <a:t>(617) 234-1548</a:t>
            </a:r>
            <a:br>
              <a:rPr lang="en-US" sz="1400" dirty="0">
                <a:solidFill>
                  <a:schemeClr val="accent5"/>
                </a:solidFill>
              </a:rPr>
            </a:br>
            <a:r>
              <a:rPr lang="en-US" sz="1400" dirty="0">
                <a:solidFill>
                  <a:schemeClr val="accent5"/>
                </a:solidFill>
              </a:rPr>
              <a:t>jgoldman@cra.com</a:t>
            </a:r>
            <a:endParaRPr sz="1400" dirty="0">
              <a:solidFill>
                <a:schemeClr val="accent5"/>
              </a:solidFill>
            </a:endParaRP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3572198-8CAC-8917-EAE0-CB18786B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54" y="501888"/>
            <a:ext cx="1821860" cy="20698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Wildfire Risk Modeling Domain</a:t>
            </a:r>
            <a:endParaRPr dirty="0"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228600" indent="-228600"/>
            <a:r>
              <a:rPr lang="en-US" sz="2400" b="1" dirty="0">
                <a:solidFill>
                  <a:schemeClr val="accent3"/>
                </a:solidFill>
              </a:rPr>
              <a:t>Problem</a:t>
            </a:r>
            <a:r>
              <a:rPr lang="en-US" sz="2400" dirty="0"/>
              <a:t>: The threat of wildfire causes stress to homeowners, who are faced with potential loss of property and life as well as difficulty in obtaining insurance and increased insurance premiums</a:t>
            </a:r>
          </a:p>
          <a:p>
            <a:pPr marL="228600" lvl="1" indent="-228600"/>
            <a:endParaRPr lang="en-US" sz="1000" dirty="0"/>
          </a:p>
          <a:p>
            <a:pPr marL="228600" indent="-228600">
              <a:buClr>
                <a:srgbClr val="285197"/>
              </a:buClr>
            </a:pPr>
            <a:r>
              <a:rPr lang="en-US" sz="2400" b="1" dirty="0">
                <a:solidFill>
                  <a:schemeClr val="accent3"/>
                </a:solidFill>
              </a:rPr>
              <a:t>Solution</a:t>
            </a:r>
            <a:r>
              <a:rPr lang="en-US" sz="2400" dirty="0"/>
              <a:t>: Personalized risk assessment and mitigation recommendation considering both regional- and property-level risk</a:t>
            </a:r>
          </a:p>
          <a:p>
            <a:pPr marL="228600" lvl="1" indent="-228600"/>
            <a:endParaRPr lang="en-US" sz="1000" dirty="0"/>
          </a:p>
          <a:p>
            <a:pPr marL="228600" indent="-228600">
              <a:buClr>
                <a:srgbClr val="285197"/>
              </a:buClr>
            </a:pPr>
            <a:r>
              <a:rPr lang="en-US" sz="2400" b="1" dirty="0">
                <a:solidFill>
                  <a:schemeClr val="accent3"/>
                </a:solidFill>
              </a:rPr>
              <a:t>Our Approach</a:t>
            </a:r>
            <a:r>
              <a:rPr lang="en-US" sz="2400" b="1" dirty="0"/>
              <a:t>:</a:t>
            </a:r>
            <a:r>
              <a:rPr lang="en-US" sz="2400" dirty="0"/>
              <a:t> WIMPLE provides homeowners with tools to map and model the wildfire risk on their property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CC376D04-7779-9BC8-0CC8-3862FF59B1D0}"/>
              </a:ext>
            </a:extLst>
          </p:cNvPr>
          <p:cNvSpPr/>
          <p:nvPr/>
        </p:nvSpPr>
        <p:spPr>
          <a:xfrm>
            <a:off x="2674448" y="3471970"/>
            <a:ext cx="673769" cy="116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Current Approaches</a:t>
            </a:r>
            <a:endParaRPr sz="2500" dirty="0"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>
            <a:off x="729449" y="2078875"/>
            <a:ext cx="5404651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228600" indent="-228600">
              <a:spcAft>
                <a:spcPts val="600"/>
              </a:spcAft>
              <a:buClr>
                <a:srgbClr val="285197"/>
              </a:buClr>
            </a:pPr>
            <a:r>
              <a:rPr lang="en-US" sz="6800" dirty="0"/>
              <a:t>National Wildfire Risk Assessment for Forest Service </a:t>
            </a:r>
          </a:p>
          <a:p>
            <a:pPr marL="228600" indent="-228600">
              <a:spcAft>
                <a:spcPts val="600"/>
              </a:spcAft>
              <a:buClr>
                <a:srgbClr val="285197"/>
              </a:buClr>
            </a:pPr>
            <a:r>
              <a:rPr lang="en-US" sz="6800" dirty="0"/>
              <a:t>Firewise USA </a:t>
            </a:r>
          </a:p>
          <a:p>
            <a:pPr marL="228600" indent="-228600">
              <a:spcAft>
                <a:spcPts val="600"/>
              </a:spcAft>
              <a:buClr>
                <a:srgbClr val="285197"/>
              </a:buClr>
            </a:pPr>
            <a:r>
              <a:rPr lang="en-US" sz="6800" dirty="0"/>
              <a:t>First Street Foundation </a:t>
            </a:r>
          </a:p>
          <a:p>
            <a:pPr marL="228600" indent="-228600">
              <a:spcAft>
                <a:spcPts val="600"/>
              </a:spcAft>
              <a:buClr>
                <a:srgbClr val="285197"/>
              </a:buClr>
            </a:pPr>
            <a:r>
              <a:rPr lang="en-US" sz="6800" dirty="0" err="1"/>
              <a:t>FireScore</a:t>
            </a:r>
            <a:r>
              <a:rPr lang="en-US" sz="6800" dirty="0"/>
              <a:t> by Jupiter Intelligence </a:t>
            </a:r>
          </a:p>
          <a:p>
            <a:pPr marL="228600" indent="-228600">
              <a:spcAft>
                <a:spcPts val="600"/>
              </a:spcAft>
              <a:buClr>
                <a:srgbClr val="285197"/>
              </a:buClr>
            </a:pPr>
            <a:r>
              <a:rPr lang="en-US" sz="6800" dirty="0"/>
              <a:t>State-level Fire Resource Assessment Program (FRAP) maps</a:t>
            </a:r>
          </a:p>
          <a:p>
            <a:pPr marL="228600" indent="-228600">
              <a:spcAft>
                <a:spcPts val="600"/>
              </a:spcAft>
              <a:buClr>
                <a:srgbClr val="285197"/>
              </a:buClr>
            </a:pPr>
            <a:r>
              <a:rPr lang="en-US" sz="6800" dirty="0"/>
              <a:t>Verisk’s FIRELINE</a:t>
            </a:r>
          </a:p>
          <a:p>
            <a:pPr marL="0" lvl="0" indent="0" algn="l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C63F931-619C-D815-35A3-18A9C624C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1" y="556260"/>
            <a:ext cx="2872739" cy="3172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D8AF33-01D1-6CB0-54E1-637AD351CCCA}"/>
              </a:ext>
            </a:extLst>
          </p:cNvPr>
          <p:cNvSpPr txBox="1"/>
          <p:nvPr/>
        </p:nvSpPr>
        <p:spPr>
          <a:xfrm>
            <a:off x="6208295" y="3687216"/>
            <a:ext cx="2777920" cy="424148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Fire threat map from </a:t>
            </a:r>
            <a:br>
              <a:rPr lang="en-US" sz="1200" dirty="0"/>
            </a:br>
            <a:r>
              <a:rPr lang="en-US" sz="1200" dirty="0"/>
              <a:t>2017 California FRAP Assessment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Our Approach</a:t>
            </a:r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Informs homeowners about their wildfire risk through regional- and property-level risk assessment</a:t>
            </a:r>
          </a:p>
          <a:p>
            <a:r>
              <a:rPr lang="en-US" dirty="0"/>
              <a:t>Combines climate, fire incidence, and regional and local fire spread models in an understandable manner</a:t>
            </a:r>
          </a:p>
        </p:txBody>
      </p:sp>
    </p:spTree>
    <p:extLst>
      <p:ext uri="{BB962C8B-B14F-4D97-AF65-F5344CB8AC3E}">
        <p14:creationId xmlns:p14="http://schemas.microsoft.com/office/powerpoint/2010/main" val="4280090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Technical Approach</a:t>
            </a:r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5691976" cy="2261100"/>
          </a:xfrm>
        </p:spPr>
        <p:txBody>
          <a:bodyPr/>
          <a:lstStyle/>
          <a:p>
            <a:r>
              <a:rPr lang="en-US" dirty="0"/>
              <a:t>Uses Hybrid AI (HAI) to build integrated, multiparadigm, multiscale wildfire models</a:t>
            </a:r>
          </a:p>
          <a:p>
            <a:r>
              <a:rPr lang="en-US" dirty="0"/>
              <a:t>Provides an explainable user interface that communicates risks and mitigations</a:t>
            </a:r>
          </a:p>
          <a:p>
            <a:r>
              <a:rPr lang="en-US" dirty="0"/>
              <a:t>Builds on Charles River Analytics' HAI framework: Scruff™</a:t>
            </a:r>
          </a:p>
        </p:txBody>
      </p:sp>
      <p:pic>
        <p:nvPicPr>
          <p:cNvPr id="6" name="Picture 5" descr="Logo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DD4C9A8-97C4-8CBD-7C53-CDAFEADF4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314" y="501888"/>
            <a:ext cx="2536686" cy="33275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170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, timeline&#10;&#10;Description automatically generated">
            <a:extLst>
              <a:ext uri="{FF2B5EF4-FFF2-40B4-BE49-F238E27FC236}">
                <a16:creationId xmlns:a16="http://schemas.microsoft.com/office/drawing/2014/main" id="{6FA69548-70E2-8DC8-F48E-9EEEE9D1B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3" y="567942"/>
            <a:ext cx="6869980" cy="4483350"/>
          </a:xfrm>
          <a:prstGeom prst="rect">
            <a:avLst/>
          </a:prstGeom>
        </p:spPr>
      </p:pic>
      <p:sp>
        <p:nvSpPr>
          <p:cNvPr id="3" name="Google Shape;138;p19">
            <a:extLst>
              <a:ext uri="{FF2B5EF4-FFF2-40B4-BE49-F238E27FC236}">
                <a16:creationId xmlns:a16="http://schemas.microsoft.com/office/drawing/2014/main" id="{2911FCB9-9FED-7DB4-D1A5-40AEF312CB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3857" y="-1"/>
            <a:ext cx="8084136" cy="442991"/>
          </a:xfrm>
          <a:prstGeom prst="rect">
            <a:avLst/>
          </a:prstGeom>
        </p:spPr>
        <p:txBody>
          <a:bodyPr spcFirstLastPara="1" wrap="square" lIns="18288" tIns="18288" rIns="18288" bIns="1828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Integrated Model Design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183883" y="-1"/>
            <a:ext cx="7688700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8" tIns="18288" rIns="18288" bIns="18288" anchor="t" anchorCtr="0">
            <a:noAutofit/>
          </a:bodyPr>
          <a:lstStyle/>
          <a:p>
            <a:pPr>
              <a:buSzPts val="2800"/>
            </a:pPr>
            <a:r>
              <a:rPr lang="en-US" sz="2800" dirty="0">
                <a:solidFill>
                  <a:schemeClr val="bg1"/>
                </a:solidFill>
                <a:latin typeface="Lato"/>
                <a:sym typeface="Lato"/>
              </a:rPr>
              <a:t>Technical Approach</a:t>
            </a:r>
            <a:endParaRPr sz="2800" dirty="0">
              <a:solidFill>
                <a:schemeClr val="bg1"/>
              </a:solidFill>
              <a:latin typeface="Lato"/>
              <a:sym typeface="Lato"/>
            </a:endParaRPr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1C7E2970-1BD3-56EF-456B-FBC1488CC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40" y="537161"/>
            <a:ext cx="8704895" cy="46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7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8;p19">
            <a:extLst>
              <a:ext uri="{FF2B5EF4-FFF2-40B4-BE49-F238E27FC236}">
                <a16:creationId xmlns:a16="http://schemas.microsoft.com/office/drawing/2014/main" id="{2911FCB9-9FED-7DB4-D1A5-40AEF312CB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3857" y="-1"/>
            <a:ext cx="8084136" cy="45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8" tIns="18288" rIns="18288" bIns="18288" anchor="t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Demonstration Video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4" name="AMS Demo clip lo-fi">
            <a:hlinkClick r:id="" action="ppaction://media"/>
            <a:extLst>
              <a:ext uri="{FF2B5EF4-FFF2-40B4-BE49-F238E27FC236}">
                <a16:creationId xmlns:a16="http://schemas.microsoft.com/office/drawing/2014/main" id="{B561BFD4-6206-1FB9-F0DF-092752E8C9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29" y="501923"/>
            <a:ext cx="7968886" cy="418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4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softEdge rad="12700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Future Work</a:t>
            </a:r>
            <a:endParaRPr sz="2500" dirty="0"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Improve predictive Fuel Moisture Content Modeling</a:t>
            </a:r>
          </a:p>
          <a:p>
            <a:pPr>
              <a:spcAft>
                <a:spcPts val="1200"/>
              </a:spcAft>
            </a:pPr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</a:rPr>
              <a:t>Design property layout builder for homeowners</a:t>
            </a:r>
          </a:p>
          <a:p>
            <a:pPr>
              <a:spcAft>
                <a:spcPts val="1200"/>
              </a:spcAft>
            </a:pPr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</a:rPr>
              <a:t>Refine property-level model implementation</a:t>
            </a:r>
          </a:p>
          <a:p>
            <a:pPr>
              <a:spcAft>
                <a:spcPts val="1200"/>
              </a:spcAft>
            </a:pPr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</a:rPr>
              <a:t>Coordinate with insurers to use this as a tool to reduce premiums</a:t>
            </a:r>
          </a:p>
          <a:p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83041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BB059EA27A294DB210A59739665BB2" ma:contentTypeVersion="14" ma:contentTypeDescription="Create a new document." ma:contentTypeScope="" ma:versionID="55715ac37e046fcec30e096d8515ca32">
  <xsd:schema xmlns:xsd="http://www.w3.org/2001/XMLSchema" xmlns:xs="http://www.w3.org/2001/XMLSchema" xmlns:p="http://schemas.microsoft.com/office/2006/metadata/properties" xmlns:ns2="280cf2c6-24f5-4f9d-93ba-5ed0c9e89655" xmlns:ns3="8318dff7-f2d3-4df7-9e00-1c40e61a4abd" targetNamespace="http://schemas.microsoft.com/office/2006/metadata/properties" ma:root="true" ma:fieldsID="a49104512232d60d67e8cfda2b45e078" ns2:_="" ns3:_="">
    <xsd:import namespace="280cf2c6-24f5-4f9d-93ba-5ed0c9e89655"/>
    <xsd:import namespace="8318dff7-f2d3-4df7-9e00-1c40e61a4ab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cf2c6-24f5-4f9d-93ba-5ed0c9e896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5b029ce-5393-439f-b9de-21b3baaf4c0a}" ma:internalName="TaxCatchAll" ma:showField="CatchAllData" ma:web="280cf2c6-24f5-4f9d-93ba-5ed0c9e896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8dff7-f2d3-4df7-9e00-1c40e61a4a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d9d9f3d-dfe2-4c9d-a662-c6a4c93ec4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C7342B-7644-4716-894D-FEF02FAFE6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0cf2c6-24f5-4f9d-93ba-5ed0c9e89655"/>
    <ds:schemaRef ds:uri="8318dff7-f2d3-4df7-9e00-1c40e61a4a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1D1986-E54F-4333-AE35-D5E5E09F7C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289</Words>
  <Application>Microsoft Office PowerPoint</Application>
  <PresentationFormat>On-screen Show (16:9)</PresentationFormat>
  <Paragraphs>38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Roboto</vt:lpstr>
      <vt:lpstr>Lato</vt:lpstr>
      <vt:lpstr>Arial</vt:lpstr>
      <vt:lpstr>Raleway</vt:lpstr>
      <vt:lpstr>Calibri</vt:lpstr>
      <vt:lpstr>Streamline</vt:lpstr>
      <vt:lpstr>Wildfire Integrated Modeling, Prediction, and Learning Environment (WIMPLE)</vt:lpstr>
      <vt:lpstr>Wildfire Risk Modeling Domain</vt:lpstr>
      <vt:lpstr>Current Approaches</vt:lpstr>
      <vt:lpstr>Our Approach</vt:lpstr>
      <vt:lpstr>Technical Approach</vt:lpstr>
      <vt:lpstr>Integrated Model Design</vt:lpstr>
      <vt:lpstr>Technical Approach</vt:lpstr>
      <vt:lpstr>Demonstration Video</vt:lpstr>
      <vt:lpstr>Future Work</vt:lpstr>
      <vt:lpstr>Questions and Discussion </vt:lpstr>
    </vt:vector>
  </TitlesOfParts>
  <Company>Charles River Analytics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UIFCW 2023</dc:title>
  <dc:subject>Wildfire Integrated Modeling, Prediction, and Learning Environment (WIMPLE)</dc:subject>
  <dc:creator>Jared Goldman</dc:creator>
  <cp:keywords>Environment, Humanitarian, AI, Wildfire</cp:keywords>
  <cp:lastModifiedBy>Yvonne Fuller</cp:lastModifiedBy>
  <cp:revision>13</cp:revision>
  <dcterms:modified xsi:type="dcterms:W3CDTF">2023-07-14T14:36:12Z</dcterms:modified>
</cp:coreProperties>
</file>