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Nunito"/>
      <p:regular r:id="rId16"/>
      <p:bold r:id="rId17"/>
      <p:italic r:id="rId18"/>
      <p:boldItalic r:id="rId19"/>
    </p:embeddedFont>
    <p:embeddedFont>
      <p:font typeface="Lato"/>
      <p:regular r:id="rId20"/>
      <p:bold r:id="rId21"/>
      <p:italic r:id="rId22"/>
      <p:boldItalic r:id="rId23"/>
    </p:embeddedFont>
    <p:embeddedFont>
      <p:font typeface="Maven Pro"/>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Jennifer Vogt - NOAA Federal"/>
  <p:cmAuthor clrIdx="1" id="1" initials="" lastIdx="1" name="Eric Aligo - NOAA Affiliat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avenPro-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OpenSans-regular.fntdata"/><Relationship Id="rId25" Type="http://schemas.openxmlformats.org/officeDocument/2006/relationships/font" Target="fonts/MavenPro-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Nunito-bold.fntdata"/><Relationship Id="rId16" Type="http://schemas.openxmlformats.org/officeDocument/2006/relationships/font" Target="fonts/Nunito-regular.fntdata"/><Relationship Id="rId19" Type="http://schemas.openxmlformats.org/officeDocument/2006/relationships/font" Target="fonts/Nunito-boldItalic.fntdata"/><Relationship Id="rId18" Type="http://schemas.openxmlformats.org/officeDocument/2006/relationships/font" Target="fonts/Nunito-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05T17:45:39.118">
    <p:pos x="244" y="1121"/>
    <p:text>this is blocked on my govt phone. lets use qr monkey to generate the link</p:text>
  </p:cm>
  <p:cm authorId="0" idx="2" dt="2025-09-05T17:40:40.572">
    <p:pos x="244" y="1121"/>
    <p:text>_Marked as resolved_</p:text>
  </p:cm>
  <p:cm authorId="1" idx="1" dt="2025-09-05T17:45:39.118">
    <p:pos x="244" y="1121"/>
    <p:text>_Re-opened_
I'm going to copy the last slide from Monday to all of the other days of the week.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693b9b6e_1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45693b9b6e_1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5693b9b6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5693b9b6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5693b9b6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45693b9b6e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65328ff9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65328ff9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ctrTitle"/>
          </p:nvPr>
        </p:nvSpPr>
        <p:spPr>
          <a:xfrm>
            <a:off x="232950" y="307975"/>
            <a:ext cx="5666100" cy="1872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000"/>
              <a:buNone/>
            </a:pPr>
            <a:r>
              <a:rPr lang="en" sz="6000"/>
              <a:t>Welcome to the </a:t>
            </a:r>
            <a:endParaRPr sz="6000"/>
          </a:p>
        </p:txBody>
      </p:sp>
      <p:sp>
        <p:nvSpPr>
          <p:cNvPr id="242" name="Google Shape;242;p13"/>
          <p:cNvSpPr txBox="1"/>
          <p:nvPr>
            <p:ph idx="1" type="subTitle"/>
          </p:nvPr>
        </p:nvSpPr>
        <p:spPr>
          <a:xfrm>
            <a:off x="232952" y="4262175"/>
            <a:ext cx="7688100" cy="820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rPr lang="en" sz="2060"/>
              <a:t>Center Green Auditorium, Boulder, CO</a:t>
            </a:r>
            <a:endParaRPr sz="2060"/>
          </a:p>
          <a:p>
            <a:pPr indent="0" lvl="0" marL="0" rtl="0" algn="l">
              <a:lnSpc>
                <a:spcPct val="80000"/>
              </a:lnSpc>
              <a:spcBef>
                <a:spcPts val="1000"/>
              </a:spcBef>
              <a:spcAft>
                <a:spcPts val="1000"/>
              </a:spcAft>
              <a:buSzPts val="935"/>
              <a:buNone/>
            </a:pPr>
            <a:r>
              <a:t/>
            </a:r>
            <a:endParaRPr sz="2060"/>
          </a:p>
        </p:txBody>
      </p:sp>
      <p:sp>
        <p:nvSpPr>
          <p:cNvPr id="243" name="Google Shape;243;p13"/>
          <p:cNvSpPr txBox="1"/>
          <p:nvPr/>
        </p:nvSpPr>
        <p:spPr>
          <a:xfrm>
            <a:off x="0" y="1349750"/>
            <a:ext cx="9144000" cy="5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40" u="sng">
                <a:solidFill>
                  <a:srgbClr val="FFFFFF"/>
                </a:solidFill>
                <a:latin typeface="Open Sans"/>
                <a:ea typeface="Open Sans"/>
                <a:cs typeface="Open Sans"/>
                <a:sym typeface="Open Sans"/>
              </a:rPr>
              <a:t>U</a:t>
            </a:r>
            <a:r>
              <a:rPr b="1" lang="en" sz="2340">
                <a:solidFill>
                  <a:srgbClr val="FFFFFF"/>
                </a:solidFill>
                <a:latin typeface="Open Sans"/>
                <a:ea typeface="Open Sans"/>
                <a:cs typeface="Open Sans"/>
                <a:sym typeface="Open Sans"/>
              </a:rPr>
              <a:t>nifying </a:t>
            </a:r>
            <a:r>
              <a:rPr b="1" lang="en" sz="2340" u="sng">
                <a:solidFill>
                  <a:srgbClr val="FFFFFF"/>
                </a:solidFill>
                <a:latin typeface="Open Sans"/>
                <a:ea typeface="Open Sans"/>
                <a:cs typeface="Open Sans"/>
                <a:sym typeface="Open Sans"/>
              </a:rPr>
              <a:t>I</a:t>
            </a:r>
            <a:r>
              <a:rPr b="1" lang="en" sz="2340">
                <a:solidFill>
                  <a:srgbClr val="FFFFFF"/>
                </a:solidFill>
                <a:latin typeface="Open Sans"/>
                <a:ea typeface="Open Sans"/>
                <a:cs typeface="Open Sans"/>
                <a:sym typeface="Open Sans"/>
              </a:rPr>
              <a:t>nnovations in </a:t>
            </a:r>
            <a:r>
              <a:rPr b="1" lang="en" sz="2340" u="sng">
                <a:solidFill>
                  <a:srgbClr val="FFFFFF"/>
                </a:solidFill>
                <a:latin typeface="Open Sans"/>
                <a:ea typeface="Open Sans"/>
                <a:cs typeface="Open Sans"/>
                <a:sym typeface="Open Sans"/>
              </a:rPr>
              <a:t>F</a:t>
            </a:r>
            <a:r>
              <a:rPr b="1" lang="en" sz="2340">
                <a:solidFill>
                  <a:srgbClr val="FFFFFF"/>
                </a:solidFill>
                <a:latin typeface="Open Sans"/>
                <a:ea typeface="Open Sans"/>
                <a:cs typeface="Open Sans"/>
                <a:sym typeface="Open Sans"/>
              </a:rPr>
              <a:t>orecasting </a:t>
            </a:r>
            <a:r>
              <a:rPr b="1" lang="en" sz="2340" u="sng">
                <a:solidFill>
                  <a:srgbClr val="FFFFFF"/>
                </a:solidFill>
                <a:latin typeface="Open Sans"/>
                <a:ea typeface="Open Sans"/>
                <a:cs typeface="Open Sans"/>
                <a:sym typeface="Open Sans"/>
              </a:rPr>
              <a:t>C</a:t>
            </a:r>
            <a:r>
              <a:rPr b="1" lang="en" sz="2340">
                <a:solidFill>
                  <a:srgbClr val="FFFFFF"/>
                </a:solidFill>
                <a:latin typeface="Open Sans"/>
                <a:ea typeface="Open Sans"/>
                <a:cs typeface="Open Sans"/>
                <a:sym typeface="Open Sans"/>
              </a:rPr>
              <a:t>apabilities </a:t>
            </a:r>
            <a:r>
              <a:rPr b="1" lang="en" sz="2340" u="sng">
                <a:solidFill>
                  <a:srgbClr val="FFFFFF"/>
                </a:solidFill>
                <a:latin typeface="Open Sans"/>
                <a:ea typeface="Open Sans"/>
                <a:cs typeface="Open Sans"/>
                <a:sym typeface="Open Sans"/>
              </a:rPr>
              <a:t>W</a:t>
            </a:r>
            <a:r>
              <a:rPr b="1" lang="en" sz="2340">
                <a:solidFill>
                  <a:srgbClr val="FFFFFF"/>
                </a:solidFill>
                <a:latin typeface="Open Sans"/>
                <a:ea typeface="Open Sans"/>
                <a:cs typeface="Open Sans"/>
                <a:sym typeface="Open Sans"/>
              </a:rPr>
              <a:t>orkshop</a:t>
            </a:r>
            <a:endParaRPr b="1" sz="2340">
              <a:solidFill>
                <a:srgbClr val="FFFFFF"/>
              </a:solidFill>
              <a:latin typeface="Open Sans"/>
              <a:ea typeface="Open Sans"/>
              <a:cs typeface="Open Sans"/>
              <a:sym typeface="Open Sans"/>
            </a:endParaRPr>
          </a:p>
        </p:txBody>
      </p:sp>
      <p:sp>
        <p:nvSpPr>
          <p:cNvPr id="244" name="Google Shape;244;p13"/>
          <p:cNvSpPr txBox="1"/>
          <p:nvPr/>
        </p:nvSpPr>
        <p:spPr>
          <a:xfrm>
            <a:off x="574200" y="1884950"/>
            <a:ext cx="79956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u="none" cap="none" strike="noStrike">
                <a:solidFill>
                  <a:srgbClr val="FFFFFF"/>
                </a:solidFill>
                <a:latin typeface="Lato"/>
                <a:ea typeface="Lato"/>
                <a:cs typeface="Lato"/>
                <a:sym typeface="Lato"/>
              </a:rPr>
              <a:t>A Unified Forecast System (UFS) Collaboration Powered by the Earth Prediction Innovation Center (EPIC)</a:t>
            </a:r>
            <a:endParaRPr b="0" i="1" u="none" cap="none" strike="noStrike">
              <a:solidFill>
                <a:srgbClr val="FFFFFF"/>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200" u="none" cap="none" strike="noStrike">
              <a:solidFill>
                <a:srgbClr val="FFFFFF"/>
              </a:solidFill>
              <a:latin typeface="Lato"/>
              <a:ea typeface="Lato"/>
              <a:cs typeface="Lato"/>
              <a:sym typeface="Lato"/>
            </a:endParaRPr>
          </a:p>
        </p:txBody>
      </p:sp>
      <p:sp>
        <p:nvSpPr>
          <p:cNvPr id="245" name="Google Shape;245;p13"/>
          <p:cNvSpPr txBox="1"/>
          <p:nvPr>
            <p:ph idx="1" type="subTitle"/>
          </p:nvPr>
        </p:nvSpPr>
        <p:spPr>
          <a:xfrm>
            <a:off x="3002325" y="1816375"/>
            <a:ext cx="2809800" cy="844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t/>
            </a:r>
            <a:endParaRPr sz="2060"/>
          </a:p>
          <a:p>
            <a:pPr indent="0" lvl="0" marL="0" rtl="0" algn="l">
              <a:lnSpc>
                <a:spcPct val="80000"/>
              </a:lnSpc>
              <a:spcBef>
                <a:spcPts val="1000"/>
              </a:spcBef>
              <a:spcAft>
                <a:spcPts val="1000"/>
              </a:spcAft>
              <a:buSzPts val="935"/>
              <a:buNone/>
            </a:pPr>
            <a:r>
              <a:rPr lang="en" sz="2260"/>
              <a:t>September 8, 2025</a:t>
            </a:r>
            <a:endParaRPr sz="2260"/>
          </a:p>
        </p:txBody>
      </p:sp>
      <p:pic>
        <p:nvPicPr>
          <p:cNvPr id="246" name="Google Shape;246;p13" title="UCAR.jpg"/>
          <p:cNvPicPr preferRelativeResize="0"/>
          <p:nvPr/>
        </p:nvPicPr>
        <p:blipFill>
          <a:blip r:embed="rId3">
            <a:alphaModFix/>
          </a:blip>
          <a:stretch>
            <a:fillRect/>
          </a:stretch>
        </p:blipFill>
        <p:spPr>
          <a:xfrm>
            <a:off x="366650" y="3674000"/>
            <a:ext cx="3117400" cy="65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idx="1" type="subTitle"/>
          </p:nvPr>
        </p:nvSpPr>
        <p:spPr>
          <a:xfrm>
            <a:off x="3453225" y="1301025"/>
            <a:ext cx="4255500" cy="695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Joshua Kublnick</a:t>
            </a:r>
            <a:endParaRPr/>
          </a:p>
        </p:txBody>
      </p:sp>
      <p:sp>
        <p:nvSpPr>
          <p:cNvPr id="252" name="Google Shape;252;p14"/>
          <p:cNvSpPr txBox="1"/>
          <p:nvPr/>
        </p:nvSpPr>
        <p:spPr>
          <a:xfrm>
            <a:off x="3486125" y="1996425"/>
            <a:ext cx="5416800" cy="86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EPIC User Support Scrum Master</a:t>
            </a:r>
            <a:endParaRPr b="0" i="0" sz="1800" u="none" cap="none" strike="noStrike">
              <a:solidFill>
                <a:schemeClr val="lt1"/>
              </a:solidFill>
              <a:latin typeface="Lato"/>
              <a:ea typeface="Lato"/>
              <a:cs typeface="Lato"/>
              <a:sym typeface="Lato"/>
            </a:endParaRPr>
          </a:p>
          <a:p>
            <a:pPr indent="0" lvl="0" marL="0" rtl="0" algn="l">
              <a:lnSpc>
                <a:spcPct val="115000"/>
              </a:lnSpc>
              <a:spcBef>
                <a:spcPts val="1000"/>
              </a:spcBef>
              <a:spcAft>
                <a:spcPts val="0"/>
              </a:spcAft>
              <a:buNone/>
            </a:pPr>
            <a:r>
              <a:rPr i="1" lang="en" sz="1800">
                <a:solidFill>
                  <a:schemeClr val="lt1"/>
                </a:solidFill>
                <a:latin typeface="Roboto"/>
                <a:ea typeface="Roboto"/>
                <a:cs typeface="Roboto"/>
                <a:sym typeface="Roboto"/>
              </a:rPr>
              <a:t>NOAA/OAR/WPO/EPIC</a:t>
            </a:r>
            <a:endParaRPr b="0" i="0" sz="1800" u="none" cap="none" strike="noStrike">
              <a:solidFill>
                <a:schemeClr val="lt1"/>
              </a:solidFill>
              <a:latin typeface="Arial"/>
              <a:ea typeface="Arial"/>
              <a:cs typeface="Arial"/>
              <a:sym typeface="Arial"/>
            </a:endParaRPr>
          </a:p>
        </p:txBody>
      </p:sp>
      <p:sp>
        <p:nvSpPr>
          <p:cNvPr id="253" name="Google Shape;253;p14"/>
          <p:cNvSpPr txBox="1"/>
          <p:nvPr/>
        </p:nvSpPr>
        <p:spPr>
          <a:xfrm>
            <a:off x="413775" y="522550"/>
            <a:ext cx="47976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chemeClr val="lt1"/>
                </a:solidFill>
                <a:latin typeface="Open Sans"/>
                <a:ea typeface="Open Sans"/>
                <a:cs typeface="Open Sans"/>
                <a:sym typeface="Open Sans"/>
              </a:rPr>
              <a:t>Today’s Master of Ceremonies</a:t>
            </a:r>
            <a:r>
              <a:rPr b="1" lang="en" sz="2240">
                <a:solidFill>
                  <a:srgbClr val="1A1A1A"/>
                </a:solidFill>
                <a:latin typeface="Open Sans"/>
                <a:ea typeface="Open Sans"/>
                <a:cs typeface="Open Sans"/>
                <a:sym typeface="Open Sans"/>
              </a:rPr>
              <a:t> </a:t>
            </a:r>
            <a:endParaRPr b="1" sz="2240">
              <a:solidFill>
                <a:srgbClr val="1A1A1A"/>
              </a:solidFill>
              <a:latin typeface="Open Sans"/>
              <a:ea typeface="Open Sans"/>
              <a:cs typeface="Open Sans"/>
              <a:sym typeface="Open Sans"/>
            </a:endParaRPr>
          </a:p>
        </p:txBody>
      </p:sp>
      <p:pic>
        <p:nvPicPr>
          <p:cNvPr id="254" name="Google Shape;254;p14" title="Joshua.jpg"/>
          <p:cNvPicPr preferRelativeResize="0"/>
          <p:nvPr/>
        </p:nvPicPr>
        <p:blipFill>
          <a:blip r:embed="rId3">
            <a:alphaModFix/>
          </a:blip>
          <a:stretch>
            <a:fillRect/>
          </a:stretch>
        </p:blipFill>
        <p:spPr>
          <a:xfrm>
            <a:off x="935800" y="1396050"/>
            <a:ext cx="1888200" cy="273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idx="1" type="subTitle"/>
          </p:nvPr>
        </p:nvSpPr>
        <p:spPr>
          <a:xfrm>
            <a:off x="869425" y="1001850"/>
            <a:ext cx="5843100" cy="34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p>
          <a:p>
            <a:pPr indent="0" lvl="0" marL="0" rtl="0" algn="l">
              <a:spcBef>
                <a:spcPts val="0"/>
              </a:spcBef>
              <a:spcAft>
                <a:spcPts val="0"/>
              </a:spcAft>
              <a:buNone/>
            </a:pPr>
            <a:r>
              <a:t/>
            </a:r>
            <a:endParaRPr sz="1750"/>
          </a:p>
          <a:p>
            <a:pPr indent="0" lvl="0" marL="0" rtl="0" algn="l">
              <a:spcBef>
                <a:spcPts val="0"/>
              </a:spcBef>
              <a:spcAft>
                <a:spcPts val="0"/>
              </a:spcAft>
              <a:buNone/>
            </a:pPr>
            <a:r>
              <a:rPr lang="en" sz="1750"/>
              <a:t>For more information on NOAA's Privacy policy: </a:t>
            </a:r>
            <a:r>
              <a:rPr lang="en" sz="1750" u="sng">
                <a:hlinkClick r:id="rId3"/>
              </a:rPr>
              <a:t>https://www.noaa.gov/sites/default/files/legacy/document/2021/Mar/NOAAPrivacyPolicy_Final_May2017.pdf</a:t>
            </a:r>
            <a:endParaRPr sz="2000"/>
          </a:p>
        </p:txBody>
      </p:sp>
      <p:sp>
        <p:nvSpPr>
          <p:cNvPr id="260" name="Google Shape;260;p15"/>
          <p:cNvSpPr txBox="1"/>
          <p:nvPr>
            <p:ph type="ctrTitle"/>
          </p:nvPr>
        </p:nvSpPr>
        <p:spPr>
          <a:xfrm>
            <a:off x="655375" y="408075"/>
            <a:ext cx="6154500" cy="91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sz="2240"/>
              <a:t>Live Streaming Announcement</a:t>
            </a:r>
            <a:endParaRPr sz="2240"/>
          </a:p>
          <a:p>
            <a:pPr indent="0" lvl="0" marL="0" rtl="0" algn="l">
              <a:lnSpc>
                <a:spcPct val="100000"/>
              </a:lnSpc>
              <a:spcBef>
                <a:spcPts val="0"/>
              </a:spcBef>
              <a:spcAft>
                <a:spcPts val="0"/>
              </a:spcAft>
              <a:buSzPts val="2600"/>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idx="1" type="subTitle"/>
          </p:nvPr>
        </p:nvSpPr>
        <p:spPr>
          <a:xfrm>
            <a:off x="563675" y="1046125"/>
            <a:ext cx="8068500" cy="29142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en" sz="1640"/>
              <a:t>11</a:t>
            </a:r>
            <a:r>
              <a:rPr lang="en" sz="1640"/>
              <a:t>:00 AM – 12:30 PM –  Virtual Poster Session</a:t>
            </a:r>
            <a:endParaRPr sz="1640"/>
          </a:p>
          <a:p>
            <a:pPr indent="0" lvl="0" marL="0" rtl="0" algn="l">
              <a:lnSpc>
                <a:spcPct val="105000"/>
              </a:lnSpc>
              <a:spcBef>
                <a:spcPts val="0"/>
              </a:spcBef>
              <a:spcAft>
                <a:spcPts val="0"/>
              </a:spcAft>
              <a:buSzPts val="852"/>
              <a:buNone/>
            </a:pPr>
            <a:r>
              <a:rPr lang="en" sz="1640"/>
              <a:t>01:00 PM – 04:00 PM –  Training #1: Using Container (Singularity Image File) to </a:t>
            </a:r>
            <a:endParaRPr sz="1640"/>
          </a:p>
          <a:p>
            <a:pPr indent="0" lvl="0" marL="0" rtl="0" algn="l">
              <a:lnSpc>
                <a:spcPct val="105000"/>
              </a:lnSpc>
              <a:spcBef>
                <a:spcPts val="0"/>
              </a:spcBef>
              <a:spcAft>
                <a:spcPts val="0"/>
              </a:spcAft>
              <a:buSzPts val="852"/>
              <a:buNone/>
            </a:pPr>
            <a:r>
              <a:rPr lang="en" sz="1640"/>
              <a:t>                                           Compile and Run UFS Global-Workflow on Variety of  </a:t>
            </a:r>
            <a:endParaRPr sz="1640"/>
          </a:p>
          <a:p>
            <a:pPr indent="0" lvl="0" marL="0" rtl="0" algn="l">
              <a:lnSpc>
                <a:spcPct val="105000"/>
              </a:lnSpc>
              <a:spcBef>
                <a:spcPts val="0"/>
              </a:spcBef>
              <a:spcAft>
                <a:spcPts val="0"/>
              </a:spcAft>
              <a:buSzPts val="852"/>
              <a:buNone/>
            </a:pPr>
            <a:r>
              <a:rPr lang="en" sz="1640"/>
              <a:t>                                           Platforms (Rm 2126)</a:t>
            </a:r>
            <a:endParaRPr sz="1640"/>
          </a:p>
          <a:p>
            <a:pPr indent="0" lvl="0" marL="0" rtl="0" algn="l">
              <a:lnSpc>
                <a:spcPct val="105000"/>
              </a:lnSpc>
              <a:spcBef>
                <a:spcPts val="0"/>
              </a:spcBef>
              <a:spcAft>
                <a:spcPts val="0"/>
              </a:spcAft>
              <a:buSzPts val="852"/>
              <a:buNone/>
            </a:pPr>
            <a:r>
              <a:t/>
            </a:r>
            <a:endParaRPr sz="1640"/>
          </a:p>
          <a:p>
            <a:pPr indent="0" lvl="0" marL="0" rtl="0" algn="l">
              <a:lnSpc>
                <a:spcPct val="105000"/>
              </a:lnSpc>
              <a:spcBef>
                <a:spcPts val="0"/>
              </a:spcBef>
              <a:spcAft>
                <a:spcPts val="0"/>
              </a:spcAft>
              <a:buSzPts val="852"/>
              <a:buNone/>
            </a:pPr>
            <a:r>
              <a:rPr lang="en" sz="1640"/>
              <a:t>                                           Training #2: </a:t>
            </a:r>
            <a:r>
              <a:rPr lang="en" sz="1640"/>
              <a:t>Artificial</a:t>
            </a:r>
            <a:r>
              <a:rPr lang="en" sz="1640"/>
              <a:t> Intelligence in Weather Modeling </a:t>
            </a:r>
            <a:endParaRPr sz="1640"/>
          </a:p>
          <a:p>
            <a:pPr indent="0" lvl="0" marL="0" rtl="0" algn="l">
              <a:lnSpc>
                <a:spcPct val="105000"/>
              </a:lnSpc>
              <a:spcBef>
                <a:spcPts val="0"/>
              </a:spcBef>
              <a:spcAft>
                <a:spcPts val="0"/>
              </a:spcAft>
              <a:buSzPts val="852"/>
              <a:buNone/>
            </a:pPr>
            <a:r>
              <a:rPr lang="en" sz="1640"/>
              <a:t>                                           Training </a:t>
            </a:r>
            <a:r>
              <a:rPr lang="en" sz="1640"/>
              <a:t>(North Bay Auditorium)</a:t>
            </a:r>
            <a:endParaRPr sz="1640"/>
          </a:p>
          <a:p>
            <a:pPr indent="0" lvl="0" marL="0" rtl="0" algn="l">
              <a:lnSpc>
                <a:spcPct val="105000"/>
              </a:lnSpc>
              <a:spcBef>
                <a:spcPts val="0"/>
              </a:spcBef>
              <a:spcAft>
                <a:spcPts val="0"/>
              </a:spcAft>
              <a:buSzPts val="852"/>
              <a:buNone/>
            </a:pPr>
            <a:r>
              <a:rPr lang="en" sz="1640"/>
              <a:t>04:00 PM                      –  Adjourn</a:t>
            </a:r>
            <a:endParaRPr sz="1640"/>
          </a:p>
          <a:p>
            <a:pPr indent="0" lvl="0" marL="0" rtl="0" algn="l">
              <a:lnSpc>
                <a:spcPct val="105000"/>
              </a:lnSpc>
              <a:spcBef>
                <a:spcPts val="0"/>
              </a:spcBef>
              <a:spcAft>
                <a:spcPts val="0"/>
              </a:spcAft>
              <a:buSzPts val="852"/>
              <a:buNone/>
            </a:pPr>
            <a:r>
              <a:rPr lang="en" sz="1640"/>
              <a:t>05:00 PM			     –	Hike with Alison Gregory</a:t>
            </a:r>
            <a:endParaRPr sz="1640"/>
          </a:p>
          <a:p>
            <a:pPr indent="0" lvl="0" marL="0" rtl="0" algn="l">
              <a:lnSpc>
                <a:spcPct val="105000"/>
              </a:lnSpc>
              <a:spcBef>
                <a:spcPts val="0"/>
              </a:spcBef>
              <a:spcAft>
                <a:spcPts val="0"/>
              </a:spcAft>
              <a:buSzPts val="852"/>
              <a:buNone/>
            </a:pPr>
            <a:r>
              <a:t/>
            </a:r>
            <a:endParaRPr sz="1640"/>
          </a:p>
          <a:p>
            <a:pPr indent="0" lvl="0" marL="0" rtl="0" algn="l">
              <a:lnSpc>
                <a:spcPct val="105000"/>
              </a:lnSpc>
              <a:spcBef>
                <a:spcPts val="0"/>
              </a:spcBef>
              <a:spcAft>
                <a:spcPts val="0"/>
              </a:spcAft>
              <a:buSzPts val="852"/>
              <a:buNone/>
            </a:pPr>
            <a:r>
              <a:t/>
            </a:r>
            <a:endParaRPr sz="1240">
              <a:solidFill>
                <a:srgbClr val="333333"/>
              </a:solidFill>
              <a:highlight>
                <a:srgbClr val="FFFFFF"/>
              </a:highlight>
            </a:endParaRPr>
          </a:p>
        </p:txBody>
      </p:sp>
      <p:sp>
        <p:nvSpPr>
          <p:cNvPr id="266" name="Google Shape;266;p16"/>
          <p:cNvSpPr txBox="1"/>
          <p:nvPr>
            <p:ph type="ctrTitle"/>
          </p:nvPr>
        </p:nvSpPr>
        <p:spPr>
          <a:xfrm>
            <a:off x="316500" y="297150"/>
            <a:ext cx="3354000" cy="50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Monday</a:t>
            </a:r>
            <a:r>
              <a:rPr lang="en" sz="2240"/>
              <a:t>, September 8th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7"/>
          <p:cNvPicPr preferRelativeResize="0"/>
          <p:nvPr/>
        </p:nvPicPr>
        <p:blipFill rotWithShape="1">
          <a:blip r:embed="rId4">
            <a:alphaModFix/>
          </a:blip>
          <a:srcRect b="0" l="0" r="0" t="0"/>
          <a:stretch/>
        </p:blipFill>
        <p:spPr>
          <a:xfrm>
            <a:off x="2431127" y="2677383"/>
            <a:ext cx="664894" cy="648600"/>
          </a:xfrm>
          <a:prstGeom prst="rect">
            <a:avLst/>
          </a:prstGeom>
          <a:noFill/>
          <a:ln>
            <a:noFill/>
          </a:ln>
        </p:spPr>
      </p:pic>
      <p:sp>
        <p:nvSpPr>
          <p:cNvPr id="272" name="Google Shape;272;p17"/>
          <p:cNvSpPr txBox="1"/>
          <p:nvPr>
            <p:ph idx="1" type="subTitle"/>
          </p:nvPr>
        </p:nvSpPr>
        <p:spPr>
          <a:xfrm>
            <a:off x="267450" y="813900"/>
            <a:ext cx="3455700" cy="835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5000"/>
              </a:lnSpc>
              <a:spcBef>
                <a:spcPts val="0"/>
              </a:spcBef>
              <a:spcAft>
                <a:spcPts val="0"/>
              </a:spcAft>
              <a:buNone/>
            </a:pPr>
            <a:r>
              <a:rPr b="1" lang="en" sz="4800"/>
              <a:t>Connect with us on Slido, X,  and Instagram </a:t>
            </a:r>
            <a:endParaRPr b="1" sz="4800"/>
          </a:p>
          <a:p>
            <a:pPr indent="0" lvl="0" marL="0" rtl="0" algn="l">
              <a:lnSpc>
                <a:spcPct val="105000"/>
              </a:lnSpc>
              <a:spcBef>
                <a:spcPts val="0"/>
              </a:spcBef>
              <a:spcAft>
                <a:spcPts val="0"/>
              </a:spcAft>
              <a:buNone/>
            </a:pPr>
            <a:r>
              <a:t/>
            </a:r>
            <a:endParaRPr b="1" sz="4800"/>
          </a:p>
          <a:p>
            <a:pPr indent="0" lvl="0" marL="0" rtl="0" algn="l">
              <a:lnSpc>
                <a:spcPct val="115000"/>
              </a:lnSpc>
              <a:spcBef>
                <a:spcPts val="0"/>
              </a:spcBef>
              <a:spcAft>
                <a:spcPts val="0"/>
              </a:spcAft>
              <a:buNone/>
            </a:pPr>
            <a:r>
              <a:rPr lang="en" sz="4800"/>
              <a:t>Access </a:t>
            </a:r>
            <a:r>
              <a:rPr b="1" lang="en" sz="4800"/>
              <a:t>Slido &amp; the Livestream from the UIFCW Event Page:</a:t>
            </a:r>
            <a:endParaRPr sz="4800"/>
          </a:p>
          <a:p>
            <a:pPr indent="0" lvl="0" marL="0" rtl="0" algn="l">
              <a:lnSpc>
                <a:spcPct val="105000"/>
              </a:lnSpc>
              <a:spcBef>
                <a:spcPts val="1000"/>
              </a:spcBef>
              <a:spcAft>
                <a:spcPts val="0"/>
              </a:spcAft>
              <a:buSzPct val="72222"/>
              <a:buNone/>
            </a:pPr>
            <a:r>
              <a:t/>
            </a:r>
            <a:endParaRPr b="1" sz="1800"/>
          </a:p>
          <a:p>
            <a:pPr indent="0" lvl="0" marL="0" rtl="0" algn="l">
              <a:lnSpc>
                <a:spcPct val="105000"/>
              </a:lnSpc>
              <a:spcBef>
                <a:spcPts val="0"/>
              </a:spcBef>
              <a:spcAft>
                <a:spcPts val="0"/>
              </a:spcAft>
              <a:buNone/>
            </a:pPr>
            <a:r>
              <a:t/>
            </a:r>
            <a:endParaRPr b="1" sz="1800"/>
          </a:p>
        </p:txBody>
      </p:sp>
      <p:sp>
        <p:nvSpPr>
          <p:cNvPr id="273" name="Google Shape;273;p17"/>
          <p:cNvSpPr txBox="1"/>
          <p:nvPr>
            <p:ph type="ctrTitle"/>
          </p:nvPr>
        </p:nvSpPr>
        <p:spPr>
          <a:xfrm>
            <a:off x="320050" y="292600"/>
            <a:ext cx="2894700" cy="742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Connect With Us!</a:t>
            </a:r>
            <a:endParaRPr sz="2240"/>
          </a:p>
          <a:p>
            <a:pPr indent="0" lvl="0" marL="0" rtl="0" algn="l">
              <a:lnSpc>
                <a:spcPct val="100000"/>
              </a:lnSpc>
              <a:spcBef>
                <a:spcPts val="0"/>
              </a:spcBef>
              <a:spcAft>
                <a:spcPts val="0"/>
              </a:spcAft>
              <a:buSzPct val="116070"/>
              <a:buNone/>
            </a:pPr>
            <a:r>
              <a:t/>
            </a:r>
            <a:endParaRPr sz="2240"/>
          </a:p>
          <a:p>
            <a:pPr indent="0" lvl="0" marL="0" rtl="0" algn="l">
              <a:lnSpc>
                <a:spcPct val="100000"/>
              </a:lnSpc>
              <a:spcBef>
                <a:spcPts val="0"/>
              </a:spcBef>
              <a:spcAft>
                <a:spcPts val="0"/>
              </a:spcAft>
              <a:buSzPct val="326812"/>
              <a:buNone/>
            </a:pPr>
            <a:r>
              <a:t/>
            </a:r>
            <a:endParaRPr sz="795"/>
          </a:p>
        </p:txBody>
      </p:sp>
      <p:pic>
        <p:nvPicPr>
          <p:cNvPr id="274" name="Google Shape;274;p17"/>
          <p:cNvPicPr preferRelativeResize="0"/>
          <p:nvPr/>
        </p:nvPicPr>
        <p:blipFill rotWithShape="1">
          <a:blip r:embed="rId5">
            <a:alphaModFix/>
          </a:blip>
          <a:srcRect b="0" l="0" r="0" t="0"/>
          <a:stretch/>
        </p:blipFill>
        <p:spPr>
          <a:xfrm>
            <a:off x="2392423" y="1896709"/>
            <a:ext cx="742301" cy="742301"/>
          </a:xfrm>
          <a:prstGeom prst="rect">
            <a:avLst/>
          </a:prstGeom>
          <a:noFill/>
          <a:ln>
            <a:noFill/>
          </a:ln>
        </p:spPr>
      </p:pic>
      <p:sp>
        <p:nvSpPr>
          <p:cNvPr id="275" name="Google Shape;275;p17"/>
          <p:cNvSpPr txBox="1"/>
          <p:nvPr/>
        </p:nvSpPr>
        <p:spPr>
          <a:xfrm>
            <a:off x="197100" y="3985950"/>
            <a:ext cx="4755300" cy="95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018"/>
              <a:buFont typeface="Arial"/>
              <a:buNone/>
            </a:pPr>
            <a:r>
              <a:rPr b="1" i="0" lang="en" sz="2600" u="none" cap="none" strike="noStrike">
                <a:solidFill>
                  <a:srgbClr val="FFFFFF"/>
                </a:solidFill>
                <a:latin typeface="Lato"/>
                <a:ea typeface="Lato"/>
                <a:cs typeface="Lato"/>
                <a:sym typeface="Lato"/>
              </a:rPr>
              <a:t>Wi-Fi:  </a:t>
            </a:r>
            <a:r>
              <a:rPr b="1" i="1" lang="en" sz="2600">
                <a:solidFill>
                  <a:srgbClr val="FFFFFF"/>
                </a:solidFill>
                <a:latin typeface="Lato"/>
                <a:ea typeface="Lato"/>
                <a:cs typeface="Lato"/>
                <a:sym typeface="Lato"/>
              </a:rPr>
              <a:t>UCAR Visitor</a:t>
            </a:r>
            <a:r>
              <a:rPr lang="en" sz="2600">
                <a:solidFill>
                  <a:srgbClr val="FFFFFF"/>
                </a:solidFill>
                <a:latin typeface="Lato"/>
                <a:ea typeface="Lato"/>
                <a:cs typeface="Lato"/>
                <a:sym typeface="Lato"/>
              </a:rPr>
              <a:t> </a:t>
            </a:r>
            <a:endParaRPr b="1" i="0" sz="2600" u="none" cap="none" strike="noStrike">
              <a:solidFill>
                <a:srgbClr val="FFFFFF"/>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2600">
                <a:solidFill>
                  <a:srgbClr val="FFFFFF"/>
                </a:solidFill>
                <a:latin typeface="Lato"/>
                <a:ea typeface="Lato"/>
                <a:cs typeface="Lato"/>
                <a:sym typeface="Lato"/>
              </a:rPr>
              <a:t>No password is required.</a:t>
            </a:r>
            <a:endParaRPr b="1" sz="2600">
              <a:solidFill>
                <a:srgbClr val="FFFFFF"/>
              </a:solidFill>
              <a:latin typeface="Lato"/>
              <a:ea typeface="Lato"/>
              <a:cs typeface="Lato"/>
              <a:sym typeface="Lato"/>
            </a:endParaRPr>
          </a:p>
        </p:txBody>
      </p:sp>
      <p:sp>
        <p:nvSpPr>
          <p:cNvPr id="276" name="Google Shape;276;p17"/>
          <p:cNvSpPr txBox="1"/>
          <p:nvPr/>
        </p:nvSpPr>
        <p:spPr>
          <a:xfrm>
            <a:off x="3210723" y="2080909"/>
            <a:ext cx="1670100" cy="10437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@NOAAEPIC </a:t>
            </a:r>
            <a:r>
              <a:rPr b="1" lang="en" sz="1800">
                <a:solidFill>
                  <a:schemeClr val="lt1"/>
                </a:solidFill>
                <a:latin typeface="Nunito"/>
                <a:ea typeface="Nunito"/>
                <a:cs typeface="Nunito"/>
                <a:sym typeface="Nunito"/>
              </a:rPr>
              <a:t>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#UIFCW25</a:t>
            </a:r>
            <a:endParaRPr/>
          </a:p>
        </p:txBody>
      </p:sp>
      <p:pic>
        <p:nvPicPr>
          <p:cNvPr id="277" name="Google Shape;277;p17" title="qr-code UIFCW Event Page.png"/>
          <p:cNvPicPr preferRelativeResize="0"/>
          <p:nvPr/>
        </p:nvPicPr>
        <p:blipFill rotWithShape="1">
          <a:blip r:embed="rId6">
            <a:alphaModFix/>
          </a:blip>
          <a:srcRect b="0" l="0" r="0" t="0"/>
          <a:stretch/>
        </p:blipFill>
        <p:spPr>
          <a:xfrm>
            <a:off x="388723" y="1780124"/>
            <a:ext cx="1719000" cy="1719000"/>
          </a:xfrm>
          <a:prstGeom prst="rect">
            <a:avLst/>
          </a:prstGeom>
          <a:noFill/>
          <a:ln>
            <a:noFill/>
          </a:ln>
        </p:spPr>
      </p:pic>
      <p:pic>
        <p:nvPicPr>
          <p:cNvPr id="278" name="Google Shape;278;p17" title="qr-code Participant Guide.png"/>
          <p:cNvPicPr preferRelativeResize="0"/>
          <p:nvPr/>
        </p:nvPicPr>
        <p:blipFill rotWithShape="1">
          <a:blip r:embed="rId7">
            <a:alphaModFix/>
          </a:blip>
          <a:srcRect b="0" l="0" r="0" t="0"/>
          <a:stretch/>
        </p:blipFill>
        <p:spPr>
          <a:xfrm>
            <a:off x="5733025" y="688650"/>
            <a:ext cx="2131650" cy="2131650"/>
          </a:xfrm>
          <a:prstGeom prst="rect">
            <a:avLst/>
          </a:prstGeom>
          <a:noFill/>
          <a:ln>
            <a:noFill/>
          </a:ln>
        </p:spPr>
      </p:pic>
      <p:sp>
        <p:nvSpPr>
          <p:cNvPr id="279" name="Google Shape;279;p17"/>
          <p:cNvSpPr txBox="1"/>
          <p:nvPr>
            <p:ph type="ctrTitle"/>
          </p:nvPr>
        </p:nvSpPr>
        <p:spPr>
          <a:xfrm>
            <a:off x="5781853" y="214050"/>
            <a:ext cx="2256000" cy="47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6364"/>
              <a:buNone/>
            </a:pPr>
            <a:r>
              <a:rPr lang="en" sz="1906"/>
              <a:t>Participant Guide</a:t>
            </a:r>
            <a:endParaRPr sz="2573"/>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