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Nunito"/>
      <p:regular r:id="rId16"/>
      <p:bold r:id="rId17"/>
      <p:italic r:id="rId18"/>
      <p:boldItalic r:id="rId19"/>
    </p:embeddedFont>
    <p:embeddedFont>
      <p:font typeface="Maven Pro"/>
      <p:regular r:id="rId20"/>
      <p:bold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22" roundtripDataSignature="AMtx7mhJ6BnGvBDcgikCtQ6x15EWS6p4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avenPro-regular.fntdata"/><Relationship Id="rId11" Type="http://schemas.openxmlformats.org/officeDocument/2006/relationships/slide" Target="slides/slide6.xml"/><Relationship Id="rId22" Type="http://customschemas.google.com/relationships/presentationmetadata" Target="metadata"/><Relationship Id="rId10" Type="http://schemas.openxmlformats.org/officeDocument/2006/relationships/slide" Target="slides/slide5.xml"/><Relationship Id="rId21" Type="http://schemas.openxmlformats.org/officeDocument/2006/relationships/font" Target="fonts/MavenPro-bold.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Nunito-bold.fntdata"/><Relationship Id="rId16" Type="http://schemas.openxmlformats.org/officeDocument/2006/relationships/font" Target="fonts/Nunito-regular.fntdata"/><Relationship Id="rId5" Type="http://schemas.openxmlformats.org/officeDocument/2006/relationships/notesMaster" Target="notesMasters/notesMaster1.xml"/><Relationship Id="rId19" Type="http://schemas.openxmlformats.org/officeDocument/2006/relationships/font" Target="fonts/Nunito-boldItalic.fntdata"/><Relationship Id="rId6" Type="http://schemas.openxmlformats.org/officeDocument/2006/relationships/slide" Target="slides/slide1.xml"/><Relationship Id="rId18" Type="http://schemas.openxmlformats.org/officeDocument/2006/relationships/font" Target="fonts/Nunito-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One lesson was that sustained collaboration and regular communications among the testers and with model developers and NOAA development and operations teams led to more rapid progress for each tester than working in isolation.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
              <a:t>A second lesson was having each tester configure their own ‘baseline’ mesh and simulation to serve as a starting point for running other model configurations (i.e. different atmospheric forcing, air-sea flux formulations, etc.). This approach provided flexibility to the testers and allowed testers to learn by the trial and error method (i.e. learning by making mistakes until a successful solution is found).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
              <a:t>A third lesson was that all information in NOS National Bathymetric Source (NBS, Rice et al., 2023), not just depths but also source and uncertainties, should be used in preparing models’ bathymetry. The NOS NBS Team has implemented a validated process to generate the best available Digital Elevation Model (DEM) which should reduce uncertainties in the entire DEM and ocean modeling development and testing process.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One lesson was that sustained collaboration and regular communications among the testers and with model developers and NOAA development and operations teams led to more rapid progress for each tester than working in isolation.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 second lesson was having each tester configure their own ‘baseline’ mesh and simulation to serve as a starting point for running other model configurations (i.e. different atmospheric forcing, air-sea flux formulations, etc.). This approach provided flexibility to the testers and allowed testers to learn by the trial and error method (i.e. learning by making mistakes until a successful solution is found).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 third lesson was that all information in NOS National Bathymetric Source (NBS, Rice et al., 2023), not just depths but also source and uncertainties, should be used in preparing models’ bathymetry. The NOS NBS Team has implemented a validated process to generate the best available Digital Elevation Model (DEM) which should reduce uncertainties in the entire DEM and ocean modeling development and testing process.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1" marL="914400" rtl="0" algn="l">
              <a:lnSpc>
                <a:spcPct val="115000"/>
              </a:lnSpc>
              <a:spcBef>
                <a:spcPts val="0"/>
              </a:spcBef>
              <a:spcAft>
                <a:spcPts val="0"/>
              </a:spcAft>
              <a:buClr>
                <a:srgbClr val="424242"/>
              </a:buClr>
              <a:buSzPts val="1400"/>
              <a:buFont typeface="Nunito"/>
              <a:buChar char="○"/>
            </a:pPr>
            <a:r>
              <a:rPr lang="en" sz="1400">
                <a:solidFill>
                  <a:srgbClr val="424242"/>
                </a:solidFill>
                <a:latin typeface="Nunito"/>
                <a:ea typeface="Nunito"/>
                <a:cs typeface="Nunito"/>
                <a:sym typeface="Nunito"/>
              </a:rPr>
              <a:t>For example, cold bias in models’ water temperature simulations was identified in the Raritan Bay NJ/NY Harbor region which a local expert said was likely due to missing representation of warm water point sources of local power plants and/or sea/river ice. Local knowledge led to the discovery of a bathymetry gap in the dredged channel in Arthur Kill which was corrected for the testers (Figure 3). Local knowledge was also able to state that a few suspicious jumps in the provided  bathymetry in Arthur Kill were actually real (Figure 4). Local knowledge of physical oceanography and bathymetry for the test region was critical in properly configuring and evaluating the forcing used by the two models.</a:t>
            </a:r>
            <a:endParaRPr>
              <a:solidFill>
                <a:srgbClr val="424242"/>
              </a:solidFill>
              <a:latin typeface="Nunito"/>
              <a:ea typeface="Nunito"/>
              <a:cs typeface="Nunito"/>
              <a:sym typeface="Nunito"/>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145FA6"/>
        </a:solidFill>
      </p:bgPr>
    </p:bg>
    <p:spTree>
      <p:nvGrpSpPr>
        <p:cNvPr id="9" name="Shape 9"/>
        <p:cNvGrpSpPr/>
        <p:nvPr/>
      </p:nvGrpSpPr>
      <p:grpSpPr>
        <a:xfrm>
          <a:off x="0" y="0"/>
          <a:ext cx="0" cy="0"/>
          <a:chOff x="0" y="0"/>
          <a:chExt cx="0" cy="0"/>
        </a:xfrm>
      </p:grpSpPr>
      <p:pic>
        <p:nvPicPr>
          <p:cNvPr id="10" name="Google Shape;10;p12" title="wave1.png"/>
          <p:cNvPicPr preferRelativeResize="0"/>
          <p:nvPr/>
        </p:nvPicPr>
        <p:blipFill rotWithShape="1">
          <a:blip r:embed="rId2">
            <a:alphaModFix/>
          </a:blip>
          <a:srcRect b="0" l="0" r="0" t="0"/>
          <a:stretch/>
        </p:blipFill>
        <p:spPr>
          <a:xfrm>
            <a:off x="-81637" y="-404450"/>
            <a:ext cx="9307274" cy="6980452"/>
          </a:xfrm>
          <a:prstGeom prst="rect">
            <a:avLst/>
          </a:prstGeom>
          <a:noFill/>
          <a:ln>
            <a:noFill/>
          </a:ln>
        </p:spPr>
      </p:pic>
      <p:sp>
        <p:nvSpPr>
          <p:cNvPr id="11" name="Google Shape;11;p12"/>
          <p:cNvSpPr txBox="1"/>
          <p:nvPr>
            <p:ph type="ctrTitle"/>
          </p:nvPr>
        </p:nvSpPr>
        <p:spPr>
          <a:xfrm>
            <a:off x="824000" y="1613813"/>
            <a:ext cx="4255500" cy="18729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12" name="Google Shape;12;p12"/>
          <p:cNvSpPr txBox="1"/>
          <p:nvPr>
            <p:ph idx="1" type="subTitle"/>
          </p:nvPr>
        </p:nvSpPr>
        <p:spPr>
          <a:xfrm>
            <a:off x="824000" y="3596300"/>
            <a:ext cx="4255500" cy="695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p:txBody>
      </p:sp>
      <p:sp>
        <p:nvSpPr>
          <p:cNvPr id="13" name="Google Shape;13;p12"/>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14" name="Google Shape;14;p12" title="UIFCW2025_Logo_white.png"/>
          <p:cNvPicPr preferRelativeResize="0"/>
          <p:nvPr/>
        </p:nvPicPr>
        <p:blipFill rotWithShape="1">
          <a:blip r:embed="rId3">
            <a:alphaModFix/>
          </a:blip>
          <a:srcRect b="0" l="0" r="0" t="0"/>
          <a:stretch/>
        </p:blipFill>
        <p:spPr>
          <a:xfrm>
            <a:off x="6861300" y="3166714"/>
            <a:ext cx="1937475" cy="146256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145FA6"/>
        </a:solidFill>
      </p:bgPr>
    </p:bg>
    <p:spTree>
      <p:nvGrpSpPr>
        <p:cNvPr id="105" name="Shape 105"/>
        <p:cNvGrpSpPr/>
        <p:nvPr/>
      </p:nvGrpSpPr>
      <p:grpSpPr>
        <a:xfrm>
          <a:off x="0" y="0"/>
          <a:ext cx="0" cy="0"/>
          <a:chOff x="0" y="0"/>
          <a:chExt cx="0" cy="0"/>
        </a:xfrm>
      </p:grpSpPr>
      <p:grpSp>
        <p:nvGrpSpPr>
          <p:cNvPr id="106" name="Google Shape;106;p21"/>
          <p:cNvGrpSpPr/>
          <p:nvPr/>
        </p:nvGrpSpPr>
        <p:grpSpPr>
          <a:xfrm>
            <a:off x="52" y="4099200"/>
            <a:ext cx="9144036" cy="1044300"/>
            <a:chOff x="52" y="4099200"/>
            <a:chExt cx="9144036" cy="1044300"/>
          </a:xfrm>
        </p:grpSpPr>
        <p:grpSp>
          <p:nvGrpSpPr>
            <p:cNvPr id="107" name="Google Shape;107;p21"/>
            <p:cNvGrpSpPr/>
            <p:nvPr/>
          </p:nvGrpSpPr>
          <p:grpSpPr>
            <a:xfrm>
              <a:off x="52" y="4309200"/>
              <a:ext cx="231622" cy="834300"/>
              <a:chOff x="2688737" y="4301380"/>
              <a:chExt cx="231900" cy="834300"/>
            </a:xfrm>
          </p:grpSpPr>
          <p:sp>
            <p:nvSpPr>
              <p:cNvPr id="108" name="Google Shape;108;p21"/>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21"/>
              <p:cNvSpPr/>
              <p:nvPr/>
            </p:nvSpPr>
            <p:spPr>
              <a:xfrm flipH="1">
                <a:off x="2688737" y="4301380"/>
                <a:ext cx="2319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21"/>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21"/>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2" name="Google Shape;112;p21"/>
            <p:cNvGrpSpPr/>
            <p:nvPr/>
          </p:nvGrpSpPr>
          <p:grpSpPr>
            <a:xfrm>
              <a:off x="371406" y="4099200"/>
              <a:ext cx="231622" cy="1044300"/>
              <a:chOff x="2688737" y="4091380"/>
              <a:chExt cx="231900" cy="1044300"/>
            </a:xfrm>
          </p:grpSpPr>
          <p:sp>
            <p:nvSpPr>
              <p:cNvPr id="113" name="Google Shape;113;p21"/>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21"/>
              <p:cNvSpPr/>
              <p:nvPr/>
            </p:nvSpPr>
            <p:spPr>
              <a:xfrm flipH="1">
                <a:off x="2688737" y="4301380"/>
                <a:ext cx="2319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21"/>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21"/>
              <p:cNvSpPr/>
              <p:nvPr/>
            </p:nvSpPr>
            <p:spPr>
              <a:xfrm flipH="1">
                <a:off x="2688737" y="4091380"/>
                <a:ext cx="2319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21"/>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8" name="Google Shape;118;p21"/>
            <p:cNvGrpSpPr/>
            <p:nvPr/>
          </p:nvGrpSpPr>
          <p:grpSpPr>
            <a:xfrm>
              <a:off x="742761" y="4309200"/>
              <a:ext cx="231622" cy="834300"/>
              <a:chOff x="2688737" y="4301380"/>
              <a:chExt cx="231900" cy="834300"/>
            </a:xfrm>
          </p:grpSpPr>
          <p:sp>
            <p:nvSpPr>
              <p:cNvPr id="119" name="Google Shape;119;p21"/>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21"/>
              <p:cNvSpPr/>
              <p:nvPr/>
            </p:nvSpPr>
            <p:spPr>
              <a:xfrm flipH="1">
                <a:off x="2688737" y="4301380"/>
                <a:ext cx="2319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21"/>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21"/>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3" name="Google Shape;123;p21"/>
            <p:cNvGrpSpPr/>
            <p:nvPr/>
          </p:nvGrpSpPr>
          <p:grpSpPr>
            <a:xfrm>
              <a:off x="1114115" y="4518900"/>
              <a:ext cx="231622" cy="624600"/>
              <a:chOff x="2688737" y="4511080"/>
              <a:chExt cx="231900" cy="624600"/>
            </a:xfrm>
          </p:grpSpPr>
          <p:sp>
            <p:nvSpPr>
              <p:cNvPr id="124" name="Google Shape;124;p21"/>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21"/>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21"/>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7" name="Google Shape;127;p21"/>
            <p:cNvGrpSpPr/>
            <p:nvPr/>
          </p:nvGrpSpPr>
          <p:grpSpPr>
            <a:xfrm>
              <a:off x="1856753" y="4099200"/>
              <a:ext cx="231600" cy="1044300"/>
              <a:chOff x="1856753" y="4099200"/>
              <a:chExt cx="231600" cy="1044300"/>
            </a:xfrm>
          </p:grpSpPr>
          <p:sp>
            <p:nvSpPr>
              <p:cNvPr id="128" name="Google Shape;128;p21"/>
              <p:cNvSpPr/>
              <p:nvPr/>
            </p:nvSpPr>
            <p:spPr>
              <a:xfrm flipH="1">
                <a:off x="1856753"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21"/>
              <p:cNvSpPr/>
              <p:nvPr/>
            </p:nvSpPr>
            <p:spPr>
              <a:xfrm flipH="1">
                <a:off x="1856753"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21"/>
              <p:cNvSpPr/>
              <p:nvPr/>
            </p:nvSpPr>
            <p:spPr>
              <a:xfrm flipH="1">
                <a:off x="1856753"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21"/>
              <p:cNvSpPr/>
              <p:nvPr/>
            </p:nvSpPr>
            <p:spPr>
              <a:xfrm flipH="1">
                <a:off x="1856753"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21"/>
              <p:cNvSpPr/>
              <p:nvPr/>
            </p:nvSpPr>
            <p:spPr>
              <a:xfrm flipH="1">
                <a:off x="1856753"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3" name="Google Shape;133;p21"/>
            <p:cNvGrpSpPr/>
            <p:nvPr/>
          </p:nvGrpSpPr>
          <p:grpSpPr>
            <a:xfrm>
              <a:off x="2228107" y="4309200"/>
              <a:ext cx="231600" cy="834300"/>
              <a:chOff x="2228107" y="4309200"/>
              <a:chExt cx="231600" cy="834300"/>
            </a:xfrm>
          </p:grpSpPr>
          <p:sp>
            <p:nvSpPr>
              <p:cNvPr id="134" name="Google Shape;134;p21"/>
              <p:cNvSpPr/>
              <p:nvPr/>
            </p:nvSpPr>
            <p:spPr>
              <a:xfrm flipH="1">
                <a:off x="2228107"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21"/>
              <p:cNvSpPr/>
              <p:nvPr/>
            </p:nvSpPr>
            <p:spPr>
              <a:xfrm flipH="1">
                <a:off x="2228107"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21"/>
              <p:cNvSpPr/>
              <p:nvPr/>
            </p:nvSpPr>
            <p:spPr>
              <a:xfrm flipH="1">
                <a:off x="2228107"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21"/>
              <p:cNvSpPr/>
              <p:nvPr/>
            </p:nvSpPr>
            <p:spPr>
              <a:xfrm flipH="1">
                <a:off x="2228107"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8" name="Google Shape;138;p21"/>
            <p:cNvGrpSpPr/>
            <p:nvPr/>
          </p:nvGrpSpPr>
          <p:grpSpPr>
            <a:xfrm>
              <a:off x="2599462" y="4518900"/>
              <a:ext cx="231600" cy="624600"/>
              <a:chOff x="2599462" y="4518900"/>
              <a:chExt cx="231600" cy="624600"/>
            </a:xfrm>
          </p:grpSpPr>
          <p:sp>
            <p:nvSpPr>
              <p:cNvPr id="139" name="Google Shape;139;p21"/>
              <p:cNvSpPr/>
              <p:nvPr/>
            </p:nvSpPr>
            <p:spPr>
              <a:xfrm flipH="1">
                <a:off x="2599462"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21"/>
              <p:cNvSpPr/>
              <p:nvPr/>
            </p:nvSpPr>
            <p:spPr>
              <a:xfrm flipH="1">
                <a:off x="2599462"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21"/>
              <p:cNvSpPr/>
              <p:nvPr/>
            </p:nvSpPr>
            <p:spPr>
              <a:xfrm flipH="1">
                <a:off x="2599462"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2" name="Google Shape;142;p21"/>
            <p:cNvGrpSpPr/>
            <p:nvPr/>
          </p:nvGrpSpPr>
          <p:grpSpPr>
            <a:xfrm>
              <a:off x="3342171" y="4099200"/>
              <a:ext cx="231600" cy="1044300"/>
              <a:chOff x="3342171" y="4099200"/>
              <a:chExt cx="231600" cy="1044300"/>
            </a:xfrm>
          </p:grpSpPr>
          <p:sp>
            <p:nvSpPr>
              <p:cNvPr id="143" name="Google Shape;143;p21"/>
              <p:cNvSpPr/>
              <p:nvPr/>
            </p:nvSpPr>
            <p:spPr>
              <a:xfrm flipH="1">
                <a:off x="3342171"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21"/>
              <p:cNvSpPr/>
              <p:nvPr/>
            </p:nvSpPr>
            <p:spPr>
              <a:xfrm flipH="1">
                <a:off x="3342171"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21"/>
              <p:cNvSpPr/>
              <p:nvPr/>
            </p:nvSpPr>
            <p:spPr>
              <a:xfrm flipH="1">
                <a:off x="3342171"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21"/>
              <p:cNvSpPr/>
              <p:nvPr/>
            </p:nvSpPr>
            <p:spPr>
              <a:xfrm flipH="1">
                <a:off x="3342171"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1"/>
              <p:cNvSpPr/>
              <p:nvPr/>
            </p:nvSpPr>
            <p:spPr>
              <a:xfrm flipH="1">
                <a:off x="3342171"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8" name="Google Shape;148;p21"/>
            <p:cNvGrpSpPr/>
            <p:nvPr/>
          </p:nvGrpSpPr>
          <p:grpSpPr>
            <a:xfrm>
              <a:off x="3713525" y="4309200"/>
              <a:ext cx="231600" cy="834300"/>
              <a:chOff x="3713525" y="4309200"/>
              <a:chExt cx="231600" cy="834300"/>
            </a:xfrm>
          </p:grpSpPr>
          <p:sp>
            <p:nvSpPr>
              <p:cNvPr id="149" name="Google Shape;149;p21"/>
              <p:cNvSpPr/>
              <p:nvPr/>
            </p:nvSpPr>
            <p:spPr>
              <a:xfrm flipH="1">
                <a:off x="3713525"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1"/>
              <p:cNvSpPr/>
              <p:nvPr/>
            </p:nvSpPr>
            <p:spPr>
              <a:xfrm flipH="1">
                <a:off x="3713525"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21"/>
              <p:cNvSpPr/>
              <p:nvPr/>
            </p:nvSpPr>
            <p:spPr>
              <a:xfrm flipH="1">
                <a:off x="3713525"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21"/>
              <p:cNvSpPr/>
              <p:nvPr/>
            </p:nvSpPr>
            <p:spPr>
              <a:xfrm flipH="1">
                <a:off x="3713525"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3" name="Google Shape;153;p21"/>
            <p:cNvGrpSpPr/>
            <p:nvPr/>
          </p:nvGrpSpPr>
          <p:grpSpPr>
            <a:xfrm>
              <a:off x="1485398" y="4309200"/>
              <a:ext cx="231600" cy="834300"/>
              <a:chOff x="1485398" y="4309200"/>
              <a:chExt cx="231600" cy="834300"/>
            </a:xfrm>
          </p:grpSpPr>
          <p:sp>
            <p:nvSpPr>
              <p:cNvPr id="154" name="Google Shape;154;p21"/>
              <p:cNvSpPr/>
              <p:nvPr/>
            </p:nvSpPr>
            <p:spPr>
              <a:xfrm flipH="1">
                <a:off x="1485398"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21"/>
              <p:cNvSpPr/>
              <p:nvPr/>
            </p:nvSpPr>
            <p:spPr>
              <a:xfrm flipH="1">
                <a:off x="1485398"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21"/>
              <p:cNvSpPr/>
              <p:nvPr/>
            </p:nvSpPr>
            <p:spPr>
              <a:xfrm flipH="1">
                <a:off x="1485398"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21"/>
              <p:cNvSpPr/>
              <p:nvPr/>
            </p:nvSpPr>
            <p:spPr>
              <a:xfrm flipH="1">
                <a:off x="1485398"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8" name="Google Shape;158;p21"/>
            <p:cNvGrpSpPr/>
            <p:nvPr/>
          </p:nvGrpSpPr>
          <p:grpSpPr>
            <a:xfrm>
              <a:off x="4084879" y="4518900"/>
              <a:ext cx="231600" cy="624600"/>
              <a:chOff x="4084879" y="4518900"/>
              <a:chExt cx="231600" cy="624600"/>
            </a:xfrm>
          </p:grpSpPr>
          <p:sp>
            <p:nvSpPr>
              <p:cNvPr id="159" name="Google Shape;159;p21"/>
              <p:cNvSpPr/>
              <p:nvPr/>
            </p:nvSpPr>
            <p:spPr>
              <a:xfrm flipH="1">
                <a:off x="4084879"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1"/>
              <p:cNvSpPr/>
              <p:nvPr/>
            </p:nvSpPr>
            <p:spPr>
              <a:xfrm flipH="1">
                <a:off x="4084879"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21"/>
              <p:cNvSpPr/>
              <p:nvPr/>
            </p:nvSpPr>
            <p:spPr>
              <a:xfrm flipH="1">
                <a:off x="4084879"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2" name="Google Shape;162;p21"/>
            <p:cNvGrpSpPr/>
            <p:nvPr/>
          </p:nvGrpSpPr>
          <p:grpSpPr>
            <a:xfrm>
              <a:off x="2970816" y="4309200"/>
              <a:ext cx="231600" cy="834300"/>
              <a:chOff x="2970816" y="4309200"/>
              <a:chExt cx="231600" cy="834300"/>
            </a:xfrm>
          </p:grpSpPr>
          <p:sp>
            <p:nvSpPr>
              <p:cNvPr id="163" name="Google Shape;163;p21"/>
              <p:cNvSpPr/>
              <p:nvPr/>
            </p:nvSpPr>
            <p:spPr>
              <a:xfrm flipH="1">
                <a:off x="2970816"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21"/>
              <p:cNvSpPr/>
              <p:nvPr/>
            </p:nvSpPr>
            <p:spPr>
              <a:xfrm flipH="1">
                <a:off x="2970816"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21"/>
              <p:cNvSpPr/>
              <p:nvPr/>
            </p:nvSpPr>
            <p:spPr>
              <a:xfrm flipH="1">
                <a:off x="2970816"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21"/>
              <p:cNvSpPr/>
              <p:nvPr/>
            </p:nvSpPr>
            <p:spPr>
              <a:xfrm flipH="1">
                <a:off x="2970816"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7" name="Google Shape;167;p21"/>
            <p:cNvGrpSpPr/>
            <p:nvPr/>
          </p:nvGrpSpPr>
          <p:grpSpPr>
            <a:xfrm>
              <a:off x="4456234" y="4309200"/>
              <a:ext cx="231600" cy="834300"/>
              <a:chOff x="4456234" y="4309200"/>
              <a:chExt cx="231600" cy="834300"/>
            </a:xfrm>
          </p:grpSpPr>
          <p:sp>
            <p:nvSpPr>
              <p:cNvPr id="168" name="Google Shape;168;p21"/>
              <p:cNvSpPr/>
              <p:nvPr/>
            </p:nvSpPr>
            <p:spPr>
              <a:xfrm flipH="1">
                <a:off x="4456234"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21"/>
              <p:cNvSpPr/>
              <p:nvPr/>
            </p:nvSpPr>
            <p:spPr>
              <a:xfrm flipH="1">
                <a:off x="4456234"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1"/>
              <p:cNvSpPr/>
              <p:nvPr/>
            </p:nvSpPr>
            <p:spPr>
              <a:xfrm flipH="1">
                <a:off x="4456234"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21"/>
              <p:cNvSpPr/>
              <p:nvPr/>
            </p:nvSpPr>
            <p:spPr>
              <a:xfrm flipH="1">
                <a:off x="4456234"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2" name="Google Shape;172;p21"/>
            <p:cNvGrpSpPr/>
            <p:nvPr/>
          </p:nvGrpSpPr>
          <p:grpSpPr>
            <a:xfrm>
              <a:off x="4827588" y="4099200"/>
              <a:ext cx="231600" cy="1044300"/>
              <a:chOff x="4827588" y="4099200"/>
              <a:chExt cx="231600" cy="1044300"/>
            </a:xfrm>
          </p:grpSpPr>
          <p:sp>
            <p:nvSpPr>
              <p:cNvPr id="173" name="Google Shape;173;p21"/>
              <p:cNvSpPr/>
              <p:nvPr/>
            </p:nvSpPr>
            <p:spPr>
              <a:xfrm flipH="1">
                <a:off x="4827588"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21"/>
              <p:cNvSpPr/>
              <p:nvPr/>
            </p:nvSpPr>
            <p:spPr>
              <a:xfrm flipH="1">
                <a:off x="4827588"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21"/>
              <p:cNvSpPr/>
              <p:nvPr/>
            </p:nvSpPr>
            <p:spPr>
              <a:xfrm flipH="1">
                <a:off x="4827588"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21"/>
              <p:cNvSpPr/>
              <p:nvPr/>
            </p:nvSpPr>
            <p:spPr>
              <a:xfrm flipH="1">
                <a:off x="4827588"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21"/>
              <p:cNvSpPr/>
              <p:nvPr/>
            </p:nvSpPr>
            <p:spPr>
              <a:xfrm flipH="1">
                <a:off x="4827588"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8" name="Google Shape;178;p21"/>
            <p:cNvGrpSpPr/>
            <p:nvPr/>
          </p:nvGrpSpPr>
          <p:grpSpPr>
            <a:xfrm>
              <a:off x="5198943" y="4309200"/>
              <a:ext cx="231600" cy="834300"/>
              <a:chOff x="5198943" y="4309200"/>
              <a:chExt cx="231600" cy="834300"/>
            </a:xfrm>
          </p:grpSpPr>
          <p:sp>
            <p:nvSpPr>
              <p:cNvPr id="179" name="Google Shape;179;p21"/>
              <p:cNvSpPr/>
              <p:nvPr/>
            </p:nvSpPr>
            <p:spPr>
              <a:xfrm flipH="1">
                <a:off x="5198943"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21"/>
              <p:cNvSpPr/>
              <p:nvPr/>
            </p:nvSpPr>
            <p:spPr>
              <a:xfrm flipH="1">
                <a:off x="5198943"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21"/>
              <p:cNvSpPr/>
              <p:nvPr/>
            </p:nvSpPr>
            <p:spPr>
              <a:xfrm flipH="1">
                <a:off x="5198943"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21"/>
              <p:cNvSpPr/>
              <p:nvPr/>
            </p:nvSpPr>
            <p:spPr>
              <a:xfrm flipH="1">
                <a:off x="5198943"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3" name="Google Shape;183;p21"/>
            <p:cNvGrpSpPr/>
            <p:nvPr/>
          </p:nvGrpSpPr>
          <p:grpSpPr>
            <a:xfrm>
              <a:off x="5570297" y="4518900"/>
              <a:ext cx="231600" cy="624600"/>
              <a:chOff x="5570297" y="4518900"/>
              <a:chExt cx="231600" cy="624600"/>
            </a:xfrm>
          </p:grpSpPr>
          <p:sp>
            <p:nvSpPr>
              <p:cNvPr id="184" name="Google Shape;184;p21"/>
              <p:cNvSpPr/>
              <p:nvPr/>
            </p:nvSpPr>
            <p:spPr>
              <a:xfrm flipH="1">
                <a:off x="5570297"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21"/>
              <p:cNvSpPr/>
              <p:nvPr/>
            </p:nvSpPr>
            <p:spPr>
              <a:xfrm flipH="1">
                <a:off x="5570297"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21"/>
              <p:cNvSpPr/>
              <p:nvPr/>
            </p:nvSpPr>
            <p:spPr>
              <a:xfrm flipH="1">
                <a:off x="5570297"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7" name="Google Shape;187;p21"/>
            <p:cNvGrpSpPr/>
            <p:nvPr/>
          </p:nvGrpSpPr>
          <p:grpSpPr>
            <a:xfrm>
              <a:off x="5941652" y="4309200"/>
              <a:ext cx="231600" cy="834300"/>
              <a:chOff x="5941652" y="4309200"/>
              <a:chExt cx="231600" cy="834300"/>
            </a:xfrm>
          </p:grpSpPr>
          <p:sp>
            <p:nvSpPr>
              <p:cNvPr id="188" name="Google Shape;188;p21"/>
              <p:cNvSpPr/>
              <p:nvPr/>
            </p:nvSpPr>
            <p:spPr>
              <a:xfrm flipH="1">
                <a:off x="5941652"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21"/>
              <p:cNvSpPr/>
              <p:nvPr/>
            </p:nvSpPr>
            <p:spPr>
              <a:xfrm flipH="1">
                <a:off x="5941652"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21"/>
              <p:cNvSpPr/>
              <p:nvPr/>
            </p:nvSpPr>
            <p:spPr>
              <a:xfrm flipH="1">
                <a:off x="5941652"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21"/>
              <p:cNvSpPr/>
              <p:nvPr/>
            </p:nvSpPr>
            <p:spPr>
              <a:xfrm flipH="1">
                <a:off x="5941652"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2" name="Google Shape;192;p21"/>
            <p:cNvGrpSpPr/>
            <p:nvPr/>
          </p:nvGrpSpPr>
          <p:grpSpPr>
            <a:xfrm>
              <a:off x="6313006" y="4099200"/>
              <a:ext cx="231600" cy="1044300"/>
              <a:chOff x="6313006" y="4099200"/>
              <a:chExt cx="231600" cy="1044300"/>
            </a:xfrm>
          </p:grpSpPr>
          <p:sp>
            <p:nvSpPr>
              <p:cNvPr id="193" name="Google Shape;193;p21"/>
              <p:cNvSpPr/>
              <p:nvPr/>
            </p:nvSpPr>
            <p:spPr>
              <a:xfrm flipH="1">
                <a:off x="6313006"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21"/>
              <p:cNvSpPr/>
              <p:nvPr/>
            </p:nvSpPr>
            <p:spPr>
              <a:xfrm flipH="1">
                <a:off x="6313006"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21"/>
              <p:cNvSpPr/>
              <p:nvPr/>
            </p:nvSpPr>
            <p:spPr>
              <a:xfrm flipH="1">
                <a:off x="6313006"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21"/>
              <p:cNvSpPr/>
              <p:nvPr/>
            </p:nvSpPr>
            <p:spPr>
              <a:xfrm flipH="1">
                <a:off x="6313006"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21"/>
              <p:cNvSpPr/>
              <p:nvPr/>
            </p:nvSpPr>
            <p:spPr>
              <a:xfrm flipH="1">
                <a:off x="6313006"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8" name="Google Shape;198;p21"/>
            <p:cNvGrpSpPr/>
            <p:nvPr/>
          </p:nvGrpSpPr>
          <p:grpSpPr>
            <a:xfrm>
              <a:off x="6684361" y="4309200"/>
              <a:ext cx="231600" cy="834300"/>
              <a:chOff x="6684361" y="4309200"/>
              <a:chExt cx="231600" cy="834300"/>
            </a:xfrm>
          </p:grpSpPr>
          <p:sp>
            <p:nvSpPr>
              <p:cNvPr id="199" name="Google Shape;199;p21"/>
              <p:cNvSpPr/>
              <p:nvPr/>
            </p:nvSpPr>
            <p:spPr>
              <a:xfrm flipH="1">
                <a:off x="6684361"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21"/>
              <p:cNvSpPr/>
              <p:nvPr/>
            </p:nvSpPr>
            <p:spPr>
              <a:xfrm flipH="1">
                <a:off x="6684361"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21"/>
              <p:cNvSpPr/>
              <p:nvPr/>
            </p:nvSpPr>
            <p:spPr>
              <a:xfrm flipH="1">
                <a:off x="6684361"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1"/>
              <p:cNvSpPr/>
              <p:nvPr/>
            </p:nvSpPr>
            <p:spPr>
              <a:xfrm flipH="1">
                <a:off x="6684361"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3" name="Google Shape;203;p21"/>
            <p:cNvGrpSpPr/>
            <p:nvPr/>
          </p:nvGrpSpPr>
          <p:grpSpPr>
            <a:xfrm>
              <a:off x="7055715" y="4518900"/>
              <a:ext cx="231600" cy="624600"/>
              <a:chOff x="7055715" y="4518900"/>
              <a:chExt cx="231600" cy="624600"/>
            </a:xfrm>
          </p:grpSpPr>
          <p:sp>
            <p:nvSpPr>
              <p:cNvPr id="204" name="Google Shape;204;p21"/>
              <p:cNvSpPr/>
              <p:nvPr/>
            </p:nvSpPr>
            <p:spPr>
              <a:xfrm flipH="1">
                <a:off x="7055715"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21"/>
              <p:cNvSpPr/>
              <p:nvPr/>
            </p:nvSpPr>
            <p:spPr>
              <a:xfrm flipH="1">
                <a:off x="7055715"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21"/>
              <p:cNvSpPr/>
              <p:nvPr/>
            </p:nvSpPr>
            <p:spPr>
              <a:xfrm flipH="1">
                <a:off x="7055715"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7" name="Google Shape;207;p21"/>
            <p:cNvGrpSpPr/>
            <p:nvPr/>
          </p:nvGrpSpPr>
          <p:grpSpPr>
            <a:xfrm>
              <a:off x="7798424" y="4099200"/>
              <a:ext cx="231600" cy="1044300"/>
              <a:chOff x="7798424" y="4099200"/>
              <a:chExt cx="231600" cy="1044300"/>
            </a:xfrm>
          </p:grpSpPr>
          <p:sp>
            <p:nvSpPr>
              <p:cNvPr id="208" name="Google Shape;208;p21"/>
              <p:cNvSpPr/>
              <p:nvPr/>
            </p:nvSpPr>
            <p:spPr>
              <a:xfrm flipH="1">
                <a:off x="7798424"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21"/>
              <p:cNvSpPr/>
              <p:nvPr/>
            </p:nvSpPr>
            <p:spPr>
              <a:xfrm flipH="1">
                <a:off x="7798424"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21"/>
              <p:cNvSpPr/>
              <p:nvPr/>
            </p:nvSpPr>
            <p:spPr>
              <a:xfrm flipH="1">
                <a:off x="7798424"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21"/>
              <p:cNvSpPr/>
              <p:nvPr/>
            </p:nvSpPr>
            <p:spPr>
              <a:xfrm flipH="1">
                <a:off x="7798424"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21"/>
              <p:cNvSpPr/>
              <p:nvPr/>
            </p:nvSpPr>
            <p:spPr>
              <a:xfrm flipH="1">
                <a:off x="7798424"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3" name="Google Shape;213;p21"/>
            <p:cNvGrpSpPr/>
            <p:nvPr/>
          </p:nvGrpSpPr>
          <p:grpSpPr>
            <a:xfrm>
              <a:off x="8169779" y="4309200"/>
              <a:ext cx="231600" cy="834300"/>
              <a:chOff x="8169779" y="4309200"/>
              <a:chExt cx="231600" cy="834300"/>
            </a:xfrm>
          </p:grpSpPr>
          <p:sp>
            <p:nvSpPr>
              <p:cNvPr id="214" name="Google Shape;214;p21"/>
              <p:cNvSpPr/>
              <p:nvPr/>
            </p:nvSpPr>
            <p:spPr>
              <a:xfrm flipH="1">
                <a:off x="8169779"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21"/>
              <p:cNvSpPr/>
              <p:nvPr/>
            </p:nvSpPr>
            <p:spPr>
              <a:xfrm flipH="1">
                <a:off x="8169779"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21"/>
              <p:cNvSpPr/>
              <p:nvPr/>
            </p:nvSpPr>
            <p:spPr>
              <a:xfrm flipH="1">
                <a:off x="8169779"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21"/>
              <p:cNvSpPr/>
              <p:nvPr/>
            </p:nvSpPr>
            <p:spPr>
              <a:xfrm flipH="1">
                <a:off x="8169779"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8" name="Google Shape;218;p21"/>
            <p:cNvGrpSpPr/>
            <p:nvPr/>
          </p:nvGrpSpPr>
          <p:grpSpPr>
            <a:xfrm>
              <a:off x="7427070" y="4309200"/>
              <a:ext cx="231600" cy="834300"/>
              <a:chOff x="7427070" y="4309200"/>
              <a:chExt cx="231600" cy="834300"/>
            </a:xfrm>
          </p:grpSpPr>
          <p:sp>
            <p:nvSpPr>
              <p:cNvPr id="219" name="Google Shape;219;p21"/>
              <p:cNvSpPr/>
              <p:nvPr/>
            </p:nvSpPr>
            <p:spPr>
              <a:xfrm flipH="1">
                <a:off x="7427070"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21"/>
              <p:cNvSpPr/>
              <p:nvPr/>
            </p:nvSpPr>
            <p:spPr>
              <a:xfrm flipH="1">
                <a:off x="7427070"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21"/>
              <p:cNvSpPr/>
              <p:nvPr/>
            </p:nvSpPr>
            <p:spPr>
              <a:xfrm flipH="1">
                <a:off x="7427070"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21"/>
              <p:cNvSpPr/>
              <p:nvPr/>
            </p:nvSpPr>
            <p:spPr>
              <a:xfrm flipH="1">
                <a:off x="7427070"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3" name="Google Shape;223;p21"/>
            <p:cNvGrpSpPr/>
            <p:nvPr/>
          </p:nvGrpSpPr>
          <p:grpSpPr>
            <a:xfrm>
              <a:off x="8541133" y="4518900"/>
              <a:ext cx="231600" cy="624600"/>
              <a:chOff x="8541133" y="4518900"/>
              <a:chExt cx="231600" cy="624600"/>
            </a:xfrm>
          </p:grpSpPr>
          <p:sp>
            <p:nvSpPr>
              <p:cNvPr id="224" name="Google Shape;224;p21"/>
              <p:cNvSpPr/>
              <p:nvPr/>
            </p:nvSpPr>
            <p:spPr>
              <a:xfrm flipH="1">
                <a:off x="8541133"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21"/>
              <p:cNvSpPr/>
              <p:nvPr/>
            </p:nvSpPr>
            <p:spPr>
              <a:xfrm flipH="1">
                <a:off x="8541133"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21"/>
              <p:cNvSpPr/>
              <p:nvPr/>
            </p:nvSpPr>
            <p:spPr>
              <a:xfrm flipH="1">
                <a:off x="8541133"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7" name="Google Shape;227;p21"/>
            <p:cNvGrpSpPr/>
            <p:nvPr/>
          </p:nvGrpSpPr>
          <p:grpSpPr>
            <a:xfrm>
              <a:off x="8912488" y="4309200"/>
              <a:ext cx="231600" cy="834300"/>
              <a:chOff x="8912488" y="4309200"/>
              <a:chExt cx="231600" cy="834300"/>
            </a:xfrm>
          </p:grpSpPr>
          <p:sp>
            <p:nvSpPr>
              <p:cNvPr id="228" name="Google Shape;228;p21"/>
              <p:cNvSpPr/>
              <p:nvPr/>
            </p:nvSpPr>
            <p:spPr>
              <a:xfrm flipH="1">
                <a:off x="8912488"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21"/>
              <p:cNvSpPr/>
              <p:nvPr/>
            </p:nvSpPr>
            <p:spPr>
              <a:xfrm flipH="1">
                <a:off x="8912488"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21"/>
              <p:cNvSpPr/>
              <p:nvPr/>
            </p:nvSpPr>
            <p:spPr>
              <a:xfrm flipH="1">
                <a:off x="8912488"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1"/>
              <p:cNvSpPr/>
              <p:nvPr/>
            </p:nvSpPr>
            <p:spPr>
              <a:xfrm flipH="1">
                <a:off x="8912488"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32" name="Google Shape;232;p21"/>
          <p:cNvSpPr txBox="1"/>
          <p:nvPr>
            <p:ph hasCustomPrompt="1" type="title"/>
          </p:nvPr>
        </p:nvSpPr>
        <p:spPr>
          <a:xfrm>
            <a:off x="1388625" y="772725"/>
            <a:ext cx="6366900" cy="1863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8000"/>
              <a:buNone/>
              <a:defRPr sz="8000">
                <a:solidFill>
                  <a:schemeClr val="lt1"/>
                </a:solidFill>
              </a:defRPr>
            </a:lvl1pPr>
            <a:lvl2pPr lvl="1" algn="ctr">
              <a:lnSpc>
                <a:spcPct val="100000"/>
              </a:lnSpc>
              <a:spcBef>
                <a:spcPts val="0"/>
              </a:spcBef>
              <a:spcAft>
                <a:spcPts val="0"/>
              </a:spcAft>
              <a:buClr>
                <a:schemeClr val="lt1"/>
              </a:buClr>
              <a:buSzPts val="8000"/>
              <a:buNone/>
              <a:defRPr sz="8000">
                <a:solidFill>
                  <a:schemeClr val="lt1"/>
                </a:solidFill>
              </a:defRPr>
            </a:lvl2pPr>
            <a:lvl3pPr lvl="2" algn="ctr">
              <a:lnSpc>
                <a:spcPct val="100000"/>
              </a:lnSpc>
              <a:spcBef>
                <a:spcPts val="0"/>
              </a:spcBef>
              <a:spcAft>
                <a:spcPts val="0"/>
              </a:spcAft>
              <a:buClr>
                <a:schemeClr val="lt1"/>
              </a:buClr>
              <a:buSzPts val="8000"/>
              <a:buNone/>
              <a:defRPr sz="8000">
                <a:solidFill>
                  <a:schemeClr val="lt1"/>
                </a:solidFill>
              </a:defRPr>
            </a:lvl3pPr>
            <a:lvl4pPr lvl="3" algn="ctr">
              <a:lnSpc>
                <a:spcPct val="100000"/>
              </a:lnSpc>
              <a:spcBef>
                <a:spcPts val="0"/>
              </a:spcBef>
              <a:spcAft>
                <a:spcPts val="0"/>
              </a:spcAft>
              <a:buClr>
                <a:schemeClr val="lt1"/>
              </a:buClr>
              <a:buSzPts val="8000"/>
              <a:buNone/>
              <a:defRPr sz="8000">
                <a:solidFill>
                  <a:schemeClr val="lt1"/>
                </a:solidFill>
              </a:defRPr>
            </a:lvl4pPr>
            <a:lvl5pPr lvl="4" algn="ctr">
              <a:lnSpc>
                <a:spcPct val="100000"/>
              </a:lnSpc>
              <a:spcBef>
                <a:spcPts val="0"/>
              </a:spcBef>
              <a:spcAft>
                <a:spcPts val="0"/>
              </a:spcAft>
              <a:buClr>
                <a:schemeClr val="lt1"/>
              </a:buClr>
              <a:buSzPts val="8000"/>
              <a:buNone/>
              <a:defRPr sz="8000">
                <a:solidFill>
                  <a:schemeClr val="lt1"/>
                </a:solidFill>
              </a:defRPr>
            </a:lvl5pPr>
            <a:lvl6pPr lvl="5" algn="ctr">
              <a:lnSpc>
                <a:spcPct val="100000"/>
              </a:lnSpc>
              <a:spcBef>
                <a:spcPts val="0"/>
              </a:spcBef>
              <a:spcAft>
                <a:spcPts val="0"/>
              </a:spcAft>
              <a:buClr>
                <a:schemeClr val="lt1"/>
              </a:buClr>
              <a:buSzPts val="8000"/>
              <a:buNone/>
              <a:defRPr sz="8000">
                <a:solidFill>
                  <a:schemeClr val="lt1"/>
                </a:solidFill>
              </a:defRPr>
            </a:lvl6pPr>
            <a:lvl7pPr lvl="6" algn="ctr">
              <a:lnSpc>
                <a:spcPct val="100000"/>
              </a:lnSpc>
              <a:spcBef>
                <a:spcPts val="0"/>
              </a:spcBef>
              <a:spcAft>
                <a:spcPts val="0"/>
              </a:spcAft>
              <a:buClr>
                <a:schemeClr val="lt1"/>
              </a:buClr>
              <a:buSzPts val="8000"/>
              <a:buNone/>
              <a:defRPr sz="8000">
                <a:solidFill>
                  <a:schemeClr val="lt1"/>
                </a:solidFill>
              </a:defRPr>
            </a:lvl7pPr>
            <a:lvl8pPr lvl="7" algn="ctr">
              <a:lnSpc>
                <a:spcPct val="100000"/>
              </a:lnSpc>
              <a:spcBef>
                <a:spcPts val="0"/>
              </a:spcBef>
              <a:spcAft>
                <a:spcPts val="0"/>
              </a:spcAft>
              <a:buClr>
                <a:schemeClr val="lt1"/>
              </a:buClr>
              <a:buSzPts val="8000"/>
              <a:buNone/>
              <a:defRPr sz="8000">
                <a:solidFill>
                  <a:schemeClr val="lt1"/>
                </a:solidFill>
              </a:defRPr>
            </a:lvl8pPr>
            <a:lvl9pPr lvl="8" algn="ctr">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233" name="Google Shape;233;p21"/>
          <p:cNvSpPr txBox="1"/>
          <p:nvPr>
            <p:ph idx="1" type="body"/>
          </p:nvPr>
        </p:nvSpPr>
        <p:spPr>
          <a:xfrm>
            <a:off x="1388625" y="2712300"/>
            <a:ext cx="6366900" cy="1111200"/>
          </a:xfrm>
          <a:prstGeom prst="rect">
            <a:avLst/>
          </a:prstGeom>
          <a:noFill/>
          <a:ln>
            <a:noFill/>
          </a:ln>
        </p:spPr>
        <p:txBody>
          <a:bodyPr anchorCtr="0" anchor="t" bIns="91425" lIns="91425" spcFirstLastPara="1" rIns="91425" wrap="square" tIns="91425">
            <a:normAutofit/>
          </a:bodyPr>
          <a:lstStyle>
            <a:lvl1pPr indent="-311150" lvl="0" marL="457200" algn="ctr">
              <a:lnSpc>
                <a:spcPct val="115000"/>
              </a:lnSpc>
              <a:spcBef>
                <a:spcPts val="0"/>
              </a:spcBef>
              <a:spcAft>
                <a:spcPts val="0"/>
              </a:spcAft>
              <a:buClr>
                <a:schemeClr val="lt1"/>
              </a:buClr>
              <a:buSzPts val="1300"/>
              <a:buChar char="●"/>
              <a:defRPr>
                <a:solidFill>
                  <a:schemeClr val="lt1"/>
                </a:solidFill>
              </a:defRPr>
            </a:lvl1pPr>
            <a:lvl2pPr indent="-298450" lvl="1" marL="914400" algn="ctr">
              <a:lnSpc>
                <a:spcPct val="115000"/>
              </a:lnSpc>
              <a:spcBef>
                <a:spcPts val="0"/>
              </a:spcBef>
              <a:spcAft>
                <a:spcPts val="0"/>
              </a:spcAft>
              <a:buClr>
                <a:schemeClr val="lt1"/>
              </a:buClr>
              <a:buSzPts val="1100"/>
              <a:buChar char="○"/>
              <a:defRPr>
                <a:solidFill>
                  <a:schemeClr val="lt1"/>
                </a:solidFill>
              </a:defRPr>
            </a:lvl2pPr>
            <a:lvl3pPr indent="-298450" lvl="2" marL="1371600" algn="ctr">
              <a:lnSpc>
                <a:spcPct val="115000"/>
              </a:lnSpc>
              <a:spcBef>
                <a:spcPts val="0"/>
              </a:spcBef>
              <a:spcAft>
                <a:spcPts val="0"/>
              </a:spcAft>
              <a:buClr>
                <a:schemeClr val="lt1"/>
              </a:buClr>
              <a:buSzPts val="1100"/>
              <a:buChar char="■"/>
              <a:defRPr>
                <a:solidFill>
                  <a:schemeClr val="lt1"/>
                </a:solidFill>
              </a:defRPr>
            </a:lvl3pPr>
            <a:lvl4pPr indent="-298450" lvl="3" marL="1828800" algn="ctr">
              <a:lnSpc>
                <a:spcPct val="115000"/>
              </a:lnSpc>
              <a:spcBef>
                <a:spcPts val="0"/>
              </a:spcBef>
              <a:spcAft>
                <a:spcPts val="0"/>
              </a:spcAft>
              <a:buClr>
                <a:schemeClr val="lt1"/>
              </a:buClr>
              <a:buSzPts val="1100"/>
              <a:buChar char="●"/>
              <a:defRPr>
                <a:solidFill>
                  <a:schemeClr val="lt1"/>
                </a:solidFill>
              </a:defRPr>
            </a:lvl4pPr>
            <a:lvl5pPr indent="-298450" lvl="4" marL="2286000" algn="ctr">
              <a:lnSpc>
                <a:spcPct val="115000"/>
              </a:lnSpc>
              <a:spcBef>
                <a:spcPts val="0"/>
              </a:spcBef>
              <a:spcAft>
                <a:spcPts val="0"/>
              </a:spcAft>
              <a:buClr>
                <a:schemeClr val="lt1"/>
              </a:buClr>
              <a:buSzPts val="1100"/>
              <a:buChar char="○"/>
              <a:defRPr>
                <a:solidFill>
                  <a:schemeClr val="lt1"/>
                </a:solidFill>
              </a:defRPr>
            </a:lvl5pPr>
            <a:lvl6pPr indent="-298450" lvl="5" marL="2743200" algn="ctr">
              <a:lnSpc>
                <a:spcPct val="115000"/>
              </a:lnSpc>
              <a:spcBef>
                <a:spcPts val="0"/>
              </a:spcBef>
              <a:spcAft>
                <a:spcPts val="0"/>
              </a:spcAft>
              <a:buClr>
                <a:schemeClr val="lt1"/>
              </a:buClr>
              <a:buSzPts val="1100"/>
              <a:buChar char="■"/>
              <a:defRPr>
                <a:solidFill>
                  <a:schemeClr val="lt1"/>
                </a:solidFill>
              </a:defRPr>
            </a:lvl6pPr>
            <a:lvl7pPr indent="-298450" lvl="6" marL="3200400" algn="ctr">
              <a:lnSpc>
                <a:spcPct val="115000"/>
              </a:lnSpc>
              <a:spcBef>
                <a:spcPts val="0"/>
              </a:spcBef>
              <a:spcAft>
                <a:spcPts val="0"/>
              </a:spcAft>
              <a:buClr>
                <a:schemeClr val="lt1"/>
              </a:buClr>
              <a:buSzPts val="1100"/>
              <a:buChar char="●"/>
              <a:defRPr>
                <a:solidFill>
                  <a:schemeClr val="lt1"/>
                </a:solidFill>
              </a:defRPr>
            </a:lvl7pPr>
            <a:lvl8pPr indent="-298450" lvl="7" marL="3657600" algn="ctr">
              <a:lnSpc>
                <a:spcPct val="115000"/>
              </a:lnSpc>
              <a:spcBef>
                <a:spcPts val="0"/>
              </a:spcBef>
              <a:spcAft>
                <a:spcPts val="0"/>
              </a:spcAft>
              <a:buClr>
                <a:schemeClr val="lt1"/>
              </a:buClr>
              <a:buSzPts val="1100"/>
              <a:buChar char="○"/>
              <a:defRPr>
                <a:solidFill>
                  <a:schemeClr val="lt1"/>
                </a:solidFill>
              </a:defRPr>
            </a:lvl8pPr>
            <a:lvl9pPr indent="-298450" lvl="8" marL="4114800" algn="ctr">
              <a:lnSpc>
                <a:spcPct val="115000"/>
              </a:lnSpc>
              <a:spcBef>
                <a:spcPts val="0"/>
              </a:spcBef>
              <a:spcAft>
                <a:spcPts val="0"/>
              </a:spcAft>
              <a:buClr>
                <a:schemeClr val="lt1"/>
              </a:buClr>
              <a:buSzPts val="1100"/>
              <a:buChar char="■"/>
              <a:defRPr>
                <a:solidFill>
                  <a:schemeClr val="lt1"/>
                </a:solidFill>
              </a:defRPr>
            </a:lvl9pPr>
          </a:lstStyle>
          <a:p/>
        </p:txBody>
      </p:sp>
      <p:sp>
        <p:nvSpPr>
          <p:cNvPr id="234" name="Google Shape;234;p2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5" name="Shape 235"/>
        <p:cNvGrpSpPr/>
        <p:nvPr/>
      </p:nvGrpSpPr>
      <p:grpSpPr>
        <a:xfrm>
          <a:off x="0" y="0"/>
          <a:ext cx="0" cy="0"/>
          <a:chOff x="0" y="0"/>
          <a:chExt cx="0" cy="0"/>
        </a:xfrm>
      </p:grpSpPr>
      <p:sp>
        <p:nvSpPr>
          <p:cNvPr id="236" name="Google Shape;236;p22"/>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 name="Shape 15"/>
        <p:cNvGrpSpPr/>
        <p:nvPr/>
      </p:nvGrpSpPr>
      <p:grpSpPr>
        <a:xfrm>
          <a:off x="0" y="0"/>
          <a:ext cx="0" cy="0"/>
          <a:chOff x="0" y="0"/>
          <a:chExt cx="0" cy="0"/>
        </a:xfrm>
      </p:grpSpPr>
      <p:sp>
        <p:nvSpPr>
          <p:cNvPr id="16" name="Google Shape;16;p13"/>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p13"/>
          <p:cNvSpPr txBox="1"/>
          <p:nvPr>
            <p:ph idx="1" type="body"/>
          </p:nvPr>
        </p:nvSpPr>
        <p:spPr>
          <a:xfrm>
            <a:off x="1303800" y="1990050"/>
            <a:ext cx="7030500" cy="2541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8" name="Google Shape;18;p13"/>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19" name="Google Shape;19;p13" title="UIFCW2025_Logo.png"/>
          <p:cNvPicPr preferRelativeResize="0"/>
          <p:nvPr/>
        </p:nvPicPr>
        <p:blipFill rotWithShape="1">
          <a:blip r:embed="rId2">
            <a:alphaModFix/>
          </a:blip>
          <a:srcRect b="0" l="0" r="0" t="0"/>
          <a:stretch/>
        </p:blipFill>
        <p:spPr>
          <a:xfrm>
            <a:off x="7585575" y="3869550"/>
            <a:ext cx="1155000" cy="870202"/>
          </a:xfrm>
          <a:prstGeom prst="rect">
            <a:avLst/>
          </a:prstGeom>
          <a:noFill/>
          <a:ln>
            <a:noFill/>
          </a:ln>
        </p:spPr>
      </p:pic>
      <p:grpSp>
        <p:nvGrpSpPr>
          <p:cNvPr id="20" name="Google Shape;20;p13"/>
          <p:cNvGrpSpPr/>
          <p:nvPr/>
        </p:nvGrpSpPr>
        <p:grpSpPr>
          <a:xfrm>
            <a:off x="1419300" y="598575"/>
            <a:ext cx="1072800" cy="0"/>
            <a:chOff x="1376350" y="528325"/>
            <a:chExt cx="1072800" cy="0"/>
          </a:xfrm>
        </p:grpSpPr>
        <p:cxnSp>
          <p:nvCxnSpPr>
            <p:cNvPr id="21" name="Google Shape;21;p13"/>
            <p:cNvCxnSpPr/>
            <p:nvPr/>
          </p:nvCxnSpPr>
          <p:spPr>
            <a:xfrm>
              <a:off x="1376350" y="528325"/>
              <a:ext cx="357600" cy="0"/>
            </a:xfrm>
            <a:prstGeom prst="straightConnector1">
              <a:avLst/>
            </a:prstGeom>
            <a:noFill/>
            <a:ln cap="flat" cmpd="sng" w="28575">
              <a:solidFill>
                <a:srgbClr val="145FA6"/>
              </a:solidFill>
              <a:prstDash val="solid"/>
              <a:round/>
              <a:headEnd len="sm" w="sm" type="none"/>
              <a:tailEnd len="sm" w="sm" type="none"/>
            </a:ln>
          </p:spPr>
        </p:cxnSp>
        <p:cxnSp>
          <p:nvCxnSpPr>
            <p:cNvPr id="22" name="Google Shape;22;p13"/>
            <p:cNvCxnSpPr/>
            <p:nvPr/>
          </p:nvCxnSpPr>
          <p:spPr>
            <a:xfrm>
              <a:off x="1733950" y="528325"/>
              <a:ext cx="357600" cy="0"/>
            </a:xfrm>
            <a:prstGeom prst="straightConnector1">
              <a:avLst/>
            </a:prstGeom>
            <a:noFill/>
            <a:ln cap="flat" cmpd="sng" w="28575">
              <a:solidFill>
                <a:srgbClr val="F1761A"/>
              </a:solidFill>
              <a:prstDash val="solid"/>
              <a:round/>
              <a:headEnd len="sm" w="sm" type="none"/>
              <a:tailEnd len="sm" w="sm" type="none"/>
            </a:ln>
          </p:spPr>
        </p:cxnSp>
        <p:cxnSp>
          <p:nvCxnSpPr>
            <p:cNvPr id="23" name="Google Shape;23;p13"/>
            <p:cNvCxnSpPr/>
            <p:nvPr/>
          </p:nvCxnSpPr>
          <p:spPr>
            <a:xfrm>
              <a:off x="2091550" y="528325"/>
              <a:ext cx="357600" cy="0"/>
            </a:xfrm>
            <a:prstGeom prst="straightConnector1">
              <a:avLst/>
            </a:prstGeom>
            <a:noFill/>
            <a:ln cap="flat" cmpd="sng" w="28575">
              <a:solidFill>
                <a:srgbClr val="00C9FF"/>
              </a:solidFill>
              <a:prstDash val="solid"/>
              <a:round/>
              <a:headEnd len="sm" w="sm" type="none"/>
              <a:tailEnd len="sm" w="sm" type="none"/>
            </a:ln>
          </p:spPr>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4" name="Shape 24"/>
        <p:cNvGrpSpPr/>
        <p:nvPr/>
      </p:nvGrpSpPr>
      <p:grpSpPr>
        <a:xfrm>
          <a:off x="0" y="0"/>
          <a:ext cx="0" cy="0"/>
          <a:chOff x="0" y="0"/>
          <a:chExt cx="0" cy="0"/>
        </a:xfrm>
      </p:grpSpPr>
      <p:grpSp>
        <p:nvGrpSpPr>
          <p:cNvPr id="25" name="Google Shape;25;p14"/>
          <p:cNvGrpSpPr/>
          <p:nvPr/>
        </p:nvGrpSpPr>
        <p:grpSpPr>
          <a:xfrm>
            <a:off x="146769" y="3406"/>
            <a:ext cx="1233214" cy="1384535"/>
            <a:chOff x="146769" y="3406"/>
            <a:chExt cx="1233214" cy="1384535"/>
          </a:xfrm>
        </p:grpSpPr>
        <p:grpSp>
          <p:nvGrpSpPr>
            <p:cNvPr id="26" name="Google Shape;26;p14"/>
            <p:cNvGrpSpPr/>
            <p:nvPr/>
          </p:nvGrpSpPr>
          <p:grpSpPr>
            <a:xfrm>
              <a:off x="1063183" y="3406"/>
              <a:ext cx="316800" cy="688513"/>
              <a:chOff x="1063183" y="3406"/>
              <a:chExt cx="316800" cy="688513"/>
            </a:xfrm>
          </p:grpSpPr>
          <p:sp>
            <p:nvSpPr>
              <p:cNvPr id="27" name="Google Shape;27;p14"/>
              <p:cNvSpPr/>
              <p:nvPr/>
            </p:nvSpPr>
            <p:spPr>
              <a:xfrm rot="10800000">
                <a:off x="1063183" y="3419"/>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14"/>
              <p:cNvSpPr/>
              <p:nvPr/>
            </p:nvSpPr>
            <p:spPr>
              <a:xfrm rot="10800000">
                <a:off x="1063183" y="3406"/>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 name="Google Shape;29;p14"/>
            <p:cNvGrpSpPr/>
            <p:nvPr/>
          </p:nvGrpSpPr>
          <p:grpSpPr>
            <a:xfrm>
              <a:off x="604976" y="3406"/>
              <a:ext cx="316800" cy="1036524"/>
              <a:chOff x="604976" y="3406"/>
              <a:chExt cx="316800" cy="1036524"/>
            </a:xfrm>
          </p:grpSpPr>
          <p:sp>
            <p:nvSpPr>
              <p:cNvPr id="30" name="Google Shape;30;p14"/>
              <p:cNvSpPr/>
              <p:nvPr/>
            </p:nvSpPr>
            <p:spPr>
              <a:xfrm rot="10800000">
                <a:off x="604976" y="3419"/>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14"/>
              <p:cNvSpPr/>
              <p:nvPr/>
            </p:nvSpPr>
            <p:spPr>
              <a:xfrm rot="10800000">
                <a:off x="604976" y="343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14"/>
              <p:cNvSpPr/>
              <p:nvPr/>
            </p:nvSpPr>
            <p:spPr>
              <a:xfrm rot="10800000">
                <a:off x="604976" y="3406"/>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 name="Google Shape;33;p14"/>
            <p:cNvGrpSpPr/>
            <p:nvPr/>
          </p:nvGrpSpPr>
          <p:grpSpPr>
            <a:xfrm>
              <a:off x="146769" y="3406"/>
              <a:ext cx="316800" cy="1384535"/>
              <a:chOff x="146769" y="3406"/>
              <a:chExt cx="316800" cy="1384535"/>
            </a:xfrm>
          </p:grpSpPr>
          <p:sp>
            <p:nvSpPr>
              <p:cNvPr id="34" name="Google Shape;34;p14"/>
              <p:cNvSpPr/>
              <p:nvPr/>
            </p:nvSpPr>
            <p:spPr>
              <a:xfrm rot="10800000">
                <a:off x="146769" y="3419"/>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14"/>
              <p:cNvSpPr/>
              <p:nvPr/>
            </p:nvSpPr>
            <p:spPr>
              <a:xfrm rot="10800000">
                <a:off x="146769" y="3441"/>
                <a:ext cx="316800" cy="1384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14"/>
              <p:cNvSpPr/>
              <p:nvPr/>
            </p:nvSpPr>
            <p:spPr>
              <a:xfrm rot="10800000">
                <a:off x="146769" y="343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14"/>
              <p:cNvSpPr/>
              <p:nvPr/>
            </p:nvSpPr>
            <p:spPr>
              <a:xfrm rot="10800000">
                <a:off x="146769" y="3406"/>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8" name="Google Shape;38;p14"/>
          <p:cNvGrpSpPr/>
          <p:nvPr/>
        </p:nvGrpSpPr>
        <p:grpSpPr>
          <a:xfrm>
            <a:off x="6775084" y="2904008"/>
            <a:ext cx="2186147" cy="2239500"/>
            <a:chOff x="6775084" y="2904008"/>
            <a:chExt cx="2186147" cy="2239500"/>
          </a:xfrm>
        </p:grpSpPr>
        <p:grpSp>
          <p:nvGrpSpPr>
            <p:cNvPr id="39" name="Google Shape;39;p14"/>
            <p:cNvGrpSpPr/>
            <p:nvPr/>
          </p:nvGrpSpPr>
          <p:grpSpPr>
            <a:xfrm>
              <a:off x="6775084" y="4253708"/>
              <a:ext cx="409500" cy="889800"/>
              <a:chOff x="6775084" y="4253708"/>
              <a:chExt cx="409500" cy="889800"/>
            </a:xfrm>
          </p:grpSpPr>
          <p:sp>
            <p:nvSpPr>
              <p:cNvPr id="40" name="Google Shape;40;p14"/>
              <p:cNvSpPr/>
              <p:nvPr/>
            </p:nvSpPr>
            <p:spPr>
              <a:xfrm>
                <a:off x="6775084"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14"/>
              <p:cNvSpPr/>
              <p:nvPr/>
            </p:nvSpPr>
            <p:spPr>
              <a:xfrm>
                <a:off x="6775084"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 name="Google Shape;42;p14"/>
            <p:cNvGrpSpPr/>
            <p:nvPr/>
          </p:nvGrpSpPr>
          <p:grpSpPr>
            <a:xfrm>
              <a:off x="7367299" y="3804008"/>
              <a:ext cx="409500" cy="1339500"/>
              <a:chOff x="7367299" y="3804008"/>
              <a:chExt cx="409500" cy="1339500"/>
            </a:xfrm>
          </p:grpSpPr>
          <p:sp>
            <p:nvSpPr>
              <p:cNvPr id="43" name="Google Shape;43;p14"/>
              <p:cNvSpPr/>
              <p:nvPr/>
            </p:nvSpPr>
            <p:spPr>
              <a:xfrm>
                <a:off x="7367299"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14"/>
              <p:cNvSpPr/>
              <p:nvPr/>
            </p:nvSpPr>
            <p:spPr>
              <a:xfrm>
                <a:off x="7367299" y="3804008"/>
                <a:ext cx="409500" cy="13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14"/>
              <p:cNvSpPr/>
              <p:nvPr/>
            </p:nvSpPr>
            <p:spPr>
              <a:xfrm>
                <a:off x="7367299"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 name="Google Shape;46;p14"/>
            <p:cNvGrpSpPr/>
            <p:nvPr/>
          </p:nvGrpSpPr>
          <p:grpSpPr>
            <a:xfrm>
              <a:off x="7959516" y="3354008"/>
              <a:ext cx="409500" cy="1789500"/>
              <a:chOff x="7959516" y="3354008"/>
              <a:chExt cx="409500" cy="1789500"/>
            </a:xfrm>
          </p:grpSpPr>
          <p:sp>
            <p:nvSpPr>
              <p:cNvPr id="47" name="Google Shape;47;p14"/>
              <p:cNvSpPr/>
              <p:nvPr/>
            </p:nvSpPr>
            <p:spPr>
              <a:xfrm>
                <a:off x="7959516"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14"/>
              <p:cNvSpPr/>
              <p:nvPr/>
            </p:nvSpPr>
            <p:spPr>
              <a:xfrm>
                <a:off x="7959516" y="3354008"/>
                <a:ext cx="409500" cy="178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14"/>
              <p:cNvSpPr/>
              <p:nvPr/>
            </p:nvSpPr>
            <p:spPr>
              <a:xfrm>
                <a:off x="7959516" y="3804008"/>
                <a:ext cx="409500" cy="13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14"/>
              <p:cNvSpPr/>
              <p:nvPr/>
            </p:nvSpPr>
            <p:spPr>
              <a:xfrm>
                <a:off x="7959516"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 name="Google Shape;51;p14"/>
            <p:cNvGrpSpPr/>
            <p:nvPr/>
          </p:nvGrpSpPr>
          <p:grpSpPr>
            <a:xfrm>
              <a:off x="8551731" y="2904008"/>
              <a:ext cx="409500" cy="2239500"/>
              <a:chOff x="8551731" y="2904008"/>
              <a:chExt cx="409500" cy="2239500"/>
            </a:xfrm>
          </p:grpSpPr>
          <p:sp>
            <p:nvSpPr>
              <p:cNvPr id="52" name="Google Shape;52;p14"/>
              <p:cNvSpPr/>
              <p:nvPr/>
            </p:nvSpPr>
            <p:spPr>
              <a:xfrm>
                <a:off x="8551731"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14"/>
              <p:cNvSpPr/>
              <p:nvPr/>
            </p:nvSpPr>
            <p:spPr>
              <a:xfrm>
                <a:off x="8551731" y="3354008"/>
                <a:ext cx="409500" cy="178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14"/>
              <p:cNvSpPr/>
              <p:nvPr/>
            </p:nvSpPr>
            <p:spPr>
              <a:xfrm>
                <a:off x="8551731" y="3804008"/>
                <a:ext cx="409500" cy="13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14"/>
              <p:cNvSpPr/>
              <p:nvPr/>
            </p:nvSpPr>
            <p:spPr>
              <a:xfrm>
                <a:off x="8551731" y="2904008"/>
                <a:ext cx="409500" cy="22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4"/>
              <p:cNvSpPr/>
              <p:nvPr/>
            </p:nvSpPr>
            <p:spPr>
              <a:xfrm>
                <a:off x="8551731"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7" name="Google Shape;57;p14"/>
          <p:cNvSpPr txBox="1"/>
          <p:nvPr>
            <p:ph type="title"/>
          </p:nvPr>
        </p:nvSpPr>
        <p:spPr>
          <a:xfrm>
            <a:off x="824000" y="1613825"/>
            <a:ext cx="5857800" cy="18729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58" name="Google Shape;58;p14"/>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9" name="Shape 59"/>
        <p:cNvGrpSpPr/>
        <p:nvPr/>
      </p:nvGrpSpPr>
      <p:grpSpPr>
        <a:xfrm>
          <a:off x="0" y="0"/>
          <a:ext cx="0" cy="0"/>
          <a:chOff x="0" y="0"/>
          <a:chExt cx="0" cy="0"/>
        </a:xfrm>
      </p:grpSpPr>
      <p:sp>
        <p:nvSpPr>
          <p:cNvPr id="60" name="Google Shape;60;p15"/>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1" name="Google Shape;61;p15"/>
          <p:cNvSpPr txBox="1"/>
          <p:nvPr>
            <p:ph idx="1" type="body"/>
          </p:nvPr>
        </p:nvSpPr>
        <p:spPr>
          <a:xfrm>
            <a:off x="1303800" y="1990050"/>
            <a:ext cx="3430500" cy="2541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2" name="Google Shape;62;p15"/>
          <p:cNvSpPr txBox="1"/>
          <p:nvPr>
            <p:ph idx="2" type="body"/>
          </p:nvPr>
        </p:nvSpPr>
        <p:spPr>
          <a:xfrm>
            <a:off x="4903650" y="1990050"/>
            <a:ext cx="3430500" cy="2541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3" name="Google Shape;63;p15"/>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64" name="Google Shape;64;p15" title="UIFCW2025_Logo.png"/>
          <p:cNvPicPr preferRelativeResize="0"/>
          <p:nvPr/>
        </p:nvPicPr>
        <p:blipFill rotWithShape="1">
          <a:blip r:embed="rId2">
            <a:alphaModFix/>
          </a:blip>
          <a:srcRect b="0" l="0" r="0" t="0"/>
          <a:stretch/>
        </p:blipFill>
        <p:spPr>
          <a:xfrm>
            <a:off x="7558875" y="3880775"/>
            <a:ext cx="1152143" cy="868678"/>
          </a:xfrm>
          <a:prstGeom prst="rect">
            <a:avLst/>
          </a:prstGeom>
          <a:noFill/>
          <a:ln>
            <a:noFill/>
          </a:ln>
        </p:spPr>
      </p:pic>
      <p:grpSp>
        <p:nvGrpSpPr>
          <p:cNvPr id="65" name="Google Shape;65;p15"/>
          <p:cNvGrpSpPr/>
          <p:nvPr/>
        </p:nvGrpSpPr>
        <p:grpSpPr>
          <a:xfrm>
            <a:off x="1404700" y="598575"/>
            <a:ext cx="1072800" cy="0"/>
            <a:chOff x="1376350" y="528325"/>
            <a:chExt cx="1072800" cy="0"/>
          </a:xfrm>
        </p:grpSpPr>
        <p:cxnSp>
          <p:nvCxnSpPr>
            <p:cNvPr id="66" name="Google Shape;66;p15"/>
            <p:cNvCxnSpPr/>
            <p:nvPr/>
          </p:nvCxnSpPr>
          <p:spPr>
            <a:xfrm>
              <a:off x="1376350" y="528325"/>
              <a:ext cx="357600" cy="0"/>
            </a:xfrm>
            <a:prstGeom prst="straightConnector1">
              <a:avLst/>
            </a:prstGeom>
            <a:noFill/>
            <a:ln cap="flat" cmpd="sng" w="28575">
              <a:solidFill>
                <a:srgbClr val="145FA6"/>
              </a:solidFill>
              <a:prstDash val="solid"/>
              <a:round/>
              <a:headEnd len="sm" w="sm" type="none"/>
              <a:tailEnd len="sm" w="sm" type="none"/>
            </a:ln>
          </p:spPr>
        </p:cxnSp>
        <p:cxnSp>
          <p:nvCxnSpPr>
            <p:cNvPr id="67" name="Google Shape;67;p15"/>
            <p:cNvCxnSpPr/>
            <p:nvPr/>
          </p:nvCxnSpPr>
          <p:spPr>
            <a:xfrm>
              <a:off x="1733950" y="528325"/>
              <a:ext cx="357600" cy="0"/>
            </a:xfrm>
            <a:prstGeom prst="straightConnector1">
              <a:avLst/>
            </a:prstGeom>
            <a:noFill/>
            <a:ln cap="flat" cmpd="sng" w="28575">
              <a:solidFill>
                <a:srgbClr val="F1761A"/>
              </a:solidFill>
              <a:prstDash val="solid"/>
              <a:round/>
              <a:headEnd len="sm" w="sm" type="none"/>
              <a:tailEnd len="sm" w="sm" type="none"/>
            </a:ln>
          </p:spPr>
        </p:cxnSp>
        <p:cxnSp>
          <p:nvCxnSpPr>
            <p:cNvPr id="68" name="Google Shape;68;p15"/>
            <p:cNvCxnSpPr/>
            <p:nvPr/>
          </p:nvCxnSpPr>
          <p:spPr>
            <a:xfrm>
              <a:off x="2091550" y="528325"/>
              <a:ext cx="357600" cy="0"/>
            </a:xfrm>
            <a:prstGeom prst="straightConnector1">
              <a:avLst/>
            </a:prstGeom>
            <a:noFill/>
            <a:ln cap="flat" cmpd="sng" w="28575">
              <a:solidFill>
                <a:srgbClr val="00C9FF"/>
              </a:solidFill>
              <a:prstDash val="solid"/>
              <a:round/>
              <a:headEnd len="sm" w="sm" type="none"/>
              <a:tailEnd len="sm" w="sm" type="none"/>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sp>
        <p:nvSpPr>
          <p:cNvPr id="70" name="Google Shape;70;p16"/>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1" name="Google Shape;71;p16"/>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72" name="Google Shape;72;p16" title="UIFCW2025_Logo.png"/>
          <p:cNvPicPr preferRelativeResize="0"/>
          <p:nvPr/>
        </p:nvPicPr>
        <p:blipFill rotWithShape="1">
          <a:blip r:embed="rId2">
            <a:alphaModFix/>
          </a:blip>
          <a:srcRect b="0" l="0" r="0" t="0"/>
          <a:stretch/>
        </p:blipFill>
        <p:spPr>
          <a:xfrm>
            <a:off x="7549225" y="3879750"/>
            <a:ext cx="1152143" cy="875629"/>
          </a:xfrm>
          <a:prstGeom prst="rect">
            <a:avLst/>
          </a:prstGeom>
          <a:noFill/>
          <a:ln>
            <a:noFill/>
          </a:ln>
        </p:spPr>
      </p:pic>
      <p:grpSp>
        <p:nvGrpSpPr>
          <p:cNvPr id="73" name="Google Shape;73;p16"/>
          <p:cNvGrpSpPr/>
          <p:nvPr/>
        </p:nvGrpSpPr>
        <p:grpSpPr>
          <a:xfrm>
            <a:off x="1376350" y="528325"/>
            <a:ext cx="1072800" cy="0"/>
            <a:chOff x="1376350" y="528325"/>
            <a:chExt cx="1072800" cy="0"/>
          </a:xfrm>
        </p:grpSpPr>
        <p:cxnSp>
          <p:nvCxnSpPr>
            <p:cNvPr id="74" name="Google Shape;74;p16"/>
            <p:cNvCxnSpPr/>
            <p:nvPr/>
          </p:nvCxnSpPr>
          <p:spPr>
            <a:xfrm>
              <a:off x="1376350" y="528325"/>
              <a:ext cx="357600" cy="0"/>
            </a:xfrm>
            <a:prstGeom prst="straightConnector1">
              <a:avLst/>
            </a:prstGeom>
            <a:noFill/>
            <a:ln cap="flat" cmpd="sng" w="28575">
              <a:solidFill>
                <a:srgbClr val="145FA6"/>
              </a:solidFill>
              <a:prstDash val="solid"/>
              <a:round/>
              <a:headEnd len="sm" w="sm" type="none"/>
              <a:tailEnd len="sm" w="sm" type="none"/>
            </a:ln>
          </p:spPr>
        </p:cxnSp>
        <p:cxnSp>
          <p:nvCxnSpPr>
            <p:cNvPr id="75" name="Google Shape;75;p16"/>
            <p:cNvCxnSpPr/>
            <p:nvPr/>
          </p:nvCxnSpPr>
          <p:spPr>
            <a:xfrm>
              <a:off x="1733950" y="528325"/>
              <a:ext cx="357600" cy="0"/>
            </a:xfrm>
            <a:prstGeom prst="straightConnector1">
              <a:avLst/>
            </a:prstGeom>
            <a:noFill/>
            <a:ln cap="flat" cmpd="sng" w="28575">
              <a:solidFill>
                <a:srgbClr val="F1761A"/>
              </a:solidFill>
              <a:prstDash val="solid"/>
              <a:round/>
              <a:headEnd len="sm" w="sm" type="none"/>
              <a:tailEnd len="sm" w="sm" type="none"/>
            </a:ln>
          </p:spPr>
        </p:cxnSp>
        <p:cxnSp>
          <p:nvCxnSpPr>
            <p:cNvPr id="76" name="Google Shape;76;p16"/>
            <p:cNvCxnSpPr/>
            <p:nvPr/>
          </p:nvCxnSpPr>
          <p:spPr>
            <a:xfrm>
              <a:off x="2091550" y="528325"/>
              <a:ext cx="357600" cy="0"/>
            </a:xfrm>
            <a:prstGeom prst="straightConnector1">
              <a:avLst/>
            </a:prstGeom>
            <a:noFill/>
            <a:ln cap="flat" cmpd="sng" w="28575">
              <a:solidFill>
                <a:srgbClr val="00C9FF"/>
              </a:solidFill>
              <a:prstDash val="solid"/>
              <a:round/>
              <a:headEnd len="sm" w="sm" type="none"/>
              <a:tailEnd len="sm" w="sm" type="none"/>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 name="Shape 77"/>
        <p:cNvGrpSpPr/>
        <p:nvPr/>
      </p:nvGrpSpPr>
      <p:grpSpPr>
        <a:xfrm>
          <a:off x="0" y="0"/>
          <a:ext cx="0" cy="0"/>
          <a:chOff x="0" y="0"/>
          <a:chExt cx="0" cy="0"/>
        </a:xfrm>
      </p:grpSpPr>
      <p:sp>
        <p:nvSpPr>
          <p:cNvPr id="78" name="Google Shape;78;p17"/>
          <p:cNvSpPr txBox="1"/>
          <p:nvPr>
            <p:ph type="title"/>
          </p:nvPr>
        </p:nvSpPr>
        <p:spPr>
          <a:xfrm>
            <a:off x="1303800" y="598575"/>
            <a:ext cx="3312000" cy="1590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9" name="Google Shape;79;p17"/>
          <p:cNvSpPr txBox="1"/>
          <p:nvPr>
            <p:ph idx="1" type="body"/>
          </p:nvPr>
        </p:nvSpPr>
        <p:spPr>
          <a:xfrm>
            <a:off x="1303800" y="2309675"/>
            <a:ext cx="3312000" cy="22218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80" name="Google Shape;80;p17"/>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81" name="Google Shape;81;p17" title="UIFCW2025_Logo.png"/>
          <p:cNvPicPr preferRelativeResize="0"/>
          <p:nvPr/>
        </p:nvPicPr>
        <p:blipFill rotWithShape="1">
          <a:blip r:embed="rId2">
            <a:alphaModFix/>
          </a:blip>
          <a:srcRect b="0" l="0" r="0" t="0"/>
          <a:stretch/>
        </p:blipFill>
        <p:spPr>
          <a:xfrm>
            <a:off x="7549225" y="3879750"/>
            <a:ext cx="1152143" cy="875629"/>
          </a:xfrm>
          <a:prstGeom prst="rect">
            <a:avLst/>
          </a:prstGeom>
          <a:noFill/>
          <a:ln>
            <a:noFill/>
          </a:ln>
        </p:spPr>
      </p:pic>
      <p:grpSp>
        <p:nvGrpSpPr>
          <p:cNvPr id="82" name="Google Shape;82;p17"/>
          <p:cNvGrpSpPr/>
          <p:nvPr/>
        </p:nvGrpSpPr>
        <p:grpSpPr>
          <a:xfrm>
            <a:off x="1376350" y="528325"/>
            <a:ext cx="1072800" cy="0"/>
            <a:chOff x="1376350" y="528325"/>
            <a:chExt cx="1072800" cy="0"/>
          </a:xfrm>
        </p:grpSpPr>
        <p:cxnSp>
          <p:nvCxnSpPr>
            <p:cNvPr id="83" name="Google Shape;83;p17"/>
            <p:cNvCxnSpPr/>
            <p:nvPr/>
          </p:nvCxnSpPr>
          <p:spPr>
            <a:xfrm>
              <a:off x="1376350" y="528325"/>
              <a:ext cx="357600" cy="0"/>
            </a:xfrm>
            <a:prstGeom prst="straightConnector1">
              <a:avLst/>
            </a:prstGeom>
            <a:noFill/>
            <a:ln cap="flat" cmpd="sng" w="28575">
              <a:solidFill>
                <a:srgbClr val="145FA6"/>
              </a:solidFill>
              <a:prstDash val="solid"/>
              <a:round/>
              <a:headEnd len="sm" w="sm" type="none"/>
              <a:tailEnd len="sm" w="sm" type="none"/>
            </a:ln>
          </p:spPr>
        </p:cxnSp>
        <p:cxnSp>
          <p:nvCxnSpPr>
            <p:cNvPr id="84" name="Google Shape;84;p17"/>
            <p:cNvCxnSpPr/>
            <p:nvPr/>
          </p:nvCxnSpPr>
          <p:spPr>
            <a:xfrm>
              <a:off x="1733950" y="528325"/>
              <a:ext cx="357600" cy="0"/>
            </a:xfrm>
            <a:prstGeom prst="straightConnector1">
              <a:avLst/>
            </a:prstGeom>
            <a:noFill/>
            <a:ln cap="flat" cmpd="sng" w="28575">
              <a:solidFill>
                <a:srgbClr val="F1761A"/>
              </a:solidFill>
              <a:prstDash val="solid"/>
              <a:round/>
              <a:headEnd len="sm" w="sm" type="none"/>
              <a:tailEnd len="sm" w="sm" type="none"/>
            </a:ln>
          </p:spPr>
        </p:cxnSp>
        <p:cxnSp>
          <p:nvCxnSpPr>
            <p:cNvPr id="85" name="Google Shape;85;p17"/>
            <p:cNvCxnSpPr/>
            <p:nvPr/>
          </p:nvCxnSpPr>
          <p:spPr>
            <a:xfrm>
              <a:off x="2091550" y="528325"/>
              <a:ext cx="357600" cy="0"/>
            </a:xfrm>
            <a:prstGeom prst="straightConnector1">
              <a:avLst/>
            </a:prstGeom>
            <a:noFill/>
            <a:ln cap="flat" cmpd="sng" w="28575">
              <a:solidFill>
                <a:srgbClr val="00C9FF"/>
              </a:solidFill>
              <a:prstDash val="solid"/>
              <a:round/>
              <a:headEnd len="sm" w="sm" type="none"/>
              <a:tailEnd len="sm" w="sm" type="none"/>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86" name="Shape 86"/>
        <p:cNvGrpSpPr/>
        <p:nvPr/>
      </p:nvGrpSpPr>
      <p:grpSpPr>
        <a:xfrm>
          <a:off x="0" y="0"/>
          <a:ext cx="0" cy="0"/>
          <a:chOff x="0" y="0"/>
          <a:chExt cx="0" cy="0"/>
        </a:xfrm>
      </p:grpSpPr>
      <p:pic>
        <p:nvPicPr>
          <p:cNvPr id="87" name="Google Shape;87;p18"/>
          <p:cNvPicPr preferRelativeResize="0"/>
          <p:nvPr/>
        </p:nvPicPr>
        <p:blipFill rotWithShape="1">
          <a:blip r:embed="rId2">
            <a:alphaModFix/>
          </a:blip>
          <a:srcRect b="0" l="0" r="0" t="0"/>
          <a:stretch/>
        </p:blipFill>
        <p:spPr>
          <a:xfrm>
            <a:off x="0" y="6"/>
            <a:ext cx="9144001" cy="5659919"/>
          </a:xfrm>
          <a:prstGeom prst="rect">
            <a:avLst/>
          </a:prstGeom>
          <a:noFill/>
          <a:ln>
            <a:noFill/>
          </a:ln>
        </p:spPr>
      </p:pic>
      <p:sp>
        <p:nvSpPr>
          <p:cNvPr id="88" name="Google Shape;88;p18"/>
          <p:cNvSpPr txBox="1"/>
          <p:nvPr>
            <p:ph type="title"/>
          </p:nvPr>
        </p:nvSpPr>
        <p:spPr>
          <a:xfrm>
            <a:off x="824000" y="763600"/>
            <a:ext cx="5857800" cy="3573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89" name="Google Shape;89;p18"/>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90" name="Google Shape;90;p18" title="UIFCW2025_Logo_white.png"/>
          <p:cNvPicPr preferRelativeResize="0"/>
          <p:nvPr/>
        </p:nvPicPr>
        <p:blipFill rotWithShape="1">
          <a:blip r:embed="rId3">
            <a:alphaModFix/>
          </a:blip>
          <a:srcRect b="0" l="0" r="0" t="0"/>
          <a:stretch/>
        </p:blipFill>
        <p:spPr>
          <a:xfrm>
            <a:off x="7425625" y="3745100"/>
            <a:ext cx="1373148" cy="103657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sp>
        <p:nvSpPr>
          <p:cNvPr id="92" name="Google Shape;92;p19"/>
          <p:cNvSpPr txBox="1"/>
          <p:nvPr>
            <p:ph type="title"/>
          </p:nvPr>
        </p:nvSpPr>
        <p:spPr>
          <a:xfrm>
            <a:off x="1303800" y="598575"/>
            <a:ext cx="3430500" cy="19902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3" name="Google Shape;93;p19"/>
          <p:cNvSpPr txBox="1"/>
          <p:nvPr>
            <p:ph idx="1" type="subTitle"/>
          </p:nvPr>
        </p:nvSpPr>
        <p:spPr>
          <a:xfrm>
            <a:off x="1303800" y="2743203"/>
            <a:ext cx="3430500" cy="726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94" name="Google Shape;94;p19"/>
          <p:cNvSpPr txBox="1"/>
          <p:nvPr>
            <p:ph idx="2" type="body"/>
          </p:nvPr>
        </p:nvSpPr>
        <p:spPr>
          <a:xfrm>
            <a:off x="4903700" y="661000"/>
            <a:ext cx="3430500" cy="3870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95" name="Google Shape;95;p19"/>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96" name="Google Shape;96;p19" title="UIFCW2025_Logo.png"/>
          <p:cNvPicPr preferRelativeResize="0"/>
          <p:nvPr/>
        </p:nvPicPr>
        <p:blipFill rotWithShape="1">
          <a:blip r:embed="rId2">
            <a:alphaModFix/>
          </a:blip>
          <a:srcRect b="0" l="0" r="0" t="0"/>
          <a:stretch/>
        </p:blipFill>
        <p:spPr>
          <a:xfrm>
            <a:off x="7549225" y="3879750"/>
            <a:ext cx="1152143" cy="875629"/>
          </a:xfrm>
          <a:prstGeom prst="rect">
            <a:avLst/>
          </a:prstGeom>
          <a:noFill/>
          <a:ln>
            <a:noFill/>
          </a:ln>
        </p:spPr>
      </p:pic>
      <p:grpSp>
        <p:nvGrpSpPr>
          <p:cNvPr id="97" name="Google Shape;97;p19"/>
          <p:cNvGrpSpPr/>
          <p:nvPr/>
        </p:nvGrpSpPr>
        <p:grpSpPr>
          <a:xfrm>
            <a:off x="1376350" y="528325"/>
            <a:ext cx="1072800" cy="0"/>
            <a:chOff x="1376350" y="528325"/>
            <a:chExt cx="1072800" cy="0"/>
          </a:xfrm>
        </p:grpSpPr>
        <p:cxnSp>
          <p:nvCxnSpPr>
            <p:cNvPr id="98" name="Google Shape;98;p19"/>
            <p:cNvCxnSpPr/>
            <p:nvPr/>
          </p:nvCxnSpPr>
          <p:spPr>
            <a:xfrm>
              <a:off x="1376350" y="528325"/>
              <a:ext cx="357600" cy="0"/>
            </a:xfrm>
            <a:prstGeom prst="straightConnector1">
              <a:avLst/>
            </a:prstGeom>
            <a:noFill/>
            <a:ln cap="flat" cmpd="sng" w="28575">
              <a:solidFill>
                <a:srgbClr val="145FA6"/>
              </a:solidFill>
              <a:prstDash val="solid"/>
              <a:round/>
              <a:headEnd len="sm" w="sm" type="none"/>
              <a:tailEnd len="sm" w="sm" type="none"/>
            </a:ln>
          </p:spPr>
        </p:cxnSp>
        <p:cxnSp>
          <p:nvCxnSpPr>
            <p:cNvPr id="99" name="Google Shape;99;p19"/>
            <p:cNvCxnSpPr/>
            <p:nvPr/>
          </p:nvCxnSpPr>
          <p:spPr>
            <a:xfrm>
              <a:off x="1733950" y="528325"/>
              <a:ext cx="357600" cy="0"/>
            </a:xfrm>
            <a:prstGeom prst="straightConnector1">
              <a:avLst/>
            </a:prstGeom>
            <a:noFill/>
            <a:ln cap="flat" cmpd="sng" w="28575">
              <a:solidFill>
                <a:srgbClr val="F1761A"/>
              </a:solidFill>
              <a:prstDash val="solid"/>
              <a:round/>
              <a:headEnd len="sm" w="sm" type="none"/>
              <a:tailEnd len="sm" w="sm" type="none"/>
            </a:ln>
          </p:spPr>
        </p:cxnSp>
        <p:cxnSp>
          <p:nvCxnSpPr>
            <p:cNvPr id="100" name="Google Shape;100;p19"/>
            <p:cNvCxnSpPr/>
            <p:nvPr/>
          </p:nvCxnSpPr>
          <p:spPr>
            <a:xfrm>
              <a:off x="2091550" y="528325"/>
              <a:ext cx="357600" cy="0"/>
            </a:xfrm>
            <a:prstGeom prst="straightConnector1">
              <a:avLst/>
            </a:prstGeom>
            <a:noFill/>
            <a:ln cap="flat" cmpd="sng" w="28575">
              <a:solidFill>
                <a:srgbClr val="00C9FF"/>
              </a:solidFill>
              <a:prstDash val="solid"/>
              <a:round/>
              <a:headEnd len="sm" w="sm" type="none"/>
              <a:tailEnd len="sm" w="sm" type="none"/>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1" name="Shape 101"/>
        <p:cNvGrpSpPr/>
        <p:nvPr/>
      </p:nvGrpSpPr>
      <p:grpSpPr>
        <a:xfrm>
          <a:off x="0" y="0"/>
          <a:ext cx="0" cy="0"/>
          <a:chOff x="0" y="0"/>
          <a:chExt cx="0" cy="0"/>
        </a:xfrm>
      </p:grpSpPr>
      <p:sp>
        <p:nvSpPr>
          <p:cNvPr id="102" name="Google Shape;102;p20"/>
          <p:cNvSpPr txBox="1"/>
          <p:nvPr>
            <p:ph idx="1" type="body"/>
          </p:nvPr>
        </p:nvSpPr>
        <p:spPr>
          <a:xfrm>
            <a:off x="1303800" y="4138975"/>
            <a:ext cx="5843100" cy="534900"/>
          </a:xfrm>
          <a:prstGeom prst="rect">
            <a:avLst/>
          </a:prstGeom>
          <a:noFill/>
          <a:ln>
            <a:noFill/>
          </a:ln>
        </p:spPr>
        <p:txBody>
          <a:bodyPr anchorCtr="0" anchor="t"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103" name="Google Shape;103;p20"/>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104" name="Google Shape;104;p20" title="UIFCW2025_Logo.png"/>
          <p:cNvPicPr preferRelativeResize="0"/>
          <p:nvPr/>
        </p:nvPicPr>
        <p:blipFill rotWithShape="1">
          <a:blip r:embed="rId2">
            <a:alphaModFix/>
          </a:blip>
          <a:srcRect b="0" l="0" r="0" t="0"/>
          <a:stretch/>
        </p:blipFill>
        <p:spPr>
          <a:xfrm>
            <a:off x="7511650" y="3874450"/>
            <a:ext cx="1152143" cy="87562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mentum">
    <p:bg>
      <p:bgPr>
        <a:solidFill>
          <a:schemeClr val="lt1"/>
        </a:solid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1pPr>
            <a:lvl2pPr lvl="1"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2pPr>
            <a:lvl3pPr lvl="2"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3pPr>
            <a:lvl4pPr lvl="3"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4pPr>
            <a:lvl5pPr lvl="4"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5pPr>
            <a:lvl6pPr lvl="5"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6pPr>
            <a:lvl7pPr lvl="6"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7pPr>
            <a:lvl8pPr lvl="7"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8pPr>
            <a:lvl9pPr lvl="8"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9pPr>
          </a:lstStyle>
          <a:p/>
        </p:txBody>
      </p:sp>
      <p:sp>
        <p:nvSpPr>
          <p:cNvPr id="7" name="Google Shape;7;p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dk2"/>
              </a:buClr>
              <a:buSzPts val="1300"/>
              <a:buFont typeface="Nunito"/>
              <a:buChar char="●"/>
              <a:defRPr b="0" i="0" sz="1300" u="none" cap="none" strike="noStrike">
                <a:solidFill>
                  <a:schemeClr val="dk2"/>
                </a:solidFill>
                <a:latin typeface="Nunito"/>
                <a:ea typeface="Nunito"/>
                <a:cs typeface="Nunito"/>
                <a:sym typeface="Nunito"/>
              </a:defRPr>
            </a:lvl1pPr>
            <a:lvl2pPr indent="-298450" lvl="1" marL="9144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2pPr>
            <a:lvl3pPr indent="-298450" lvl="2" marL="13716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3pPr>
            <a:lvl4pPr indent="-298450" lvl="3" marL="18288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4pPr>
            <a:lvl5pPr indent="-298450" lvl="4" marL="22860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5pPr>
            <a:lvl6pPr indent="-298450" lvl="5" marL="27432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6pPr>
            <a:lvl7pPr indent="-298450" lvl="6" marL="32004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7pPr>
            <a:lvl8pPr indent="-298450" lvl="7" marL="36576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8pPr>
            <a:lvl9pPr indent="-298450" lvl="8" marL="41148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9pPr>
          </a:lstStyle>
          <a:p/>
        </p:txBody>
      </p:sp>
      <p:sp>
        <p:nvSpPr>
          <p:cNvPr id="8" name="Google Shape;8;p1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5.jpg"/></Relationships>
</file>

<file path=ppt/slides/_rels/slide10.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30.png"/><Relationship Id="rId13" Type="http://schemas.openxmlformats.org/officeDocument/2006/relationships/image" Target="../media/image33.png"/><Relationship Id="rId12"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repository.library.noaa.gov/view/noaa/60886" TargetMode="External"/><Relationship Id="rId4" Type="http://schemas.openxmlformats.org/officeDocument/2006/relationships/hyperlink" Target="https://repository.library.noaa.gov/view/noaa/69898" TargetMode="External"/><Relationship Id="rId9" Type="http://schemas.openxmlformats.org/officeDocument/2006/relationships/image" Target="../media/image27.png"/><Relationship Id="rId15" Type="http://schemas.openxmlformats.org/officeDocument/2006/relationships/image" Target="../media/image32.png"/><Relationship Id="rId14" Type="http://schemas.openxmlformats.org/officeDocument/2006/relationships/image" Target="../media/image26.png"/><Relationship Id="rId16"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22.png"/><Relationship Id="rId7" Type="http://schemas.openxmlformats.org/officeDocument/2006/relationships/image" Target="../media/image24.png"/><Relationship Id="rId8"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hyperlink" Target="https://repository.library.noaa.gov/view/noaa/43724" TargetMode="External"/><Relationship Id="rId7" Type="http://schemas.openxmlformats.org/officeDocument/2006/relationships/hyperlink" Target="https://repository.library.noaa.gov/view/noaa/44304" TargetMode="External"/><Relationship Id="rId8" Type="http://schemas.openxmlformats.org/officeDocument/2006/relationships/hyperlink" Target="https://repository.library.noaa.gov/view/noaa/43723"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25.png"/><Relationship Id="rId5"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
          <p:cNvSpPr txBox="1"/>
          <p:nvPr>
            <p:ph type="ctrTitle"/>
          </p:nvPr>
        </p:nvSpPr>
        <p:spPr>
          <a:xfrm>
            <a:off x="237300" y="3080600"/>
            <a:ext cx="6913500" cy="187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sz="3300"/>
              <a:t>NOAA Unified Forecast System Coastal Applications Team (UFS CAT) Model Evaluation </a:t>
            </a:r>
            <a:endParaRPr sz="3300"/>
          </a:p>
        </p:txBody>
      </p:sp>
      <p:sp>
        <p:nvSpPr>
          <p:cNvPr id="242" name="Google Shape;242;p1"/>
          <p:cNvSpPr/>
          <p:nvPr/>
        </p:nvSpPr>
        <p:spPr>
          <a:xfrm>
            <a:off x="320280" y="188150"/>
            <a:ext cx="8501100" cy="2907600"/>
          </a:xfrm>
          <a:prstGeom prst="rect">
            <a:avLst/>
          </a:prstGeom>
          <a:solidFill>
            <a:srgbClr val="FFFFFF"/>
          </a:solidFill>
          <a:ln cap="flat" cmpd="sng" w="18025">
            <a:solidFill>
              <a:srgbClr val="BABABA"/>
            </a:solidFill>
            <a:prstDash val="solid"/>
            <a:round/>
            <a:headEnd len="sm" w="sm" type="none"/>
            <a:tailEnd len="sm" w="sm" type="none"/>
          </a:ln>
        </p:spPr>
        <p:txBody>
          <a:bodyPr anchorCtr="0" anchor="ctr" bIns="32450" lIns="64900" spcFirstLastPara="1" rIns="64900" wrap="square" tIns="32450">
            <a:noAutofit/>
          </a:bodyPr>
          <a:lstStyle/>
          <a:p>
            <a:pPr indent="0" lvl="0" marL="0" marR="0" rtl="0" algn="ctr">
              <a:lnSpc>
                <a:spcPct val="100000"/>
              </a:lnSpc>
              <a:spcBef>
                <a:spcPts val="0"/>
              </a:spcBef>
              <a:spcAft>
                <a:spcPts val="0"/>
              </a:spcAft>
              <a:buClr>
                <a:srgbClr val="000000"/>
              </a:buClr>
              <a:buSzPts val="1325"/>
              <a:buFont typeface="Arial"/>
              <a:buNone/>
            </a:pPr>
            <a:r>
              <a:t/>
            </a:r>
            <a:endParaRPr b="0" i="0" sz="1325" u="none" cap="none" strike="noStrike">
              <a:solidFill>
                <a:srgbClr val="FFFFFF"/>
              </a:solidFill>
              <a:latin typeface="Arial"/>
              <a:ea typeface="Arial"/>
              <a:cs typeface="Arial"/>
              <a:sym typeface="Arial"/>
            </a:endParaRPr>
          </a:p>
        </p:txBody>
      </p:sp>
      <p:sp>
        <p:nvSpPr>
          <p:cNvPr id="243" name="Google Shape;243;p1"/>
          <p:cNvSpPr/>
          <p:nvPr/>
        </p:nvSpPr>
        <p:spPr>
          <a:xfrm>
            <a:off x="3001058" y="188150"/>
            <a:ext cx="2996700" cy="2907600"/>
          </a:xfrm>
          <a:prstGeom prst="rect">
            <a:avLst/>
          </a:prstGeom>
          <a:noFill/>
          <a:ln cap="flat" cmpd="sng" w="20300">
            <a:solidFill>
              <a:srgbClr val="1A1A1A"/>
            </a:solidFill>
            <a:prstDash val="solid"/>
            <a:round/>
            <a:headEnd len="sm" w="sm" type="none"/>
            <a:tailEnd len="sm" w="sm" type="none"/>
          </a:ln>
        </p:spPr>
        <p:txBody>
          <a:bodyPr anchorCtr="0" anchor="ctr" bIns="64900" lIns="64900" spcFirstLastPara="1" rIns="64900" wrap="square" tIns="64900">
            <a:noAutofit/>
          </a:bodyPr>
          <a:lstStyle/>
          <a:p>
            <a:pPr indent="0" lvl="0" marL="0" marR="0" rtl="0" algn="l">
              <a:lnSpc>
                <a:spcPct val="100000"/>
              </a:lnSpc>
              <a:spcBef>
                <a:spcPts val="0"/>
              </a:spcBef>
              <a:spcAft>
                <a:spcPts val="0"/>
              </a:spcAft>
              <a:buClr>
                <a:srgbClr val="000000"/>
              </a:buClr>
              <a:buSzPts val="1325"/>
              <a:buFont typeface="Arial"/>
              <a:buNone/>
            </a:pPr>
            <a:r>
              <a:t/>
            </a:r>
            <a:endParaRPr b="0" i="0" sz="1325" u="none" cap="none" strike="noStrike">
              <a:solidFill>
                <a:srgbClr val="000000"/>
              </a:solidFill>
              <a:latin typeface="Arial"/>
              <a:ea typeface="Arial"/>
              <a:cs typeface="Arial"/>
              <a:sym typeface="Arial"/>
            </a:endParaRPr>
          </a:p>
        </p:txBody>
      </p:sp>
      <p:sp>
        <p:nvSpPr>
          <p:cNvPr id="244" name="Google Shape;244;p1"/>
          <p:cNvSpPr/>
          <p:nvPr/>
        </p:nvSpPr>
        <p:spPr>
          <a:xfrm>
            <a:off x="313500" y="188150"/>
            <a:ext cx="8507700" cy="2907600"/>
          </a:xfrm>
          <a:prstGeom prst="rect">
            <a:avLst/>
          </a:prstGeom>
          <a:noFill/>
          <a:ln cap="flat" cmpd="sng" w="20300">
            <a:solidFill>
              <a:srgbClr val="1A1A1A"/>
            </a:solidFill>
            <a:prstDash val="solid"/>
            <a:round/>
            <a:headEnd len="sm" w="sm" type="none"/>
            <a:tailEnd len="sm" w="sm" type="none"/>
          </a:ln>
        </p:spPr>
        <p:txBody>
          <a:bodyPr anchorCtr="0" anchor="ctr" bIns="64900" lIns="64900" spcFirstLastPara="1" rIns="64900" wrap="square" tIns="64900">
            <a:noAutofit/>
          </a:bodyPr>
          <a:lstStyle/>
          <a:p>
            <a:pPr indent="0" lvl="0" marL="0" marR="0" rtl="0" algn="l">
              <a:lnSpc>
                <a:spcPct val="100000"/>
              </a:lnSpc>
              <a:spcBef>
                <a:spcPts val="0"/>
              </a:spcBef>
              <a:spcAft>
                <a:spcPts val="0"/>
              </a:spcAft>
              <a:buClr>
                <a:srgbClr val="000000"/>
              </a:buClr>
              <a:buSzPts val="1325"/>
              <a:buFont typeface="Arial"/>
              <a:buNone/>
            </a:pPr>
            <a:r>
              <a:t/>
            </a:r>
            <a:endParaRPr b="0" i="0" sz="1325" u="none" cap="none" strike="noStrike">
              <a:solidFill>
                <a:srgbClr val="000000"/>
              </a:solidFill>
              <a:latin typeface="Arial"/>
              <a:ea typeface="Arial"/>
              <a:cs typeface="Arial"/>
              <a:sym typeface="Arial"/>
            </a:endParaRPr>
          </a:p>
        </p:txBody>
      </p:sp>
      <p:pic>
        <p:nvPicPr>
          <p:cNvPr id="245" name="Google Shape;245;p1"/>
          <p:cNvPicPr preferRelativeResize="0"/>
          <p:nvPr/>
        </p:nvPicPr>
        <p:blipFill rotWithShape="1">
          <a:blip r:embed="rId3">
            <a:alphaModFix/>
          </a:blip>
          <a:srcRect b="0" l="0" r="27969" t="0"/>
          <a:stretch/>
        </p:blipFill>
        <p:spPr>
          <a:xfrm>
            <a:off x="6071111" y="619453"/>
            <a:ext cx="2665504" cy="2054465"/>
          </a:xfrm>
          <a:prstGeom prst="rect">
            <a:avLst/>
          </a:prstGeom>
          <a:noFill/>
          <a:ln cap="flat" cmpd="sng" w="9525">
            <a:solidFill>
              <a:srgbClr val="000000"/>
            </a:solidFill>
            <a:prstDash val="solid"/>
            <a:round/>
            <a:headEnd len="sm" w="sm" type="none"/>
            <a:tailEnd len="sm" w="sm" type="none"/>
          </a:ln>
        </p:spPr>
      </p:pic>
      <p:pic>
        <p:nvPicPr>
          <p:cNvPr descr="15-16p" id="246" name="Google Shape;246;p1"/>
          <p:cNvPicPr preferRelativeResize="0"/>
          <p:nvPr/>
        </p:nvPicPr>
        <p:blipFill rotWithShape="1">
          <a:blip r:embed="rId4">
            <a:alphaModFix/>
          </a:blip>
          <a:srcRect b="26838" l="1709" r="59885" t="5829"/>
          <a:stretch/>
        </p:blipFill>
        <p:spPr>
          <a:xfrm>
            <a:off x="444479" y="459863"/>
            <a:ext cx="2476178" cy="2214056"/>
          </a:xfrm>
          <a:prstGeom prst="rect">
            <a:avLst/>
          </a:prstGeom>
          <a:noFill/>
          <a:ln cap="flat" cmpd="sng" w="9525">
            <a:solidFill>
              <a:srgbClr val="000000"/>
            </a:solidFill>
            <a:prstDash val="solid"/>
            <a:round/>
            <a:headEnd len="sm" w="sm" type="none"/>
            <a:tailEnd len="sm" w="sm" type="none"/>
          </a:ln>
        </p:spPr>
      </p:pic>
      <p:pic>
        <p:nvPicPr>
          <p:cNvPr descr="Rescue personnel perform a search in the aftermath of Hurricane Michael in Mexico Beach, Fla., Thursday, Oct. 11, 2018. (AP Photo/Gerald Herbert)" id="247" name="Google Shape;247;p1"/>
          <p:cNvPicPr preferRelativeResize="0"/>
          <p:nvPr/>
        </p:nvPicPr>
        <p:blipFill rotWithShape="1">
          <a:blip r:embed="rId5">
            <a:alphaModFix/>
          </a:blip>
          <a:srcRect b="0" l="0" r="0" t="0"/>
          <a:stretch/>
        </p:blipFill>
        <p:spPr>
          <a:xfrm>
            <a:off x="3093139" y="619453"/>
            <a:ext cx="2815227" cy="2054464"/>
          </a:xfrm>
          <a:prstGeom prst="rect">
            <a:avLst/>
          </a:prstGeom>
          <a:noFill/>
          <a:ln cap="flat" cmpd="sng" w="9525">
            <a:solidFill>
              <a:srgbClr val="000000"/>
            </a:solidFill>
            <a:prstDash val="solid"/>
            <a:round/>
            <a:headEnd len="sm" w="sm" type="none"/>
            <a:tailEnd len="sm" w="sm" type="none"/>
          </a:ln>
        </p:spPr>
      </p:pic>
      <p:sp>
        <p:nvSpPr>
          <p:cNvPr id="248" name="Google Shape;248;p1"/>
          <p:cNvSpPr txBox="1"/>
          <p:nvPr/>
        </p:nvSpPr>
        <p:spPr>
          <a:xfrm>
            <a:off x="320280" y="152399"/>
            <a:ext cx="2867700" cy="327600"/>
          </a:xfrm>
          <a:prstGeom prst="rect">
            <a:avLst/>
          </a:prstGeom>
          <a:noFill/>
          <a:ln>
            <a:noFill/>
          </a:ln>
        </p:spPr>
        <p:txBody>
          <a:bodyPr anchorCtr="0" anchor="t" bIns="64900" lIns="64900" spcFirstLastPara="1" rIns="64900" wrap="square" tIns="64900">
            <a:spAutoFit/>
          </a:bodyPr>
          <a:lstStyle/>
          <a:p>
            <a:pPr indent="-81123" lvl="0" marL="81123" marR="0" rtl="0" algn="ctr">
              <a:lnSpc>
                <a:spcPct val="90000"/>
              </a:lnSpc>
              <a:spcBef>
                <a:spcPts val="0"/>
              </a:spcBef>
              <a:spcAft>
                <a:spcPts val="0"/>
              </a:spcAft>
              <a:buClr>
                <a:srgbClr val="000000"/>
              </a:buClr>
              <a:buSzPts val="1420"/>
              <a:buFont typeface="Arial"/>
              <a:buNone/>
            </a:pPr>
            <a:r>
              <a:rPr b="1" i="0" lang="en" sz="1419" u="none" cap="none" strike="noStrike">
                <a:solidFill>
                  <a:srgbClr val="000000"/>
                </a:solidFill>
                <a:latin typeface="Calibri"/>
                <a:ea typeface="Calibri"/>
                <a:cs typeface="Calibri"/>
                <a:sym typeface="Calibri"/>
              </a:rPr>
              <a:t>Marine Navigation</a:t>
            </a:r>
            <a:endParaRPr b="0" i="0" sz="1419" u="none" cap="none" strike="noStrike">
              <a:solidFill>
                <a:srgbClr val="000000"/>
              </a:solidFill>
              <a:latin typeface="Arial"/>
              <a:ea typeface="Arial"/>
              <a:cs typeface="Arial"/>
              <a:sym typeface="Arial"/>
            </a:endParaRPr>
          </a:p>
        </p:txBody>
      </p:sp>
      <p:sp>
        <p:nvSpPr>
          <p:cNvPr id="249" name="Google Shape;249;p1"/>
          <p:cNvSpPr txBox="1"/>
          <p:nvPr/>
        </p:nvSpPr>
        <p:spPr>
          <a:xfrm>
            <a:off x="3088260" y="2673918"/>
            <a:ext cx="2867700" cy="480600"/>
          </a:xfrm>
          <a:prstGeom prst="rect">
            <a:avLst/>
          </a:prstGeom>
          <a:noFill/>
          <a:ln>
            <a:noFill/>
          </a:ln>
        </p:spPr>
        <p:txBody>
          <a:bodyPr anchorCtr="0" anchor="t" bIns="64900" lIns="64900" spcFirstLastPara="1" rIns="64900" wrap="square" tIns="64900">
            <a:spAutoFit/>
          </a:bodyPr>
          <a:lstStyle/>
          <a:p>
            <a:pPr indent="0" lvl="0" marL="0" marR="0" rtl="0" algn="l">
              <a:lnSpc>
                <a:spcPct val="100000"/>
              </a:lnSpc>
              <a:spcBef>
                <a:spcPts val="0"/>
              </a:spcBef>
              <a:spcAft>
                <a:spcPts val="0"/>
              </a:spcAft>
              <a:buClr>
                <a:srgbClr val="000000"/>
              </a:buClr>
              <a:buSzPts val="1136"/>
              <a:buFont typeface="Arial"/>
              <a:buNone/>
            </a:pPr>
            <a:r>
              <a:rPr b="0" i="0" lang="en" sz="1135" u="none" cap="none" strike="noStrike">
                <a:solidFill>
                  <a:srgbClr val="1A1A1A"/>
                </a:solidFill>
                <a:latin typeface="Calibri"/>
                <a:ea typeface="Calibri"/>
                <a:cs typeface="Calibri"/>
                <a:sym typeface="Calibri"/>
              </a:rPr>
              <a:t>Aftermath of Hurricane Michael in Mexico Beach, FL.  (AP Photo/Gerald Herbert)</a:t>
            </a:r>
            <a:endParaRPr b="0" i="0" sz="1135" u="none" cap="none" strike="noStrike">
              <a:solidFill>
                <a:srgbClr val="1A1A1A"/>
              </a:solidFill>
              <a:latin typeface="Arial"/>
              <a:ea typeface="Arial"/>
              <a:cs typeface="Arial"/>
              <a:sym typeface="Arial"/>
            </a:endParaRPr>
          </a:p>
        </p:txBody>
      </p:sp>
      <p:sp>
        <p:nvSpPr>
          <p:cNvPr id="250" name="Google Shape;250;p1"/>
          <p:cNvSpPr txBox="1"/>
          <p:nvPr/>
        </p:nvSpPr>
        <p:spPr>
          <a:xfrm>
            <a:off x="3115485" y="152399"/>
            <a:ext cx="2815200" cy="327600"/>
          </a:xfrm>
          <a:prstGeom prst="rect">
            <a:avLst/>
          </a:prstGeom>
          <a:noFill/>
          <a:ln>
            <a:noFill/>
          </a:ln>
        </p:spPr>
        <p:txBody>
          <a:bodyPr anchorCtr="0" anchor="t" bIns="64900" lIns="64900" spcFirstLastPara="1" rIns="64900" wrap="square" tIns="64900">
            <a:spAutoFit/>
          </a:bodyPr>
          <a:lstStyle/>
          <a:p>
            <a:pPr indent="-81123" lvl="0" marL="81123" marR="0" rtl="0" algn="ctr">
              <a:lnSpc>
                <a:spcPct val="90000"/>
              </a:lnSpc>
              <a:spcBef>
                <a:spcPts val="0"/>
              </a:spcBef>
              <a:spcAft>
                <a:spcPts val="0"/>
              </a:spcAft>
              <a:buClr>
                <a:srgbClr val="000000"/>
              </a:buClr>
              <a:buSzPts val="1420"/>
              <a:buFont typeface="Arial"/>
              <a:buNone/>
            </a:pPr>
            <a:r>
              <a:rPr b="1" i="0" lang="en" sz="1419" u="none" cap="none" strike="noStrike">
                <a:solidFill>
                  <a:srgbClr val="000000"/>
                </a:solidFill>
                <a:latin typeface="Calibri"/>
                <a:ea typeface="Calibri"/>
                <a:cs typeface="Calibri"/>
                <a:sym typeface="Calibri"/>
              </a:rPr>
              <a:t>Risk Reduction</a:t>
            </a:r>
            <a:endParaRPr b="1" i="0" sz="1419" u="none" cap="none" strike="noStrike">
              <a:solidFill>
                <a:srgbClr val="000000"/>
              </a:solidFill>
              <a:latin typeface="Calibri"/>
              <a:ea typeface="Calibri"/>
              <a:cs typeface="Calibri"/>
              <a:sym typeface="Calibri"/>
            </a:endParaRPr>
          </a:p>
        </p:txBody>
      </p:sp>
      <p:sp>
        <p:nvSpPr>
          <p:cNvPr id="251" name="Google Shape;251;p1"/>
          <p:cNvSpPr txBox="1"/>
          <p:nvPr/>
        </p:nvSpPr>
        <p:spPr>
          <a:xfrm>
            <a:off x="5924731" y="152399"/>
            <a:ext cx="2815200" cy="327600"/>
          </a:xfrm>
          <a:prstGeom prst="rect">
            <a:avLst/>
          </a:prstGeom>
          <a:noFill/>
          <a:ln>
            <a:noFill/>
          </a:ln>
        </p:spPr>
        <p:txBody>
          <a:bodyPr anchorCtr="0" anchor="t" bIns="64900" lIns="64900" spcFirstLastPara="1" rIns="64900" wrap="square" tIns="64900">
            <a:spAutoFit/>
          </a:bodyPr>
          <a:lstStyle/>
          <a:p>
            <a:pPr indent="-81123" lvl="0" marL="81123" marR="0" rtl="0" algn="ctr">
              <a:lnSpc>
                <a:spcPct val="90000"/>
              </a:lnSpc>
              <a:spcBef>
                <a:spcPts val="0"/>
              </a:spcBef>
              <a:spcAft>
                <a:spcPts val="0"/>
              </a:spcAft>
              <a:buClr>
                <a:srgbClr val="000000"/>
              </a:buClr>
              <a:buSzPts val="1420"/>
              <a:buFont typeface="Arial"/>
              <a:buNone/>
            </a:pPr>
            <a:r>
              <a:rPr b="1" i="0" lang="en" sz="1419" u="none" cap="none" strike="noStrike">
                <a:solidFill>
                  <a:srgbClr val="000000"/>
                </a:solidFill>
                <a:latin typeface="Calibri"/>
                <a:ea typeface="Calibri"/>
                <a:cs typeface="Calibri"/>
                <a:sym typeface="Calibri"/>
              </a:rPr>
              <a:t>Total Water Level</a:t>
            </a:r>
            <a:endParaRPr b="1" i="0" sz="1419" u="none" cap="none" strike="noStrike">
              <a:solidFill>
                <a:srgbClr val="000000"/>
              </a:solidFill>
              <a:latin typeface="Calibri"/>
              <a:ea typeface="Calibri"/>
              <a:cs typeface="Calibri"/>
              <a:sym typeface="Calibri"/>
            </a:endParaRPr>
          </a:p>
        </p:txBody>
      </p:sp>
      <p:sp>
        <p:nvSpPr>
          <p:cNvPr id="252" name="Google Shape;252;p1"/>
          <p:cNvSpPr txBox="1"/>
          <p:nvPr/>
        </p:nvSpPr>
        <p:spPr>
          <a:xfrm>
            <a:off x="372643" y="2676165"/>
            <a:ext cx="2815200" cy="480600"/>
          </a:xfrm>
          <a:prstGeom prst="rect">
            <a:avLst/>
          </a:prstGeom>
          <a:noFill/>
          <a:ln>
            <a:noFill/>
          </a:ln>
        </p:spPr>
        <p:txBody>
          <a:bodyPr anchorCtr="0" anchor="t" bIns="64900" lIns="64900" spcFirstLastPara="1" rIns="64900" wrap="square" tIns="64900">
            <a:spAutoFit/>
          </a:bodyPr>
          <a:lstStyle/>
          <a:p>
            <a:pPr indent="0" lvl="0" marL="0" marR="0" rtl="0" algn="l">
              <a:lnSpc>
                <a:spcPct val="100000"/>
              </a:lnSpc>
              <a:spcBef>
                <a:spcPts val="0"/>
              </a:spcBef>
              <a:spcAft>
                <a:spcPts val="0"/>
              </a:spcAft>
              <a:buClr>
                <a:srgbClr val="000000"/>
              </a:buClr>
              <a:buSzPts val="1136"/>
              <a:buFont typeface="Arial"/>
              <a:buNone/>
            </a:pPr>
            <a:r>
              <a:rPr b="0" i="0" lang="en" sz="1135" u="none" cap="none" strike="noStrike">
                <a:solidFill>
                  <a:srgbClr val="1A1A1A"/>
                </a:solidFill>
                <a:latin typeface="Calibri"/>
                <a:ea typeface="Calibri"/>
                <a:cs typeface="Calibri"/>
                <a:sym typeface="Calibri"/>
              </a:rPr>
              <a:t>Schematic illustration of S-1XX and S-4XX layers (IHO.int)</a:t>
            </a:r>
            <a:endParaRPr b="0" i="0" sz="1135" u="none" cap="none" strike="noStrike">
              <a:solidFill>
                <a:srgbClr val="1A1A1A"/>
              </a:solidFill>
              <a:latin typeface="Calibri"/>
              <a:ea typeface="Calibri"/>
              <a:cs typeface="Calibri"/>
              <a:sym typeface="Calibri"/>
            </a:endParaRPr>
          </a:p>
        </p:txBody>
      </p:sp>
      <p:sp>
        <p:nvSpPr>
          <p:cNvPr id="253" name="Google Shape;253;p1"/>
          <p:cNvSpPr txBox="1"/>
          <p:nvPr/>
        </p:nvSpPr>
        <p:spPr>
          <a:xfrm>
            <a:off x="5970068" y="2647887"/>
            <a:ext cx="2867700" cy="480600"/>
          </a:xfrm>
          <a:prstGeom prst="rect">
            <a:avLst/>
          </a:prstGeom>
          <a:noFill/>
          <a:ln>
            <a:noFill/>
          </a:ln>
        </p:spPr>
        <p:txBody>
          <a:bodyPr anchorCtr="0" anchor="t" bIns="64900" lIns="64900" spcFirstLastPara="1" rIns="64900" wrap="square" tIns="64900">
            <a:spAutoFit/>
          </a:bodyPr>
          <a:lstStyle/>
          <a:p>
            <a:pPr indent="0" lvl="0" marL="0" marR="0" rtl="0" algn="l">
              <a:lnSpc>
                <a:spcPct val="100000"/>
              </a:lnSpc>
              <a:spcBef>
                <a:spcPts val="0"/>
              </a:spcBef>
              <a:spcAft>
                <a:spcPts val="0"/>
              </a:spcAft>
              <a:buClr>
                <a:srgbClr val="000000"/>
              </a:buClr>
              <a:buSzPts val="1136"/>
              <a:buFont typeface="Arial"/>
              <a:buNone/>
            </a:pPr>
            <a:r>
              <a:rPr b="0" i="0" lang="en" sz="1135" u="none" cap="none" strike="noStrike">
                <a:solidFill>
                  <a:srgbClr val="1A1A1A"/>
                </a:solidFill>
                <a:latin typeface="Calibri"/>
                <a:ea typeface="Calibri"/>
                <a:cs typeface="Calibri"/>
                <a:sym typeface="Calibri"/>
              </a:rPr>
              <a:t>NWS Potential Storm Surge Flooding Map for Hurricane Dorian (NowCOAST - 9/2/2019)</a:t>
            </a:r>
            <a:endParaRPr b="0" i="0" sz="1135" u="none" cap="none" strike="noStrike">
              <a:solidFill>
                <a:srgbClr val="1A1A1A"/>
              </a:solidFill>
              <a:latin typeface="Calibri"/>
              <a:ea typeface="Calibri"/>
              <a:cs typeface="Calibri"/>
              <a:sym typeface="Calibri"/>
            </a:endParaRPr>
          </a:p>
        </p:txBody>
      </p:sp>
      <p:sp>
        <p:nvSpPr>
          <p:cNvPr id="254" name="Google Shape;254;p1"/>
          <p:cNvSpPr txBox="1"/>
          <p:nvPr/>
        </p:nvSpPr>
        <p:spPr>
          <a:xfrm>
            <a:off x="2844450" y="4736850"/>
            <a:ext cx="6248700" cy="327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r>
              <a:rPr b="0" i="0" lang="en" sz="1300" u="none" cap="none" strike="noStrike">
                <a:solidFill>
                  <a:schemeClr val="lt1"/>
                </a:solidFill>
                <a:latin typeface="Nunito"/>
                <a:ea typeface="Nunito"/>
                <a:cs typeface="Nunito"/>
                <a:sym typeface="Nunito"/>
              </a:rPr>
              <a:t>Presenter: Ayumi Fujisaki-Manome, CIGLR at University of Michigan</a:t>
            </a:r>
            <a:endParaRPr b="0" i="0" sz="1300" u="none" cap="none" strike="noStrike">
              <a:solidFill>
                <a:schemeClr val="lt1"/>
              </a:solidFill>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10"/>
          <p:cNvSpPr txBox="1"/>
          <p:nvPr>
            <p:ph type="title"/>
          </p:nvPr>
        </p:nvSpPr>
        <p:spPr>
          <a:xfrm>
            <a:off x="338675" y="0"/>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Summary and Next Steps</a:t>
            </a:r>
            <a:endParaRPr/>
          </a:p>
        </p:txBody>
      </p:sp>
      <p:sp>
        <p:nvSpPr>
          <p:cNvPr id="351" name="Google Shape;351;p10"/>
          <p:cNvSpPr txBox="1"/>
          <p:nvPr>
            <p:ph idx="1" type="body"/>
          </p:nvPr>
        </p:nvSpPr>
        <p:spPr>
          <a:xfrm>
            <a:off x="303450" y="694500"/>
            <a:ext cx="8492700" cy="29415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SzPts val="1700"/>
              <a:buChar char="●"/>
            </a:pPr>
            <a:r>
              <a:rPr lang="en" sz="1700"/>
              <a:t>The team is currently in Round 4, which will run through the end of Sep 2025.</a:t>
            </a:r>
            <a:endParaRPr sz="1700"/>
          </a:p>
          <a:p>
            <a:pPr indent="-336550" lvl="0" marL="457200" rtl="0" algn="l">
              <a:lnSpc>
                <a:spcPct val="115000"/>
              </a:lnSpc>
              <a:spcBef>
                <a:spcPts val="1000"/>
              </a:spcBef>
              <a:spcAft>
                <a:spcPts val="0"/>
              </a:spcAft>
              <a:buSzPts val="1700"/>
              <a:buChar char="●"/>
            </a:pPr>
            <a:r>
              <a:rPr lang="en" sz="1700"/>
              <a:t>The evaluation indicates that both models are viable candidates to be coastal ocean components of the UFS to support the marine navigation application</a:t>
            </a:r>
            <a:endParaRPr sz="1700"/>
          </a:p>
          <a:p>
            <a:pPr indent="-336550" lvl="0" marL="457200" rtl="0" algn="l">
              <a:lnSpc>
                <a:spcPct val="115000"/>
              </a:lnSpc>
              <a:spcBef>
                <a:spcPts val="1000"/>
              </a:spcBef>
              <a:spcAft>
                <a:spcPts val="0"/>
              </a:spcAft>
              <a:buSzPts val="1700"/>
              <a:buChar char="●"/>
            </a:pPr>
            <a:r>
              <a:rPr lang="en" sz="1700"/>
              <a:t>Trained next generation of ocean modelers (9 postdocs &amp; students)</a:t>
            </a:r>
            <a:endParaRPr sz="1700"/>
          </a:p>
          <a:p>
            <a:pPr indent="-336550" lvl="0" marL="457200" rtl="0" algn="l">
              <a:lnSpc>
                <a:spcPct val="115000"/>
              </a:lnSpc>
              <a:spcBef>
                <a:spcPts val="1000"/>
              </a:spcBef>
              <a:spcAft>
                <a:spcPts val="0"/>
              </a:spcAft>
              <a:buSzPts val="1700"/>
              <a:buChar char="●"/>
            </a:pPr>
            <a:r>
              <a:rPr lang="en" sz="1700"/>
              <a:t>2+ publications, 10+conference presentations so far</a:t>
            </a:r>
            <a:endParaRPr sz="1700"/>
          </a:p>
          <a:p>
            <a:pPr indent="-336550" lvl="0" marL="457200" rtl="0" algn="l">
              <a:lnSpc>
                <a:spcPct val="115000"/>
              </a:lnSpc>
              <a:spcBef>
                <a:spcPts val="1000"/>
              </a:spcBef>
              <a:spcAft>
                <a:spcPts val="0"/>
              </a:spcAft>
              <a:buSzPts val="1700"/>
              <a:buChar char="●"/>
            </a:pPr>
            <a:r>
              <a:rPr lang="en" sz="1700"/>
              <a:t>NOAA Tech Reports published (</a:t>
            </a:r>
            <a:r>
              <a:rPr lang="en" sz="1700" u="sng">
                <a:solidFill>
                  <a:schemeClr val="hlink"/>
                </a:solidFill>
                <a:hlinkClick r:id="rId3"/>
              </a:rPr>
              <a:t>Round 1</a:t>
            </a:r>
            <a:r>
              <a:rPr lang="en" sz="1700"/>
              <a:t>, </a:t>
            </a:r>
            <a:r>
              <a:rPr lang="en" sz="1700" u="sng">
                <a:solidFill>
                  <a:schemeClr val="hlink"/>
                </a:solidFill>
                <a:hlinkClick r:id="rId4"/>
              </a:rPr>
              <a:t>Round 2</a:t>
            </a:r>
            <a:r>
              <a:rPr lang="en" sz="1700"/>
              <a:t>, a Round 3+4 report in prep)</a:t>
            </a:r>
            <a:endParaRPr sz="1700"/>
          </a:p>
          <a:p>
            <a:pPr indent="-336550" lvl="0" marL="457200" rtl="0" algn="l">
              <a:lnSpc>
                <a:spcPct val="115000"/>
              </a:lnSpc>
              <a:spcBef>
                <a:spcPts val="1000"/>
              </a:spcBef>
              <a:spcAft>
                <a:spcPts val="0"/>
              </a:spcAft>
              <a:buSzPts val="1700"/>
              <a:buChar char="●"/>
            </a:pPr>
            <a:r>
              <a:rPr lang="en" sz="1700"/>
              <a:t>An overview manuscript in prep for submission to Bulletin of the AMS.</a:t>
            </a:r>
            <a:endParaRPr sz="1700"/>
          </a:p>
          <a:p>
            <a:pPr indent="0" lvl="0" marL="457200" rtl="0" algn="l">
              <a:lnSpc>
                <a:spcPct val="115000"/>
              </a:lnSpc>
              <a:spcBef>
                <a:spcPts val="1000"/>
              </a:spcBef>
              <a:spcAft>
                <a:spcPts val="0"/>
              </a:spcAft>
              <a:buSzPts val="1300"/>
              <a:buNone/>
            </a:pPr>
            <a:r>
              <a:t/>
            </a:r>
            <a:endParaRPr sz="1700"/>
          </a:p>
          <a:p>
            <a:pPr indent="0" lvl="0" marL="0" rtl="0" algn="l">
              <a:lnSpc>
                <a:spcPct val="115000"/>
              </a:lnSpc>
              <a:spcBef>
                <a:spcPts val="1000"/>
              </a:spcBef>
              <a:spcAft>
                <a:spcPts val="1000"/>
              </a:spcAft>
              <a:buSzPts val="1300"/>
              <a:buNone/>
            </a:pPr>
            <a:r>
              <a:t/>
            </a:r>
            <a:endParaRPr sz="1700"/>
          </a:p>
        </p:txBody>
      </p:sp>
      <p:pic>
        <p:nvPicPr>
          <p:cNvPr id="352" name="Google Shape;352;p10"/>
          <p:cNvPicPr preferRelativeResize="0"/>
          <p:nvPr/>
        </p:nvPicPr>
        <p:blipFill rotWithShape="1">
          <a:blip r:embed="rId5">
            <a:alphaModFix/>
          </a:blip>
          <a:srcRect b="0" l="0" r="0" t="0"/>
          <a:stretch/>
        </p:blipFill>
        <p:spPr>
          <a:xfrm>
            <a:off x="409025" y="3567517"/>
            <a:ext cx="736551" cy="736551"/>
          </a:xfrm>
          <a:prstGeom prst="rect">
            <a:avLst/>
          </a:prstGeom>
          <a:noFill/>
          <a:ln>
            <a:noFill/>
          </a:ln>
        </p:spPr>
      </p:pic>
      <p:pic>
        <p:nvPicPr>
          <p:cNvPr id="353" name="Google Shape;353;p10"/>
          <p:cNvPicPr preferRelativeResize="0"/>
          <p:nvPr/>
        </p:nvPicPr>
        <p:blipFill rotWithShape="1">
          <a:blip r:embed="rId6">
            <a:alphaModFix/>
          </a:blip>
          <a:srcRect b="0" l="0" r="0" t="0"/>
          <a:stretch/>
        </p:blipFill>
        <p:spPr>
          <a:xfrm>
            <a:off x="308250" y="4446264"/>
            <a:ext cx="1388475" cy="473711"/>
          </a:xfrm>
          <a:prstGeom prst="rect">
            <a:avLst/>
          </a:prstGeom>
          <a:noFill/>
          <a:ln>
            <a:noFill/>
          </a:ln>
        </p:spPr>
      </p:pic>
      <p:pic>
        <p:nvPicPr>
          <p:cNvPr id="354" name="Google Shape;354;p10"/>
          <p:cNvPicPr preferRelativeResize="0"/>
          <p:nvPr/>
        </p:nvPicPr>
        <p:blipFill rotWithShape="1">
          <a:blip r:embed="rId7">
            <a:alphaModFix/>
          </a:blip>
          <a:srcRect b="0" l="0" r="0" t="0"/>
          <a:stretch/>
        </p:blipFill>
        <p:spPr>
          <a:xfrm>
            <a:off x="2464002" y="4322027"/>
            <a:ext cx="1203865" cy="674150"/>
          </a:xfrm>
          <a:prstGeom prst="rect">
            <a:avLst/>
          </a:prstGeom>
          <a:noFill/>
          <a:ln>
            <a:noFill/>
          </a:ln>
        </p:spPr>
      </p:pic>
      <p:pic>
        <p:nvPicPr>
          <p:cNvPr id="355" name="Google Shape;355;p10"/>
          <p:cNvPicPr preferRelativeResize="0"/>
          <p:nvPr/>
        </p:nvPicPr>
        <p:blipFill rotWithShape="1">
          <a:blip r:embed="rId8">
            <a:alphaModFix/>
          </a:blip>
          <a:srcRect b="0" l="0" r="0" t="0"/>
          <a:stretch/>
        </p:blipFill>
        <p:spPr>
          <a:xfrm>
            <a:off x="3723550" y="4388800"/>
            <a:ext cx="868486" cy="545400"/>
          </a:xfrm>
          <a:prstGeom prst="rect">
            <a:avLst/>
          </a:prstGeom>
          <a:noFill/>
          <a:ln>
            <a:noFill/>
          </a:ln>
        </p:spPr>
      </p:pic>
      <p:pic>
        <p:nvPicPr>
          <p:cNvPr id="356" name="Google Shape;356;p10"/>
          <p:cNvPicPr preferRelativeResize="0"/>
          <p:nvPr/>
        </p:nvPicPr>
        <p:blipFill rotWithShape="1">
          <a:blip r:embed="rId9">
            <a:alphaModFix/>
          </a:blip>
          <a:srcRect b="0" l="0" r="0" t="0"/>
          <a:stretch/>
        </p:blipFill>
        <p:spPr>
          <a:xfrm>
            <a:off x="4190475" y="3590150"/>
            <a:ext cx="671150" cy="674141"/>
          </a:xfrm>
          <a:prstGeom prst="rect">
            <a:avLst/>
          </a:prstGeom>
          <a:noFill/>
          <a:ln>
            <a:noFill/>
          </a:ln>
        </p:spPr>
      </p:pic>
      <p:pic>
        <p:nvPicPr>
          <p:cNvPr id="357" name="Google Shape;357;p10"/>
          <p:cNvPicPr preferRelativeResize="0"/>
          <p:nvPr/>
        </p:nvPicPr>
        <p:blipFill rotWithShape="1">
          <a:blip r:embed="rId10">
            <a:alphaModFix/>
          </a:blip>
          <a:srcRect b="0" l="0" r="0" t="0"/>
          <a:stretch/>
        </p:blipFill>
        <p:spPr>
          <a:xfrm>
            <a:off x="5162682" y="3654129"/>
            <a:ext cx="1510236" cy="588950"/>
          </a:xfrm>
          <a:prstGeom prst="rect">
            <a:avLst/>
          </a:prstGeom>
          <a:noFill/>
          <a:ln>
            <a:noFill/>
          </a:ln>
        </p:spPr>
      </p:pic>
      <p:pic>
        <p:nvPicPr>
          <p:cNvPr id="358" name="Google Shape;358;p10"/>
          <p:cNvPicPr preferRelativeResize="0"/>
          <p:nvPr/>
        </p:nvPicPr>
        <p:blipFill rotWithShape="1">
          <a:blip r:embed="rId11">
            <a:alphaModFix/>
          </a:blip>
          <a:srcRect b="0" l="0" r="0" t="0"/>
          <a:stretch/>
        </p:blipFill>
        <p:spPr>
          <a:xfrm>
            <a:off x="1372475" y="3522979"/>
            <a:ext cx="736550" cy="738612"/>
          </a:xfrm>
          <a:prstGeom prst="rect">
            <a:avLst/>
          </a:prstGeom>
          <a:noFill/>
          <a:ln>
            <a:noFill/>
          </a:ln>
        </p:spPr>
      </p:pic>
      <p:pic>
        <p:nvPicPr>
          <p:cNvPr id="359" name="Google Shape;359;p10"/>
          <p:cNvPicPr preferRelativeResize="0"/>
          <p:nvPr/>
        </p:nvPicPr>
        <p:blipFill rotWithShape="1">
          <a:blip r:embed="rId12">
            <a:alphaModFix/>
          </a:blip>
          <a:srcRect b="13800" l="17504" r="10099" t="0"/>
          <a:stretch/>
        </p:blipFill>
        <p:spPr>
          <a:xfrm>
            <a:off x="3218275" y="3529327"/>
            <a:ext cx="736550" cy="841650"/>
          </a:xfrm>
          <a:prstGeom prst="rect">
            <a:avLst/>
          </a:prstGeom>
          <a:noFill/>
          <a:ln>
            <a:noFill/>
          </a:ln>
        </p:spPr>
      </p:pic>
      <p:pic>
        <p:nvPicPr>
          <p:cNvPr id="360" name="Google Shape;360;p10"/>
          <p:cNvPicPr preferRelativeResize="0"/>
          <p:nvPr/>
        </p:nvPicPr>
        <p:blipFill rotWithShape="1">
          <a:blip r:embed="rId13">
            <a:alphaModFix/>
          </a:blip>
          <a:srcRect b="0" l="0" r="0" t="0"/>
          <a:stretch/>
        </p:blipFill>
        <p:spPr>
          <a:xfrm>
            <a:off x="2313250" y="3572841"/>
            <a:ext cx="736550" cy="726776"/>
          </a:xfrm>
          <a:prstGeom prst="rect">
            <a:avLst/>
          </a:prstGeom>
          <a:noFill/>
          <a:ln>
            <a:noFill/>
          </a:ln>
        </p:spPr>
      </p:pic>
      <p:pic>
        <p:nvPicPr>
          <p:cNvPr id="361" name="Google Shape;361;p10"/>
          <p:cNvPicPr preferRelativeResize="0"/>
          <p:nvPr/>
        </p:nvPicPr>
        <p:blipFill rotWithShape="1">
          <a:blip r:embed="rId14">
            <a:alphaModFix/>
          </a:blip>
          <a:srcRect b="0" l="0" r="0" t="0"/>
          <a:stretch/>
        </p:blipFill>
        <p:spPr>
          <a:xfrm>
            <a:off x="1735850" y="4311700"/>
            <a:ext cx="671150" cy="671150"/>
          </a:xfrm>
          <a:prstGeom prst="rect">
            <a:avLst/>
          </a:prstGeom>
          <a:noFill/>
          <a:ln>
            <a:noFill/>
          </a:ln>
        </p:spPr>
      </p:pic>
      <p:sp>
        <p:nvSpPr>
          <p:cNvPr id="362" name="Google Shape;362;p10"/>
          <p:cNvSpPr/>
          <p:nvPr/>
        </p:nvSpPr>
        <p:spPr>
          <a:xfrm>
            <a:off x="7410325" y="3801275"/>
            <a:ext cx="1652100" cy="114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363" name="Google Shape;363;p10"/>
          <p:cNvSpPr txBox="1"/>
          <p:nvPr/>
        </p:nvSpPr>
        <p:spPr>
          <a:xfrm>
            <a:off x="4647700" y="4319275"/>
            <a:ext cx="4545900" cy="874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
              <a:buFont typeface="Arial"/>
              <a:buNone/>
            </a:pPr>
            <a:r>
              <a:rPr b="0" i="1" lang="en" sz="800" u="none" cap="none" strike="noStrike">
                <a:solidFill>
                  <a:srgbClr val="000000"/>
                </a:solidFill>
                <a:latin typeface="Nunito"/>
                <a:ea typeface="Nunito"/>
                <a:cs typeface="Nunito"/>
                <a:sym typeface="Nunito"/>
              </a:rPr>
              <a:t>The NOAA emblem is a registered trademark of the U.S. Department of Commerce, used with permission. The use of the NOAA emblem recognizes the collaborative research partnership between the Institute and NOAA and does not constitute endorsement by the Department of Commerce/National Oceanic and Atmospheric Administration of the information products or services contained therein that were not developed in partnership with NOAA. </a:t>
            </a:r>
            <a:endParaRPr b="0" i="1" sz="800" u="none" cap="none" strike="noStrike">
              <a:solidFill>
                <a:srgbClr val="000000"/>
              </a:solidFill>
              <a:latin typeface="Nunito"/>
              <a:ea typeface="Nunito"/>
              <a:cs typeface="Nunito"/>
              <a:sym typeface="Nunito"/>
            </a:endParaRPr>
          </a:p>
        </p:txBody>
      </p:sp>
      <p:pic>
        <p:nvPicPr>
          <p:cNvPr id="364" name="Google Shape;364;p10"/>
          <p:cNvPicPr preferRelativeResize="0"/>
          <p:nvPr/>
        </p:nvPicPr>
        <p:blipFill rotWithShape="1">
          <a:blip r:embed="rId15">
            <a:alphaModFix/>
          </a:blip>
          <a:srcRect b="24714" l="0" r="0" t="0"/>
          <a:stretch/>
        </p:blipFill>
        <p:spPr>
          <a:xfrm>
            <a:off x="6737777" y="3430290"/>
            <a:ext cx="973950" cy="884223"/>
          </a:xfrm>
          <a:prstGeom prst="rect">
            <a:avLst/>
          </a:prstGeom>
          <a:noFill/>
          <a:ln>
            <a:noFill/>
          </a:ln>
        </p:spPr>
      </p:pic>
      <p:pic>
        <p:nvPicPr>
          <p:cNvPr id="365" name="Google Shape;365;p10"/>
          <p:cNvPicPr preferRelativeResize="0"/>
          <p:nvPr/>
        </p:nvPicPr>
        <p:blipFill rotWithShape="1">
          <a:blip r:embed="rId16">
            <a:alphaModFix/>
          </a:blip>
          <a:srcRect b="0" l="0" r="0" t="0"/>
          <a:stretch/>
        </p:blipFill>
        <p:spPr>
          <a:xfrm>
            <a:off x="7795200" y="3558950"/>
            <a:ext cx="736548" cy="7365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
          <p:cNvSpPr txBox="1"/>
          <p:nvPr>
            <p:ph type="title"/>
          </p:nvPr>
        </p:nvSpPr>
        <p:spPr>
          <a:xfrm>
            <a:off x="349075" y="63900"/>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Team Members</a:t>
            </a:r>
            <a:endParaRPr/>
          </a:p>
        </p:txBody>
      </p:sp>
      <p:sp>
        <p:nvSpPr>
          <p:cNvPr id="260" name="Google Shape;260;p2"/>
          <p:cNvSpPr txBox="1"/>
          <p:nvPr/>
        </p:nvSpPr>
        <p:spPr>
          <a:xfrm>
            <a:off x="4756203" y="76200"/>
            <a:ext cx="4788600" cy="414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145FA6"/>
                </a:solidFill>
                <a:latin typeface="Nunito"/>
                <a:ea typeface="Nunito"/>
                <a:cs typeface="Nunito"/>
                <a:sym typeface="Nunito"/>
              </a:rPr>
              <a:t>Academia </a:t>
            </a:r>
            <a:endParaRPr b="0" i="0" sz="1600" u="none" cap="none" strike="noStrike">
              <a:solidFill>
                <a:srgbClr val="145FA6"/>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Nunito"/>
                <a:ea typeface="Nunito"/>
                <a:cs typeface="Nunito"/>
                <a:sym typeface="Nunito"/>
              </a:rPr>
              <a:t>Ayumi Fujisaki-Manome (U. of Mich./CIGLR)</a:t>
            </a:r>
            <a:r>
              <a:rPr b="0" i="0" lang="en" sz="1300" u="none" cap="none" strike="noStrike">
                <a:solidFill>
                  <a:srgbClr val="000000"/>
                </a:solidFill>
                <a:latin typeface="Nunito"/>
                <a:ea typeface="Nunito"/>
                <a:cs typeface="Nunito"/>
                <a:sym typeface="Nunito"/>
              </a:rPr>
              <a:t> </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Nunito"/>
                <a:ea typeface="Nunito"/>
                <a:cs typeface="Nunito"/>
                <a:sym typeface="Nunito"/>
              </a:rPr>
              <a:t>John Kelley (U. New Hampshire, formally NOAA/NOS)</a:t>
            </a:r>
            <a:r>
              <a:rPr b="0" i="0" lang="en" sz="1300" u="none" cap="none" strike="noStrike">
                <a:solidFill>
                  <a:srgbClr val="000000"/>
                </a:solidFill>
                <a:latin typeface="Nunito"/>
                <a:ea typeface="Nunito"/>
                <a:cs typeface="Nunito"/>
                <a:sym typeface="Nunito"/>
              </a:rPr>
              <a:t> </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Olivia Doty (U. of Mich./CIGLR)</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Kayo Ide (University of Maryland, College Park)</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Brendan Gramp (University of Maryland, College Park)</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Eric Anderson (Colorado School of Mines) </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Kaitlin Huelse (Colorado School of Mines) </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Yonggang Liu (University of South Florida)</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Sebin John (University of South Florida)</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Emanuele Di Lorenzo (Brown University)</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Kyungmin Park (Georgia Tech University)</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Spenser Wipperfurth (Georgia Tech University)</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Natalia Sannikova (University of Hawaii)</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Cigdem Akan (University of North Florida)</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Timothy Cockerill (NSF/TACC)</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Andres Tejada (University of South Florida)</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Cuong Sieu San (University of South Florida)</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Saeed Memari (Colorado School of Mines)</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Haibo Xu (University of South Florida)</a:t>
            </a:r>
            <a:endParaRPr b="0" i="0" sz="1300" u="none" cap="none" strike="noStrike">
              <a:solidFill>
                <a:srgbClr val="000000"/>
              </a:solidFill>
              <a:latin typeface="Nunito"/>
              <a:ea typeface="Nunito"/>
              <a:cs typeface="Nunito"/>
              <a:sym typeface="Nunito"/>
            </a:endParaRPr>
          </a:p>
        </p:txBody>
      </p:sp>
      <p:sp>
        <p:nvSpPr>
          <p:cNvPr id="261" name="Google Shape;261;p2"/>
          <p:cNvSpPr txBox="1"/>
          <p:nvPr/>
        </p:nvSpPr>
        <p:spPr>
          <a:xfrm>
            <a:off x="181700" y="602250"/>
            <a:ext cx="4788600" cy="358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145FA6"/>
                </a:solidFill>
                <a:latin typeface="Nunito"/>
                <a:ea typeface="Nunito"/>
                <a:cs typeface="Nunito"/>
                <a:sym typeface="Nunito"/>
              </a:rPr>
              <a:t>Federal</a:t>
            </a:r>
            <a:br>
              <a:rPr b="0" i="0" lang="en" sz="1400" u="none" cap="none" strike="noStrike">
                <a:solidFill>
                  <a:srgbClr val="000000"/>
                </a:solidFill>
                <a:latin typeface="Nunito"/>
                <a:ea typeface="Nunito"/>
                <a:cs typeface="Nunito"/>
                <a:sym typeface="Nunito"/>
              </a:rPr>
            </a:br>
            <a:r>
              <a:rPr b="1" i="0" lang="en" sz="1300" u="none" cap="none" strike="noStrike">
                <a:solidFill>
                  <a:srgbClr val="000000"/>
                </a:solidFill>
                <a:latin typeface="Nunito"/>
                <a:ea typeface="Nunito"/>
                <a:cs typeface="Nunito"/>
                <a:sym typeface="Nunito"/>
              </a:rPr>
              <a:t>Greg Seroka (NOAA/NOS/OCS)</a:t>
            </a:r>
            <a:r>
              <a:rPr b="0" i="0" lang="en" sz="1300" u="none" cap="none" strike="noStrike">
                <a:solidFill>
                  <a:srgbClr val="000000"/>
                </a:solidFill>
                <a:latin typeface="Nunito"/>
                <a:ea typeface="Nunito"/>
                <a:cs typeface="Nunito"/>
                <a:sym typeface="Nunito"/>
              </a:rPr>
              <a:t> </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Fred Ogden (NOAA/NWS/OWP)</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Tracy Fanara (formally at NOAA/NOS/IOOS)</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Edward Myers (NOAA/NOS/OCS)</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Saeed Moghimi (NOAA/NOS/OCS)</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Vasily Titov (NOAA/OAR/PMEL)</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Yong Wei (NOAA/OAR/PMEL)</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Wei Wu (NOAA/NOS/OCS)</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Carolyn Lindley (NOAA/NOS/CO-OPS)</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Cristina Forbes (USCG-SAR)</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Nunito"/>
                <a:ea typeface="Nunito"/>
                <a:cs typeface="Nunito"/>
                <a:sym typeface="Nunito"/>
              </a:rPr>
              <a:t>Jesse Feyen (NOAA/OAR/GLERL)</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1" i="1" lang="en" sz="1300" u="none" cap="none" strike="noStrike">
                <a:solidFill>
                  <a:srgbClr val="000000"/>
                </a:solidFill>
                <a:latin typeface="Nunito"/>
                <a:ea typeface="Nunito"/>
                <a:cs typeface="Nunito"/>
                <a:sym typeface="Nunito"/>
              </a:rPr>
              <a:t>Joe Sienkiewicz (formally at NOAA/NWS/NCEP/OPC)</a:t>
            </a:r>
            <a:r>
              <a:rPr b="0" i="0" lang="en" sz="1300" u="none" cap="none" strike="noStrike">
                <a:solidFill>
                  <a:srgbClr val="000000"/>
                </a:solidFill>
                <a:latin typeface="Nunito"/>
                <a:ea typeface="Nunito"/>
                <a:cs typeface="Nunito"/>
                <a:sym typeface="Nunito"/>
              </a:rPr>
              <a:t> </a:t>
            </a:r>
            <a:endParaRPr b="0" i="0" sz="13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1" i="1" lang="en" sz="1300" u="none" cap="none" strike="noStrike">
                <a:solidFill>
                  <a:srgbClr val="000000"/>
                </a:solidFill>
                <a:latin typeface="Nunito"/>
                <a:ea typeface="Nunito"/>
                <a:cs typeface="Nunito"/>
                <a:sym typeface="Nunito"/>
              </a:rPr>
              <a:t>Shachak Pe’eri (NOAA/NOS/NGS)</a:t>
            </a:r>
            <a:endParaRPr b="0" i="0" sz="1300" u="none" cap="none" strike="noStrike">
              <a:solidFill>
                <a:srgbClr val="000000"/>
              </a:solidFill>
              <a:latin typeface="Nunito"/>
              <a:ea typeface="Nunito"/>
              <a:cs typeface="Nunito"/>
              <a:sym typeface="Nunito"/>
            </a:endParaRPr>
          </a:p>
          <a:p>
            <a:pPr indent="45720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br>
              <a:rPr b="0" i="0" lang="en" sz="1400" u="none" cap="none" strike="noStrike">
                <a:solidFill>
                  <a:srgbClr val="000000"/>
                </a:solidFill>
                <a:latin typeface="Nunito"/>
                <a:ea typeface="Nunito"/>
                <a:cs typeface="Nunito"/>
                <a:sym typeface="Nunito"/>
              </a:rPr>
            </a:br>
            <a:endParaRPr b="0" i="0" sz="1400" u="none" cap="none" strike="noStrike">
              <a:solidFill>
                <a:srgbClr val="000000"/>
              </a:solidFill>
              <a:latin typeface="Nunito"/>
              <a:ea typeface="Nunito"/>
              <a:cs typeface="Nunito"/>
              <a:sym typeface="Nunito"/>
            </a:endParaRPr>
          </a:p>
        </p:txBody>
      </p:sp>
      <p:sp>
        <p:nvSpPr>
          <p:cNvPr id="262" name="Google Shape;262;p2"/>
          <p:cNvSpPr txBox="1"/>
          <p:nvPr/>
        </p:nvSpPr>
        <p:spPr>
          <a:xfrm>
            <a:off x="103550" y="3476275"/>
            <a:ext cx="7349400" cy="159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145FA6"/>
                </a:solidFill>
                <a:latin typeface="Nunito"/>
                <a:ea typeface="Nunito"/>
                <a:cs typeface="Nunito"/>
                <a:sym typeface="Nunito"/>
              </a:rPr>
              <a:t>We sincerely thank ….</a:t>
            </a:r>
            <a:r>
              <a:rPr b="0" i="0" lang="en" sz="1600" u="none" cap="none" strike="noStrike">
                <a:solidFill>
                  <a:schemeClr val="dk2"/>
                </a:solidFill>
                <a:latin typeface="Nunito"/>
                <a:ea typeface="Nunito"/>
                <a:cs typeface="Nunito"/>
                <a:sym typeface="Nunito"/>
              </a:rPr>
              <a:t> </a:t>
            </a:r>
            <a:endParaRPr b="0" i="0" sz="1600" u="none" cap="none" strike="noStrike">
              <a:solidFill>
                <a:schemeClr val="dk2"/>
              </a:solidFill>
              <a:latin typeface="Nunito"/>
              <a:ea typeface="Nunito"/>
              <a:cs typeface="Nunito"/>
              <a:sym typeface="Nunito"/>
            </a:endParaRPr>
          </a:p>
          <a:p>
            <a:pPr indent="-317500" lvl="0" marL="457200" marR="0" rtl="0" algn="l">
              <a:lnSpc>
                <a:spcPct val="100000"/>
              </a:lnSpc>
              <a:spcBef>
                <a:spcPts val="0"/>
              </a:spcBef>
              <a:spcAft>
                <a:spcPts val="0"/>
              </a:spcAft>
              <a:buClr>
                <a:schemeClr val="dk2"/>
              </a:buClr>
              <a:buSzPts val="1400"/>
              <a:buFont typeface="Nunito"/>
              <a:buChar char="●"/>
            </a:pPr>
            <a:r>
              <a:rPr b="0" i="0" lang="en" sz="1400" u="none" cap="none" strike="noStrike">
                <a:solidFill>
                  <a:schemeClr val="dk2"/>
                </a:solidFill>
                <a:latin typeface="Nunito"/>
                <a:ea typeface="Nunito"/>
                <a:cs typeface="Nunito"/>
                <a:sym typeface="Nunito"/>
              </a:rPr>
              <a:t>The NOAA NOS Water Team for funding support . </a:t>
            </a:r>
            <a:endParaRPr b="0" i="0" sz="1400" u="none" cap="none" strike="noStrike">
              <a:solidFill>
                <a:schemeClr val="dk2"/>
              </a:solidFill>
              <a:latin typeface="Nunito"/>
              <a:ea typeface="Nunito"/>
              <a:cs typeface="Nunito"/>
              <a:sym typeface="Nunito"/>
            </a:endParaRPr>
          </a:p>
          <a:p>
            <a:pPr indent="-317500" lvl="0" marL="457200" marR="0" rtl="0" algn="l">
              <a:lnSpc>
                <a:spcPct val="100000"/>
              </a:lnSpc>
              <a:spcBef>
                <a:spcPts val="0"/>
              </a:spcBef>
              <a:spcAft>
                <a:spcPts val="0"/>
              </a:spcAft>
              <a:buClr>
                <a:schemeClr val="dk2"/>
              </a:buClr>
              <a:buSzPts val="1400"/>
              <a:buFont typeface="Nunito"/>
              <a:buChar char="●"/>
            </a:pPr>
            <a:r>
              <a:rPr b="0" i="0" lang="en" sz="1400" u="none" cap="none" strike="noStrike">
                <a:solidFill>
                  <a:schemeClr val="dk2"/>
                </a:solidFill>
                <a:latin typeface="Nunito"/>
                <a:ea typeface="Nunito"/>
                <a:cs typeface="Nunito"/>
                <a:sym typeface="Nunito"/>
              </a:rPr>
              <a:t>Dr. Changsheng Chen from University of Massachusetts – Dartmouth</a:t>
            </a:r>
            <a:endParaRPr b="0" i="0" sz="1400" u="none" cap="none" strike="noStrike">
              <a:solidFill>
                <a:schemeClr val="dk2"/>
              </a:solidFill>
              <a:latin typeface="Nunito"/>
              <a:ea typeface="Nunito"/>
              <a:cs typeface="Nunito"/>
              <a:sym typeface="Nunito"/>
            </a:endParaRPr>
          </a:p>
          <a:p>
            <a:pPr indent="-317500" lvl="0" marL="457200" marR="0" rtl="0" algn="l">
              <a:lnSpc>
                <a:spcPct val="100000"/>
              </a:lnSpc>
              <a:spcBef>
                <a:spcPts val="0"/>
              </a:spcBef>
              <a:spcAft>
                <a:spcPts val="0"/>
              </a:spcAft>
              <a:buClr>
                <a:schemeClr val="dk2"/>
              </a:buClr>
              <a:buSzPts val="1400"/>
              <a:buFont typeface="Nunito"/>
              <a:buChar char="●"/>
            </a:pPr>
            <a:r>
              <a:rPr b="0" i="0" lang="en" sz="1400" u="none" cap="none" strike="noStrike">
                <a:solidFill>
                  <a:schemeClr val="dk2"/>
                </a:solidFill>
                <a:latin typeface="Nunito"/>
                <a:ea typeface="Nunito"/>
                <a:cs typeface="Nunito"/>
                <a:sym typeface="Nunito"/>
              </a:rPr>
              <a:t>Dr. Joseph Zhang from Virginia Institute of Marine Sciences (William and Mary) </a:t>
            </a:r>
            <a:endParaRPr b="0" i="0" sz="1400" u="none" cap="none" strike="noStrike">
              <a:solidFill>
                <a:schemeClr val="dk2"/>
              </a:solidFill>
              <a:latin typeface="Nunito"/>
              <a:ea typeface="Nunito"/>
              <a:cs typeface="Nunito"/>
              <a:sym typeface="Nunito"/>
            </a:endParaRPr>
          </a:p>
          <a:p>
            <a:pPr indent="-317500" lvl="0" marL="457200" marR="0" rtl="0" algn="l">
              <a:lnSpc>
                <a:spcPct val="100000"/>
              </a:lnSpc>
              <a:spcBef>
                <a:spcPts val="0"/>
              </a:spcBef>
              <a:spcAft>
                <a:spcPts val="0"/>
              </a:spcAft>
              <a:buClr>
                <a:schemeClr val="dk2"/>
              </a:buClr>
              <a:buSzPts val="1400"/>
              <a:buFont typeface="Nunito"/>
              <a:buChar char="●"/>
            </a:pPr>
            <a:r>
              <a:rPr b="0" i="0" lang="en" sz="1400" u="none" cap="none" strike="noStrike">
                <a:solidFill>
                  <a:schemeClr val="dk2"/>
                </a:solidFill>
                <a:latin typeface="Nunito"/>
                <a:ea typeface="Nunito"/>
                <a:cs typeface="Nunito"/>
                <a:sym typeface="Nunito"/>
              </a:rPr>
              <a:t>Texas Advanced Computing Center (TACC) for support for computational resources</a:t>
            </a:r>
            <a:endParaRPr b="0" i="0" sz="1400" u="none" cap="none" strike="noStrike">
              <a:solidFill>
                <a:schemeClr val="dk2"/>
              </a:solidFill>
              <a:latin typeface="Nunito"/>
              <a:ea typeface="Nunito"/>
              <a:cs typeface="Nunito"/>
              <a:sym typeface="Nunito"/>
            </a:endParaRPr>
          </a:p>
        </p:txBody>
      </p:sp>
      <p:sp>
        <p:nvSpPr>
          <p:cNvPr id="263" name="Google Shape;263;p2"/>
          <p:cNvSpPr txBox="1"/>
          <p:nvPr/>
        </p:nvSpPr>
        <p:spPr>
          <a:xfrm>
            <a:off x="103550" y="3400775"/>
            <a:ext cx="42546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Nunito"/>
                <a:ea typeface="Nunito"/>
                <a:cs typeface="Nunito"/>
                <a:sym typeface="Nunito"/>
              </a:rPr>
              <a:t>(Bold: WG Co-Lead. </a:t>
            </a:r>
            <a:r>
              <a:rPr b="1" i="1" lang="en" sz="1300" u="none" cap="none" strike="noStrike">
                <a:solidFill>
                  <a:srgbClr val="000000"/>
                </a:solidFill>
                <a:latin typeface="Nunito"/>
                <a:ea typeface="Nunito"/>
                <a:cs typeface="Nunito"/>
                <a:sym typeface="Nunito"/>
              </a:rPr>
              <a:t>Italic Bold: CAT Co-Lead</a:t>
            </a:r>
            <a:r>
              <a:rPr b="1" i="0" lang="en" sz="1300" u="none" cap="none" strike="noStrike">
                <a:solidFill>
                  <a:srgbClr val="000000"/>
                </a:solidFill>
                <a:latin typeface="Nunito"/>
                <a:ea typeface="Nunito"/>
                <a:cs typeface="Nunito"/>
                <a:sym typeface="Nunito"/>
              </a:rPr>
              <a:t>)</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
          <p:cNvSpPr txBox="1"/>
          <p:nvPr>
            <p:ph type="title"/>
          </p:nvPr>
        </p:nvSpPr>
        <p:spPr>
          <a:xfrm>
            <a:off x="421350" y="65175"/>
            <a:ext cx="7509000" cy="999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UFS Coastal Applications Team - Background </a:t>
            </a:r>
            <a:endParaRPr/>
          </a:p>
        </p:txBody>
      </p:sp>
      <p:sp>
        <p:nvSpPr>
          <p:cNvPr id="269" name="Google Shape;269;p3"/>
          <p:cNvSpPr txBox="1"/>
          <p:nvPr>
            <p:ph idx="1" type="body"/>
          </p:nvPr>
        </p:nvSpPr>
        <p:spPr>
          <a:xfrm>
            <a:off x="421350" y="646900"/>
            <a:ext cx="8331300" cy="1435800"/>
          </a:xfrm>
          <a:prstGeom prst="rect">
            <a:avLst/>
          </a:prstGeom>
          <a:noFill/>
          <a:ln>
            <a:noFill/>
          </a:ln>
        </p:spPr>
        <p:txBody>
          <a:bodyPr anchorCtr="0" anchor="t" bIns="91425" lIns="91425" spcFirstLastPara="1" rIns="91425" wrap="square" tIns="91425">
            <a:noAutofit/>
          </a:bodyPr>
          <a:lstStyle/>
          <a:p>
            <a:pPr indent="0" lvl="0" marL="101600" rtl="0" algn="l">
              <a:lnSpc>
                <a:spcPct val="100000"/>
              </a:lnSpc>
              <a:spcBef>
                <a:spcPts val="1500"/>
              </a:spcBef>
              <a:spcAft>
                <a:spcPts val="0"/>
              </a:spcAft>
              <a:buClr>
                <a:srgbClr val="000000"/>
              </a:buClr>
              <a:buSzPts val="852"/>
              <a:buFont typeface="Arial"/>
              <a:buNone/>
            </a:pPr>
            <a:r>
              <a:rPr b="1" lang="en" sz="1600">
                <a:solidFill>
                  <a:srgbClr val="FF0000"/>
                </a:solidFill>
              </a:rPr>
              <a:t>The Unified Forecast System (UFS) Coastal Applications Team (CAT) </a:t>
            </a:r>
            <a:r>
              <a:rPr lang="en" sz="1600">
                <a:solidFill>
                  <a:srgbClr val="000000"/>
                </a:solidFill>
              </a:rPr>
              <a:t>is part of a larger development within NOAA that includes federal and academic partners to review NOAA needs and consolidate them into individual modeling systems (i.e., global and regional atmosphere, ocean, land, etc.) using a smaller set of coupled Earth System models that would continue to serve its various stakeholders. </a:t>
            </a:r>
            <a:endParaRPr sz="1600">
              <a:solidFill>
                <a:srgbClr val="000000"/>
              </a:solidFill>
            </a:endParaRPr>
          </a:p>
          <a:p>
            <a:pPr indent="0" lvl="0" marL="101600" rtl="0" algn="l">
              <a:lnSpc>
                <a:spcPct val="100000"/>
              </a:lnSpc>
              <a:spcBef>
                <a:spcPts val="1500"/>
              </a:spcBef>
              <a:spcAft>
                <a:spcPts val="0"/>
              </a:spcAft>
              <a:buClr>
                <a:srgbClr val="000000"/>
              </a:buClr>
              <a:buSzPts val="852"/>
              <a:buFont typeface="Arial"/>
              <a:buNone/>
            </a:pPr>
            <a:r>
              <a:t/>
            </a:r>
            <a:endParaRPr b="1" sz="1600">
              <a:solidFill>
                <a:srgbClr val="FF0000"/>
              </a:solidFill>
            </a:endParaRPr>
          </a:p>
          <a:p>
            <a:pPr indent="0" lvl="0" marL="0" rtl="0" algn="l">
              <a:lnSpc>
                <a:spcPct val="100000"/>
              </a:lnSpc>
              <a:spcBef>
                <a:spcPts val="0"/>
              </a:spcBef>
              <a:spcAft>
                <a:spcPts val="1200"/>
              </a:spcAft>
              <a:buSzPts val="852"/>
              <a:buNone/>
            </a:pPr>
            <a:r>
              <a:t/>
            </a:r>
            <a:endParaRPr sz="1600"/>
          </a:p>
        </p:txBody>
      </p:sp>
      <p:sp>
        <p:nvSpPr>
          <p:cNvPr id="270" name="Google Shape;270;p3"/>
          <p:cNvSpPr/>
          <p:nvPr/>
        </p:nvSpPr>
        <p:spPr>
          <a:xfrm>
            <a:off x="331650" y="2100650"/>
            <a:ext cx="8580300" cy="2907600"/>
          </a:xfrm>
          <a:prstGeom prst="rect">
            <a:avLst/>
          </a:prstGeom>
          <a:solidFill>
            <a:srgbClr val="FFFFFF"/>
          </a:solidFill>
          <a:ln cap="flat" cmpd="sng" w="18025">
            <a:solidFill>
              <a:srgbClr val="BABABA"/>
            </a:solidFill>
            <a:prstDash val="solid"/>
            <a:round/>
            <a:headEnd len="sm" w="sm" type="none"/>
            <a:tailEnd len="sm" w="sm" type="none"/>
          </a:ln>
        </p:spPr>
        <p:txBody>
          <a:bodyPr anchorCtr="0" anchor="ctr" bIns="32450" lIns="64900" spcFirstLastPara="1" rIns="64900" wrap="square" tIns="32450">
            <a:noAutofit/>
          </a:bodyPr>
          <a:lstStyle/>
          <a:p>
            <a:pPr indent="0" lvl="0" marL="0" marR="0" rtl="0" algn="ctr">
              <a:lnSpc>
                <a:spcPct val="100000"/>
              </a:lnSpc>
              <a:spcBef>
                <a:spcPts val="0"/>
              </a:spcBef>
              <a:spcAft>
                <a:spcPts val="0"/>
              </a:spcAft>
              <a:buClr>
                <a:srgbClr val="000000"/>
              </a:buClr>
              <a:buSzPts val="1325"/>
              <a:buFont typeface="Arial"/>
              <a:buNone/>
            </a:pPr>
            <a:r>
              <a:t/>
            </a:r>
            <a:endParaRPr b="0" i="0" sz="1325" u="none" cap="none" strike="noStrike">
              <a:solidFill>
                <a:srgbClr val="FFFFFF"/>
              </a:solidFill>
              <a:latin typeface="Arial"/>
              <a:ea typeface="Arial"/>
              <a:cs typeface="Arial"/>
              <a:sym typeface="Arial"/>
            </a:endParaRPr>
          </a:p>
        </p:txBody>
      </p:sp>
      <p:pic>
        <p:nvPicPr>
          <p:cNvPr id="271" name="Google Shape;271;p3"/>
          <p:cNvPicPr preferRelativeResize="0"/>
          <p:nvPr/>
        </p:nvPicPr>
        <p:blipFill rotWithShape="1">
          <a:blip r:embed="rId3">
            <a:alphaModFix/>
          </a:blip>
          <a:srcRect b="0" l="0" r="27969" t="0"/>
          <a:stretch/>
        </p:blipFill>
        <p:spPr>
          <a:xfrm>
            <a:off x="6082473" y="2455753"/>
            <a:ext cx="2665504" cy="2054465"/>
          </a:xfrm>
          <a:prstGeom prst="rect">
            <a:avLst/>
          </a:prstGeom>
          <a:noFill/>
          <a:ln cap="flat" cmpd="sng" w="9525">
            <a:solidFill>
              <a:srgbClr val="000000"/>
            </a:solidFill>
            <a:prstDash val="solid"/>
            <a:round/>
            <a:headEnd len="sm" w="sm" type="none"/>
            <a:tailEnd len="sm" w="sm" type="none"/>
          </a:ln>
        </p:spPr>
      </p:pic>
      <p:pic>
        <p:nvPicPr>
          <p:cNvPr descr="15-16p" id="272" name="Google Shape;272;p3"/>
          <p:cNvPicPr preferRelativeResize="0"/>
          <p:nvPr/>
        </p:nvPicPr>
        <p:blipFill rotWithShape="1">
          <a:blip r:embed="rId4">
            <a:alphaModFix/>
          </a:blip>
          <a:srcRect b="26838" l="1709" r="59885" t="5829"/>
          <a:stretch/>
        </p:blipFill>
        <p:spPr>
          <a:xfrm>
            <a:off x="455841" y="2372363"/>
            <a:ext cx="2476178" cy="2214056"/>
          </a:xfrm>
          <a:prstGeom prst="rect">
            <a:avLst/>
          </a:prstGeom>
          <a:noFill/>
          <a:ln cap="flat" cmpd="sng" w="9525">
            <a:solidFill>
              <a:srgbClr val="000000"/>
            </a:solidFill>
            <a:prstDash val="solid"/>
            <a:round/>
            <a:headEnd len="sm" w="sm" type="none"/>
            <a:tailEnd len="sm" w="sm" type="none"/>
          </a:ln>
        </p:spPr>
      </p:pic>
      <p:pic>
        <p:nvPicPr>
          <p:cNvPr descr="Rescue personnel perform a search in the aftermath of Hurricane Michael in Mexico Beach, Fla., Thursday, Oct. 11, 2018. (AP Photo/Gerald Herbert)" id="273" name="Google Shape;273;p3"/>
          <p:cNvPicPr preferRelativeResize="0"/>
          <p:nvPr/>
        </p:nvPicPr>
        <p:blipFill rotWithShape="1">
          <a:blip r:embed="rId5">
            <a:alphaModFix/>
          </a:blip>
          <a:srcRect b="0" l="0" r="0" t="0"/>
          <a:stretch/>
        </p:blipFill>
        <p:spPr>
          <a:xfrm>
            <a:off x="3104502" y="2455753"/>
            <a:ext cx="2815227" cy="2054464"/>
          </a:xfrm>
          <a:prstGeom prst="rect">
            <a:avLst/>
          </a:prstGeom>
          <a:noFill/>
          <a:ln cap="flat" cmpd="sng" w="9525">
            <a:solidFill>
              <a:srgbClr val="000000"/>
            </a:solidFill>
            <a:prstDash val="solid"/>
            <a:round/>
            <a:headEnd len="sm" w="sm" type="none"/>
            <a:tailEnd len="sm" w="sm" type="none"/>
          </a:ln>
        </p:spPr>
      </p:pic>
      <p:sp>
        <p:nvSpPr>
          <p:cNvPr id="274" name="Google Shape;274;p3"/>
          <p:cNvSpPr txBox="1"/>
          <p:nvPr/>
        </p:nvSpPr>
        <p:spPr>
          <a:xfrm>
            <a:off x="331643" y="2064899"/>
            <a:ext cx="2867700" cy="327600"/>
          </a:xfrm>
          <a:prstGeom prst="rect">
            <a:avLst/>
          </a:prstGeom>
          <a:noFill/>
          <a:ln>
            <a:noFill/>
          </a:ln>
        </p:spPr>
        <p:txBody>
          <a:bodyPr anchorCtr="0" anchor="t" bIns="64900" lIns="64900" spcFirstLastPara="1" rIns="64900" wrap="square" tIns="64900">
            <a:spAutoFit/>
          </a:bodyPr>
          <a:lstStyle/>
          <a:p>
            <a:pPr indent="-81123" lvl="0" marL="81123" marR="0" rtl="0" algn="ctr">
              <a:lnSpc>
                <a:spcPct val="90000"/>
              </a:lnSpc>
              <a:spcBef>
                <a:spcPts val="0"/>
              </a:spcBef>
              <a:spcAft>
                <a:spcPts val="0"/>
              </a:spcAft>
              <a:buClr>
                <a:srgbClr val="000000"/>
              </a:buClr>
              <a:buSzPts val="1420"/>
              <a:buFont typeface="Arial"/>
              <a:buNone/>
            </a:pPr>
            <a:r>
              <a:rPr b="1" i="0" lang="en" sz="1419" u="none" cap="none" strike="noStrike">
                <a:solidFill>
                  <a:srgbClr val="000000"/>
                </a:solidFill>
                <a:latin typeface="Nunito"/>
                <a:ea typeface="Nunito"/>
                <a:cs typeface="Nunito"/>
                <a:sym typeface="Nunito"/>
              </a:rPr>
              <a:t>Marine Navigation</a:t>
            </a:r>
            <a:endParaRPr b="0" i="0" sz="1419" u="none" cap="none" strike="noStrike">
              <a:solidFill>
                <a:srgbClr val="000000"/>
              </a:solidFill>
              <a:latin typeface="Nunito"/>
              <a:ea typeface="Nunito"/>
              <a:cs typeface="Nunito"/>
              <a:sym typeface="Nunito"/>
            </a:endParaRPr>
          </a:p>
        </p:txBody>
      </p:sp>
      <p:sp>
        <p:nvSpPr>
          <p:cNvPr id="275" name="Google Shape;275;p3"/>
          <p:cNvSpPr txBox="1"/>
          <p:nvPr/>
        </p:nvSpPr>
        <p:spPr>
          <a:xfrm>
            <a:off x="3099622" y="4586418"/>
            <a:ext cx="2867700" cy="480600"/>
          </a:xfrm>
          <a:prstGeom prst="rect">
            <a:avLst/>
          </a:prstGeom>
          <a:noFill/>
          <a:ln>
            <a:noFill/>
          </a:ln>
        </p:spPr>
        <p:txBody>
          <a:bodyPr anchorCtr="0" anchor="t" bIns="64900" lIns="64900" spcFirstLastPara="1" rIns="64900" wrap="square" tIns="64900">
            <a:spAutoFit/>
          </a:bodyPr>
          <a:lstStyle/>
          <a:p>
            <a:pPr indent="0" lvl="0" marL="0" marR="0" rtl="0" algn="l">
              <a:lnSpc>
                <a:spcPct val="100000"/>
              </a:lnSpc>
              <a:spcBef>
                <a:spcPts val="0"/>
              </a:spcBef>
              <a:spcAft>
                <a:spcPts val="0"/>
              </a:spcAft>
              <a:buClr>
                <a:srgbClr val="000000"/>
              </a:buClr>
              <a:buSzPts val="1136"/>
              <a:buFont typeface="Arial"/>
              <a:buNone/>
            </a:pPr>
            <a:r>
              <a:rPr b="0" i="0" lang="en" sz="1135" u="none" cap="none" strike="noStrike">
                <a:solidFill>
                  <a:srgbClr val="1A1A1A"/>
                </a:solidFill>
                <a:latin typeface="Nunito"/>
                <a:ea typeface="Nunito"/>
                <a:cs typeface="Nunito"/>
                <a:sym typeface="Nunito"/>
              </a:rPr>
              <a:t>Aftermath of Hurricane Michael in Mexico Beach, FL.  (AP Photo/Gerald Herbert)</a:t>
            </a:r>
            <a:endParaRPr b="0" i="0" sz="1135" u="none" cap="none" strike="noStrike">
              <a:solidFill>
                <a:srgbClr val="1A1A1A"/>
              </a:solidFill>
              <a:latin typeface="Nunito"/>
              <a:ea typeface="Nunito"/>
              <a:cs typeface="Nunito"/>
              <a:sym typeface="Nunito"/>
            </a:endParaRPr>
          </a:p>
        </p:txBody>
      </p:sp>
      <p:sp>
        <p:nvSpPr>
          <p:cNvPr id="276" name="Google Shape;276;p3"/>
          <p:cNvSpPr txBox="1"/>
          <p:nvPr/>
        </p:nvSpPr>
        <p:spPr>
          <a:xfrm>
            <a:off x="3126848" y="2064899"/>
            <a:ext cx="2815200" cy="327600"/>
          </a:xfrm>
          <a:prstGeom prst="rect">
            <a:avLst/>
          </a:prstGeom>
          <a:noFill/>
          <a:ln>
            <a:noFill/>
          </a:ln>
        </p:spPr>
        <p:txBody>
          <a:bodyPr anchorCtr="0" anchor="t" bIns="64900" lIns="64900" spcFirstLastPara="1" rIns="64900" wrap="square" tIns="64900">
            <a:spAutoFit/>
          </a:bodyPr>
          <a:lstStyle/>
          <a:p>
            <a:pPr indent="-81123" lvl="0" marL="81123" marR="0" rtl="0" algn="ctr">
              <a:lnSpc>
                <a:spcPct val="90000"/>
              </a:lnSpc>
              <a:spcBef>
                <a:spcPts val="0"/>
              </a:spcBef>
              <a:spcAft>
                <a:spcPts val="0"/>
              </a:spcAft>
              <a:buClr>
                <a:srgbClr val="000000"/>
              </a:buClr>
              <a:buSzPts val="1420"/>
              <a:buFont typeface="Arial"/>
              <a:buNone/>
            </a:pPr>
            <a:r>
              <a:rPr b="1" i="0" lang="en" sz="1419" u="none" cap="none" strike="noStrike">
                <a:solidFill>
                  <a:srgbClr val="000000"/>
                </a:solidFill>
                <a:latin typeface="Nunito"/>
                <a:ea typeface="Nunito"/>
                <a:cs typeface="Nunito"/>
                <a:sym typeface="Nunito"/>
              </a:rPr>
              <a:t>Risk Reduction</a:t>
            </a:r>
            <a:endParaRPr b="1" i="0" sz="1419" u="none" cap="none" strike="noStrike">
              <a:solidFill>
                <a:srgbClr val="000000"/>
              </a:solidFill>
              <a:latin typeface="Nunito"/>
              <a:ea typeface="Nunito"/>
              <a:cs typeface="Nunito"/>
              <a:sym typeface="Nunito"/>
            </a:endParaRPr>
          </a:p>
        </p:txBody>
      </p:sp>
      <p:sp>
        <p:nvSpPr>
          <p:cNvPr id="277" name="Google Shape;277;p3"/>
          <p:cNvSpPr txBox="1"/>
          <p:nvPr/>
        </p:nvSpPr>
        <p:spPr>
          <a:xfrm>
            <a:off x="5936093" y="2064899"/>
            <a:ext cx="2815200" cy="327600"/>
          </a:xfrm>
          <a:prstGeom prst="rect">
            <a:avLst/>
          </a:prstGeom>
          <a:noFill/>
          <a:ln>
            <a:noFill/>
          </a:ln>
        </p:spPr>
        <p:txBody>
          <a:bodyPr anchorCtr="0" anchor="t" bIns="64900" lIns="64900" spcFirstLastPara="1" rIns="64900" wrap="square" tIns="64900">
            <a:spAutoFit/>
          </a:bodyPr>
          <a:lstStyle/>
          <a:p>
            <a:pPr indent="-81123" lvl="0" marL="81123" marR="0" rtl="0" algn="ctr">
              <a:lnSpc>
                <a:spcPct val="90000"/>
              </a:lnSpc>
              <a:spcBef>
                <a:spcPts val="0"/>
              </a:spcBef>
              <a:spcAft>
                <a:spcPts val="0"/>
              </a:spcAft>
              <a:buClr>
                <a:srgbClr val="000000"/>
              </a:buClr>
              <a:buSzPts val="1420"/>
              <a:buFont typeface="Arial"/>
              <a:buNone/>
            </a:pPr>
            <a:r>
              <a:rPr b="1" i="0" lang="en" sz="1419" u="none" cap="none" strike="noStrike">
                <a:solidFill>
                  <a:srgbClr val="000000"/>
                </a:solidFill>
                <a:latin typeface="Nunito"/>
                <a:ea typeface="Nunito"/>
                <a:cs typeface="Nunito"/>
                <a:sym typeface="Nunito"/>
              </a:rPr>
              <a:t>Total Water Level</a:t>
            </a:r>
            <a:endParaRPr b="1" i="0" sz="1419" u="none" cap="none" strike="noStrike">
              <a:solidFill>
                <a:srgbClr val="000000"/>
              </a:solidFill>
              <a:latin typeface="Nunito"/>
              <a:ea typeface="Nunito"/>
              <a:cs typeface="Nunito"/>
              <a:sym typeface="Nunito"/>
            </a:endParaRPr>
          </a:p>
        </p:txBody>
      </p:sp>
      <p:sp>
        <p:nvSpPr>
          <p:cNvPr id="278" name="Google Shape;278;p3"/>
          <p:cNvSpPr txBox="1"/>
          <p:nvPr/>
        </p:nvSpPr>
        <p:spPr>
          <a:xfrm>
            <a:off x="384006" y="4588665"/>
            <a:ext cx="2815200" cy="480600"/>
          </a:xfrm>
          <a:prstGeom prst="rect">
            <a:avLst/>
          </a:prstGeom>
          <a:noFill/>
          <a:ln>
            <a:noFill/>
          </a:ln>
        </p:spPr>
        <p:txBody>
          <a:bodyPr anchorCtr="0" anchor="t" bIns="64900" lIns="64900" spcFirstLastPara="1" rIns="64900" wrap="square" tIns="64900">
            <a:spAutoFit/>
          </a:bodyPr>
          <a:lstStyle/>
          <a:p>
            <a:pPr indent="0" lvl="0" marL="0" marR="0" rtl="0" algn="l">
              <a:lnSpc>
                <a:spcPct val="100000"/>
              </a:lnSpc>
              <a:spcBef>
                <a:spcPts val="0"/>
              </a:spcBef>
              <a:spcAft>
                <a:spcPts val="0"/>
              </a:spcAft>
              <a:buClr>
                <a:srgbClr val="000000"/>
              </a:buClr>
              <a:buSzPts val="1136"/>
              <a:buFont typeface="Arial"/>
              <a:buNone/>
            </a:pPr>
            <a:r>
              <a:rPr b="0" i="0" lang="en" sz="1135" u="none" cap="none" strike="noStrike">
                <a:solidFill>
                  <a:srgbClr val="1A1A1A"/>
                </a:solidFill>
                <a:latin typeface="Nunito"/>
                <a:ea typeface="Nunito"/>
                <a:cs typeface="Nunito"/>
                <a:sym typeface="Nunito"/>
              </a:rPr>
              <a:t>Schematic illustration of S-1XX and S-4XX layers (IHO.int)</a:t>
            </a:r>
            <a:endParaRPr b="0" i="0" sz="1135" u="none" cap="none" strike="noStrike">
              <a:solidFill>
                <a:srgbClr val="1A1A1A"/>
              </a:solidFill>
              <a:latin typeface="Nunito"/>
              <a:ea typeface="Nunito"/>
              <a:cs typeface="Nunito"/>
              <a:sym typeface="Nunito"/>
            </a:endParaRPr>
          </a:p>
        </p:txBody>
      </p:sp>
      <p:sp>
        <p:nvSpPr>
          <p:cNvPr id="279" name="Google Shape;279;p3"/>
          <p:cNvSpPr txBox="1"/>
          <p:nvPr/>
        </p:nvSpPr>
        <p:spPr>
          <a:xfrm>
            <a:off x="5981425" y="4560375"/>
            <a:ext cx="3003000" cy="480600"/>
          </a:xfrm>
          <a:prstGeom prst="rect">
            <a:avLst/>
          </a:prstGeom>
          <a:noFill/>
          <a:ln>
            <a:noFill/>
          </a:ln>
        </p:spPr>
        <p:txBody>
          <a:bodyPr anchorCtr="0" anchor="t" bIns="64900" lIns="64900" spcFirstLastPara="1" rIns="64900" wrap="square" tIns="64900">
            <a:spAutoFit/>
          </a:bodyPr>
          <a:lstStyle/>
          <a:p>
            <a:pPr indent="0" lvl="0" marL="0" marR="0" rtl="0" algn="l">
              <a:lnSpc>
                <a:spcPct val="100000"/>
              </a:lnSpc>
              <a:spcBef>
                <a:spcPts val="0"/>
              </a:spcBef>
              <a:spcAft>
                <a:spcPts val="0"/>
              </a:spcAft>
              <a:buClr>
                <a:srgbClr val="000000"/>
              </a:buClr>
              <a:buSzPts val="1136"/>
              <a:buFont typeface="Arial"/>
              <a:buNone/>
            </a:pPr>
            <a:r>
              <a:rPr b="0" i="0" lang="en" sz="1135" u="none" cap="none" strike="noStrike">
                <a:solidFill>
                  <a:srgbClr val="1A1A1A"/>
                </a:solidFill>
                <a:latin typeface="Nunito"/>
                <a:ea typeface="Nunito"/>
                <a:cs typeface="Nunito"/>
                <a:sym typeface="Nunito"/>
              </a:rPr>
              <a:t>NWS Potential Storm Surge Flooding Map for Hurricane Dorian (NowCOAST - 9/2019)</a:t>
            </a:r>
            <a:endParaRPr b="0" i="0" sz="1135" u="none" cap="none" strike="noStrike">
              <a:solidFill>
                <a:srgbClr val="1A1A1A"/>
              </a:solidFill>
              <a:latin typeface="Nunito"/>
              <a:ea typeface="Nunito"/>
              <a:cs typeface="Nunito"/>
              <a:sym typeface="Nuni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
          <p:cNvSpPr txBox="1"/>
          <p:nvPr>
            <p:ph type="title"/>
          </p:nvPr>
        </p:nvSpPr>
        <p:spPr>
          <a:xfrm>
            <a:off x="267675" y="63900"/>
            <a:ext cx="8459100" cy="999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Phase 1 - Gathering Requirements (early in 2022)</a:t>
            </a:r>
            <a:endParaRPr/>
          </a:p>
        </p:txBody>
      </p:sp>
      <p:sp>
        <p:nvSpPr>
          <p:cNvPr id="285" name="Google Shape;285;p4"/>
          <p:cNvSpPr/>
          <p:nvPr/>
        </p:nvSpPr>
        <p:spPr>
          <a:xfrm>
            <a:off x="7535475" y="4001675"/>
            <a:ext cx="1332900" cy="93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286" name="Google Shape;286;p4"/>
          <p:cNvSpPr txBox="1"/>
          <p:nvPr>
            <p:ph idx="1" type="body"/>
          </p:nvPr>
        </p:nvSpPr>
        <p:spPr>
          <a:xfrm>
            <a:off x="515800" y="648500"/>
            <a:ext cx="8211000" cy="2541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rPr lang="en" sz="1800"/>
              <a:t>The UFS Coastal Applications Team (CAT) requested all three working groups (sub-application teams) to generate consensus guidelines (i.e., metrics, criteria, and competing numerical oceanographic models) for a model evaluation. </a:t>
            </a:r>
            <a:endParaRPr sz="1800"/>
          </a:p>
        </p:txBody>
      </p:sp>
      <p:pic>
        <p:nvPicPr>
          <p:cNvPr id="287" name="Google Shape;287;p4"/>
          <p:cNvPicPr preferRelativeResize="0"/>
          <p:nvPr/>
        </p:nvPicPr>
        <p:blipFill rotWithShape="1">
          <a:blip r:embed="rId3">
            <a:alphaModFix/>
          </a:blip>
          <a:srcRect b="18227" l="0" r="3511" t="0"/>
          <a:stretch/>
        </p:blipFill>
        <p:spPr>
          <a:xfrm>
            <a:off x="3267000" y="1870850"/>
            <a:ext cx="2653021" cy="2731274"/>
          </a:xfrm>
          <a:prstGeom prst="rect">
            <a:avLst/>
          </a:prstGeom>
          <a:noFill/>
          <a:ln>
            <a:noFill/>
          </a:ln>
          <a:effectLst>
            <a:outerShdw blurRad="57150" rotWithShape="0" algn="bl" dir="5400000" dist="19050">
              <a:srgbClr val="000000">
                <a:alpha val="49803"/>
              </a:srgbClr>
            </a:outerShdw>
          </a:effectLst>
        </p:spPr>
      </p:pic>
      <p:pic>
        <p:nvPicPr>
          <p:cNvPr id="288" name="Google Shape;288;p4"/>
          <p:cNvPicPr preferRelativeResize="0"/>
          <p:nvPr/>
        </p:nvPicPr>
        <p:blipFill rotWithShape="1">
          <a:blip r:embed="rId4">
            <a:alphaModFix/>
          </a:blip>
          <a:srcRect b="11628" l="0" r="0" t="0"/>
          <a:stretch/>
        </p:blipFill>
        <p:spPr>
          <a:xfrm>
            <a:off x="6115975" y="1886176"/>
            <a:ext cx="2544543" cy="2731275"/>
          </a:xfrm>
          <a:prstGeom prst="rect">
            <a:avLst/>
          </a:prstGeom>
          <a:noFill/>
          <a:ln>
            <a:noFill/>
          </a:ln>
          <a:effectLst>
            <a:outerShdw blurRad="57150" rotWithShape="0" algn="bl" dir="5400000" dist="19050">
              <a:srgbClr val="000000">
                <a:alpha val="49803"/>
              </a:srgbClr>
            </a:outerShdw>
          </a:effectLst>
        </p:spPr>
      </p:pic>
      <p:pic>
        <p:nvPicPr>
          <p:cNvPr id="289" name="Google Shape;289;p4"/>
          <p:cNvPicPr preferRelativeResize="0"/>
          <p:nvPr/>
        </p:nvPicPr>
        <p:blipFill rotWithShape="1">
          <a:blip r:embed="rId5">
            <a:alphaModFix/>
          </a:blip>
          <a:srcRect b="11800" l="4085" r="0" t="0"/>
          <a:stretch/>
        </p:blipFill>
        <p:spPr>
          <a:xfrm>
            <a:off x="644925" y="1867850"/>
            <a:ext cx="2445326" cy="2731274"/>
          </a:xfrm>
          <a:prstGeom prst="rect">
            <a:avLst/>
          </a:prstGeom>
          <a:noFill/>
          <a:ln>
            <a:noFill/>
          </a:ln>
          <a:effectLst>
            <a:outerShdw blurRad="57150" rotWithShape="0" algn="bl" dir="5400000" dist="19050">
              <a:srgbClr val="000000">
                <a:alpha val="49803"/>
              </a:srgbClr>
            </a:outerShdw>
          </a:effectLst>
        </p:spPr>
      </p:pic>
      <p:sp>
        <p:nvSpPr>
          <p:cNvPr id="290" name="Google Shape;290;p4"/>
          <p:cNvSpPr txBox="1"/>
          <p:nvPr/>
        </p:nvSpPr>
        <p:spPr>
          <a:xfrm>
            <a:off x="3300588" y="4527150"/>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sng" cap="none" strike="noStrike">
                <a:solidFill>
                  <a:srgbClr val="0563C1"/>
                </a:solidFill>
                <a:latin typeface="Nunito"/>
                <a:ea typeface="Nunito"/>
                <a:cs typeface="Nunito"/>
                <a:sym typeface="Nunito"/>
                <a:hlinkClick r:id="rId6">
                  <a:extLst>
                    <a:ext uri="{A12FA001-AC4F-418D-AE19-62706E023703}">
                      <ahyp:hlinkClr val="tx"/>
                    </a:ext>
                  </a:extLst>
                </a:hlinkClick>
              </a:rPr>
              <a:t>Total Water Level</a:t>
            </a:r>
            <a:endParaRPr b="1" i="0" sz="2000" u="none" cap="none" strike="noStrike">
              <a:solidFill>
                <a:srgbClr val="000000"/>
              </a:solidFill>
              <a:latin typeface="Nunito"/>
              <a:ea typeface="Nunito"/>
              <a:cs typeface="Nunito"/>
              <a:sym typeface="Nunito"/>
            </a:endParaRPr>
          </a:p>
        </p:txBody>
      </p:sp>
      <p:sp>
        <p:nvSpPr>
          <p:cNvPr id="291" name="Google Shape;291;p4"/>
          <p:cNvSpPr txBox="1"/>
          <p:nvPr/>
        </p:nvSpPr>
        <p:spPr>
          <a:xfrm>
            <a:off x="5962725" y="4492050"/>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sng" cap="none" strike="noStrike">
                <a:solidFill>
                  <a:srgbClr val="0563C1"/>
                </a:solidFill>
                <a:latin typeface="Nunito"/>
                <a:ea typeface="Nunito"/>
                <a:cs typeface="Nunito"/>
                <a:sym typeface="Nunito"/>
                <a:hlinkClick r:id="rId7">
                  <a:extLst>
                    <a:ext uri="{A12FA001-AC4F-418D-AE19-62706E023703}">
                      <ahyp:hlinkClr val="tx"/>
                    </a:ext>
                  </a:extLst>
                </a:hlinkClick>
              </a:rPr>
              <a:t>Risk Reduction</a:t>
            </a:r>
            <a:endParaRPr b="1" i="0" sz="2000" u="none" cap="none" strike="noStrike">
              <a:solidFill>
                <a:srgbClr val="000000"/>
              </a:solidFill>
              <a:latin typeface="Nunito"/>
              <a:ea typeface="Nunito"/>
              <a:cs typeface="Nunito"/>
              <a:sym typeface="Nunito"/>
            </a:endParaRPr>
          </a:p>
        </p:txBody>
      </p:sp>
      <p:sp>
        <p:nvSpPr>
          <p:cNvPr id="292" name="Google Shape;292;p4"/>
          <p:cNvSpPr txBox="1"/>
          <p:nvPr/>
        </p:nvSpPr>
        <p:spPr>
          <a:xfrm>
            <a:off x="226800" y="4522925"/>
            <a:ext cx="31923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sng" cap="none" strike="noStrike">
                <a:solidFill>
                  <a:srgbClr val="0563C1"/>
                </a:solidFill>
                <a:latin typeface="Nunito"/>
                <a:ea typeface="Nunito"/>
                <a:cs typeface="Nunito"/>
                <a:sym typeface="Nunito"/>
                <a:hlinkClick r:id="rId8">
                  <a:extLst>
                    <a:ext uri="{A12FA001-AC4F-418D-AE19-62706E023703}">
                      <ahyp:hlinkClr val="tx"/>
                    </a:ext>
                  </a:extLst>
                </a:hlinkClick>
              </a:rPr>
              <a:t>Marine Navigation</a:t>
            </a:r>
            <a:endParaRPr b="1" i="0" sz="2000" u="none" cap="none" strike="noStrike">
              <a:solidFill>
                <a:srgbClr val="000000"/>
              </a:solidFill>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5"/>
          <p:cNvSpPr txBox="1"/>
          <p:nvPr>
            <p:ph type="title"/>
          </p:nvPr>
        </p:nvSpPr>
        <p:spPr>
          <a:xfrm>
            <a:off x="306100" y="83425"/>
            <a:ext cx="8838000" cy="999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Phase 2 - Model Evaluation (October 2022 - ongoing) </a:t>
            </a:r>
            <a:endParaRPr/>
          </a:p>
        </p:txBody>
      </p:sp>
      <p:sp>
        <p:nvSpPr>
          <p:cNvPr id="298" name="Google Shape;298;p5"/>
          <p:cNvSpPr txBox="1"/>
          <p:nvPr>
            <p:ph idx="1" type="body"/>
          </p:nvPr>
        </p:nvSpPr>
        <p:spPr>
          <a:xfrm>
            <a:off x="321800" y="692100"/>
            <a:ext cx="8620500" cy="231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lang="en" sz="1600"/>
              <a:t>The team decided to further pursue the Marine Navigation sub-application and conduct a model evaluation. Based on Phase 1 outcomes, two ocean models were selected for Phase 2 evaluation: </a:t>
            </a:r>
            <a:r>
              <a:rPr b="1" lang="en" sz="1600"/>
              <a:t>FVCOM</a:t>
            </a:r>
            <a:r>
              <a:rPr lang="en" sz="1600"/>
              <a:t> and </a:t>
            </a:r>
            <a:r>
              <a:rPr b="1" lang="en" sz="1600"/>
              <a:t>SCHISM </a:t>
            </a:r>
            <a:r>
              <a:rPr lang="en" sz="1600"/>
              <a:t>(two unstructured hydrodynamic models). </a:t>
            </a:r>
            <a:endParaRPr sz="1600"/>
          </a:p>
          <a:p>
            <a:pPr indent="0" lvl="0" marL="0" rtl="0" algn="l">
              <a:lnSpc>
                <a:spcPct val="115000"/>
              </a:lnSpc>
              <a:spcBef>
                <a:spcPts val="0"/>
              </a:spcBef>
              <a:spcAft>
                <a:spcPts val="0"/>
              </a:spcAft>
              <a:buSzPts val="1300"/>
              <a:buNone/>
            </a:pPr>
            <a:r>
              <a:t/>
            </a:r>
            <a:endParaRPr sz="1400"/>
          </a:p>
          <a:p>
            <a:pPr indent="0" lvl="0" marL="0" rtl="0" algn="l">
              <a:lnSpc>
                <a:spcPct val="115000"/>
              </a:lnSpc>
              <a:spcBef>
                <a:spcPts val="0"/>
              </a:spcBef>
              <a:spcAft>
                <a:spcPts val="0"/>
              </a:spcAft>
              <a:buSzPts val="1300"/>
              <a:buNone/>
            </a:pPr>
            <a:r>
              <a:rPr b="1" lang="en" sz="1600"/>
              <a:t>9 tester groups</a:t>
            </a:r>
            <a:r>
              <a:rPr lang="en" sz="1600"/>
              <a:t> from academia &amp; government.</a:t>
            </a:r>
            <a:endParaRPr sz="1600"/>
          </a:p>
          <a:p>
            <a:pPr indent="0" lvl="0" marL="0" rtl="0" algn="l">
              <a:lnSpc>
                <a:spcPct val="115000"/>
              </a:lnSpc>
              <a:spcBef>
                <a:spcPts val="0"/>
              </a:spcBef>
              <a:spcAft>
                <a:spcPts val="0"/>
              </a:spcAft>
              <a:buSzPts val="1300"/>
              <a:buNone/>
            </a:pPr>
            <a:r>
              <a:t/>
            </a:r>
            <a:endParaRPr sz="1400"/>
          </a:p>
          <a:p>
            <a:pPr indent="0" lvl="0" marL="0" rtl="0" algn="l">
              <a:lnSpc>
                <a:spcPct val="115000"/>
              </a:lnSpc>
              <a:spcBef>
                <a:spcPts val="0"/>
              </a:spcBef>
              <a:spcAft>
                <a:spcPts val="0"/>
              </a:spcAft>
              <a:buSzPts val="1300"/>
              <a:buNone/>
            </a:pPr>
            <a:r>
              <a:rPr lang="en" sz="1600"/>
              <a:t>Hindcast Periods: Three months, not including warm-up period. </a:t>
            </a:r>
            <a:endParaRPr sz="1600"/>
          </a:p>
          <a:p>
            <a:pPr indent="-330200" lvl="0" marL="457200" rtl="0" algn="l">
              <a:lnSpc>
                <a:spcPct val="115000"/>
              </a:lnSpc>
              <a:spcBef>
                <a:spcPts val="0"/>
              </a:spcBef>
              <a:spcAft>
                <a:spcPts val="0"/>
              </a:spcAft>
              <a:buSzPts val="1600"/>
              <a:buChar char="●"/>
            </a:pPr>
            <a:r>
              <a:rPr lang="en" sz="1600"/>
              <a:t>July 1 - September 30, 2021: includes hurricanes (Elsa, Henri, Ida)</a:t>
            </a:r>
            <a:endParaRPr sz="1600"/>
          </a:p>
          <a:p>
            <a:pPr indent="-330200" lvl="0" marL="457200" rtl="0" algn="l">
              <a:lnSpc>
                <a:spcPct val="115000"/>
              </a:lnSpc>
              <a:spcBef>
                <a:spcPts val="0"/>
              </a:spcBef>
              <a:spcAft>
                <a:spcPts val="0"/>
              </a:spcAft>
              <a:buSzPts val="1600"/>
              <a:buChar char="●"/>
            </a:pPr>
            <a:r>
              <a:rPr lang="en" sz="1600"/>
              <a:t>January 1 - March 31, 2022: includes Nor’easters (Jan 14-17; Jan 28-29)</a:t>
            </a:r>
            <a:endParaRPr sz="1600"/>
          </a:p>
          <a:p>
            <a:pPr indent="0" lvl="0" marL="0" rtl="0" algn="l">
              <a:lnSpc>
                <a:spcPct val="115000"/>
              </a:lnSpc>
              <a:spcBef>
                <a:spcPts val="0"/>
              </a:spcBef>
              <a:spcAft>
                <a:spcPts val="0"/>
              </a:spcAft>
              <a:buSzPts val="1300"/>
              <a:buNone/>
            </a:pPr>
            <a:r>
              <a:t/>
            </a:r>
            <a:endParaRPr sz="1800"/>
          </a:p>
          <a:p>
            <a:pPr indent="0" lvl="0" marL="0" rtl="0" algn="l">
              <a:lnSpc>
                <a:spcPct val="115000"/>
              </a:lnSpc>
              <a:spcBef>
                <a:spcPts val="0"/>
              </a:spcBef>
              <a:spcAft>
                <a:spcPts val="0"/>
              </a:spcAft>
              <a:buSzPts val="1300"/>
              <a:buNone/>
            </a:pPr>
            <a:r>
              <a:t/>
            </a:r>
            <a:endParaRPr sz="1800"/>
          </a:p>
        </p:txBody>
      </p:sp>
      <p:sp>
        <p:nvSpPr>
          <p:cNvPr id="299" name="Google Shape;299;p5"/>
          <p:cNvSpPr/>
          <p:nvPr/>
        </p:nvSpPr>
        <p:spPr>
          <a:xfrm>
            <a:off x="7341075" y="3785950"/>
            <a:ext cx="1686300" cy="114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300" name="Google Shape;300;p5"/>
          <p:cNvSpPr txBox="1"/>
          <p:nvPr/>
        </p:nvSpPr>
        <p:spPr>
          <a:xfrm>
            <a:off x="304800" y="3237600"/>
            <a:ext cx="88380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dk2"/>
                </a:solidFill>
                <a:latin typeface="Nunito"/>
                <a:ea typeface="Nunito"/>
                <a:cs typeface="Nunito"/>
                <a:sym typeface="Nunito"/>
              </a:rPr>
              <a:t>Round 1:</a:t>
            </a:r>
            <a:r>
              <a:rPr b="0" i="0" lang="en" sz="1600" u="none" cap="none" strike="noStrike">
                <a:solidFill>
                  <a:schemeClr val="dk2"/>
                </a:solidFill>
                <a:latin typeface="Nunito"/>
                <a:ea typeface="Nunito"/>
                <a:cs typeface="Nunito"/>
                <a:sym typeface="Nunito"/>
              </a:rPr>
              <a:t> Evaluation in the 2D tide only mode (Depth averaged). Only tidal components were evaluated. </a:t>
            </a:r>
            <a:endParaRPr b="0" i="0" sz="1600" u="none" cap="none" strike="noStrike">
              <a:solidFill>
                <a:schemeClr val="dk2"/>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dk2"/>
                </a:solidFill>
                <a:latin typeface="Nunito"/>
                <a:ea typeface="Nunito"/>
                <a:cs typeface="Nunito"/>
                <a:sym typeface="Nunito"/>
              </a:rPr>
              <a:t>Round 2:</a:t>
            </a:r>
            <a:r>
              <a:rPr b="0" i="0" lang="en" sz="1600" u="none" cap="none" strike="noStrike">
                <a:solidFill>
                  <a:schemeClr val="dk2"/>
                </a:solidFill>
                <a:latin typeface="Nunito"/>
                <a:ea typeface="Nunito"/>
                <a:cs typeface="Nunito"/>
                <a:sym typeface="Nunito"/>
              </a:rPr>
              <a:t> Evaluation in the 3D mode (vertically layered), and models are coupled (one-way forcing) with atmospheric models (GFS/HRRR). </a:t>
            </a:r>
            <a:endParaRPr b="0" i="0" sz="1600" u="none" cap="none" strike="noStrike">
              <a:solidFill>
                <a:schemeClr val="dk2"/>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dk2"/>
                </a:solidFill>
                <a:latin typeface="Nunito"/>
                <a:ea typeface="Nunito"/>
                <a:cs typeface="Nunito"/>
                <a:sym typeface="Nunito"/>
              </a:rPr>
              <a:t>Round 3:</a:t>
            </a:r>
            <a:r>
              <a:rPr b="0" i="0" lang="en" sz="1600" u="none" cap="none" strike="noStrike">
                <a:solidFill>
                  <a:schemeClr val="dk2"/>
                </a:solidFill>
                <a:latin typeface="Nunito"/>
                <a:ea typeface="Nunito"/>
                <a:cs typeface="Nunito"/>
                <a:sym typeface="Nunito"/>
              </a:rPr>
              <a:t> Same as Round 2, and include wave processes (WAVEWATCH III). Use UFS-Coastal Infrastructure</a:t>
            </a:r>
            <a:endParaRPr b="0" i="0" sz="1600" u="none" cap="none" strike="noStrike">
              <a:solidFill>
                <a:schemeClr val="dk2"/>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dk2"/>
                </a:solidFill>
                <a:latin typeface="Nunito"/>
                <a:ea typeface="Nunito"/>
                <a:cs typeface="Nunito"/>
                <a:sym typeface="Nunito"/>
              </a:rPr>
              <a:t>Round 4:</a:t>
            </a:r>
            <a:r>
              <a:rPr b="0" i="0" lang="en" sz="1600" u="none" cap="none" strike="noStrike">
                <a:solidFill>
                  <a:schemeClr val="dk2"/>
                </a:solidFill>
                <a:latin typeface="Nunito"/>
                <a:ea typeface="Nunito"/>
                <a:cs typeface="Nunito"/>
                <a:sym typeface="Nunito"/>
              </a:rPr>
              <a:t> Same as Round 3, and include National Water Model outputs.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6"/>
          <p:cNvSpPr txBox="1"/>
          <p:nvPr>
            <p:ph type="title"/>
          </p:nvPr>
        </p:nvSpPr>
        <p:spPr>
          <a:xfrm>
            <a:off x="242350" y="120450"/>
            <a:ext cx="7030500" cy="99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400"/>
              <a:t>Study Site (New York Harbor)</a:t>
            </a:r>
            <a:endParaRPr sz="2400"/>
          </a:p>
        </p:txBody>
      </p:sp>
      <p:sp>
        <p:nvSpPr>
          <p:cNvPr id="306" name="Google Shape;306;p6"/>
          <p:cNvSpPr txBox="1"/>
          <p:nvPr>
            <p:ph idx="1" type="body"/>
          </p:nvPr>
        </p:nvSpPr>
        <p:spPr>
          <a:xfrm>
            <a:off x="242350" y="685775"/>
            <a:ext cx="4834800" cy="2541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rPr lang="en" sz="1600"/>
              <a:t>Mesh generation: Use provided bathymetry, geographic polygon for mesh generation. Resolve small riverine areas at ~10 m horizontal resolution. </a:t>
            </a:r>
            <a:endParaRPr sz="1600"/>
          </a:p>
        </p:txBody>
      </p:sp>
      <p:pic>
        <p:nvPicPr>
          <p:cNvPr id="307" name="Google Shape;307;p6"/>
          <p:cNvPicPr preferRelativeResize="0"/>
          <p:nvPr/>
        </p:nvPicPr>
        <p:blipFill rotWithShape="1">
          <a:blip r:embed="rId3">
            <a:alphaModFix/>
          </a:blip>
          <a:srcRect b="0" l="0" r="0" t="0"/>
          <a:stretch/>
        </p:blipFill>
        <p:spPr>
          <a:xfrm>
            <a:off x="198027" y="1710371"/>
            <a:ext cx="4626021" cy="2814680"/>
          </a:xfrm>
          <a:prstGeom prst="rect">
            <a:avLst/>
          </a:prstGeom>
          <a:noFill/>
          <a:ln>
            <a:noFill/>
          </a:ln>
        </p:spPr>
      </p:pic>
      <p:sp>
        <p:nvSpPr>
          <p:cNvPr id="308" name="Google Shape;308;p6"/>
          <p:cNvSpPr/>
          <p:nvPr/>
        </p:nvSpPr>
        <p:spPr>
          <a:xfrm>
            <a:off x="398985" y="2155877"/>
            <a:ext cx="750900" cy="300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Arial"/>
                <a:ea typeface="Arial"/>
                <a:cs typeface="Arial"/>
                <a:sym typeface="Arial"/>
              </a:rPr>
              <a:t>4 m</a:t>
            </a:r>
            <a:endParaRPr b="1" i="0" sz="1500" u="none" cap="none" strike="noStrike">
              <a:solidFill>
                <a:srgbClr val="000000"/>
              </a:solidFill>
              <a:latin typeface="Arial"/>
              <a:ea typeface="Arial"/>
              <a:cs typeface="Arial"/>
              <a:sym typeface="Arial"/>
            </a:endParaRPr>
          </a:p>
        </p:txBody>
      </p:sp>
      <p:sp>
        <p:nvSpPr>
          <p:cNvPr id="309" name="Google Shape;309;p6"/>
          <p:cNvSpPr/>
          <p:nvPr/>
        </p:nvSpPr>
        <p:spPr>
          <a:xfrm>
            <a:off x="1525670" y="1958820"/>
            <a:ext cx="750900" cy="300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500"/>
              <a:buFont typeface="Arial"/>
              <a:buNone/>
            </a:pPr>
            <a:r>
              <a:rPr b="1" i="0" lang="en" sz="1500" u="none" cap="none" strike="noStrike">
                <a:solidFill>
                  <a:srgbClr val="FFFFFF"/>
                </a:solidFill>
                <a:latin typeface="Arial"/>
                <a:ea typeface="Arial"/>
                <a:cs typeface="Arial"/>
                <a:sym typeface="Arial"/>
              </a:rPr>
              <a:t>8 m</a:t>
            </a:r>
            <a:endParaRPr b="1" i="0" sz="1500" u="none" cap="none" strike="noStrike">
              <a:solidFill>
                <a:srgbClr val="FFFFFF"/>
              </a:solidFill>
              <a:latin typeface="Arial"/>
              <a:ea typeface="Arial"/>
              <a:cs typeface="Arial"/>
              <a:sym typeface="Arial"/>
            </a:endParaRPr>
          </a:p>
        </p:txBody>
      </p:sp>
      <p:sp>
        <p:nvSpPr>
          <p:cNvPr id="310" name="Google Shape;310;p6"/>
          <p:cNvSpPr/>
          <p:nvPr/>
        </p:nvSpPr>
        <p:spPr>
          <a:xfrm>
            <a:off x="612536" y="2515396"/>
            <a:ext cx="750900" cy="300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500"/>
              <a:buFont typeface="Arial"/>
              <a:buNone/>
            </a:pPr>
            <a:r>
              <a:rPr b="1" i="0" lang="en" sz="1500" u="none" cap="none" strike="noStrike">
                <a:solidFill>
                  <a:srgbClr val="FFFFFF"/>
                </a:solidFill>
                <a:latin typeface="Arial"/>
                <a:ea typeface="Arial"/>
                <a:cs typeface="Arial"/>
                <a:sym typeface="Arial"/>
              </a:rPr>
              <a:t>32 m</a:t>
            </a:r>
            <a:endParaRPr b="1" i="0" sz="1500" u="none" cap="none" strike="noStrike">
              <a:solidFill>
                <a:srgbClr val="FFFFFF"/>
              </a:solidFill>
              <a:latin typeface="Arial"/>
              <a:ea typeface="Arial"/>
              <a:cs typeface="Arial"/>
              <a:sym typeface="Arial"/>
            </a:endParaRPr>
          </a:p>
        </p:txBody>
      </p:sp>
      <p:sp>
        <p:nvSpPr>
          <p:cNvPr id="311" name="Google Shape;311;p6"/>
          <p:cNvSpPr/>
          <p:nvPr/>
        </p:nvSpPr>
        <p:spPr>
          <a:xfrm>
            <a:off x="2276794" y="2116906"/>
            <a:ext cx="750900" cy="300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500"/>
              <a:buFont typeface="Arial"/>
              <a:buNone/>
            </a:pPr>
            <a:r>
              <a:rPr b="1" i="0" lang="en" sz="1500" u="none" cap="none" strike="noStrike">
                <a:solidFill>
                  <a:srgbClr val="FFFFFF"/>
                </a:solidFill>
                <a:latin typeface="Arial"/>
                <a:ea typeface="Arial"/>
                <a:cs typeface="Arial"/>
                <a:sym typeface="Arial"/>
              </a:rPr>
              <a:t>16 m</a:t>
            </a:r>
            <a:endParaRPr b="1" i="0" sz="1500" u="none" cap="none" strike="noStrike">
              <a:solidFill>
                <a:srgbClr val="FFFFFF"/>
              </a:solidFill>
              <a:latin typeface="Arial"/>
              <a:ea typeface="Arial"/>
              <a:cs typeface="Arial"/>
              <a:sym typeface="Arial"/>
            </a:endParaRPr>
          </a:p>
        </p:txBody>
      </p:sp>
      <p:sp>
        <p:nvSpPr>
          <p:cNvPr id="312" name="Google Shape;312;p6"/>
          <p:cNvSpPr/>
          <p:nvPr/>
        </p:nvSpPr>
        <p:spPr>
          <a:xfrm>
            <a:off x="1834024" y="3241935"/>
            <a:ext cx="750900" cy="300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500"/>
              <a:buFont typeface="Arial"/>
              <a:buNone/>
            </a:pPr>
            <a:r>
              <a:rPr b="1" i="0" lang="en" sz="1500" u="none" cap="none" strike="noStrike">
                <a:solidFill>
                  <a:srgbClr val="FFFFFF"/>
                </a:solidFill>
                <a:latin typeface="Arial"/>
                <a:ea typeface="Arial"/>
                <a:cs typeface="Arial"/>
                <a:sym typeface="Arial"/>
              </a:rPr>
              <a:t>100 m</a:t>
            </a:r>
            <a:endParaRPr b="1" i="0" sz="1500" u="none" cap="none" strike="noStrike">
              <a:solidFill>
                <a:srgbClr val="FFFFFF"/>
              </a:solidFill>
              <a:latin typeface="Arial"/>
              <a:ea typeface="Arial"/>
              <a:cs typeface="Arial"/>
              <a:sym typeface="Arial"/>
            </a:endParaRPr>
          </a:p>
        </p:txBody>
      </p:sp>
      <p:sp>
        <p:nvSpPr>
          <p:cNvPr id="313" name="Google Shape;313;p6"/>
          <p:cNvSpPr txBox="1"/>
          <p:nvPr/>
        </p:nvSpPr>
        <p:spPr>
          <a:xfrm>
            <a:off x="293525" y="4477800"/>
            <a:ext cx="45735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Nunito"/>
                <a:ea typeface="Nunito"/>
                <a:cs typeface="Nunito"/>
                <a:sym typeface="Nunito"/>
              </a:rPr>
              <a:t>Available bathymetry datasets at the study site (NY Harbor/Raritan Bay) and offshore for model evaluation </a:t>
            </a:r>
            <a:endParaRPr b="0" i="1"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Nunito"/>
              <a:ea typeface="Nunito"/>
              <a:cs typeface="Nunito"/>
              <a:sym typeface="Nunito"/>
            </a:endParaRPr>
          </a:p>
        </p:txBody>
      </p:sp>
      <p:pic>
        <p:nvPicPr>
          <p:cNvPr id="314" name="Google Shape;314;p6"/>
          <p:cNvPicPr preferRelativeResize="0"/>
          <p:nvPr/>
        </p:nvPicPr>
        <p:blipFill rotWithShape="1">
          <a:blip r:embed="rId4">
            <a:alphaModFix/>
          </a:blip>
          <a:srcRect b="0" l="0" r="0" t="0"/>
          <a:stretch/>
        </p:blipFill>
        <p:spPr>
          <a:xfrm>
            <a:off x="4900975" y="102568"/>
            <a:ext cx="4114725" cy="2401306"/>
          </a:xfrm>
          <a:prstGeom prst="rect">
            <a:avLst/>
          </a:prstGeom>
          <a:noFill/>
          <a:ln>
            <a:noFill/>
          </a:ln>
        </p:spPr>
      </p:pic>
      <p:pic>
        <p:nvPicPr>
          <p:cNvPr id="315" name="Google Shape;315;p6"/>
          <p:cNvPicPr preferRelativeResize="0"/>
          <p:nvPr/>
        </p:nvPicPr>
        <p:blipFill rotWithShape="1">
          <a:blip r:embed="rId5">
            <a:alphaModFix/>
          </a:blip>
          <a:srcRect b="0" l="0" r="0" t="0"/>
          <a:stretch/>
        </p:blipFill>
        <p:spPr>
          <a:xfrm>
            <a:off x="4876441" y="2456025"/>
            <a:ext cx="4114733" cy="2541601"/>
          </a:xfrm>
          <a:prstGeom prst="rect">
            <a:avLst/>
          </a:prstGeom>
          <a:noFill/>
          <a:ln>
            <a:noFill/>
          </a:ln>
        </p:spPr>
      </p:pic>
      <p:sp>
        <p:nvSpPr>
          <p:cNvPr id="316" name="Google Shape;316;p6"/>
          <p:cNvSpPr/>
          <p:nvPr/>
        </p:nvSpPr>
        <p:spPr>
          <a:xfrm>
            <a:off x="5662167" y="4697323"/>
            <a:ext cx="2120700" cy="300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i="0" lang="en" sz="1400" u="none" cap="none" strike="noStrike">
                <a:solidFill>
                  <a:srgbClr val="002060"/>
                </a:solidFill>
                <a:latin typeface="Nunito"/>
                <a:ea typeface="Nunito"/>
                <a:cs typeface="Nunito"/>
                <a:sym typeface="Nunito"/>
              </a:rPr>
              <a:t>FVCOM Mes</a:t>
            </a:r>
            <a:r>
              <a:rPr b="1" i="0" lang="en" sz="1500" u="none" cap="none" strike="noStrike">
                <a:solidFill>
                  <a:srgbClr val="000000"/>
                </a:solidFill>
                <a:latin typeface="Nunito"/>
                <a:ea typeface="Nunito"/>
                <a:cs typeface="Nunito"/>
                <a:sym typeface="Nunito"/>
              </a:rPr>
              <a:t>h</a:t>
            </a:r>
            <a:endParaRPr b="1" i="0" sz="1500" u="none" cap="none" strike="noStrike">
              <a:solidFill>
                <a:srgbClr val="000000"/>
              </a:solidFill>
              <a:latin typeface="Nunito"/>
              <a:ea typeface="Nunito"/>
              <a:cs typeface="Nunito"/>
              <a:sym typeface="Nunito"/>
            </a:endParaRPr>
          </a:p>
        </p:txBody>
      </p:sp>
      <p:sp>
        <p:nvSpPr>
          <p:cNvPr id="317" name="Google Shape;317;p6"/>
          <p:cNvSpPr/>
          <p:nvPr/>
        </p:nvSpPr>
        <p:spPr>
          <a:xfrm>
            <a:off x="5662167" y="1874823"/>
            <a:ext cx="2120700" cy="300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i="0" lang="en" sz="1400" u="none" cap="none" strike="noStrike">
                <a:solidFill>
                  <a:srgbClr val="002060"/>
                </a:solidFill>
                <a:latin typeface="Nunito"/>
                <a:ea typeface="Nunito"/>
                <a:cs typeface="Nunito"/>
                <a:sym typeface="Nunito"/>
              </a:rPr>
              <a:t>SCHISM Mes</a:t>
            </a:r>
            <a:r>
              <a:rPr b="1" i="0" lang="en" sz="1500" u="none" cap="none" strike="noStrike">
                <a:solidFill>
                  <a:srgbClr val="000000"/>
                </a:solidFill>
                <a:latin typeface="Nunito"/>
                <a:ea typeface="Nunito"/>
                <a:cs typeface="Nunito"/>
                <a:sym typeface="Nunito"/>
              </a:rPr>
              <a:t>h</a:t>
            </a:r>
            <a:endParaRPr b="1" i="0" sz="1500" u="none" cap="none" strike="noStrike">
              <a:solidFill>
                <a:srgbClr val="000000"/>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7"/>
          <p:cNvSpPr txBox="1"/>
          <p:nvPr>
            <p:ph type="title"/>
          </p:nvPr>
        </p:nvSpPr>
        <p:spPr>
          <a:xfrm>
            <a:off x="547150" y="91475"/>
            <a:ext cx="8176500" cy="99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2220"/>
              <a:t>Outcomes - Training the Next Gen Coastal Ocean Modelers</a:t>
            </a:r>
            <a:endParaRPr sz="2220"/>
          </a:p>
          <a:p>
            <a:pPr indent="0" lvl="0" marL="0" rtl="0" algn="l">
              <a:lnSpc>
                <a:spcPct val="100000"/>
              </a:lnSpc>
              <a:spcBef>
                <a:spcPts val="0"/>
              </a:spcBef>
              <a:spcAft>
                <a:spcPts val="0"/>
              </a:spcAft>
              <a:buSzPts val="990"/>
              <a:buNone/>
            </a:pPr>
            <a:r>
              <a:t/>
            </a:r>
            <a:endParaRPr sz="2220"/>
          </a:p>
          <a:p>
            <a:pPr indent="0" lvl="0" marL="0" rtl="0" algn="l">
              <a:lnSpc>
                <a:spcPct val="100000"/>
              </a:lnSpc>
              <a:spcBef>
                <a:spcPts val="0"/>
              </a:spcBef>
              <a:spcAft>
                <a:spcPts val="0"/>
              </a:spcAft>
              <a:buSzPts val="990"/>
              <a:buNone/>
            </a:pPr>
            <a:r>
              <a:t/>
            </a:r>
            <a:endParaRPr sz="2220"/>
          </a:p>
        </p:txBody>
      </p:sp>
      <p:sp>
        <p:nvSpPr>
          <p:cNvPr id="323" name="Google Shape;323;p7"/>
          <p:cNvSpPr/>
          <p:nvPr/>
        </p:nvSpPr>
        <p:spPr>
          <a:xfrm>
            <a:off x="7410325" y="3801275"/>
            <a:ext cx="1652100" cy="114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324" name="Google Shape;324;p7"/>
          <p:cNvSpPr txBox="1"/>
          <p:nvPr>
            <p:ph idx="1" type="body"/>
          </p:nvPr>
        </p:nvSpPr>
        <p:spPr>
          <a:xfrm>
            <a:off x="209100" y="718275"/>
            <a:ext cx="8514600" cy="31269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lang="en" sz="1600"/>
              <a:t>Successes</a:t>
            </a:r>
            <a:endParaRPr sz="1600"/>
          </a:p>
          <a:p>
            <a:pPr indent="-317500" lvl="1" marL="914400" rtl="0" algn="l">
              <a:lnSpc>
                <a:spcPct val="115000"/>
              </a:lnSpc>
              <a:spcBef>
                <a:spcPts val="0"/>
              </a:spcBef>
              <a:spcAft>
                <a:spcPts val="0"/>
              </a:spcAft>
              <a:buSzPts val="1400"/>
              <a:buChar char="○"/>
            </a:pPr>
            <a:r>
              <a:rPr b="1" lang="en" sz="1400"/>
              <a:t>“Grad Student Test”</a:t>
            </a:r>
            <a:r>
              <a:rPr lang="en" sz="1400"/>
              <a:t>: Total of 9 postdocs and graduate students and their advisors were exposed to 1) coastal circulation models used by NOS; 2) NOAA’s operational and marine navigation user requirements; 3) NOS’ model development and implementation approach; and 4) various observational platforms and skill assessment approaches. </a:t>
            </a:r>
            <a:endParaRPr sz="1400"/>
          </a:p>
          <a:p>
            <a:pPr indent="-330200" lvl="0" marL="457200" rtl="0" algn="l">
              <a:lnSpc>
                <a:spcPct val="115000"/>
              </a:lnSpc>
              <a:spcBef>
                <a:spcPts val="0"/>
              </a:spcBef>
              <a:spcAft>
                <a:spcPts val="0"/>
              </a:spcAft>
              <a:buSzPts val="1600"/>
              <a:buChar char="●"/>
            </a:pPr>
            <a:r>
              <a:rPr lang="en" sz="1600"/>
              <a:t>Lessons learned</a:t>
            </a:r>
            <a:endParaRPr sz="1600"/>
          </a:p>
          <a:p>
            <a:pPr indent="-317500" lvl="1" marL="914400" rtl="0" algn="l">
              <a:lnSpc>
                <a:spcPct val="115000"/>
              </a:lnSpc>
              <a:spcBef>
                <a:spcPts val="0"/>
              </a:spcBef>
              <a:spcAft>
                <a:spcPts val="0"/>
              </a:spcAft>
              <a:buSzPts val="1400"/>
              <a:buChar char="○"/>
            </a:pPr>
            <a:r>
              <a:rPr lang="en" sz="1400"/>
              <a:t>Sustained collaboration and regular communications. </a:t>
            </a:r>
            <a:endParaRPr sz="1400"/>
          </a:p>
          <a:p>
            <a:pPr indent="-317500" lvl="1" marL="914400" rtl="0" algn="l">
              <a:lnSpc>
                <a:spcPct val="115000"/>
              </a:lnSpc>
              <a:spcBef>
                <a:spcPts val="0"/>
              </a:spcBef>
              <a:spcAft>
                <a:spcPts val="0"/>
              </a:spcAft>
              <a:buSzPts val="1400"/>
              <a:buChar char="○"/>
            </a:pPr>
            <a:r>
              <a:rPr lang="en" sz="1400"/>
              <a:t>Each tester had own ‘baseline’ as a starting point for running other model configurations, allowing flexibility and learning by the trial and error method.  </a:t>
            </a:r>
            <a:endParaRPr sz="1400"/>
          </a:p>
          <a:p>
            <a:pPr indent="-317500" lvl="1" marL="914400" rtl="0" algn="l">
              <a:lnSpc>
                <a:spcPct val="115000"/>
              </a:lnSpc>
              <a:spcBef>
                <a:spcPts val="0"/>
              </a:spcBef>
              <a:spcAft>
                <a:spcPts val="0"/>
              </a:spcAft>
              <a:buSzPts val="1400"/>
              <a:buChar char="○"/>
            </a:pPr>
            <a:r>
              <a:rPr lang="en" sz="1400"/>
              <a:t>All information in NOS National Bathymetric Source, not just depths but also source and uncertainties, should be used.</a:t>
            </a:r>
            <a:endParaRPr sz="1600"/>
          </a:p>
          <a:p>
            <a:pPr indent="-330200" lvl="0" marL="457200" rtl="0" algn="l">
              <a:lnSpc>
                <a:spcPct val="115000"/>
              </a:lnSpc>
              <a:spcBef>
                <a:spcPts val="0"/>
              </a:spcBef>
              <a:spcAft>
                <a:spcPts val="0"/>
              </a:spcAft>
              <a:buSzPts val="1600"/>
              <a:buChar char="●"/>
            </a:pPr>
            <a:r>
              <a:rPr lang="en" sz="1600"/>
              <a:t>Challenges</a:t>
            </a:r>
            <a:endParaRPr sz="1600"/>
          </a:p>
          <a:p>
            <a:pPr indent="-317500" lvl="1" marL="914400" rtl="0" algn="l">
              <a:lnSpc>
                <a:spcPct val="115000"/>
              </a:lnSpc>
              <a:spcBef>
                <a:spcPts val="0"/>
              </a:spcBef>
              <a:spcAft>
                <a:spcPts val="0"/>
              </a:spcAft>
              <a:buSzPts val="1400"/>
              <a:buChar char="○"/>
            </a:pPr>
            <a:r>
              <a:rPr lang="en" sz="1400"/>
              <a:t>The baseline approach made it difficult for a tester to discuss their particular model issue(s) and to obtain troubleshooting help from other testers. Testers were encouraged to follow guidelines to allow for sharing knowledge and lessons learned among the testers while still providing flexibility and trial and error learning.</a:t>
            </a:r>
            <a:endParaRPr sz="1400"/>
          </a:p>
          <a:p>
            <a:pPr indent="0" lvl="0" marL="0" rtl="0" algn="l">
              <a:lnSpc>
                <a:spcPct val="115000"/>
              </a:lnSpc>
              <a:spcBef>
                <a:spcPts val="1200"/>
              </a:spcBef>
              <a:spcAft>
                <a:spcPts val="1200"/>
              </a:spcAft>
              <a:buSzPts val="1300"/>
              <a:buNone/>
            </a:pPr>
            <a:r>
              <a:t/>
            </a:r>
            <a:endParaRPr sz="1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8"/>
          <p:cNvSpPr txBox="1"/>
          <p:nvPr>
            <p:ph type="title"/>
          </p:nvPr>
        </p:nvSpPr>
        <p:spPr>
          <a:xfrm>
            <a:off x="547150" y="91475"/>
            <a:ext cx="8176500" cy="99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2220"/>
              <a:t>Outcomes - Evaluation of Potential Coastal Ocean Models</a:t>
            </a:r>
            <a:endParaRPr sz="2220"/>
          </a:p>
          <a:p>
            <a:pPr indent="0" lvl="0" marL="0" rtl="0" algn="l">
              <a:lnSpc>
                <a:spcPct val="100000"/>
              </a:lnSpc>
              <a:spcBef>
                <a:spcPts val="0"/>
              </a:spcBef>
              <a:spcAft>
                <a:spcPts val="0"/>
              </a:spcAft>
              <a:buSzPts val="990"/>
              <a:buNone/>
            </a:pPr>
            <a:r>
              <a:t/>
            </a:r>
            <a:endParaRPr sz="2220"/>
          </a:p>
          <a:p>
            <a:pPr indent="0" lvl="0" marL="0" rtl="0" algn="l">
              <a:lnSpc>
                <a:spcPct val="100000"/>
              </a:lnSpc>
              <a:spcBef>
                <a:spcPts val="0"/>
              </a:spcBef>
              <a:spcAft>
                <a:spcPts val="0"/>
              </a:spcAft>
              <a:buSzPts val="990"/>
              <a:buNone/>
            </a:pPr>
            <a:r>
              <a:t/>
            </a:r>
            <a:endParaRPr sz="2220"/>
          </a:p>
        </p:txBody>
      </p:sp>
      <p:sp>
        <p:nvSpPr>
          <p:cNvPr id="330" name="Google Shape;330;p8"/>
          <p:cNvSpPr/>
          <p:nvPr/>
        </p:nvSpPr>
        <p:spPr>
          <a:xfrm>
            <a:off x="7410325" y="3801275"/>
            <a:ext cx="1652100" cy="114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331" name="Google Shape;331;p8"/>
          <p:cNvSpPr txBox="1"/>
          <p:nvPr>
            <p:ph idx="1" type="body"/>
          </p:nvPr>
        </p:nvSpPr>
        <p:spPr>
          <a:xfrm>
            <a:off x="209100" y="718275"/>
            <a:ext cx="8514600" cy="42243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lang="en" sz="1600"/>
              <a:t>Successes</a:t>
            </a:r>
            <a:endParaRPr sz="1600"/>
          </a:p>
          <a:p>
            <a:pPr indent="-323850" lvl="1" marL="914400" rtl="0" algn="l">
              <a:lnSpc>
                <a:spcPct val="115000"/>
              </a:lnSpc>
              <a:spcBef>
                <a:spcPts val="0"/>
              </a:spcBef>
              <a:spcAft>
                <a:spcPts val="0"/>
              </a:spcAft>
              <a:buSzPts val="1500"/>
              <a:buChar char="○"/>
            </a:pPr>
            <a:r>
              <a:rPr lang="en" sz="1500"/>
              <a:t>Performance assessed for the two ocean models as potential candidates for the coastal ocean model component of the UFS. </a:t>
            </a:r>
            <a:endParaRPr sz="1500"/>
          </a:p>
          <a:p>
            <a:pPr indent="-323850" lvl="1" marL="914400" rtl="0" algn="l">
              <a:lnSpc>
                <a:spcPct val="115000"/>
              </a:lnSpc>
              <a:spcBef>
                <a:spcPts val="0"/>
              </a:spcBef>
              <a:spcAft>
                <a:spcPts val="0"/>
              </a:spcAft>
              <a:buSzPts val="1500"/>
              <a:buChar char="○"/>
            </a:pPr>
            <a:r>
              <a:rPr lang="en" sz="1500"/>
              <a:t>Testers evaluated the ability of the two models to predict the conditions according to NOS standards, for the two hindcast periods. </a:t>
            </a:r>
            <a:endParaRPr sz="1500"/>
          </a:p>
          <a:p>
            <a:pPr indent="-330200" lvl="0" marL="457200" rtl="0" algn="l">
              <a:lnSpc>
                <a:spcPct val="115000"/>
              </a:lnSpc>
              <a:spcBef>
                <a:spcPts val="0"/>
              </a:spcBef>
              <a:spcAft>
                <a:spcPts val="0"/>
              </a:spcAft>
              <a:buSzPts val="1600"/>
              <a:buChar char="●"/>
            </a:pPr>
            <a:r>
              <a:rPr lang="en" sz="1600"/>
              <a:t>Lessons learned</a:t>
            </a:r>
            <a:endParaRPr sz="1500"/>
          </a:p>
          <a:p>
            <a:pPr indent="-323850" lvl="1" marL="914400" rtl="0" algn="l">
              <a:lnSpc>
                <a:spcPct val="115000"/>
              </a:lnSpc>
              <a:spcBef>
                <a:spcPts val="0"/>
              </a:spcBef>
              <a:spcAft>
                <a:spcPts val="0"/>
              </a:spcAft>
              <a:buSzPts val="1500"/>
              <a:buChar char="○"/>
            </a:pPr>
            <a:r>
              <a:rPr lang="en" sz="1500"/>
              <a:t>Need to balance the requirement to generate accurate high resolution hindcasts vs. practical computational constraints (e.g., NOAA’s operational HPC environment).</a:t>
            </a:r>
            <a:endParaRPr sz="1500"/>
          </a:p>
          <a:p>
            <a:pPr indent="-323850" lvl="1" marL="914400" rtl="0" algn="l">
              <a:lnSpc>
                <a:spcPct val="115000"/>
              </a:lnSpc>
              <a:spcBef>
                <a:spcPts val="0"/>
              </a:spcBef>
              <a:spcAft>
                <a:spcPts val="0"/>
              </a:spcAft>
              <a:buSzPts val="1500"/>
              <a:buChar char="○"/>
            </a:pPr>
            <a:r>
              <a:rPr b="1" lang="en" sz="1500"/>
              <a:t>Advanced testers contributed code to the UFS-Coastal coupled infrastructure, expanding the number of atmospheric variables in coupling NUOPC caps and merging code into the UFS-Coastal git repository.</a:t>
            </a:r>
            <a:r>
              <a:rPr lang="en" sz="1500"/>
              <a:t>  </a:t>
            </a:r>
            <a:endParaRPr sz="1500"/>
          </a:p>
          <a:p>
            <a:pPr indent="-323850" lvl="1" marL="914400" rtl="0" algn="l">
              <a:lnSpc>
                <a:spcPct val="115000"/>
              </a:lnSpc>
              <a:spcBef>
                <a:spcPts val="0"/>
              </a:spcBef>
              <a:spcAft>
                <a:spcPts val="0"/>
              </a:spcAft>
              <a:buSzPts val="1500"/>
              <a:buChar char="○"/>
            </a:pPr>
            <a:r>
              <a:rPr lang="en" sz="1500"/>
              <a:t>Need for NOS to continue its development of open source skill assessment software not only for surface ocean but also for subsurface and spatially.</a:t>
            </a:r>
            <a:endParaRPr sz="1500"/>
          </a:p>
          <a:p>
            <a:pPr indent="-323850" lvl="1" marL="914400" rtl="0" algn="l">
              <a:lnSpc>
                <a:spcPct val="115000"/>
              </a:lnSpc>
              <a:spcBef>
                <a:spcPts val="0"/>
              </a:spcBef>
              <a:spcAft>
                <a:spcPts val="0"/>
              </a:spcAft>
              <a:buSzPts val="1500"/>
              <a:buChar char="○"/>
            </a:pPr>
            <a:r>
              <a:rPr lang="en" sz="1500"/>
              <a:t>Need for local knowledge to understand model vs. observation differences and digitized bathymetry vs. bathymetry collected by an acoustic system. </a:t>
            </a:r>
            <a:endParaRPr sz="1500"/>
          </a:p>
          <a:p>
            <a:pPr indent="0" lvl="0" marL="0" rtl="0" algn="l">
              <a:lnSpc>
                <a:spcPct val="115000"/>
              </a:lnSpc>
              <a:spcBef>
                <a:spcPts val="1200"/>
              </a:spcBef>
              <a:spcAft>
                <a:spcPts val="1200"/>
              </a:spcAft>
              <a:buSzPts val="1300"/>
              <a:buNone/>
            </a:pPr>
            <a:r>
              <a:t/>
            </a:r>
            <a:endParaRPr sz="15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9"/>
          <p:cNvSpPr/>
          <p:nvPr/>
        </p:nvSpPr>
        <p:spPr>
          <a:xfrm>
            <a:off x="1493675" y="127325"/>
            <a:ext cx="1332900" cy="93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337" name="Google Shape;337;p9"/>
          <p:cNvSpPr txBox="1"/>
          <p:nvPr>
            <p:ph type="title"/>
          </p:nvPr>
        </p:nvSpPr>
        <p:spPr>
          <a:xfrm>
            <a:off x="496575" y="96575"/>
            <a:ext cx="4154700" cy="999300"/>
          </a:xfrm>
          <a:prstGeom prst="rect">
            <a:avLst/>
          </a:prstGeom>
          <a:solidFill>
            <a:schemeClr val="lt1"/>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Lessons Learned: </a:t>
            </a:r>
            <a:endParaRPr/>
          </a:p>
          <a:p>
            <a:pPr indent="0" lvl="0" marL="0" rtl="0" algn="l">
              <a:lnSpc>
                <a:spcPct val="100000"/>
              </a:lnSpc>
              <a:spcBef>
                <a:spcPts val="0"/>
              </a:spcBef>
              <a:spcAft>
                <a:spcPts val="0"/>
              </a:spcAft>
              <a:buSzPct val="111111"/>
              <a:buNone/>
            </a:pPr>
            <a:r>
              <a:rPr lang="en"/>
              <a:t>Need for local knowledge </a:t>
            </a:r>
            <a:endParaRPr/>
          </a:p>
        </p:txBody>
      </p:sp>
      <p:sp>
        <p:nvSpPr>
          <p:cNvPr id="338" name="Google Shape;338;p9"/>
          <p:cNvSpPr txBox="1"/>
          <p:nvPr>
            <p:ph idx="1" type="body"/>
          </p:nvPr>
        </p:nvSpPr>
        <p:spPr>
          <a:xfrm>
            <a:off x="999800" y="3267400"/>
            <a:ext cx="2122800" cy="2541600"/>
          </a:xfrm>
          <a:prstGeom prst="rect">
            <a:avLst/>
          </a:prstGeom>
          <a:noFill/>
          <a:ln>
            <a:noFill/>
          </a:ln>
        </p:spPr>
        <p:txBody>
          <a:bodyPr anchorCtr="0" anchor="t" bIns="91425" lIns="91425" spcFirstLastPara="1" rIns="91425" wrap="square" tIns="91425">
            <a:normAutofit/>
          </a:bodyPr>
          <a:lstStyle/>
          <a:p>
            <a:pPr indent="-317500" lvl="1" marL="914400" rtl="0" algn="l">
              <a:lnSpc>
                <a:spcPct val="115000"/>
              </a:lnSpc>
              <a:spcBef>
                <a:spcPts val="0"/>
              </a:spcBef>
              <a:spcAft>
                <a:spcPts val="0"/>
              </a:spcAft>
              <a:buSzPts val="1400"/>
              <a:buChar char="○"/>
            </a:pPr>
            <a:r>
              <a:t/>
            </a:r>
            <a:endParaRPr/>
          </a:p>
        </p:txBody>
      </p:sp>
      <p:pic>
        <p:nvPicPr>
          <p:cNvPr id="339" name="Google Shape;339;p9"/>
          <p:cNvPicPr preferRelativeResize="0"/>
          <p:nvPr/>
        </p:nvPicPr>
        <p:blipFill rotWithShape="1">
          <a:blip r:embed="rId3">
            <a:alphaModFix/>
          </a:blip>
          <a:srcRect b="7044" l="8147" r="0" t="0"/>
          <a:stretch/>
        </p:blipFill>
        <p:spPr>
          <a:xfrm>
            <a:off x="6810700" y="165775"/>
            <a:ext cx="2333300" cy="2541600"/>
          </a:xfrm>
          <a:prstGeom prst="rect">
            <a:avLst/>
          </a:prstGeom>
          <a:noFill/>
          <a:ln>
            <a:noFill/>
          </a:ln>
        </p:spPr>
      </p:pic>
      <p:pic>
        <p:nvPicPr>
          <p:cNvPr id="340" name="Google Shape;340;p9"/>
          <p:cNvPicPr preferRelativeResize="0"/>
          <p:nvPr/>
        </p:nvPicPr>
        <p:blipFill rotWithShape="1">
          <a:blip r:embed="rId4">
            <a:alphaModFix/>
          </a:blip>
          <a:srcRect b="10873" l="0" r="24064" t="10896"/>
          <a:stretch/>
        </p:blipFill>
        <p:spPr>
          <a:xfrm>
            <a:off x="0" y="2146525"/>
            <a:ext cx="3694801" cy="2946250"/>
          </a:xfrm>
          <a:prstGeom prst="rect">
            <a:avLst/>
          </a:prstGeom>
          <a:noFill/>
          <a:ln>
            <a:noFill/>
          </a:ln>
        </p:spPr>
      </p:pic>
      <p:sp>
        <p:nvSpPr>
          <p:cNvPr id="341" name="Google Shape;341;p9"/>
          <p:cNvSpPr txBox="1"/>
          <p:nvPr/>
        </p:nvSpPr>
        <p:spPr>
          <a:xfrm>
            <a:off x="5230300" y="2671350"/>
            <a:ext cx="3963900" cy="64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rgbClr val="222222"/>
                </a:solidFill>
                <a:highlight>
                  <a:srgbClr val="FFFFFF"/>
                </a:highlight>
                <a:latin typeface="Nunito"/>
                <a:ea typeface="Nunito"/>
                <a:cs typeface="Nunito"/>
                <a:sym typeface="Nunito"/>
              </a:rPr>
              <a:t>↑</a:t>
            </a:r>
            <a:r>
              <a:rPr b="0" i="1" lang="en" sz="1400" u="none" cap="none" strike="noStrike">
                <a:solidFill>
                  <a:srgbClr val="222222"/>
                </a:solidFill>
                <a:highlight>
                  <a:srgbClr val="FFFFFF"/>
                </a:highlight>
                <a:latin typeface="Nunito"/>
                <a:ea typeface="Nunito"/>
                <a:cs typeface="Nunito"/>
                <a:sym typeface="Nunito"/>
              </a:rPr>
              <a:t> (left) Disconnected River over the Arthur Kill, (right) Fixed bathymetry data.</a:t>
            </a:r>
            <a:endParaRPr b="0" i="1" sz="1400" u="none" cap="none" strike="noStrike">
              <a:solidFill>
                <a:srgbClr val="000000"/>
              </a:solidFill>
              <a:latin typeface="Nunito"/>
              <a:ea typeface="Nunito"/>
              <a:cs typeface="Nunito"/>
              <a:sym typeface="Nunito"/>
            </a:endParaRPr>
          </a:p>
        </p:txBody>
      </p:sp>
      <p:pic>
        <p:nvPicPr>
          <p:cNvPr id="342" name="Google Shape;342;p9"/>
          <p:cNvPicPr preferRelativeResize="0"/>
          <p:nvPr/>
        </p:nvPicPr>
        <p:blipFill rotWithShape="1">
          <a:blip r:embed="rId5">
            <a:alphaModFix/>
          </a:blip>
          <a:srcRect b="7303" l="6848" r="15757" t="0"/>
          <a:stretch/>
        </p:blipFill>
        <p:spPr>
          <a:xfrm>
            <a:off x="4844725" y="165875"/>
            <a:ext cx="1965975" cy="2541600"/>
          </a:xfrm>
          <a:prstGeom prst="rect">
            <a:avLst/>
          </a:prstGeom>
          <a:noFill/>
          <a:ln>
            <a:noFill/>
          </a:ln>
        </p:spPr>
      </p:pic>
      <p:pic>
        <p:nvPicPr>
          <p:cNvPr id="343" name="Google Shape;343;p9"/>
          <p:cNvPicPr preferRelativeResize="0"/>
          <p:nvPr/>
        </p:nvPicPr>
        <p:blipFill rotWithShape="1">
          <a:blip r:embed="rId4">
            <a:alphaModFix/>
          </a:blip>
          <a:srcRect b="62567" l="75657" r="0" t="10897"/>
          <a:stretch/>
        </p:blipFill>
        <p:spPr>
          <a:xfrm>
            <a:off x="223050" y="1031400"/>
            <a:ext cx="1184450" cy="999300"/>
          </a:xfrm>
          <a:prstGeom prst="rect">
            <a:avLst/>
          </a:prstGeom>
          <a:noFill/>
          <a:ln>
            <a:noFill/>
          </a:ln>
        </p:spPr>
      </p:pic>
      <p:sp>
        <p:nvSpPr>
          <p:cNvPr id="344" name="Google Shape;344;p9"/>
          <p:cNvSpPr txBox="1"/>
          <p:nvPr/>
        </p:nvSpPr>
        <p:spPr>
          <a:xfrm>
            <a:off x="880825" y="1458900"/>
            <a:ext cx="3694800" cy="89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rgbClr val="222222"/>
                </a:solidFill>
                <a:highlight>
                  <a:srgbClr val="FFFFFF"/>
                </a:highlight>
                <a:latin typeface="Nunito"/>
                <a:ea typeface="Nunito"/>
                <a:cs typeface="Nunito"/>
                <a:sym typeface="Nunito"/>
              </a:rPr>
              <a:t>↓</a:t>
            </a:r>
            <a:r>
              <a:rPr b="0" i="1" lang="en" sz="1400" u="none" cap="none" strike="noStrike">
                <a:solidFill>
                  <a:srgbClr val="222222"/>
                </a:solidFill>
                <a:highlight>
                  <a:srgbClr val="FFFFFF"/>
                </a:highlight>
                <a:latin typeface="Nunito"/>
                <a:ea typeface="Nunito"/>
                <a:cs typeface="Nunito"/>
                <a:sym typeface="Nunito"/>
              </a:rPr>
              <a:t> </a:t>
            </a:r>
            <a:r>
              <a:rPr i="1" lang="en">
                <a:solidFill>
                  <a:srgbClr val="222222"/>
                </a:solidFill>
                <a:highlight>
                  <a:srgbClr val="FFFFFF"/>
                </a:highlight>
                <a:latin typeface="Nunito"/>
                <a:ea typeface="Nunito"/>
                <a:cs typeface="Nunito"/>
                <a:sym typeface="Nunito"/>
              </a:rPr>
              <a:t>S</a:t>
            </a:r>
            <a:r>
              <a:rPr b="0" i="1" lang="en" sz="1400" u="none" cap="none" strike="noStrike">
                <a:solidFill>
                  <a:srgbClr val="222222"/>
                </a:solidFill>
                <a:highlight>
                  <a:srgbClr val="FFFFFF"/>
                </a:highlight>
                <a:latin typeface="Nunito"/>
                <a:ea typeface="Nunito"/>
                <a:cs typeface="Nunito"/>
                <a:sym typeface="Nunito"/>
              </a:rPr>
              <a:t>uspicious jumps </a:t>
            </a:r>
            <a:r>
              <a:rPr i="1" lang="en">
                <a:solidFill>
                  <a:srgbClr val="222222"/>
                </a:solidFill>
                <a:highlight>
                  <a:srgbClr val="FFFFFF"/>
                </a:highlight>
                <a:latin typeface="Nunito"/>
                <a:ea typeface="Nunito"/>
                <a:cs typeface="Nunito"/>
                <a:sym typeface="Nunito"/>
              </a:rPr>
              <a:t>in bathymetry</a:t>
            </a:r>
            <a:r>
              <a:rPr b="0" i="1" lang="en" sz="1400" u="none" cap="none" strike="noStrike">
                <a:solidFill>
                  <a:srgbClr val="222222"/>
                </a:solidFill>
                <a:highlight>
                  <a:srgbClr val="FFFFFF"/>
                </a:highlight>
                <a:latin typeface="Nunito"/>
                <a:ea typeface="Nunito"/>
                <a:cs typeface="Nunito"/>
                <a:sym typeface="Nunito"/>
              </a:rPr>
              <a:t>, which were actually deemed as real based on inputs from a local expert. </a:t>
            </a:r>
            <a:endParaRPr b="0" i="1" sz="1400" u="none" cap="none" strike="noStrike">
              <a:solidFill>
                <a:srgbClr val="000000"/>
              </a:solidFill>
              <a:latin typeface="Nunito"/>
              <a:ea typeface="Nunito"/>
              <a:cs typeface="Nunito"/>
              <a:sym typeface="Nunito"/>
            </a:endParaRPr>
          </a:p>
        </p:txBody>
      </p:sp>
      <p:sp>
        <p:nvSpPr>
          <p:cNvPr id="345" name="Google Shape;345;p9"/>
          <p:cNvSpPr txBox="1"/>
          <p:nvPr/>
        </p:nvSpPr>
        <p:spPr>
          <a:xfrm>
            <a:off x="3873050" y="3319350"/>
            <a:ext cx="3504600" cy="159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Nunito"/>
                <a:ea typeface="Nunito"/>
                <a:cs typeface="Nunito"/>
                <a:sym typeface="Nunito"/>
              </a:rPr>
              <a:t>Local knowledge of physical oceanography and bathymetry was critical in properly configuring and evaluating the forcing used by the two models.</a:t>
            </a:r>
            <a:endParaRPr b="0" i="0" sz="1800" u="none" cap="none" strike="noStrike">
              <a:solidFill>
                <a:schemeClr val="dk2"/>
              </a:solidFill>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