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71" r:id="rId6"/>
    <p:sldId id="262" r:id="rId7"/>
    <p:sldId id="263" r:id="rId8"/>
    <p:sldId id="273" r:id="rId9"/>
    <p:sldId id="272" r:id="rId10"/>
    <p:sldId id="266" r:id="rId11"/>
    <p:sldId id="265" r:id="rId12"/>
    <p:sldId id="267" r:id="rId13"/>
    <p:sldId id="264" r:id="rId14"/>
    <p:sldId id="261" r:id="rId15"/>
    <p:sldId id="270" r:id="rId16"/>
    <p:sldId id="275" r:id="rId17"/>
  </p:sldIdLst>
  <p:sldSz cx="9144000" cy="5143500" type="screen16x9"/>
  <p:notesSz cx="6858000" cy="9144000"/>
  <p:embeddedFontLst>
    <p:embeddedFont>
      <p:font typeface="Maven Pro" pitchFamily="2" charset="77"/>
      <p:regular r:id="rId19"/>
      <p:bold r:id="rId20"/>
    </p:embeddedFont>
    <p:embeddedFont>
      <p:font typeface="Nunito" pitchFamily="2" charset="77"/>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747775"/>
          </p15:clr>
        </p15:guide>
        <p15:guide id="2" pos="288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0000"/>
    <a:srgbClr val="F8FFB6"/>
    <a:srgbClr val="D9FEFE"/>
    <a:srgbClr val="B5FFF6"/>
    <a:srgbClr val="FFFC00"/>
    <a:srgbClr val="F1FF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37"/>
    <p:restoredTop sz="85714"/>
  </p:normalViewPr>
  <p:slideViewPr>
    <p:cSldViewPr snapToGrid="0">
      <p:cViewPr varScale="1">
        <p:scale>
          <a:sx n="144" d="100"/>
          <a:sy n="144" d="100"/>
        </p:scale>
        <p:origin x="1536"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45624b8b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g345624b8b9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dk1"/>
                </a:solidFill>
              </a:rPr>
              <a:t>After implementing the inline large-scale wet removal calculation into Thompson MP scheme, </a:t>
            </a:r>
            <a:r>
              <a:rPr lang="en-US" sz="1100" dirty="0"/>
              <a:t>AOD biases shows greater consistency between the cycling and the S2S fully coupled experiment compared to the offline wet removal scheme </a:t>
            </a:r>
            <a:endParaRPr lang="en-US" sz="1100" b="1" dirty="0">
              <a:solidFill>
                <a:srgbClr val="FF0000"/>
              </a:solidFill>
              <a:highlight>
                <a:srgbClr val="FFFC00"/>
              </a:highlight>
              <a:latin typeface="Calibri"/>
              <a:ea typeface="Calibri"/>
              <a:cs typeface="Calibri"/>
              <a:sym typeface="Calibri"/>
            </a:endParaRPr>
          </a:p>
        </p:txBody>
      </p:sp>
    </p:spTree>
    <p:extLst>
      <p:ext uri="{BB962C8B-B14F-4D97-AF65-F5344CB8AC3E}">
        <p14:creationId xmlns:p14="http://schemas.microsoft.com/office/powerpoint/2010/main" val="947824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21535-2593-F5FE-AD1A-ABA07AE8A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79994B-0FC6-89EE-54E9-A824C5EF62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7C25CF-FD01-5CAC-3387-0D4DE523D309}"/>
              </a:ext>
            </a:extLst>
          </p:cNvPr>
          <p:cNvSpPr>
            <a:spLocks noGrp="1"/>
          </p:cNvSpPr>
          <p:nvPr>
            <p:ph type="body" idx="1"/>
          </p:nvPr>
        </p:nvSpPr>
        <p:spPr/>
        <p:txBody>
          <a:bodyPr/>
          <a:lstStyle/>
          <a:p>
            <a:pPr marL="104775" algn="ctr">
              <a:buClr>
                <a:schemeClr val="dk1"/>
              </a:buClr>
              <a:buSzPts val="1400"/>
            </a:pPr>
            <a:endParaRPr lang="en-US" dirty="0"/>
          </a:p>
        </p:txBody>
      </p:sp>
    </p:spTree>
    <p:extLst>
      <p:ext uri="{BB962C8B-B14F-4D97-AF65-F5344CB8AC3E}">
        <p14:creationId xmlns:p14="http://schemas.microsoft.com/office/powerpoint/2010/main" val="1916334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3A0DD-C391-54CC-0B6D-0BD110452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C8CF9-68EB-CE74-C85E-AEB5C0DBD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6379A9-C6E1-59AF-2689-11008785EE9C}"/>
              </a:ext>
            </a:extLst>
          </p:cNvPr>
          <p:cNvSpPr>
            <a:spLocks noGrp="1"/>
          </p:cNvSpPr>
          <p:nvPr>
            <p:ph type="body" idx="1"/>
          </p:nvPr>
        </p:nvSpPr>
        <p:spPr/>
        <p:txBody>
          <a:bodyPr/>
          <a:lstStyle/>
          <a:p>
            <a:pPr marL="104775" algn="ctr">
              <a:buClr>
                <a:schemeClr val="dk1"/>
              </a:buClr>
              <a:buSzPts val="1400"/>
            </a:pPr>
            <a:r>
              <a:rPr lang="en-US" b="1" dirty="0">
                <a:solidFill>
                  <a:srgbClr val="FF0000"/>
                </a:solidFill>
              </a:rPr>
              <a:t>UFS-Chem Experiments </a:t>
            </a:r>
          </a:p>
          <a:p>
            <a:pPr marL="276225" indent="-171450">
              <a:buClr>
                <a:schemeClr val="dk1"/>
              </a:buClr>
              <a:buSzPts val="1400"/>
              <a:buFont typeface="Wingdings" pitchFamily="2" charset="2"/>
              <a:buChar char="Ø"/>
            </a:pPr>
            <a:r>
              <a:rPr lang="en-US" sz="1100" dirty="0"/>
              <a:t>Performed sensitivity experiments isolating the effects of aerosol direct + semi-direct feedback and indirect feedback for multiple years (2012–2017) of S2S simulations in August.</a:t>
            </a:r>
            <a:endParaRPr lang="en-US" sz="1100" dirty="0">
              <a:highlight>
                <a:srgbClr val="FFFFFF"/>
              </a:highlight>
            </a:endParaRPr>
          </a:p>
          <a:p>
            <a:pPr marL="276225" indent="-171450">
              <a:lnSpc>
                <a:spcPct val="115000"/>
              </a:lnSpc>
              <a:buClr>
                <a:schemeClr val="dk1"/>
              </a:buClr>
              <a:buSzPts val="1400"/>
              <a:buFont typeface="Wingdings" pitchFamily="2" charset="2"/>
              <a:buChar char="Ø"/>
            </a:pPr>
            <a:r>
              <a:rPr lang="en-US" sz="1100" dirty="0"/>
              <a:t>Quantification of the impacts of aerosol direct + semi-direct and indirect feedback on key meteorological fields based on the experimental analysis.</a:t>
            </a:r>
          </a:p>
          <a:p>
            <a:endParaRPr lang="en-US" sz="1100" dirty="0">
              <a:solidFill>
                <a:srgbClr val="0070C0"/>
              </a:solidFill>
            </a:endParaRPr>
          </a:p>
          <a:p>
            <a:r>
              <a:rPr lang="en-US" sz="1100" dirty="0">
                <a:solidFill>
                  <a:srgbClr val="0070C0"/>
                </a:solidFill>
              </a:rPr>
              <a:t>The Thompson MP scheme handles large-scale removal internally, ensuring consistency, unlike most chemical models that apply it offline using separate precipitation-driven schemes.</a:t>
            </a:r>
            <a:endParaRPr lang="en-US" dirty="0"/>
          </a:p>
        </p:txBody>
      </p:sp>
    </p:spTree>
    <p:extLst>
      <p:ext uri="{BB962C8B-B14F-4D97-AF65-F5344CB8AC3E}">
        <p14:creationId xmlns:p14="http://schemas.microsoft.com/office/powerpoint/2010/main" val="4140791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9599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4775" algn="ctr">
              <a:buClr>
                <a:schemeClr val="dk1"/>
              </a:buClr>
              <a:buSzPts val="1400"/>
            </a:pPr>
            <a:endParaRPr lang="en-US" dirty="0"/>
          </a:p>
        </p:txBody>
      </p:sp>
    </p:spTree>
    <p:extLst>
      <p:ext uri="{BB962C8B-B14F-4D97-AF65-F5344CB8AC3E}">
        <p14:creationId xmlns:p14="http://schemas.microsoft.com/office/powerpoint/2010/main" val="4201417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6524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0407B-9DCC-AE1F-1DC0-3BFDE47DB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1DC103-B111-3043-85E4-08BD1AF5ED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D74073-460F-34B4-6AC0-B6ACAA6D0AD9}"/>
              </a:ext>
            </a:extLst>
          </p:cNvPr>
          <p:cNvSpPr>
            <a:spLocks noGrp="1"/>
          </p:cNvSpPr>
          <p:nvPr>
            <p:ph type="body" idx="1"/>
          </p:nvPr>
        </p:nvSpPr>
        <p:spPr/>
        <p:txBody>
          <a:bodyPr/>
          <a:lstStyle/>
          <a:p>
            <a:pPr marL="104775" algn="ctr">
              <a:buClr>
                <a:schemeClr val="dk1"/>
              </a:buClr>
              <a:buSzPts val="1400"/>
            </a:pPr>
            <a:endParaRPr lang="en-US" dirty="0"/>
          </a:p>
        </p:txBody>
      </p:sp>
    </p:spTree>
    <p:extLst>
      <p:ext uri="{BB962C8B-B14F-4D97-AF65-F5344CB8AC3E}">
        <p14:creationId xmlns:p14="http://schemas.microsoft.com/office/powerpoint/2010/main" val="1724942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145FA6"/>
        </a:solidFill>
        <a:effectLst/>
      </p:bgPr>
    </p:bg>
    <p:spTree>
      <p:nvGrpSpPr>
        <p:cNvPr id="1" name="Shape 9"/>
        <p:cNvGrpSpPr/>
        <p:nvPr/>
      </p:nvGrpSpPr>
      <p:grpSpPr>
        <a:xfrm>
          <a:off x="0" y="0"/>
          <a:ext cx="0" cy="0"/>
          <a:chOff x="0" y="0"/>
          <a:chExt cx="0" cy="0"/>
        </a:xfrm>
      </p:grpSpPr>
      <p:pic>
        <p:nvPicPr>
          <p:cNvPr id="10" name="Google Shape;10;p2" title="wave1.png"/>
          <p:cNvPicPr preferRelativeResize="0"/>
          <p:nvPr/>
        </p:nvPicPr>
        <p:blipFill>
          <a:blip r:embed="rId2">
            <a:alphaModFix/>
          </a:blip>
          <a:stretch>
            <a:fillRect/>
          </a:stretch>
        </p:blipFill>
        <p:spPr>
          <a:xfrm>
            <a:off x="-81637" y="-404450"/>
            <a:ext cx="9307274" cy="6980452"/>
          </a:xfrm>
          <a:prstGeom prst="rect">
            <a:avLst/>
          </a:prstGeom>
          <a:noFill/>
          <a:ln>
            <a:noFill/>
          </a:ln>
        </p:spPr>
      </p:pic>
      <p:sp>
        <p:nvSpPr>
          <p:cNvPr id="11" name="Google Shape;11;p2"/>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599">
                <a:solidFill>
                  <a:schemeClr val="lt1"/>
                </a:solidFill>
              </a:defRPr>
            </a:lvl1pPr>
            <a:lvl2pPr lvl="1">
              <a:spcBef>
                <a:spcPts val="0"/>
              </a:spcBef>
              <a:spcAft>
                <a:spcPts val="0"/>
              </a:spcAft>
              <a:buClr>
                <a:schemeClr val="lt1"/>
              </a:buClr>
              <a:buSzPts val="3600"/>
              <a:buNone/>
              <a:defRPr sz="3599">
                <a:solidFill>
                  <a:schemeClr val="lt1"/>
                </a:solidFill>
              </a:defRPr>
            </a:lvl2pPr>
            <a:lvl3pPr lvl="2">
              <a:spcBef>
                <a:spcPts val="0"/>
              </a:spcBef>
              <a:spcAft>
                <a:spcPts val="0"/>
              </a:spcAft>
              <a:buClr>
                <a:schemeClr val="lt1"/>
              </a:buClr>
              <a:buSzPts val="3600"/>
              <a:buNone/>
              <a:defRPr sz="3599">
                <a:solidFill>
                  <a:schemeClr val="lt1"/>
                </a:solidFill>
              </a:defRPr>
            </a:lvl3pPr>
            <a:lvl4pPr lvl="3">
              <a:spcBef>
                <a:spcPts val="0"/>
              </a:spcBef>
              <a:spcAft>
                <a:spcPts val="0"/>
              </a:spcAft>
              <a:buClr>
                <a:schemeClr val="lt1"/>
              </a:buClr>
              <a:buSzPts val="3600"/>
              <a:buNone/>
              <a:defRPr sz="3599">
                <a:solidFill>
                  <a:schemeClr val="lt1"/>
                </a:solidFill>
              </a:defRPr>
            </a:lvl4pPr>
            <a:lvl5pPr lvl="4">
              <a:spcBef>
                <a:spcPts val="0"/>
              </a:spcBef>
              <a:spcAft>
                <a:spcPts val="0"/>
              </a:spcAft>
              <a:buClr>
                <a:schemeClr val="lt1"/>
              </a:buClr>
              <a:buSzPts val="3600"/>
              <a:buNone/>
              <a:defRPr sz="3599">
                <a:solidFill>
                  <a:schemeClr val="lt1"/>
                </a:solidFill>
              </a:defRPr>
            </a:lvl5pPr>
            <a:lvl6pPr lvl="5">
              <a:spcBef>
                <a:spcPts val="0"/>
              </a:spcBef>
              <a:spcAft>
                <a:spcPts val="0"/>
              </a:spcAft>
              <a:buClr>
                <a:schemeClr val="lt1"/>
              </a:buClr>
              <a:buSzPts val="3600"/>
              <a:buNone/>
              <a:defRPr sz="3599">
                <a:solidFill>
                  <a:schemeClr val="lt1"/>
                </a:solidFill>
              </a:defRPr>
            </a:lvl6pPr>
            <a:lvl7pPr lvl="6">
              <a:spcBef>
                <a:spcPts val="0"/>
              </a:spcBef>
              <a:spcAft>
                <a:spcPts val="0"/>
              </a:spcAft>
              <a:buClr>
                <a:schemeClr val="lt1"/>
              </a:buClr>
              <a:buSzPts val="3600"/>
              <a:buNone/>
              <a:defRPr sz="3599">
                <a:solidFill>
                  <a:schemeClr val="lt1"/>
                </a:solidFill>
              </a:defRPr>
            </a:lvl7pPr>
            <a:lvl8pPr lvl="7">
              <a:spcBef>
                <a:spcPts val="0"/>
              </a:spcBef>
              <a:spcAft>
                <a:spcPts val="0"/>
              </a:spcAft>
              <a:buClr>
                <a:schemeClr val="lt1"/>
              </a:buClr>
              <a:buSzPts val="3600"/>
              <a:buNone/>
              <a:defRPr sz="3599">
                <a:solidFill>
                  <a:schemeClr val="lt1"/>
                </a:solidFill>
              </a:defRPr>
            </a:lvl8pPr>
            <a:lvl9pPr lvl="8">
              <a:spcBef>
                <a:spcPts val="0"/>
              </a:spcBef>
              <a:spcAft>
                <a:spcPts val="0"/>
              </a:spcAft>
              <a:buClr>
                <a:schemeClr val="lt1"/>
              </a:buClr>
              <a:buSzPts val="3600"/>
              <a:buNone/>
              <a:defRPr sz="3599">
                <a:solidFill>
                  <a:schemeClr val="lt1"/>
                </a:solidFill>
              </a:defRPr>
            </a:lvl9pPr>
          </a:lstStyle>
          <a:p>
            <a:endParaRPr/>
          </a:p>
        </p:txBody>
      </p:sp>
      <p:sp>
        <p:nvSpPr>
          <p:cNvPr id="12" name="Google Shape;12;p2"/>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3" name="Google Shape;13;p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14" name="Google Shape;14;p2" title="UIFCW2025_Logo_white.png"/>
          <p:cNvPicPr preferRelativeResize="0"/>
          <p:nvPr/>
        </p:nvPicPr>
        <p:blipFill>
          <a:blip r:embed="rId3">
            <a:alphaModFix/>
          </a:blip>
          <a:stretch>
            <a:fillRect/>
          </a:stretch>
        </p:blipFill>
        <p:spPr>
          <a:xfrm>
            <a:off x="6861301" y="3166714"/>
            <a:ext cx="1937475" cy="146256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145FA6"/>
        </a:solidFill>
        <a:effectLst/>
      </p:bgPr>
    </p:bg>
    <p:spTree>
      <p:nvGrpSpPr>
        <p:cNvPr id="1" name="Shape 105"/>
        <p:cNvGrpSpPr/>
        <p:nvPr/>
      </p:nvGrpSpPr>
      <p:grpSpPr>
        <a:xfrm>
          <a:off x="0" y="0"/>
          <a:ext cx="0" cy="0"/>
          <a:chOff x="0" y="0"/>
          <a:chExt cx="0" cy="0"/>
        </a:xfrm>
      </p:grpSpPr>
      <p:grpSp>
        <p:nvGrpSpPr>
          <p:cNvPr id="106" name="Google Shape;106;p11"/>
          <p:cNvGrpSpPr/>
          <p:nvPr/>
        </p:nvGrpSpPr>
        <p:grpSpPr>
          <a:xfrm>
            <a:off x="52" y="4099200"/>
            <a:ext cx="9144036" cy="1044300"/>
            <a:chOff x="52" y="4099200"/>
            <a:chExt cx="9144036" cy="1044300"/>
          </a:xfrm>
        </p:grpSpPr>
        <p:grpSp>
          <p:nvGrpSpPr>
            <p:cNvPr id="107" name="Google Shape;107;p11"/>
            <p:cNvGrpSpPr/>
            <p:nvPr/>
          </p:nvGrpSpPr>
          <p:grpSpPr>
            <a:xfrm>
              <a:off x="52" y="4309200"/>
              <a:ext cx="231622" cy="834300"/>
              <a:chOff x="2688737" y="4301380"/>
              <a:chExt cx="231900" cy="834300"/>
            </a:xfrm>
          </p:grpSpPr>
          <p:sp>
            <p:nvSpPr>
              <p:cNvPr id="108" name="Google Shape;108;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09" name="Google Shape;109;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10" name="Google Shape;110;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11" name="Google Shape;111;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12" name="Google Shape;112;p11"/>
            <p:cNvGrpSpPr/>
            <p:nvPr/>
          </p:nvGrpSpPr>
          <p:grpSpPr>
            <a:xfrm>
              <a:off x="371406" y="4099200"/>
              <a:ext cx="231622" cy="1044300"/>
              <a:chOff x="2688737" y="4091380"/>
              <a:chExt cx="231900" cy="1044300"/>
            </a:xfrm>
          </p:grpSpPr>
          <p:sp>
            <p:nvSpPr>
              <p:cNvPr id="113" name="Google Shape;113;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14" name="Google Shape;114;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15" name="Google Shape;115;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16" name="Google Shape;116;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17" name="Google Shape;11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18" name="Google Shape;118;p11"/>
            <p:cNvGrpSpPr/>
            <p:nvPr/>
          </p:nvGrpSpPr>
          <p:grpSpPr>
            <a:xfrm>
              <a:off x="742761" y="4309200"/>
              <a:ext cx="231622" cy="834300"/>
              <a:chOff x="2688737" y="4301380"/>
              <a:chExt cx="231900" cy="834300"/>
            </a:xfrm>
          </p:grpSpPr>
          <p:sp>
            <p:nvSpPr>
              <p:cNvPr id="119" name="Google Shape;11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20" name="Google Shape;12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21" name="Google Shape;12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22" name="Google Shape;12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23" name="Google Shape;123;p11"/>
            <p:cNvGrpSpPr/>
            <p:nvPr/>
          </p:nvGrpSpPr>
          <p:grpSpPr>
            <a:xfrm>
              <a:off x="1114115" y="4518900"/>
              <a:ext cx="231622" cy="624600"/>
              <a:chOff x="2688737" y="4511080"/>
              <a:chExt cx="231900" cy="624600"/>
            </a:xfrm>
          </p:grpSpPr>
          <p:sp>
            <p:nvSpPr>
              <p:cNvPr id="124" name="Google Shape;12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25" name="Google Shape;125;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26" name="Google Shape;126;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27" name="Google Shape;127;p11"/>
            <p:cNvGrpSpPr/>
            <p:nvPr/>
          </p:nvGrpSpPr>
          <p:grpSpPr>
            <a:xfrm>
              <a:off x="1856753" y="4099200"/>
              <a:ext cx="231600" cy="1044300"/>
              <a:chOff x="1856753" y="4099200"/>
              <a:chExt cx="231600" cy="1044300"/>
            </a:xfrm>
          </p:grpSpPr>
          <p:sp>
            <p:nvSpPr>
              <p:cNvPr id="128" name="Google Shape;128;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29" name="Google Shape;129;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30" name="Google Shape;130;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31" name="Google Shape;131;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32" name="Google Shape;132;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33" name="Google Shape;133;p11"/>
            <p:cNvGrpSpPr/>
            <p:nvPr/>
          </p:nvGrpSpPr>
          <p:grpSpPr>
            <a:xfrm>
              <a:off x="2228107" y="4309200"/>
              <a:ext cx="231600" cy="834300"/>
              <a:chOff x="2228107" y="4309200"/>
              <a:chExt cx="231600" cy="834300"/>
            </a:xfrm>
          </p:grpSpPr>
          <p:sp>
            <p:nvSpPr>
              <p:cNvPr id="134" name="Google Shape;134;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35" name="Google Shape;135;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36" name="Google Shape;136;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37" name="Google Shape;137;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38" name="Google Shape;138;p11"/>
            <p:cNvGrpSpPr/>
            <p:nvPr/>
          </p:nvGrpSpPr>
          <p:grpSpPr>
            <a:xfrm>
              <a:off x="2599462" y="4518900"/>
              <a:ext cx="231600" cy="624600"/>
              <a:chOff x="2599462" y="4518900"/>
              <a:chExt cx="231600" cy="624600"/>
            </a:xfrm>
          </p:grpSpPr>
          <p:sp>
            <p:nvSpPr>
              <p:cNvPr id="139" name="Google Shape;139;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40" name="Google Shape;140;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41" name="Google Shape;141;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42" name="Google Shape;142;p11"/>
            <p:cNvGrpSpPr/>
            <p:nvPr/>
          </p:nvGrpSpPr>
          <p:grpSpPr>
            <a:xfrm>
              <a:off x="3342171" y="4099200"/>
              <a:ext cx="231600" cy="1044300"/>
              <a:chOff x="3342171" y="4099200"/>
              <a:chExt cx="231600" cy="1044300"/>
            </a:xfrm>
          </p:grpSpPr>
          <p:sp>
            <p:nvSpPr>
              <p:cNvPr id="143" name="Google Shape;143;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44" name="Google Shape;144;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45" name="Google Shape;145;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46" name="Google Shape;146;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47" name="Google Shape;147;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48" name="Google Shape;148;p11"/>
            <p:cNvGrpSpPr/>
            <p:nvPr/>
          </p:nvGrpSpPr>
          <p:grpSpPr>
            <a:xfrm>
              <a:off x="3713525" y="4309200"/>
              <a:ext cx="231600" cy="834300"/>
              <a:chOff x="3713525" y="4309200"/>
              <a:chExt cx="231600" cy="834300"/>
            </a:xfrm>
          </p:grpSpPr>
          <p:sp>
            <p:nvSpPr>
              <p:cNvPr id="149" name="Google Shape;149;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50" name="Google Shape;150;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51" name="Google Shape;151;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52" name="Google Shape;152;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53" name="Google Shape;153;p11"/>
            <p:cNvGrpSpPr/>
            <p:nvPr/>
          </p:nvGrpSpPr>
          <p:grpSpPr>
            <a:xfrm>
              <a:off x="1485398" y="4309200"/>
              <a:ext cx="231600" cy="834300"/>
              <a:chOff x="1485398" y="4309200"/>
              <a:chExt cx="231600" cy="834300"/>
            </a:xfrm>
          </p:grpSpPr>
          <p:sp>
            <p:nvSpPr>
              <p:cNvPr id="154" name="Google Shape;154;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55" name="Google Shape;155;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56" name="Google Shape;156;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57" name="Google Shape;157;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58" name="Google Shape;158;p11"/>
            <p:cNvGrpSpPr/>
            <p:nvPr/>
          </p:nvGrpSpPr>
          <p:grpSpPr>
            <a:xfrm>
              <a:off x="4084879" y="4518900"/>
              <a:ext cx="231600" cy="624600"/>
              <a:chOff x="4084879" y="4518900"/>
              <a:chExt cx="231600" cy="624600"/>
            </a:xfrm>
          </p:grpSpPr>
          <p:sp>
            <p:nvSpPr>
              <p:cNvPr id="159" name="Google Shape;159;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60" name="Google Shape;160;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61" name="Google Shape;161;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62" name="Google Shape;162;p11"/>
            <p:cNvGrpSpPr/>
            <p:nvPr/>
          </p:nvGrpSpPr>
          <p:grpSpPr>
            <a:xfrm>
              <a:off x="2970816" y="4309200"/>
              <a:ext cx="231600" cy="834300"/>
              <a:chOff x="2970816" y="4309200"/>
              <a:chExt cx="231600" cy="834300"/>
            </a:xfrm>
          </p:grpSpPr>
          <p:sp>
            <p:nvSpPr>
              <p:cNvPr id="163" name="Google Shape;163;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64" name="Google Shape;164;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65" name="Google Shape;165;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66" name="Google Shape;166;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67" name="Google Shape;167;p11"/>
            <p:cNvGrpSpPr/>
            <p:nvPr/>
          </p:nvGrpSpPr>
          <p:grpSpPr>
            <a:xfrm>
              <a:off x="4456234" y="4309200"/>
              <a:ext cx="231600" cy="834300"/>
              <a:chOff x="4456234" y="4309200"/>
              <a:chExt cx="231600" cy="834300"/>
            </a:xfrm>
          </p:grpSpPr>
          <p:sp>
            <p:nvSpPr>
              <p:cNvPr id="168" name="Google Shape;168;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69" name="Google Shape;169;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0" name="Google Shape;170;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1" name="Google Shape;171;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72" name="Google Shape;172;p11"/>
            <p:cNvGrpSpPr/>
            <p:nvPr/>
          </p:nvGrpSpPr>
          <p:grpSpPr>
            <a:xfrm>
              <a:off x="4827588" y="4099200"/>
              <a:ext cx="231600" cy="1044300"/>
              <a:chOff x="4827588" y="4099200"/>
              <a:chExt cx="231600" cy="1044300"/>
            </a:xfrm>
          </p:grpSpPr>
          <p:sp>
            <p:nvSpPr>
              <p:cNvPr id="173" name="Google Shape;173;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4" name="Google Shape;174;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5" name="Google Shape;175;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6" name="Google Shape;176;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7" name="Google Shape;177;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78" name="Google Shape;178;p11"/>
            <p:cNvGrpSpPr/>
            <p:nvPr/>
          </p:nvGrpSpPr>
          <p:grpSpPr>
            <a:xfrm>
              <a:off x="5198943" y="4309200"/>
              <a:ext cx="231600" cy="834300"/>
              <a:chOff x="5198943" y="4309200"/>
              <a:chExt cx="231600" cy="834300"/>
            </a:xfrm>
          </p:grpSpPr>
          <p:sp>
            <p:nvSpPr>
              <p:cNvPr id="179" name="Google Shape;179;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0" name="Google Shape;180;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1" name="Google Shape;181;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2" name="Google Shape;182;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83" name="Google Shape;183;p11"/>
            <p:cNvGrpSpPr/>
            <p:nvPr/>
          </p:nvGrpSpPr>
          <p:grpSpPr>
            <a:xfrm>
              <a:off x="5570297" y="4518900"/>
              <a:ext cx="231600" cy="624600"/>
              <a:chOff x="5570297" y="4518900"/>
              <a:chExt cx="231600" cy="624600"/>
            </a:xfrm>
          </p:grpSpPr>
          <p:sp>
            <p:nvSpPr>
              <p:cNvPr id="184" name="Google Shape;184;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5" name="Google Shape;185;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6" name="Google Shape;186;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87" name="Google Shape;187;p11"/>
            <p:cNvGrpSpPr/>
            <p:nvPr/>
          </p:nvGrpSpPr>
          <p:grpSpPr>
            <a:xfrm>
              <a:off x="5941652" y="4309200"/>
              <a:ext cx="231600" cy="834300"/>
              <a:chOff x="5941652" y="4309200"/>
              <a:chExt cx="231600" cy="834300"/>
            </a:xfrm>
          </p:grpSpPr>
          <p:sp>
            <p:nvSpPr>
              <p:cNvPr id="188" name="Google Shape;188;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9" name="Google Shape;189;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90" name="Google Shape;190;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91" name="Google Shape;191;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92" name="Google Shape;192;p11"/>
            <p:cNvGrpSpPr/>
            <p:nvPr/>
          </p:nvGrpSpPr>
          <p:grpSpPr>
            <a:xfrm>
              <a:off x="6313006" y="4099200"/>
              <a:ext cx="231600" cy="1044300"/>
              <a:chOff x="6313006" y="4099200"/>
              <a:chExt cx="231600" cy="1044300"/>
            </a:xfrm>
          </p:grpSpPr>
          <p:sp>
            <p:nvSpPr>
              <p:cNvPr id="193" name="Google Shape;193;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94" name="Google Shape;194;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95" name="Google Shape;195;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96" name="Google Shape;196;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97" name="Google Shape;197;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98" name="Google Shape;198;p11"/>
            <p:cNvGrpSpPr/>
            <p:nvPr/>
          </p:nvGrpSpPr>
          <p:grpSpPr>
            <a:xfrm>
              <a:off x="6684361" y="4309200"/>
              <a:ext cx="231600" cy="834300"/>
              <a:chOff x="6684361" y="4309200"/>
              <a:chExt cx="231600" cy="834300"/>
            </a:xfrm>
          </p:grpSpPr>
          <p:sp>
            <p:nvSpPr>
              <p:cNvPr id="199" name="Google Shape;199;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00" name="Google Shape;200;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01" name="Google Shape;201;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02" name="Google Shape;202;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203" name="Google Shape;203;p11"/>
            <p:cNvGrpSpPr/>
            <p:nvPr/>
          </p:nvGrpSpPr>
          <p:grpSpPr>
            <a:xfrm>
              <a:off x="7055715" y="4518900"/>
              <a:ext cx="231600" cy="624600"/>
              <a:chOff x="7055715" y="4518900"/>
              <a:chExt cx="231600" cy="624600"/>
            </a:xfrm>
          </p:grpSpPr>
          <p:sp>
            <p:nvSpPr>
              <p:cNvPr id="204" name="Google Shape;204;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05" name="Google Shape;205;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06" name="Google Shape;206;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207" name="Google Shape;207;p11"/>
            <p:cNvGrpSpPr/>
            <p:nvPr/>
          </p:nvGrpSpPr>
          <p:grpSpPr>
            <a:xfrm>
              <a:off x="7798424" y="4099200"/>
              <a:ext cx="231600" cy="1044300"/>
              <a:chOff x="7798424" y="4099200"/>
              <a:chExt cx="231600" cy="1044300"/>
            </a:xfrm>
          </p:grpSpPr>
          <p:sp>
            <p:nvSpPr>
              <p:cNvPr id="208" name="Google Shape;208;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09" name="Google Shape;209;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10" name="Google Shape;210;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11" name="Google Shape;211;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12" name="Google Shape;212;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213" name="Google Shape;213;p11"/>
            <p:cNvGrpSpPr/>
            <p:nvPr/>
          </p:nvGrpSpPr>
          <p:grpSpPr>
            <a:xfrm>
              <a:off x="8169779" y="4309200"/>
              <a:ext cx="231600" cy="834300"/>
              <a:chOff x="8169779" y="4309200"/>
              <a:chExt cx="231600" cy="834300"/>
            </a:xfrm>
          </p:grpSpPr>
          <p:sp>
            <p:nvSpPr>
              <p:cNvPr id="214" name="Google Shape;214;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15" name="Google Shape;215;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16" name="Google Shape;216;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17" name="Google Shape;217;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218" name="Google Shape;218;p11"/>
            <p:cNvGrpSpPr/>
            <p:nvPr/>
          </p:nvGrpSpPr>
          <p:grpSpPr>
            <a:xfrm>
              <a:off x="7427070" y="4309200"/>
              <a:ext cx="231600" cy="834300"/>
              <a:chOff x="7427070" y="4309200"/>
              <a:chExt cx="231600" cy="834300"/>
            </a:xfrm>
          </p:grpSpPr>
          <p:sp>
            <p:nvSpPr>
              <p:cNvPr id="219" name="Google Shape;219;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0" name="Google Shape;220;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1" name="Google Shape;221;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2" name="Google Shape;222;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223" name="Google Shape;223;p11"/>
            <p:cNvGrpSpPr/>
            <p:nvPr/>
          </p:nvGrpSpPr>
          <p:grpSpPr>
            <a:xfrm>
              <a:off x="8541133" y="4518900"/>
              <a:ext cx="231600" cy="624600"/>
              <a:chOff x="8541133" y="4518900"/>
              <a:chExt cx="231600" cy="624600"/>
            </a:xfrm>
          </p:grpSpPr>
          <p:sp>
            <p:nvSpPr>
              <p:cNvPr id="224" name="Google Shape;224;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5" name="Google Shape;225;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6" name="Google Shape;226;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227" name="Google Shape;227;p11"/>
            <p:cNvGrpSpPr/>
            <p:nvPr/>
          </p:nvGrpSpPr>
          <p:grpSpPr>
            <a:xfrm>
              <a:off x="8912488" y="4309200"/>
              <a:ext cx="231600" cy="834300"/>
              <a:chOff x="8912488" y="4309200"/>
              <a:chExt cx="231600" cy="834300"/>
            </a:xfrm>
          </p:grpSpPr>
          <p:sp>
            <p:nvSpPr>
              <p:cNvPr id="228" name="Google Shape;228;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9" name="Google Shape;229;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0" name="Google Shape;230;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1" name="Google Shape;231;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sp>
        <p:nvSpPr>
          <p:cNvPr id="232" name="Google Shape;232;p11"/>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8000"/>
              <a:buNone/>
              <a:defRPr sz="7998">
                <a:solidFill>
                  <a:schemeClr val="lt1"/>
                </a:solidFill>
              </a:defRPr>
            </a:lvl1pPr>
            <a:lvl2pPr lvl="1" algn="ctr">
              <a:spcBef>
                <a:spcPts val="0"/>
              </a:spcBef>
              <a:spcAft>
                <a:spcPts val="0"/>
              </a:spcAft>
              <a:buClr>
                <a:schemeClr val="lt1"/>
              </a:buClr>
              <a:buSzPts val="8000"/>
              <a:buNone/>
              <a:defRPr sz="7998">
                <a:solidFill>
                  <a:schemeClr val="lt1"/>
                </a:solidFill>
              </a:defRPr>
            </a:lvl2pPr>
            <a:lvl3pPr lvl="2" algn="ctr">
              <a:spcBef>
                <a:spcPts val="0"/>
              </a:spcBef>
              <a:spcAft>
                <a:spcPts val="0"/>
              </a:spcAft>
              <a:buClr>
                <a:schemeClr val="lt1"/>
              </a:buClr>
              <a:buSzPts val="8000"/>
              <a:buNone/>
              <a:defRPr sz="7998">
                <a:solidFill>
                  <a:schemeClr val="lt1"/>
                </a:solidFill>
              </a:defRPr>
            </a:lvl3pPr>
            <a:lvl4pPr lvl="3" algn="ctr">
              <a:spcBef>
                <a:spcPts val="0"/>
              </a:spcBef>
              <a:spcAft>
                <a:spcPts val="0"/>
              </a:spcAft>
              <a:buClr>
                <a:schemeClr val="lt1"/>
              </a:buClr>
              <a:buSzPts val="8000"/>
              <a:buNone/>
              <a:defRPr sz="7998">
                <a:solidFill>
                  <a:schemeClr val="lt1"/>
                </a:solidFill>
              </a:defRPr>
            </a:lvl4pPr>
            <a:lvl5pPr lvl="4" algn="ctr">
              <a:spcBef>
                <a:spcPts val="0"/>
              </a:spcBef>
              <a:spcAft>
                <a:spcPts val="0"/>
              </a:spcAft>
              <a:buClr>
                <a:schemeClr val="lt1"/>
              </a:buClr>
              <a:buSzPts val="8000"/>
              <a:buNone/>
              <a:defRPr sz="7998">
                <a:solidFill>
                  <a:schemeClr val="lt1"/>
                </a:solidFill>
              </a:defRPr>
            </a:lvl5pPr>
            <a:lvl6pPr lvl="5" algn="ctr">
              <a:spcBef>
                <a:spcPts val="0"/>
              </a:spcBef>
              <a:spcAft>
                <a:spcPts val="0"/>
              </a:spcAft>
              <a:buClr>
                <a:schemeClr val="lt1"/>
              </a:buClr>
              <a:buSzPts val="8000"/>
              <a:buNone/>
              <a:defRPr sz="7998">
                <a:solidFill>
                  <a:schemeClr val="lt1"/>
                </a:solidFill>
              </a:defRPr>
            </a:lvl6pPr>
            <a:lvl7pPr lvl="6" algn="ctr">
              <a:spcBef>
                <a:spcPts val="0"/>
              </a:spcBef>
              <a:spcAft>
                <a:spcPts val="0"/>
              </a:spcAft>
              <a:buClr>
                <a:schemeClr val="lt1"/>
              </a:buClr>
              <a:buSzPts val="8000"/>
              <a:buNone/>
              <a:defRPr sz="7998">
                <a:solidFill>
                  <a:schemeClr val="lt1"/>
                </a:solidFill>
              </a:defRPr>
            </a:lvl7pPr>
            <a:lvl8pPr lvl="7" algn="ctr">
              <a:spcBef>
                <a:spcPts val="0"/>
              </a:spcBef>
              <a:spcAft>
                <a:spcPts val="0"/>
              </a:spcAft>
              <a:buClr>
                <a:schemeClr val="lt1"/>
              </a:buClr>
              <a:buSzPts val="8000"/>
              <a:buNone/>
              <a:defRPr sz="7998">
                <a:solidFill>
                  <a:schemeClr val="lt1"/>
                </a:solidFill>
              </a:defRPr>
            </a:lvl8pPr>
            <a:lvl9pPr lvl="8" algn="ctr">
              <a:spcBef>
                <a:spcPts val="0"/>
              </a:spcBef>
              <a:spcAft>
                <a:spcPts val="0"/>
              </a:spcAft>
              <a:buClr>
                <a:schemeClr val="lt1"/>
              </a:buClr>
              <a:buSzPts val="8000"/>
              <a:buNone/>
              <a:defRPr sz="7998">
                <a:solidFill>
                  <a:schemeClr val="lt1"/>
                </a:solidFill>
              </a:defRPr>
            </a:lvl9pPr>
          </a:lstStyle>
          <a:p>
            <a:r>
              <a:t>xx%</a:t>
            </a:r>
          </a:p>
        </p:txBody>
      </p:sp>
      <p:sp>
        <p:nvSpPr>
          <p:cNvPr id="233" name="Google Shape;233;p11"/>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rmAutofit/>
          </a:bodyPr>
          <a:lstStyle>
            <a:lvl1pPr marL="457086" lvl="0" indent="-311072" algn="ctr">
              <a:spcBef>
                <a:spcPts val="0"/>
              </a:spcBef>
              <a:spcAft>
                <a:spcPts val="0"/>
              </a:spcAft>
              <a:buClr>
                <a:schemeClr val="lt1"/>
              </a:buClr>
              <a:buSzPts val="1300"/>
              <a:buChar char="●"/>
              <a:defRPr>
                <a:solidFill>
                  <a:schemeClr val="lt1"/>
                </a:solidFill>
              </a:defRPr>
            </a:lvl1pPr>
            <a:lvl2pPr marL="914171" lvl="1" indent="-298376" algn="ctr">
              <a:spcBef>
                <a:spcPts val="0"/>
              </a:spcBef>
              <a:spcAft>
                <a:spcPts val="0"/>
              </a:spcAft>
              <a:buClr>
                <a:schemeClr val="lt1"/>
              </a:buClr>
              <a:buSzPts val="1100"/>
              <a:buChar char="○"/>
              <a:defRPr>
                <a:solidFill>
                  <a:schemeClr val="lt1"/>
                </a:solidFill>
              </a:defRPr>
            </a:lvl2pPr>
            <a:lvl3pPr marL="1371257" lvl="2" indent="-298376" algn="ctr">
              <a:spcBef>
                <a:spcPts val="0"/>
              </a:spcBef>
              <a:spcAft>
                <a:spcPts val="0"/>
              </a:spcAft>
              <a:buClr>
                <a:schemeClr val="lt1"/>
              </a:buClr>
              <a:buSzPts val="1100"/>
              <a:buChar char="■"/>
              <a:defRPr>
                <a:solidFill>
                  <a:schemeClr val="lt1"/>
                </a:solidFill>
              </a:defRPr>
            </a:lvl3pPr>
            <a:lvl4pPr marL="1828343" lvl="3" indent="-298376" algn="ctr">
              <a:spcBef>
                <a:spcPts val="0"/>
              </a:spcBef>
              <a:spcAft>
                <a:spcPts val="0"/>
              </a:spcAft>
              <a:buClr>
                <a:schemeClr val="lt1"/>
              </a:buClr>
              <a:buSzPts val="1100"/>
              <a:buChar char="●"/>
              <a:defRPr>
                <a:solidFill>
                  <a:schemeClr val="lt1"/>
                </a:solidFill>
              </a:defRPr>
            </a:lvl4pPr>
            <a:lvl5pPr marL="2285429" lvl="4" indent="-298376" algn="ctr">
              <a:spcBef>
                <a:spcPts val="0"/>
              </a:spcBef>
              <a:spcAft>
                <a:spcPts val="0"/>
              </a:spcAft>
              <a:buClr>
                <a:schemeClr val="lt1"/>
              </a:buClr>
              <a:buSzPts val="1100"/>
              <a:buChar char="○"/>
              <a:defRPr>
                <a:solidFill>
                  <a:schemeClr val="lt1"/>
                </a:solidFill>
              </a:defRPr>
            </a:lvl5pPr>
            <a:lvl6pPr marL="2742515" lvl="5" indent="-298376" algn="ctr">
              <a:spcBef>
                <a:spcPts val="0"/>
              </a:spcBef>
              <a:spcAft>
                <a:spcPts val="0"/>
              </a:spcAft>
              <a:buClr>
                <a:schemeClr val="lt1"/>
              </a:buClr>
              <a:buSzPts val="1100"/>
              <a:buChar char="■"/>
              <a:defRPr>
                <a:solidFill>
                  <a:schemeClr val="lt1"/>
                </a:solidFill>
              </a:defRPr>
            </a:lvl6pPr>
            <a:lvl7pPr marL="3199600" lvl="6" indent="-298376" algn="ctr">
              <a:spcBef>
                <a:spcPts val="0"/>
              </a:spcBef>
              <a:spcAft>
                <a:spcPts val="0"/>
              </a:spcAft>
              <a:buClr>
                <a:schemeClr val="lt1"/>
              </a:buClr>
              <a:buSzPts val="1100"/>
              <a:buChar char="●"/>
              <a:defRPr>
                <a:solidFill>
                  <a:schemeClr val="lt1"/>
                </a:solidFill>
              </a:defRPr>
            </a:lvl7pPr>
            <a:lvl8pPr marL="3656686" lvl="7" indent="-298376" algn="ctr">
              <a:spcBef>
                <a:spcPts val="0"/>
              </a:spcBef>
              <a:spcAft>
                <a:spcPts val="0"/>
              </a:spcAft>
              <a:buClr>
                <a:schemeClr val="lt1"/>
              </a:buClr>
              <a:buSzPts val="1100"/>
              <a:buChar char="○"/>
              <a:defRPr>
                <a:solidFill>
                  <a:schemeClr val="lt1"/>
                </a:solidFill>
              </a:defRPr>
            </a:lvl8pPr>
            <a:lvl9pPr marL="4113771" lvl="8" indent="-298376" algn="ctr">
              <a:spcBef>
                <a:spcPts val="0"/>
              </a:spcBef>
              <a:spcAft>
                <a:spcPts val="0"/>
              </a:spcAft>
              <a:buClr>
                <a:schemeClr val="lt1"/>
              </a:buClr>
              <a:buSzPts val="1100"/>
              <a:buChar char="■"/>
              <a:defRPr>
                <a:solidFill>
                  <a:schemeClr val="lt1"/>
                </a:solidFill>
              </a:defRPr>
            </a:lvl9pPr>
          </a:lstStyle>
          <a:p>
            <a:endParaRPr/>
          </a:p>
        </p:txBody>
      </p:sp>
      <p:sp>
        <p:nvSpPr>
          <p:cNvPr id="234" name="Google Shape;234;p1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grpSp>
        <p:nvGrpSpPr>
          <p:cNvPr id="16" name="Google Shape;16;p3"/>
          <p:cNvGrpSpPr/>
          <p:nvPr/>
        </p:nvGrpSpPr>
        <p:grpSpPr>
          <a:xfrm>
            <a:off x="146770" y="3407"/>
            <a:ext cx="1233215" cy="1384535"/>
            <a:chOff x="146769" y="3406"/>
            <a:chExt cx="1233215" cy="1384535"/>
          </a:xfrm>
        </p:grpSpPr>
        <p:grpSp>
          <p:nvGrpSpPr>
            <p:cNvPr id="17" name="Google Shape;17;p3"/>
            <p:cNvGrpSpPr/>
            <p:nvPr/>
          </p:nvGrpSpPr>
          <p:grpSpPr>
            <a:xfrm>
              <a:off x="1063183" y="3406"/>
              <a:ext cx="316800" cy="688513"/>
              <a:chOff x="1063183" y="3406"/>
              <a:chExt cx="316800" cy="688513"/>
            </a:xfrm>
          </p:grpSpPr>
          <p:sp>
            <p:nvSpPr>
              <p:cNvPr id="18" name="Google Shape;18;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9" name="Google Shape;19;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20" name="Google Shape;20;p3"/>
            <p:cNvGrpSpPr/>
            <p:nvPr/>
          </p:nvGrpSpPr>
          <p:grpSpPr>
            <a:xfrm>
              <a:off x="604976" y="3406"/>
              <a:ext cx="316800" cy="1036524"/>
              <a:chOff x="604976" y="3406"/>
              <a:chExt cx="316800" cy="1036524"/>
            </a:xfrm>
          </p:grpSpPr>
          <p:sp>
            <p:nvSpPr>
              <p:cNvPr id="21" name="Google Shape;21;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 name="Google Shape;22;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 name="Google Shape;23;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24" name="Google Shape;24;p3"/>
            <p:cNvGrpSpPr/>
            <p:nvPr/>
          </p:nvGrpSpPr>
          <p:grpSpPr>
            <a:xfrm>
              <a:off x="146769" y="3406"/>
              <a:ext cx="316800" cy="1384535"/>
              <a:chOff x="146769" y="3406"/>
              <a:chExt cx="316800" cy="1384535"/>
            </a:xfrm>
          </p:grpSpPr>
          <p:sp>
            <p:nvSpPr>
              <p:cNvPr id="25" name="Google Shape;25;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6" name="Google Shape;26;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7" name="Google Shape;27;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8" name="Google Shape;28;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grpSp>
        <p:nvGrpSpPr>
          <p:cNvPr id="29" name="Google Shape;29;p3"/>
          <p:cNvGrpSpPr/>
          <p:nvPr/>
        </p:nvGrpSpPr>
        <p:grpSpPr>
          <a:xfrm>
            <a:off x="6775084" y="2904008"/>
            <a:ext cx="2186148" cy="2239500"/>
            <a:chOff x="6775084" y="2904008"/>
            <a:chExt cx="2186148" cy="2239500"/>
          </a:xfrm>
        </p:grpSpPr>
        <p:grpSp>
          <p:nvGrpSpPr>
            <p:cNvPr id="30" name="Google Shape;30;p3"/>
            <p:cNvGrpSpPr/>
            <p:nvPr/>
          </p:nvGrpSpPr>
          <p:grpSpPr>
            <a:xfrm>
              <a:off x="6775084" y="4253708"/>
              <a:ext cx="409500" cy="889800"/>
              <a:chOff x="6775084" y="4253708"/>
              <a:chExt cx="409500" cy="889800"/>
            </a:xfrm>
          </p:grpSpPr>
          <p:sp>
            <p:nvSpPr>
              <p:cNvPr id="31" name="Google Shape;31;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32" name="Google Shape;32;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33" name="Google Shape;33;p3"/>
            <p:cNvGrpSpPr/>
            <p:nvPr/>
          </p:nvGrpSpPr>
          <p:grpSpPr>
            <a:xfrm>
              <a:off x="7367299" y="3804008"/>
              <a:ext cx="409500" cy="1339500"/>
              <a:chOff x="7367299" y="3804008"/>
              <a:chExt cx="409500" cy="1339500"/>
            </a:xfrm>
          </p:grpSpPr>
          <p:sp>
            <p:nvSpPr>
              <p:cNvPr id="34" name="Google Shape;34;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35" name="Google Shape;35;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36" name="Google Shape;36;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37" name="Google Shape;37;p3"/>
            <p:cNvGrpSpPr/>
            <p:nvPr/>
          </p:nvGrpSpPr>
          <p:grpSpPr>
            <a:xfrm>
              <a:off x="7959516" y="3354008"/>
              <a:ext cx="409500" cy="1789500"/>
              <a:chOff x="7959516" y="3354008"/>
              <a:chExt cx="409500" cy="1789500"/>
            </a:xfrm>
          </p:grpSpPr>
          <p:sp>
            <p:nvSpPr>
              <p:cNvPr id="38" name="Google Shape;38;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39" name="Google Shape;39;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0" name="Google Shape;40;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1" name="Google Shape;41;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42" name="Google Shape;42;p3"/>
            <p:cNvGrpSpPr/>
            <p:nvPr/>
          </p:nvGrpSpPr>
          <p:grpSpPr>
            <a:xfrm>
              <a:off x="8551731" y="2904008"/>
              <a:ext cx="409500" cy="2239500"/>
              <a:chOff x="8551731" y="2904008"/>
              <a:chExt cx="409500" cy="2239500"/>
            </a:xfrm>
          </p:grpSpPr>
          <p:sp>
            <p:nvSpPr>
              <p:cNvPr id="43" name="Google Shape;43;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 name="Google Shape;44;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5" name="Google Shape;45;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6" name="Google Shape;46;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7" name="Google Shape;47;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sp>
        <p:nvSpPr>
          <p:cNvPr id="48" name="Google Shape;48;p3"/>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599">
                <a:solidFill>
                  <a:schemeClr val="lt1"/>
                </a:solidFill>
              </a:defRPr>
            </a:lvl1pPr>
            <a:lvl2pPr lvl="1">
              <a:spcBef>
                <a:spcPts val="0"/>
              </a:spcBef>
              <a:spcAft>
                <a:spcPts val="0"/>
              </a:spcAft>
              <a:buClr>
                <a:schemeClr val="lt1"/>
              </a:buClr>
              <a:buSzPts val="3600"/>
              <a:buNone/>
              <a:defRPr sz="3599">
                <a:solidFill>
                  <a:schemeClr val="lt1"/>
                </a:solidFill>
              </a:defRPr>
            </a:lvl2pPr>
            <a:lvl3pPr lvl="2">
              <a:spcBef>
                <a:spcPts val="0"/>
              </a:spcBef>
              <a:spcAft>
                <a:spcPts val="0"/>
              </a:spcAft>
              <a:buClr>
                <a:schemeClr val="lt1"/>
              </a:buClr>
              <a:buSzPts val="3600"/>
              <a:buNone/>
              <a:defRPr sz="3599">
                <a:solidFill>
                  <a:schemeClr val="lt1"/>
                </a:solidFill>
              </a:defRPr>
            </a:lvl3pPr>
            <a:lvl4pPr lvl="3">
              <a:spcBef>
                <a:spcPts val="0"/>
              </a:spcBef>
              <a:spcAft>
                <a:spcPts val="0"/>
              </a:spcAft>
              <a:buClr>
                <a:schemeClr val="lt1"/>
              </a:buClr>
              <a:buSzPts val="3600"/>
              <a:buNone/>
              <a:defRPr sz="3599">
                <a:solidFill>
                  <a:schemeClr val="lt1"/>
                </a:solidFill>
              </a:defRPr>
            </a:lvl4pPr>
            <a:lvl5pPr lvl="4">
              <a:spcBef>
                <a:spcPts val="0"/>
              </a:spcBef>
              <a:spcAft>
                <a:spcPts val="0"/>
              </a:spcAft>
              <a:buClr>
                <a:schemeClr val="lt1"/>
              </a:buClr>
              <a:buSzPts val="3600"/>
              <a:buNone/>
              <a:defRPr sz="3599">
                <a:solidFill>
                  <a:schemeClr val="lt1"/>
                </a:solidFill>
              </a:defRPr>
            </a:lvl5pPr>
            <a:lvl6pPr lvl="5">
              <a:spcBef>
                <a:spcPts val="0"/>
              </a:spcBef>
              <a:spcAft>
                <a:spcPts val="0"/>
              </a:spcAft>
              <a:buClr>
                <a:schemeClr val="lt1"/>
              </a:buClr>
              <a:buSzPts val="3600"/>
              <a:buNone/>
              <a:defRPr sz="3599">
                <a:solidFill>
                  <a:schemeClr val="lt1"/>
                </a:solidFill>
              </a:defRPr>
            </a:lvl6pPr>
            <a:lvl7pPr lvl="6">
              <a:spcBef>
                <a:spcPts val="0"/>
              </a:spcBef>
              <a:spcAft>
                <a:spcPts val="0"/>
              </a:spcAft>
              <a:buClr>
                <a:schemeClr val="lt1"/>
              </a:buClr>
              <a:buSzPts val="3600"/>
              <a:buNone/>
              <a:defRPr sz="3599">
                <a:solidFill>
                  <a:schemeClr val="lt1"/>
                </a:solidFill>
              </a:defRPr>
            </a:lvl7pPr>
            <a:lvl8pPr lvl="7">
              <a:spcBef>
                <a:spcPts val="0"/>
              </a:spcBef>
              <a:spcAft>
                <a:spcPts val="0"/>
              </a:spcAft>
              <a:buClr>
                <a:schemeClr val="lt1"/>
              </a:buClr>
              <a:buSzPts val="3600"/>
              <a:buNone/>
              <a:defRPr sz="3599">
                <a:solidFill>
                  <a:schemeClr val="lt1"/>
                </a:solidFill>
              </a:defRPr>
            </a:lvl8pPr>
            <a:lvl9pPr lvl="8">
              <a:spcBef>
                <a:spcPts val="0"/>
              </a:spcBef>
              <a:spcAft>
                <a:spcPts val="0"/>
              </a:spcAft>
              <a:buClr>
                <a:schemeClr val="lt1"/>
              </a:buClr>
              <a:buSzPts val="3600"/>
              <a:buNone/>
              <a:defRPr sz="3599">
                <a:solidFill>
                  <a:schemeClr val="lt1"/>
                </a:solidFill>
              </a:defRPr>
            </a:lvl9pPr>
          </a:lstStyle>
          <a:p>
            <a:endParaRPr/>
          </a:p>
        </p:txBody>
      </p:sp>
      <p:sp>
        <p:nvSpPr>
          <p:cNvPr id="49" name="Google Shape;49;p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
        <p:cNvGrpSpPr/>
        <p:nvPr/>
      </p:nvGrpSpPr>
      <p:grpSpPr>
        <a:xfrm>
          <a:off x="0" y="0"/>
          <a:ext cx="0" cy="0"/>
          <a:chOff x="0" y="0"/>
          <a:chExt cx="0" cy="0"/>
        </a:xfrm>
      </p:grpSpPr>
      <p:sp>
        <p:nvSpPr>
          <p:cNvPr id="51" name="Google Shape;51;p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 name="Google Shape;52;p4"/>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lvl1pPr marL="457086" lvl="0" indent="-311072">
              <a:spcBef>
                <a:spcPts val="0"/>
              </a:spcBef>
              <a:spcAft>
                <a:spcPts val="0"/>
              </a:spcAft>
              <a:buSzPts val="1300"/>
              <a:buChar char="●"/>
              <a:defRPr/>
            </a:lvl1pPr>
            <a:lvl2pPr marL="914171" lvl="1" indent="-298376">
              <a:spcBef>
                <a:spcPts val="0"/>
              </a:spcBef>
              <a:spcAft>
                <a:spcPts val="0"/>
              </a:spcAft>
              <a:buSzPts val="1100"/>
              <a:buChar char="○"/>
              <a:defRPr/>
            </a:lvl2pPr>
            <a:lvl3pPr marL="1371257" lvl="2" indent="-298376">
              <a:spcBef>
                <a:spcPts val="0"/>
              </a:spcBef>
              <a:spcAft>
                <a:spcPts val="0"/>
              </a:spcAft>
              <a:buSzPts val="1100"/>
              <a:buChar char="■"/>
              <a:defRPr/>
            </a:lvl3pPr>
            <a:lvl4pPr marL="1828343" lvl="3" indent="-298376">
              <a:spcBef>
                <a:spcPts val="0"/>
              </a:spcBef>
              <a:spcAft>
                <a:spcPts val="0"/>
              </a:spcAft>
              <a:buSzPts val="1100"/>
              <a:buChar char="●"/>
              <a:defRPr/>
            </a:lvl4pPr>
            <a:lvl5pPr marL="2285429" lvl="4" indent="-298376">
              <a:spcBef>
                <a:spcPts val="0"/>
              </a:spcBef>
              <a:spcAft>
                <a:spcPts val="0"/>
              </a:spcAft>
              <a:buSzPts val="1100"/>
              <a:buChar char="○"/>
              <a:defRPr/>
            </a:lvl5pPr>
            <a:lvl6pPr marL="2742515" lvl="5" indent="-298376">
              <a:spcBef>
                <a:spcPts val="0"/>
              </a:spcBef>
              <a:spcAft>
                <a:spcPts val="0"/>
              </a:spcAft>
              <a:buSzPts val="1100"/>
              <a:buChar char="■"/>
              <a:defRPr/>
            </a:lvl6pPr>
            <a:lvl7pPr marL="3199600" lvl="6" indent="-298376">
              <a:spcBef>
                <a:spcPts val="0"/>
              </a:spcBef>
              <a:spcAft>
                <a:spcPts val="0"/>
              </a:spcAft>
              <a:buSzPts val="1100"/>
              <a:buChar char="●"/>
              <a:defRPr/>
            </a:lvl7pPr>
            <a:lvl8pPr marL="3656686" lvl="7" indent="-298376">
              <a:spcBef>
                <a:spcPts val="0"/>
              </a:spcBef>
              <a:spcAft>
                <a:spcPts val="0"/>
              </a:spcAft>
              <a:buSzPts val="1100"/>
              <a:buChar char="○"/>
              <a:defRPr/>
            </a:lvl8pPr>
            <a:lvl9pPr marL="4113771" lvl="8" indent="-298376">
              <a:spcBef>
                <a:spcPts val="0"/>
              </a:spcBef>
              <a:spcAft>
                <a:spcPts val="0"/>
              </a:spcAft>
              <a:buSzPts val="1100"/>
              <a:buChar char="■"/>
              <a:defRPr/>
            </a:lvl9pPr>
          </a:lstStyle>
          <a:p>
            <a:endParaRPr/>
          </a:p>
        </p:txBody>
      </p:sp>
      <p:sp>
        <p:nvSpPr>
          <p:cNvPr id="53" name="Google Shape;53;p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4" name="Google Shape;54;p4" title="UIFCW2025_Logo.png"/>
          <p:cNvPicPr preferRelativeResize="0"/>
          <p:nvPr/>
        </p:nvPicPr>
        <p:blipFill>
          <a:blip r:embed="rId2">
            <a:alphaModFix/>
          </a:blip>
          <a:stretch>
            <a:fillRect/>
          </a:stretch>
        </p:blipFill>
        <p:spPr>
          <a:xfrm>
            <a:off x="7585575" y="3869550"/>
            <a:ext cx="1155000" cy="870202"/>
          </a:xfrm>
          <a:prstGeom prst="rect">
            <a:avLst/>
          </a:prstGeom>
          <a:noFill/>
          <a:ln>
            <a:noFill/>
          </a:ln>
        </p:spPr>
      </p:pic>
      <p:grpSp>
        <p:nvGrpSpPr>
          <p:cNvPr id="55" name="Google Shape;55;p4"/>
          <p:cNvGrpSpPr/>
          <p:nvPr/>
        </p:nvGrpSpPr>
        <p:grpSpPr>
          <a:xfrm>
            <a:off x="1419300" y="598575"/>
            <a:ext cx="1072800" cy="0"/>
            <a:chOff x="1376350" y="528325"/>
            <a:chExt cx="1072800" cy="0"/>
          </a:xfrm>
        </p:grpSpPr>
        <p:cxnSp>
          <p:nvCxnSpPr>
            <p:cNvPr id="56" name="Google Shape;56;p4"/>
            <p:cNvCxnSpPr/>
            <p:nvPr/>
          </p:nvCxnSpPr>
          <p:spPr>
            <a:xfrm>
              <a:off x="1376350" y="528325"/>
              <a:ext cx="357600" cy="0"/>
            </a:xfrm>
            <a:prstGeom prst="straightConnector1">
              <a:avLst/>
            </a:prstGeom>
            <a:noFill/>
            <a:ln w="28575" cap="flat" cmpd="sng">
              <a:solidFill>
                <a:srgbClr val="145FA6"/>
              </a:solidFill>
              <a:prstDash val="solid"/>
              <a:round/>
              <a:headEnd type="none" w="med" len="med"/>
              <a:tailEnd type="none" w="med" len="med"/>
            </a:ln>
          </p:spPr>
        </p:cxnSp>
        <p:cxnSp>
          <p:nvCxnSpPr>
            <p:cNvPr id="57" name="Google Shape;57;p4"/>
            <p:cNvCxnSpPr/>
            <p:nvPr/>
          </p:nvCxnSpPr>
          <p:spPr>
            <a:xfrm>
              <a:off x="1733950" y="528325"/>
              <a:ext cx="357600" cy="0"/>
            </a:xfrm>
            <a:prstGeom prst="straightConnector1">
              <a:avLst/>
            </a:prstGeom>
            <a:noFill/>
            <a:ln w="28575" cap="flat" cmpd="sng">
              <a:solidFill>
                <a:srgbClr val="F1761A"/>
              </a:solidFill>
              <a:prstDash val="solid"/>
              <a:round/>
              <a:headEnd type="none" w="med" len="med"/>
              <a:tailEnd type="none" w="med" len="med"/>
            </a:ln>
          </p:spPr>
        </p:cxnSp>
        <p:cxnSp>
          <p:nvCxnSpPr>
            <p:cNvPr id="58" name="Google Shape;58;p4"/>
            <p:cNvCxnSpPr/>
            <p:nvPr/>
          </p:nvCxnSpPr>
          <p:spPr>
            <a:xfrm>
              <a:off x="2091550" y="528325"/>
              <a:ext cx="357600" cy="0"/>
            </a:xfrm>
            <a:prstGeom prst="straightConnector1">
              <a:avLst/>
            </a:prstGeom>
            <a:noFill/>
            <a:ln w="28575" cap="flat" cmpd="sng">
              <a:solidFill>
                <a:srgbClr val="00C9FF"/>
              </a:solidFill>
              <a:prstDash val="solid"/>
              <a:round/>
              <a:headEnd type="none" w="med" len="med"/>
              <a:tailEnd type="none" w="med" len="med"/>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9"/>
        <p:cNvGrpSpPr/>
        <p:nvPr/>
      </p:nvGrpSpPr>
      <p:grpSpPr>
        <a:xfrm>
          <a:off x="0" y="0"/>
          <a:ext cx="0" cy="0"/>
          <a:chOff x="0" y="0"/>
          <a:chExt cx="0" cy="0"/>
        </a:xfrm>
      </p:grpSpPr>
      <p:sp>
        <p:nvSpPr>
          <p:cNvPr id="60" name="Google Shape;60;p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5"/>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rmAutofit/>
          </a:bodyPr>
          <a:lstStyle>
            <a:lvl1pPr marL="457086" lvl="0" indent="-311072">
              <a:spcBef>
                <a:spcPts val="0"/>
              </a:spcBef>
              <a:spcAft>
                <a:spcPts val="0"/>
              </a:spcAft>
              <a:buSzPts val="1300"/>
              <a:buChar char="●"/>
              <a:defRPr/>
            </a:lvl1pPr>
            <a:lvl2pPr marL="914171" lvl="1" indent="-298376">
              <a:spcBef>
                <a:spcPts val="0"/>
              </a:spcBef>
              <a:spcAft>
                <a:spcPts val="0"/>
              </a:spcAft>
              <a:buSzPts val="1100"/>
              <a:buChar char="○"/>
              <a:defRPr/>
            </a:lvl2pPr>
            <a:lvl3pPr marL="1371257" lvl="2" indent="-298376">
              <a:spcBef>
                <a:spcPts val="0"/>
              </a:spcBef>
              <a:spcAft>
                <a:spcPts val="0"/>
              </a:spcAft>
              <a:buSzPts val="1100"/>
              <a:buChar char="■"/>
              <a:defRPr/>
            </a:lvl3pPr>
            <a:lvl4pPr marL="1828343" lvl="3" indent="-298376">
              <a:spcBef>
                <a:spcPts val="0"/>
              </a:spcBef>
              <a:spcAft>
                <a:spcPts val="0"/>
              </a:spcAft>
              <a:buSzPts val="1100"/>
              <a:buChar char="●"/>
              <a:defRPr/>
            </a:lvl4pPr>
            <a:lvl5pPr marL="2285429" lvl="4" indent="-298376">
              <a:spcBef>
                <a:spcPts val="0"/>
              </a:spcBef>
              <a:spcAft>
                <a:spcPts val="0"/>
              </a:spcAft>
              <a:buSzPts val="1100"/>
              <a:buChar char="○"/>
              <a:defRPr/>
            </a:lvl5pPr>
            <a:lvl6pPr marL="2742515" lvl="5" indent="-298376">
              <a:spcBef>
                <a:spcPts val="0"/>
              </a:spcBef>
              <a:spcAft>
                <a:spcPts val="0"/>
              </a:spcAft>
              <a:buSzPts val="1100"/>
              <a:buChar char="■"/>
              <a:defRPr/>
            </a:lvl6pPr>
            <a:lvl7pPr marL="3199600" lvl="6" indent="-298376">
              <a:spcBef>
                <a:spcPts val="0"/>
              </a:spcBef>
              <a:spcAft>
                <a:spcPts val="0"/>
              </a:spcAft>
              <a:buSzPts val="1100"/>
              <a:buChar char="●"/>
              <a:defRPr/>
            </a:lvl7pPr>
            <a:lvl8pPr marL="3656686" lvl="7" indent="-298376">
              <a:spcBef>
                <a:spcPts val="0"/>
              </a:spcBef>
              <a:spcAft>
                <a:spcPts val="0"/>
              </a:spcAft>
              <a:buSzPts val="1100"/>
              <a:buChar char="○"/>
              <a:defRPr/>
            </a:lvl8pPr>
            <a:lvl9pPr marL="4113771" lvl="8" indent="-298376">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normAutofit/>
          </a:bodyPr>
          <a:lstStyle>
            <a:lvl1pPr marL="457086" lvl="0" indent="-311072">
              <a:spcBef>
                <a:spcPts val="0"/>
              </a:spcBef>
              <a:spcAft>
                <a:spcPts val="0"/>
              </a:spcAft>
              <a:buSzPts val="1300"/>
              <a:buChar char="●"/>
              <a:defRPr/>
            </a:lvl1pPr>
            <a:lvl2pPr marL="914171" lvl="1" indent="-298376">
              <a:spcBef>
                <a:spcPts val="0"/>
              </a:spcBef>
              <a:spcAft>
                <a:spcPts val="0"/>
              </a:spcAft>
              <a:buSzPts val="1100"/>
              <a:buChar char="○"/>
              <a:defRPr/>
            </a:lvl2pPr>
            <a:lvl3pPr marL="1371257" lvl="2" indent="-298376">
              <a:spcBef>
                <a:spcPts val="0"/>
              </a:spcBef>
              <a:spcAft>
                <a:spcPts val="0"/>
              </a:spcAft>
              <a:buSzPts val="1100"/>
              <a:buChar char="■"/>
              <a:defRPr/>
            </a:lvl3pPr>
            <a:lvl4pPr marL="1828343" lvl="3" indent="-298376">
              <a:spcBef>
                <a:spcPts val="0"/>
              </a:spcBef>
              <a:spcAft>
                <a:spcPts val="0"/>
              </a:spcAft>
              <a:buSzPts val="1100"/>
              <a:buChar char="●"/>
              <a:defRPr/>
            </a:lvl4pPr>
            <a:lvl5pPr marL="2285429" lvl="4" indent="-298376">
              <a:spcBef>
                <a:spcPts val="0"/>
              </a:spcBef>
              <a:spcAft>
                <a:spcPts val="0"/>
              </a:spcAft>
              <a:buSzPts val="1100"/>
              <a:buChar char="○"/>
              <a:defRPr/>
            </a:lvl5pPr>
            <a:lvl6pPr marL="2742515" lvl="5" indent="-298376">
              <a:spcBef>
                <a:spcPts val="0"/>
              </a:spcBef>
              <a:spcAft>
                <a:spcPts val="0"/>
              </a:spcAft>
              <a:buSzPts val="1100"/>
              <a:buChar char="■"/>
              <a:defRPr/>
            </a:lvl6pPr>
            <a:lvl7pPr marL="3199600" lvl="6" indent="-298376">
              <a:spcBef>
                <a:spcPts val="0"/>
              </a:spcBef>
              <a:spcAft>
                <a:spcPts val="0"/>
              </a:spcAft>
              <a:buSzPts val="1100"/>
              <a:buChar char="●"/>
              <a:defRPr/>
            </a:lvl7pPr>
            <a:lvl8pPr marL="3656686" lvl="7" indent="-298376">
              <a:spcBef>
                <a:spcPts val="0"/>
              </a:spcBef>
              <a:spcAft>
                <a:spcPts val="0"/>
              </a:spcAft>
              <a:buSzPts val="1100"/>
              <a:buChar char="○"/>
              <a:defRPr/>
            </a:lvl8pPr>
            <a:lvl9pPr marL="4113771" lvl="8" indent="-298376">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64" name="Google Shape;64;p5" title="UIFCW2025_Logo.png"/>
          <p:cNvPicPr preferRelativeResize="0"/>
          <p:nvPr/>
        </p:nvPicPr>
        <p:blipFill>
          <a:blip r:embed="rId2">
            <a:alphaModFix/>
          </a:blip>
          <a:stretch>
            <a:fillRect/>
          </a:stretch>
        </p:blipFill>
        <p:spPr>
          <a:xfrm>
            <a:off x="7558876" y="3880776"/>
            <a:ext cx="1152143" cy="868678"/>
          </a:xfrm>
          <a:prstGeom prst="rect">
            <a:avLst/>
          </a:prstGeom>
          <a:noFill/>
          <a:ln>
            <a:noFill/>
          </a:ln>
        </p:spPr>
      </p:pic>
      <p:grpSp>
        <p:nvGrpSpPr>
          <p:cNvPr id="65" name="Google Shape;65;p5"/>
          <p:cNvGrpSpPr/>
          <p:nvPr/>
        </p:nvGrpSpPr>
        <p:grpSpPr>
          <a:xfrm>
            <a:off x="1404700" y="598575"/>
            <a:ext cx="1072800" cy="0"/>
            <a:chOff x="1376350" y="528325"/>
            <a:chExt cx="1072800" cy="0"/>
          </a:xfrm>
        </p:grpSpPr>
        <p:cxnSp>
          <p:nvCxnSpPr>
            <p:cNvPr id="66" name="Google Shape;66;p5"/>
            <p:cNvCxnSpPr/>
            <p:nvPr/>
          </p:nvCxnSpPr>
          <p:spPr>
            <a:xfrm>
              <a:off x="1376350" y="528325"/>
              <a:ext cx="357600" cy="0"/>
            </a:xfrm>
            <a:prstGeom prst="straightConnector1">
              <a:avLst/>
            </a:prstGeom>
            <a:noFill/>
            <a:ln w="28575" cap="flat" cmpd="sng">
              <a:solidFill>
                <a:srgbClr val="145FA6"/>
              </a:solidFill>
              <a:prstDash val="solid"/>
              <a:round/>
              <a:headEnd type="none" w="med" len="med"/>
              <a:tailEnd type="none" w="med" len="med"/>
            </a:ln>
          </p:spPr>
        </p:cxnSp>
        <p:cxnSp>
          <p:nvCxnSpPr>
            <p:cNvPr id="67" name="Google Shape;67;p5"/>
            <p:cNvCxnSpPr/>
            <p:nvPr/>
          </p:nvCxnSpPr>
          <p:spPr>
            <a:xfrm>
              <a:off x="1733950" y="528325"/>
              <a:ext cx="357600" cy="0"/>
            </a:xfrm>
            <a:prstGeom prst="straightConnector1">
              <a:avLst/>
            </a:prstGeom>
            <a:noFill/>
            <a:ln w="28575" cap="flat" cmpd="sng">
              <a:solidFill>
                <a:srgbClr val="F1761A"/>
              </a:solidFill>
              <a:prstDash val="solid"/>
              <a:round/>
              <a:headEnd type="none" w="med" len="med"/>
              <a:tailEnd type="none" w="med" len="med"/>
            </a:ln>
          </p:spPr>
        </p:cxnSp>
        <p:cxnSp>
          <p:nvCxnSpPr>
            <p:cNvPr id="68" name="Google Shape;68;p5"/>
            <p:cNvCxnSpPr/>
            <p:nvPr/>
          </p:nvCxnSpPr>
          <p:spPr>
            <a:xfrm>
              <a:off x="2091550" y="528325"/>
              <a:ext cx="357600" cy="0"/>
            </a:xfrm>
            <a:prstGeom prst="straightConnector1">
              <a:avLst/>
            </a:prstGeom>
            <a:noFill/>
            <a:ln w="28575" cap="flat" cmpd="sng">
              <a:solidFill>
                <a:srgbClr val="00C9FF"/>
              </a:solidFill>
              <a:prstDash val="solid"/>
              <a:round/>
              <a:headEnd type="none" w="med" len="med"/>
              <a:tailEnd type="none" w="med" len="med"/>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72" name="Google Shape;72;p6" title="UIFCW2025_Logo.png"/>
          <p:cNvPicPr preferRelativeResize="0"/>
          <p:nvPr/>
        </p:nvPicPr>
        <p:blipFill>
          <a:blip r:embed="rId2">
            <a:alphaModFix/>
          </a:blip>
          <a:stretch>
            <a:fillRect/>
          </a:stretch>
        </p:blipFill>
        <p:spPr>
          <a:xfrm>
            <a:off x="7549226" y="3879751"/>
            <a:ext cx="1152143" cy="875629"/>
          </a:xfrm>
          <a:prstGeom prst="rect">
            <a:avLst/>
          </a:prstGeom>
          <a:noFill/>
          <a:ln>
            <a:noFill/>
          </a:ln>
        </p:spPr>
      </p:pic>
      <p:grpSp>
        <p:nvGrpSpPr>
          <p:cNvPr id="73" name="Google Shape;73;p6"/>
          <p:cNvGrpSpPr/>
          <p:nvPr/>
        </p:nvGrpSpPr>
        <p:grpSpPr>
          <a:xfrm>
            <a:off x="1376350" y="528325"/>
            <a:ext cx="1072800" cy="0"/>
            <a:chOff x="1376350" y="528325"/>
            <a:chExt cx="1072800" cy="0"/>
          </a:xfrm>
        </p:grpSpPr>
        <p:cxnSp>
          <p:nvCxnSpPr>
            <p:cNvPr id="74" name="Google Shape;74;p6"/>
            <p:cNvCxnSpPr/>
            <p:nvPr/>
          </p:nvCxnSpPr>
          <p:spPr>
            <a:xfrm>
              <a:off x="1376350" y="528325"/>
              <a:ext cx="357600" cy="0"/>
            </a:xfrm>
            <a:prstGeom prst="straightConnector1">
              <a:avLst/>
            </a:prstGeom>
            <a:noFill/>
            <a:ln w="28575" cap="flat" cmpd="sng">
              <a:solidFill>
                <a:srgbClr val="145FA6"/>
              </a:solidFill>
              <a:prstDash val="solid"/>
              <a:round/>
              <a:headEnd type="none" w="med" len="med"/>
              <a:tailEnd type="none" w="med" len="med"/>
            </a:ln>
          </p:spPr>
        </p:cxnSp>
        <p:cxnSp>
          <p:nvCxnSpPr>
            <p:cNvPr id="75" name="Google Shape;75;p6"/>
            <p:cNvCxnSpPr/>
            <p:nvPr/>
          </p:nvCxnSpPr>
          <p:spPr>
            <a:xfrm>
              <a:off x="1733950" y="528325"/>
              <a:ext cx="357600" cy="0"/>
            </a:xfrm>
            <a:prstGeom prst="straightConnector1">
              <a:avLst/>
            </a:prstGeom>
            <a:noFill/>
            <a:ln w="28575" cap="flat" cmpd="sng">
              <a:solidFill>
                <a:srgbClr val="F1761A"/>
              </a:solidFill>
              <a:prstDash val="solid"/>
              <a:round/>
              <a:headEnd type="none" w="med" len="med"/>
              <a:tailEnd type="none" w="med" len="med"/>
            </a:ln>
          </p:spPr>
        </p:cxnSp>
        <p:cxnSp>
          <p:nvCxnSpPr>
            <p:cNvPr id="76" name="Google Shape;76;p6"/>
            <p:cNvCxnSpPr/>
            <p:nvPr/>
          </p:nvCxnSpPr>
          <p:spPr>
            <a:xfrm>
              <a:off x="2091550" y="528325"/>
              <a:ext cx="357600" cy="0"/>
            </a:xfrm>
            <a:prstGeom prst="straightConnector1">
              <a:avLst/>
            </a:prstGeom>
            <a:noFill/>
            <a:ln w="28575" cap="flat" cmpd="sng">
              <a:solidFill>
                <a:srgbClr val="00C9FF"/>
              </a:solidFill>
              <a:prstDash val="solid"/>
              <a:round/>
              <a:headEnd type="none" w="med" len="med"/>
              <a:tailEnd type="none" w="med" len="med"/>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7"/>
        <p:cNvGrpSpPr/>
        <p:nvPr/>
      </p:nvGrpSpPr>
      <p:grpSpPr>
        <a:xfrm>
          <a:off x="0" y="0"/>
          <a:ext cx="0" cy="0"/>
          <a:chOff x="0" y="0"/>
          <a:chExt cx="0" cy="0"/>
        </a:xfrm>
      </p:grpSpPr>
      <p:sp>
        <p:nvSpPr>
          <p:cNvPr id="78" name="Google Shape;78;p7"/>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9" name="Google Shape;79;p7"/>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rmAutofit/>
          </a:bodyPr>
          <a:lstStyle>
            <a:lvl1pPr marL="457086" lvl="0" indent="-311072">
              <a:spcBef>
                <a:spcPts val="0"/>
              </a:spcBef>
              <a:spcAft>
                <a:spcPts val="0"/>
              </a:spcAft>
              <a:buSzPts val="1300"/>
              <a:buChar char="●"/>
              <a:defRPr/>
            </a:lvl1pPr>
            <a:lvl2pPr marL="914171" lvl="1" indent="-298376">
              <a:spcBef>
                <a:spcPts val="0"/>
              </a:spcBef>
              <a:spcAft>
                <a:spcPts val="0"/>
              </a:spcAft>
              <a:buSzPts val="1100"/>
              <a:buChar char="○"/>
              <a:defRPr/>
            </a:lvl2pPr>
            <a:lvl3pPr marL="1371257" lvl="2" indent="-298376">
              <a:spcBef>
                <a:spcPts val="0"/>
              </a:spcBef>
              <a:spcAft>
                <a:spcPts val="0"/>
              </a:spcAft>
              <a:buSzPts val="1100"/>
              <a:buChar char="■"/>
              <a:defRPr/>
            </a:lvl3pPr>
            <a:lvl4pPr marL="1828343" lvl="3" indent="-298376">
              <a:spcBef>
                <a:spcPts val="0"/>
              </a:spcBef>
              <a:spcAft>
                <a:spcPts val="0"/>
              </a:spcAft>
              <a:buSzPts val="1100"/>
              <a:buChar char="●"/>
              <a:defRPr/>
            </a:lvl4pPr>
            <a:lvl5pPr marL="2285429" lvl="4" indent="-298376">
              <a:spcBef>
                <a:spcPts val="0"/>
              </a:spcBef>
              <a:spcAft>
                <a:spcPts val="0"/>
              </a:spcAft>
              <a:buSzPts val="1100"/>
              <a:buChar char="○"/>
              <a:defRPr/>
            </a:lvl5pPr>
            <a:lvl6pPr marL="2742515" lvl="5" indent="-298376">
              <a:spcBef>
                <a:spcPts val="0"/>
              </a:spcBef>
              <a:spcAft>
                <a:spcPts val="0"/>
              </a:spcAft>
              <a:buSzPts val="1100"/>
              <a:buChar char="■"/>
              <a:defRPr/>
            </a:lvl6pPr>
            <a:lvl7pPr marL="3199600" lvl="6" indent="-298376">
              <a:spcBef>
                <a:spcPts val="0"/>
              </a:spcBef>
              <a:spcAft>
                <a:spcPts val="0"/>
              </a:spcAft>
              <a:buSzPts val="1100"/>
              <a:buChar char="●"/>
              <a:defRPr/>
            </a:lvl7pPr>
            <a:lvl8pPr marL="3656686" lvl="7" indent="-298376">
              <a:spcBef>
                <a:spcPts val="0"/>
              </a:spcBef>
              <a:spcAft>
                <a:spcPts val="0"/>
              </a:spcAft>
              <a:buSzPts val="1100"/>
              <a:buChar char="○"/>
              <a:defRPr/>
            </a:lvl8pPr>
            <a:lvl9pPr marL="4113771" lvl="8" indent="-298376">
              <a:spcBef>
                <a:spcPts val="0"/>
              </a:spcBef>
              <a:spcAft>
                <a:spcPts val="0"/>
              </a:spcAft>
              <a:buSzPts val="1100"/>
              <a:buChar char="■"/>
              <a:defRPr/>
            </a:lvl9pPr>
          </a:lstStyle>
          <a:p>
            <a:endParaRPr/>
          </a:p>
        </p:txBody>
      </p:sp>
      <p:sp>
        <p:nvSpPr>
          <p:cNvPr id="80" name="Google Shape;80;p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81" name="Google Shape;81;p7" title="UIFCW2025_Logo.png"/>
          <p:cNvPicPr preferRelativeResize="0"/>
          <p:nvPr/>
        </p:nvPicPr>
        <p:blipFill>
          <a:blip r:embed="rId2">
            <a:alphaModFix/>
          </a:blip>
          <a:stretch>
            <a:fillRect/>
          </a:stretch>
        </p:blipFill>
        <p:spPr>
          <a:xfrm>
            <a:off x="7549226" y="3879751"/>
            <a:ext cx="1152143" cy="875629"/>
          </a:xfrm>
          <a:prstGeom prst="rect">
            <a:avLst/>
          </a:prstGeom>
          <a:noFill/>
          <a:ln>
            <a:noFill/>
          </a:ln>
        </p:spPr>
      </p:pic>
      <p:grpSp>
        <p:nvGrpSpPr>
          <p:cNvPr id="82" name="Google Shape;82;p7"/>
          <p:cNvGrpSpPr/>
          <p:nvPr/>
        </p:nvGrpSpPr>
        <p:grpSpPr>
          <a:xfrm>
            <a:off x="1376350" y="528325"/>
            <a:ext cx="1072800" cy="0"/>
            <a:chOff x="1376350" y="528325"/>
            <a:chExt cx="1072800" cy="0"/>
          </a:xfrm>
        </p:grpSpPr>
        <p:cxnSp>
          <p:nvCxnSpPr>
            <p:cNvPr id="83" name="Google Shape;83;p7"/>
            <p:cNvCxnSpPr/>
            <p:nvPr/>
          </p:nvCxnSpPr>
          <p:spPr>
            <a:xfrm>
              <a:off x="1376350" y="528325"/>
              <a:ext cx="357600" cy="0"/>
            </a:xfrm>
            <a:prstGeom prst="straightConnector1">
              <a:avLst/>
            </a:prstGeom>
            <a:noFill/>
            <a:ln w="28575" cap="flat" cmpd="sng">
              <a:solidFill>
                <a:srgbClr val="145FA6"/>
              </a:solidFill>
              <a:prstDash val="solid"/>
              <a:round/>
              <a:headEnd type="none" w="med" len="med"/>
              <a:tailEnd type="none" w="med" len="med"/>
            </a:ln>
          </p:spPr>
        </p:cxnSp>
        <p:cxnSp>
          <p:nvCxnSpPr>
            <p:cNvPr id="84" name="Google Shape;84;p7"/>
            <p:cNvCxnSpPr/>
            <p:nvPr/>
          </p:nvCxnSpPr>
          <p:spPr>
            <a:xfrm>
              <a:off x="1733950" y="528325"/>
              <a:ext cx="357600" cy="0"/>
            </a:xfrm>
            <a:prstGeom prst="straightConnector1">
              <a:avLst/>
            </a:prstGeom>
            <a:noFill/>
            <a:ln w="28575" cap="flat" cmpd="sng">
              <a:solidFill>
                <a:srgbClr val="F1761A"/>
              </a:solidFill>
              <a:prstDash val="solid"/>
              <a:round/>
              <a:headEnd type="none" w="med" len="med"/>
              <a:tailEnd type="none" w="med" len="med"/>
            </a:ln>
          </p:spPr>
        </p:cxnSp>
        <p:cxnSp>
          <p:nvCxnSpPr>
            <p:cNvPr id="85" name="Google Shape;85;p7"/>
            <p:cNvCxnSpPr/>
            <p:nvPr/>
          </p:nvCxnSpPr>
          <p:spPr>
            <a:xfrm>
              <a:off x="2091550" y="528325"/>
              <a:ext cx="357600" cy="0"/>
            </a:xfrm>
            <a:prstGeom prst="straightConnector1">
              <a:avLst/>
            </a:prstGeom>
            <a:noFill/>
            <a:ln w="28575" cap="flat" cmpd="sng">
              <a:solidFill>
                <a:srgbClr val="00C9FF"/>
              </a:solidFill>
              <a:prstDash val="solid"/>
              <a:round/>
              <a:headEnd type="none" w="med" len="med"/>
              <a:tailEnd type="none" w="med" len="med"/>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86"/>
        <p:cNvGrpSpPr/>
        <p:nvPr/>
      </p:nvGrpSpPr>
      <p:grpSpPr>
        <a:xfrm>
          <a:off x="0" y="0"/>
          <a:ext cx="0" cy="0"/>
          <a:chOff x="0" y="0"/>
          <a:chExt cx="0" cy="0"/>
        </a:xfrm>
      </p:grpSpPr>
      <p:pic>
        <p:nvPicPr>
          <p:cNvPr id="87" name="Google Shape;87;p8"/>
          <p:cNvPicPr preferRelativeResize="0"/>
          <p:nvPr/>
        </p:nvPicPr>
        <p:blipFill>
          <a:blip r:embed="rId2">
            <a:alphaModFix/>
          </a:blip>
          <a:stretch>
            <a:fillRect/>
          </a:stretch>
        </p:blipFill>
        <p:spPr>
          <a:xfrm>
            <a:off x="1" y="7"/>
            <a:ext cx="9144001" cy="5659919"/>
          </a:xfrm>
          <a:prstGeom prst="rect">
            <a:avLst/>
          </a:prstGeom>
          <a:noFill/>
          <a:ln>
            <a:noFill/>
          </a:ln>
        </p:spPr>
      </p:pic>
      <p:sp>
        <p:nvSpPr>
          <p:cNvPr id="88" name="Google Shape;88;p8"/>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599">
                <a:solidFill>
                  <a:schemeClr val="lt1"/>
                </a:solidFill>
              </a:defRPr>
            </a:lvl1pPr>
            <a:lvl2pPr lvl="1">
              <a:spcBef>
                <a:spcPts val="0"/>
              </a:spcBef>
              <a:spcAft>
                <a:spcPts val="0"/>
              </a:spcAft>
              <a:buClr>
                <a:schemeClr val="lt1"/>
              </a:buClr>
              <a:buSzPts val="3600"/>
              <a:buNone/>
              <a:defRPr sz="3599">
                <a:solidFill>
                  <a:schemeClr val="lt1"/>
                </a:solidFill>
              </a:defRPr>
            </a:lvl2pPr>
            <a:lvl3pPr lvl="2">
              <a:spcBef>
                <a:spcPts val="0"/>
              </a:spcBef>
              <a:spcAft>
                <a:spcPts val="0"/>
              </a:spcAft>
              <a:buClr>
                <a:schemeClr val="lt1"/>
              </a:buClr>
              <a:buSzPts val="3600"/>
              <a:buNone/>
              <a:defRPr sz="3599">
                <a:solidFill>
                  <a:schemeClr val="lt1"/>
                </a:solidFill>
              </a:defRPr>
            </a:lvl3pPr>
            <a:lvl4pPr lvl="3">
              <a:spcBef>
                <a:spcPts val="0"/>
              </a:spcBef>
              <a:spcAft>
                <a:spcPts val="0"/>
              </a:spcAft>
              <a:buClr>
                <a:schemeClr val="lt1"/>
              </a:buClr>
              <a:buSzPts val="3600"/>
              <a:buNone/>
              <a:defRPr sz="3599">
                <a:solidFill>
                  <a:schemeClr val="lt1"/>
                </a:solidFill>
              </a:defRPr>
            </a:lvl4pPr>
            <a:lvl5pPr lvl="4">
              <a:spcBef>
                <a:spcPts val="0"/>
              </a:spcBef>
              <a:spcAft>
                <a:spcPts val="0"/>
              </a:spcAft>
              <a:buClr>
                <a:schemeClr val="lt1"/>
              </a:buClr>
              <a:buSzPts val="3600"/>
              <a:buNone/>
              <a:defRPr sz="3599">
                <a:solidFill>
                  <a:schemeClr val="lt1"/>
                </a:solidFill>
              </a:defRPr>
            </a:lvl5pPr>
            <a:lvl6pPr lvl="5">
              <a:spcBef>
                <a:spcPts val="0"/>
              </a:spcBef>
              <a:spcAft>
                <a:spcPts val="0"/>
              </a:spcAft>
              <a:buClr>
                <a:schemeClr val="lt1"/>
              </a:buClr>
              <a:buSzPts val="3600"/>
              <a:buNone/>
              <a:defRPr sz="3599">
                <a:solidFill>
                  <a:schemeClr val="lt1"/>
                </a:solidFill>
              </a:defRPr>
            </a:lvl6pPr>
            <a:lvl7pPr lvl="6">
              <a:spcBef>
                <a:spcPts val="0"/>
              </a:spcBef>
              <a:spcAft>
                <a:spcPts val="0"/>
              </a:spcAft>
              <a:buClr>
                <a:schemeClr val="lt1"/>
              </a:buClr>
              <a:buSzPts val="3600"/>
              <a:buNone/>
              <a:defRPr sz="3599">
                <a:solidFill>
                  <a:schemeClr val="lt1"/>
                </a:solidFill>
              </a:defRPr>
            </a:lvl7pPr>
            <a:lvl8pPr lvl="7">
              <a:spcBef>
                <a:spcPts val="0"/>
              </a:spcBef>
              <a:spcAft>
                <a:spcPts val="0"/>
              </a:spcAft>
              <a:buClr>
                <a:schemeClr val="lt1"/>
              </a:buClr>
              <a:buSzPts val="3600"/>
              <a:buNone/>
              <a:defRPr sz="3599">
                <a:solidFill>
                  <a:schemeClr val="lt1"/>
                </a:solidFill>
              </a:defRPr>
            </a:lvl8pPr>
            <a:lvl9pPr lvl="8">
              <a:spcBef>
                <a:spcPts val="0"/>
              </a:spcBef>
              <a:spcAft>
                <a:spcPts val="0"/>
              </a:spcAft>
              <a:buClr>
                <a:schemeClr val="lt1"/>
              </a:buClr>
              <a:buSzPts val="3600"/>
              <a:buNone/>
              <a:defRPr sz="3599">
                <a:solidFill>
                  <a:schemeClr val="lt1"/>
                </a:solidFill>
              </a:defRPr>
            </a:lvl9pPr>
          </a:lstStyle>
          <a:p>
            <a:endParaRPr/>
          </a:p>
        </p:txBody>
      </p:sp>
      <p:sp>
        <p:nvSpPr>
          <p:cNvPr id="89" name="Google Shape;89;p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90" name="Google Shape;90;p8" title="UIFCW2025_Logo_white.png"/>
          <p:cNvPicPr preferRelativeResize="0"/>
          <p:nvPr/>
        </p:nvPicPr>
        <p:blipFill>
          <a:blip r:embed="rId3">
            <a:alphaModFix/>
          </a:blip>
          <a:stretch>
            <a:fillRect/>
          </a:stretch>
        </p:blipFill>
        <p:spPr>
          <a:xfrm>
            <a:off x="7425625" y="3745101"/>
            <a:ext cx="1373148" cy="103657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sp>
        <p:nvSpPr>
          <p:cNvPr id="92" name="Google Shape;92;p9"/>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3" name="Google Shape;93;p9"/>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94" name="Google Shape;94;p9"/>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marL="457086" lvl="0" indent="-311072">
              <a:spcBef>
                <a:spcPts val="0"/>
              </a:spcBef>
              <a:spcAft>
                <a:spcPts val="0"/>
              </a:spcAft>
              <a:buSzPts val="1300"/>
              <a:buChar char="●"/>
              <a:defRPr/>
            </a:lvl1pPr>
            <a:lvl2pPr marL="914171" lvl="1" indent="-298376">
              <a:spcBef>
                <a:spcPts val="0"/>
              </a:spcBef>
              <a:spcAft>
                <a:spcPts val="0"/>
              </a:spcAft>
              <a:buSzPts val="1100"/>
              <a:buChar char="○"/>
              <a:defRPr/>
            </a:lvl2pPr>
            <a:lvl3pPr marL="1371257" lvl="2" indent="-298376">
              <a:spcBef>
                <a:spcPts val="0"/>
              </a:spcBef>
              <a:spcAft>
                <a:spcPts val="0"/>
              </a:spcAft>
              <a:buSzPts val="1100"/>
              <a:buChar char="■"/>
              <a:defRPr/>
            </a:lvl3pPr>
            <a:lvl4pPr marL="1828343" lvl="3" indent="-298376">
              <a:spcBef>
                <a:spcPts val="0"/>
              </a:spcBef>
              <a:spcAft>
                <a:spcPts val="0"/>
              </a:spcAft>
              <a:buSzPts val="1100"/>
              <a:buChar char="●"/>
              <a:defRPr/>
            </a:lvl4pPr>
            <a:lvl5pPr marL="2285429" lvl="4" indent="-298376">
              <a:spcBef>
                <a:spcPts val="0"/>
              </a:spcBef>
              <a:spcAft>
                <a:spcPts val="0"/>
              </a:spcAft>
              <a:buSzPts val="1100"/>
              <a:buChar char="○"/>
              <a:defRPr/>
            </a:lvl5pPr>
            <a:lvl6pPr marL="2742515" lvl="5" indent="-298376">
              <a:spcBef>
                <a:spcPts val="0"/>
              </a:spcBef>
              <a:spcAft>
                <a:spcPts val="0"/>
              </a:spcAft>
              <a:buSzPts val="1100"/>
              <a:buChar char="■"/>
              <a:defRPr/>
            </a:lvl6pPr>
            <a:lvl7pPr marL="3199600" lvl="6" indent="-298376">
              <a:spcBef>
                <a:spcPts val="0"/>
              </a:spcBef>
              <a:spcAft>
                <a:spcPts val="0"/>
              </a:spcAft>
              <a:buSzPts val="1100"/>
              <a:buChar char="●"/>
              <a:defRPr/>
            </a:lvl7pPr>
            <a:lvl8pPr marL="3656686" lvl="7" indent="-298376">
              <a:spcBef>
                <a:spcPts val="0"/>
              </a:spcBef>
              <a:spcAft>
                <a:spcPts val="0"/>
              </a:spcAft>
              <a:buSzPts val="1100"/>
              <a:buChar char="○"/>
              <a:defRPr/>
            </a:lvl8pPr>
            <a:lvl9pPr marL="4113771" lvl="8" indent="-298376">
              <a:spcBef>
                <a:spcPts val="0"/>
              </a:spcBef>
              <a:spcAft>
                <a:spcPts val="0"/>
              </a:spcAft>
              <a:buSzPts val="1100"/>
              <a:buChar char="■"/>
              <a:defRPr/>
            </a:lvl9pPr>
          </a:lstStyle>
          <a:p>
            <a:endParaRPr/>
          </a:p>
        </p:txBody>
      </p:sp>
      <p:sp>
        <p:nvSpPr>
          <p:cNvPr id="95" name="Google Shape;95;p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96" name="Google Shape;96;p9" title="UIFCW2025_Logo.png"/>
          <p:cNvPicPr preferRelativeResize="0"/>
          <p:nvPr/>
        </p:nvPicPr>
        <p:blipFill>
          <a:blip r:embed="rId2">
            <a:alphaModFix/>
          </a:blip>
          <a:stretch>
            <a:fillRect/>
          </a:stretch>
        </p:blipFill>
        <p:spPr>
          <a:xfrm>
            <a:off x="7549226" y="3879751"/>
            <a:ext cx="1152143" cy="875629"/>
          </a:xfrm>
          <a:prstGeom prst="rect">
            <a:avLst/>
          </a:prstGeom>
          <a:noFill/>
          <a:ln>
            <a:noFill/>
          </a:ln>
        </p:spPr>
      </p:pic>
      <p:grpSp>
        <p:nvGrpSpPr>
          <p:cNvPr id="97" name="Google Shape;97;p9"/>
          <p:cNvGrpSpPr/>
          <p:nvPr/>
        </p:nvGrpSpPr>
        <p:grpSpPr>
          <a:xfrm>
            <a:off x="1376350" y="528325"/>
            <a:ext cx="1072800" cy="0"/>
            <a:chOff x="1376350" y="528325"/>
            <a:chExt cx="1072800" cy="0"/>
          </a:xfrm>
        </p:grpSpPr>
        <p:cxnSp>
          <p:nvCxnSpPr>
            <p:cNvPr id="98" name="Google Shape;98;p9"/>
            <p:cNvCxnSpPr/>
            <p:nvPr/>
          </p:nvCxnSpPr>
          <p:spPr>
            <a:xfrm>
              <a:off x="1376350" y="528325"/>
              <a:ext cx="357600" cy="0"/>
            </a:xfrm>
            <a:prstGeom prst="straightConnector1">
              <a:avLst/>
            </a:prstGeom>
            <a:noFill/>
            <a:ln w="28575" cap="flat" cmpd="sng">
              <a:solidFill>
                <a:srgbClr val="145FA6"/>
              </a:solidFill>
              <a:prstDash val="solid"/>
              <a:round/>
              <a:headEnd type="none" w="med" len="med"/>
              <a:tailEnd type="none" w="med" len="med"/>
            </a:ln>
          </p:spPr>
        </p:cxnSp>
        <p:cxnSp>
          <p:nvCxnSpPr>
            <p:cNvPr id="99" name="Google Shape;99;p9"/>
            <p:cNvCxnSpPr/>
            <p:nvPr/>
          </p:nvCxnSpPr>
          <p:spPr>
            <a:xfrm>
              <a:off x="1733950" y="528325"/>
              <a:ext cx="357600" cy="0"/>
            </a:xfrm>
            <a:prstGeom prst="straightConnector1">
              <a:avLst/>
            </a:prstGeom>
            <a:noFill/>
            <a:ln w="28575" cap="flat" cmpd="sng">
              <a:solidFill>
                <a:srgbClr val="F1761A"/>
              </a:solidFill>
              <a:prstDash val="solid"/>
              <a:round/>
              <a:headEnd type="none" w="med" len="med"/>
              <a:tailEnd type="none" w="med" len="med"/>
            </a:ln>
          </p:spPr>
        </p:cxnSp>
        <p:cxnSp>
          <p:nvCxnSpPr>
            <p:cNvPr id="100" name="Google Shape;100;p9"/>
            <p:cNvCxnSpPr/>
            <p:nvPr/>
          </p:nvCxnSpPr>
          <p:spPr>
            <a:xfrm>
              <a:off x="2091550" y="528325"/>
              <a:ext cx="357600" cy="0"/>
            </a:xfrm>
            <a:prstGeom prst="straightConnector1">
              <a:avLst/>
            </a:prstGeom>
            <a:noFill/>
            <a:ln w="28575" cap="flat" cmpd="sng">
              <a:solidFill>
                <a:srgbClr val="00C9FF"/>
              </a:solidFill>
              <a:prstDash val="solid"/>
              <a:round/>
              <a:headEnd type="none" w="med" len="med"/>
              <a:tailEnd type="none" w="med" len="med"/>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1"/>
        <p:cNvGrpSpPr/>
        <p:nvPr/>
      </p:nvGrpSpPr>
      <p:grpSpPr>
        <a:xfrm>
          <a:off x="0" y="0"/>
          <a:ext cx="0" cy="0"/>
          <a:chOff x="0" y="0"/>
          <a:chExt cx="0" cy="0"/>
        </a:xfrm>
      </p:grpSpPr>
      <p:sp>
        <p:nvSpPr>
          <p:cNvPr id="102" name="Google Shape;102;p10"/>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rmAutofit/>
          </a:bodyPr>
          <a:lstStyle>
            <a:lvl1pPr marL="457086" lvl="0" indent="-228543">
              <a:lnSpc>
                <a:spcPct val="100000"/>
              </a:lnSpc>
              <a:spcBef>
                <a:spcPts val="0"/>
              </a:spcBef>
              <a:spcAft>
                <a:spcPts val="0"/>
              </a:spcAft>
              <a:buSzPts val="1300"/>
              <a:buNone/>
              <a:defRPr/>
            </a:lvl1pPr>
          </a:lstStyle>
          <a:p>
            <a:endParaRPr/>
          </a:p>
        </p:txBody>
      </p:sp>
      <p:sp>
        <p:nvSpPr>
          <p:cNvPr id="103" name="Google Shape;103;p1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04" name="Google Shape;104;p10" title="UIFCW2025_Logo.png"/>
          <p:cNvPicPr preferRelativeResize="0"/>
          <p:nvPr/>
        </p:nvPicPr>
        <p:blipFill>
          <a:blip r:embed="rId2">
            <a:alphaModFix/>
          </a:blip>
          <a:stretch>
            <a:fillRect/>
          </a:stretch>
        </p:blipFill>
        <p:spPr>
          <a:xfrm>
            <a:off x="7511651" y="3874451"/>
            <a:ext cx="1152143" cy="87562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1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3"/>
          <p:cNvSpPr txBox="1">
            <a:spLocks noGrp="1"/>
          </p:cNvSpPr>
          <p:nvPr>
            <p:ph type="ctrTitle"/>
          </p:nvPr>
        </p:nvSpPr>
        <p:spPr>
          <a:xfrm>
            <a:off x="272656" y="1005030"/>
            <a:ext cx="8803568" cy="1397686"/>
          </a:xfrm>
          <a:prstGeom prst="rect">
            <a:avLst/>
          </a:prstGeom>
          <a:noFill/>
          <a:ln>
            <a:noFill/>
          </a:ln>
        </p:spPr>
        <p:txBody>
          <a:bodyPr spcFirstLastPara="1" wrap="square" lIns="91401" tIns="91401" rIns="91401" bIns="91401" anchor="t" anchorCtr="0">
            <a:normAutofit fontScale="90000"/>
          </a:bodyPr>
          <a:lstStyle/>
          <a:p>
            <a:pPr algn="ctr">
              <a:spcBef>
                <a:spcPts val="1500"/>
              </a:spcBef>
            </a:pPr>
            <a:r>
              <a:rPr lang="en-US" sz="2399" dirty="0">
                <a:solidFill>
                  <a:schemeClr val="bg1"/>
                </a:solidFill>
                <a:latin typeface="Arial"/>
                <a:ea typeface="Arial"/>
                <a:cs typeface="Arial"/>
                <a:sym typeface="Arial"/>
              </a:rPr>
              <a:t>Fire Aerosol Prediction in NOAA’s Global Aerosol Systems and Its Impact on </a:t>
            </a:r>
            <a:r>
              <a:rPr lang="en-US" sz="2399" dirty="0" err="1">
                <a:solidFill>
                  <a:schemeClr val="bg1"/>
                </a:solidFill>
                <a:latin typeface="Arial"/>
                <a:ea typeface="Arial"/>
                <a:cs typeface="Arial"/>
                <a:sym typeface="Arial"/>
              </a:rPr>
              <a:t>Subseasonal</a:t>
            </a:r>
            <a:r>
              <a:rPr lang="en-US" sz="2399" dirty="0">
                <a:solidFill>
                  <a:schemeClr val="bg1"/>
                </a:solidFill>
                <a:latin typeface="Arial"/>
                <a:ea typeface="Arial"/>
                <a:cs typeface="Arial"/>
                <a:sym typeface="Arial"/>
              </a:rPr>
              <a:t> to Seasonal (S2S) Forecasting</a:t>
            </a:r>
            <a:endParaRPr lang="en-US" sz="2399" dirty="0">
              <a:solidFill>
                <a:schemeClr val="bg1"/>
              </a:solidFill>
              <a:latin typeface="Calibri"/>
              <a:ea typeface="Calibri"/>
              <a:cs typeface="Calibri"/>
              <a:sym typeface="Calibri"/>
            </a:endParaRPr>
          </a:p>
        </p:txBody>
      </p:sp>
      <p:sp>
        <p:nvSpPr>
          <p:cNvPr id="3" name="Google Shape;93;p1">
            <a:extLst>
              <a:ext uri="{FF2B5EF4-FFF2-40B4-BE49-F238E27FC236}">
                <a16:creationId xmlns:a16="http://schemas.microsoft.com/office/drawing/2014/main" id="{CF5FAB81-6128-74C9-A2C1-0780330958B6}"/>
              </a:ext>
            </a:extLst>
          </p:cNvPr>
          <p:cNvSpPr txBox="1">
            <a:spLocks/>
          </p:cNvSpPr>
          <p:nvPr/>
        </p:nvSpPr>
        <p:spPr>
          <a:xfrm>
            <a:off x="206071" y="2126293"/>
            <a:ext cx="8936739" cy="735008"/>
          </a:xfrm>
          <a:prstGeom prst="rect">
            <a:avLst/>
          </a:prstGeom>
          <a:noFill/>
          <a:ln>
            <a:noFill/>
          </a:ln>
        </p:spPr>
        <p:txBody>
          <a:bodyPr spcFirstLastPara="1" wrap="square" lIns="91401" tIns="45688" rIns="91401" bIns="45688"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lt1"/>
              </a:buClr>
              <a:buSzPts val="1600"/>
              <a:buFont typeface="Nunito"/>
              <a:buNone/>
              <a:defRPr sz="1600" b="0" i="0" u="none" strike="noStrike" cap="none">
                <a:solidFill>
                  <a:schemeClr val="lt1"/>
                </a:solidFill>
                <a:latin typeface="Nunito"/>
                <a:ea typeface="Nunito"/>
                <a:cs typeface="Nunito"/>
                <a:sym typeface="Nunito"/>
              </a:defRPr>
            </a:lvl1pPr>
            <a:lvl2pPr marL="914400" marR="0" lvl="1" indent="-298450" algn="l" rtl="0">
              <a:lnSpc>
                <a:spcPct val="100000"/>
              </a:lnSpc>
              <a:spcBef>
                <a:spcPts val="0"/>
              </a:spcBef>
              <a:spcAft>
                <a:spcPts val="0"/>
              </a:spcAft>
              <a:buClr>
                <a:schemeClr val="lt1"/>
              </a:buClr>
              <a:buSzPts val="1600"/>
              <a:buFont typeface="Nunito"/>
              <a:buNone/>
              <a:defRPr sz="1600" b="0" i="0" u="none" strike="noStrike" cap="none">
                <a:solidFill>
                  <a:schemeClr val="lt1"/>
                </a:solidFill>
                <a:latin typeface="Nunito"/>
                <a:ea typeface="Nunito"/>
                <a:cs typeface="Nunito"/>
                <a:sym typeface="Nunito"/>
              </a:defRPr>
            </a:lvl2pPr>
            <a:lvl3pPr marL="1371600" marR="0" lvl="2" indent="-298450" algn="l" rtl="0">
              <a:lnSpc>
                <a:spcPct val="100000"/>
              </a:lnSpc>
              <a:spcBef>
                <a:spcPts val="0"/>
              </a:spcBef>
              <a:spcAft>
                <a:spcPts val="0"/>
              </a:spcAft>
              <a:buClr>
                <a:schemeClr val="lt1"/>
              </a:buClr>
              <a:buSzPts val="1600"/>
              <a:buFont typeface="Nunito"/>
              <a:buNone/>
              <a:defRPr sz="1600" b="0" i="0" u="none" strike="noStrike" cap="none">
                <a:solidFill>
                  <a:schemeClr val="lt1"/>
                </a:solidFill>
                <a:latin typeface="Nunito"/>
                <a:ea typeface="Nunito"/>
                <a:cs typeface="Nunito"/>
                <a:sym typeface="Nunito"/>
              </a:defRPr>
            </a:lvl3pPr>
            <a:lvl4pPr marL="1828800" marR="0" lvl="3" indent="-298450" algn="l" rtl="0">
              <a:lnSpc>
                <a:spcPct val="100000"/>
              </a:lnSpc>
              <a:spcBef>
                <a:spcPts val="0"/>
              </a:spcBef>
              <a:spcAft>
                <a:spcPts val="0"/>
              </a:spcAft>
              <a:buClr>
                <a:schemeClr val="lt1"/>
              </a:buClr>
              <a:buSzPts val="1600"/>
              <a:buFont typeface="Nunito"/>
              <a:buNone/>
              <a:defRPr sz="1600" b="0" i="0" u="none" strike="noStrike" cap="none">
                <a:solidFill>
                  <a:schemeClr val="lt1"/>
                </a:solidFill>
                <a:latin typeface="Nunito"/>
                <a:ea typeface="Nunito"/>
                <a:cs typeface="Nunito"/>
                <a:sym typeface="Nunito"/>
              </a:defRPr>
            </a:lvl4pPr>
            <a:lvl5pPr marL="2286000" marR="0" lvl="4" indent="-298450" algn="l" rtl="0">
              <a:lnSpc>
                <a:spcPct val="100000"/>
              </a:lnSpc>
              <a:spcBef>
                <a:spcPts val="0"/>
              </a:spcBef>
              <a:spcAft>
                <a:spcPts val="0"/>
              </a:spcAft>
              <a:buClr>
                <a:schemeClr val="lt1"/>
              </a:buClr>
              <a:buSzPts val="1600"/>
              <a:buFont typeface="Nunito"/>
              <a:buNone/>
              <a:defRPr sz="1600" b="0" i="0" u="none" strike="noStrike" cap="none">
                <a:solidFill>
                  <a:schemeClr val="lt1"/>
                </a:solidFill>
                <a:latin typeface="Nunito"/>
                <a:ea typeface="Nunito"/>
                <a:cs typeface="Nunito"/>
                <a:sym typeface="Nunito"/>
              </a:defRPr>
            </a:lvl5pPr>
            <a:lvl6pPr marL="2743200" marR="0" lvl="5" indent="-298450" algn="l" rtl="0">
              <a:lnSpc>
                <a:spcPct val="100000"/>
              </a:lnSpc>
              <a:spcBef>
                <a:spcPts val="0"/>
              </a:spcBef>
              <a:spcAft>
                <a:spcPts val="0"/>
              </a:spcAft>
              <a:buClr>
                <a:schemeClr val="lt1"/>
              </a:buClr>
              <a:buSzPts val="1600"/>
              <a:buFont typeface="Nunito"/>
              <a:buNone/>
              <a:defRPr sz="1600" b="0" i="0" u="none" strike="noStrike" cap="none">
                <a:solidFill>
                  <a:schemeClr val="lt1"/>
                </a:solidFill>
                <a:latin typeface="Nunito"/>
                <a:ea typeface="Nunito"/>
                <a:cs typeface="Nunito"/>
                <a:sym typeface="Nunito"/>
              </a:defRPr>
            </a:lvl6pPr>
            <a:lvl7pPr marL="3200400" marR="0" lvl="6" indent="-298450" algn="l" rtl="0">
              <a:lnSpc>
                <a:spcPct val="100000"/>
              </a:lnSpc>
              <a:spcBef>
                <a:spcPts val="0"/>
              </a:spcBef>
              <a:spcAft>
                <a:spcPts val="0"/>
              </a:spcAft>
              <a:buClr>
                <a:schemeClr val="lt1"/>
              </a:buClr>
              <a:buSzPts val="1600"/>
              <a:buFont typeface="Nunito"/>
              <a:buNone/>
              <a:defRPr sz="1600" b="0" i="0" u="none" strike="noStrike" cap="none">
                <a:solidFill>
                  <a:schemeClr val="lt1"/>
                </a:solidFill>
                <a:latin typeface="Nunito"/>
                <a:ea typeface="Nunito"/>
                <a:cs typeface="Nunito"/>
                <a:sym typeface="Nunito"/>
              </a:defRPr>
            </a:lvl7pPr>
            <a:lvl8pPr marL="3657600" marR="0" lvl="7" indent="-298450" algn="l" rtl="0">
              <a:lnSpc>
                <a:spcPct val="100000"/>
              </a:lnSpc>
              <a:spcBef>
                <a:spcPts val="0"/>
              </a:spcBef>
              <a:spcAft>
                <a:spcPts val="0"/>
              </a:spcAft>
              <a:buClr>
                <a:schemeClr val="lt1"/>
              </a:buClr>
              <a:buSzPts val="1600"/>
              <a:buFont typeface="Nunito"/>
              <a:buNone/>
              <a:defRPr sz="1600" b="0" i="0" u="none" strike="noStrike" cap="none">
                <a:solidFill>
                  <a:schemeClr val="lt1"/>
                </a:solidFill>
                <a:latin typeface="Nunito"/>
                <a:ea typeface="Nunito"/>
                <a:cs typeface="Nunito"/>
                <a:sym typeface="Nunito"/>
              </a:defRPr>
            </a:lvl8pPr>
            <a:lvl9pPr marL="4114800" marR="0" lvl="8" indent="-298450" algn="l" rtl="0">
              <a:lnSpc>
                <a:spcPct val="100000"/>
              </a:lnSpc>
              <a:spcBef>
                <a:spcPts val="0"/>
              </a:spcBef>
              <a:spcAft>
                <a:spcPts val="0"/>
              </a:spcAft>
              <a:buClr>
                <a:schemeClr val="lt1"/>
              </a:buClr>
              <a:buSzPts val="1600"/>
              <a:buFont typeface="Nunito"/>
              <a:buNone/>
              <a:defRPr sz="1600" b="0" i="0" u="none" strike="noStrike" cap="none">
                <a:solidFill>
                  <a:schemeClr val="lt1"/>
                </a:solidFill>
                <a:latin typeface="Nunito"/>
                <a:ea typeface="Nunito"/>
                <a:cs typeface="Nunito"/>
                <a:sym typeface="Nunito"/>
              </a:defRPr>
            </a:lvl9pPr>
          </a:lstStyle>
          <a:p>
            <a:pPr marL="0" indent="0" algn="ctr"/>
            <a:r>
              <a:rPr lang="en-US" sz="1200" dirty="0">
                <a:solidFill>
                  <a:schemeClr val="bg1"/>
                </a:solidFill>
                <a:latin typeface="Arial"/>
                <a:ea typeface="Arial"/>
                <a:cs typeface="Arial"/>
                <a:sym typeface="Arial"/>
              </a:rPr>
              <a:t>Li (Kate) Zhang</a:t>
            </a:r>
            <a:r>
              <a:rPr lang="en-US" sz="1200" baseline="30000" dirty="0">
                <a:solidFill>
                  <a:schemeClr val="bg1"/>
                </a:solidFill>
                <a:latin typeface="Arial"/>
                <a:ea typeface="Arial"/>
                <a:cs typeface="Arial"/>
                <a:sym typeface="Arial"/>
              </a:rPr>
              <a:t>1,2</a:t>
            </a:r>
            <a:r>
              <a:rPr lang="en-US" sz="1200" dirty="0">
                <a:solidFill>
                  <a:schemeClr val="bg1"/>
                </a:solidFill>
                <a:latin typeface="Arial"/>
                <a:ea typeface="Arial"/>
                <a:cs typeface="Arial"/>
                <a:sym typeface="Arial"/>
              </a:rPr>
              <a:t>, Georg A. Grell</a:t>
            </a:r>
            <a:r>
              <a:rPr lang="en-US" sz="1200" baseline="30000" dirty="0">
                <a:solidFill>
                  <a:schemeClr val="bg1"/>
                </a:solidFill>
                <a:latin typeface="Arial"/>
                <a:ea typeface="Arial"/>
                <a:cs typeface="Arial"/>
                <a:sym typeface="Arial"/>
              </a:rPr>
              <a:t>2</a:t>
            </a:r>
            <a:r>
              <a:rPr lang="en-US" sz="1200" dirty="0">
                <a:solidFill>
                  <a:schemeClr val="bg1"/>
                </a:solidFill>
                <a:latin typeface="Arial"/>
                <a:ea typeface="Arial"/>
                <a:cs typeface="Arial"/>
                <a:sym typeface="Arial"/>
              </a:rPr>
              <a:t>, Gonzalo Ferrada</a:t>
            </a:r>
            <a:r>
              <a:rPr lang="en-US" sz="1200" baseline="30000" dirty="0">
                <a:solidFill>
                  <a:schemeClr val="bg1"/>
                </a:solidFill>
                <a:latin typeface="Arial"/>
                <a:ea typeface="Arial"/>
                <a:cs typeface="Arial"/>
                <a:sym typeface="Arial"/>
              </a:rPr>
              <a:t>1,2</a:t>
            </a:r>
            <a:r>
              <a:rPr lang="en-US" sz="1200" dirty="0">
                <a:solidFill>
                  <a:schemeClr val="bg1"/>
                </a:solidFill>
                <a:latin typeface="Arial"/>
                <a:ea typeface="Arial"/>
                <a:cs typeface="Arial"/>
                <a:sym typeface="Arial"/>
              </a:rPr>
              <a:t>, Shan Sun</a:t>
            </a:r>
            <a:r>
              <a:rPr lang="en-US" sz="1200" baseline="30000" dirty="0">
                <a:solidFill>
                  <a:schemeClr val="bg1"/>
                </a:solidFill>
                <a:latin typeface="Arial"/>
                <a:ea typeface="Arial"/>
                <a:cs typeface="Arial"/>
                <a:sym typeface="Arial"/>
              </a:rPr>
              <a:t>2</a:t>
            </a:r>
            <a:r>
              <a:rPr lang="en-US" sz="1200" dirty="0">
                <a:solidFill>
                  <a:schemeClr val="bg1"/>
                </a:solidFill>
                <a:latin typeface="Arial"/>
                <a:ea typeface="Arial"/>
                <a:cs typeface="Arial"/>
                <a:sym typeface="Arial"/>
              </a:rPr>
              <a:t>, Partha S. Bhattacharjee</a:t>
            </a:r>
            <a:r>
              <a:rPr lang="en-US" sz="1200" baseline="30000" dirty="0">
                <a:solidFill>
                  <a:schemeClr val="bg1"/>
                </a:solidFill>
                <a:latin typeface="Arial"/>
                <a:ea typeface="Arial"/>
                <a:cs typeface="Arial"/>
                <a:sym typeface="Arial"/>
              </a:rPr>
              <a:t>3</a:t>
            </a:r>
            <a:r>
              <a:rPr lang="en-US" sz="1200" dirty="0">
                <a:solidFill>
                  <a:schemeClr val="bg1"/>
                </a:solidFill>
                <a:latin typeface="Arial"/>
                <a:ea typeface="Arial"/>
                <a:cs typeface="Arial"/>
                <a:sym typeface="Arial"/>
              </a:rPr>
              <a:t>, Ben Green</a:t>
            </a:r>
            <a:r>
              <a:rPr lang="en-US" sz="1200" baseline="30000" dirty="0">
                <a:solidFill>
                  <a:schemeClr val="bg1"/>
                </a:solidFill>
                <a:latin typeface="Arial"/>
                <a:ea typeface="Arial"/>
                <a:cs typeface="Arial"/>
                <a:sym typeface="Arial"/>
              </a:rPr>
              <a:t>1,2</a:t>
            </a:r>
            <a:r>
              <a:rPr lang="en-US" sz="1200" dirty="0">
                <a:solidFill>
                  <a:schemeClr val="bg1"/>
                </a:solidFill>
                <a:latin typeface="Arial"/>
                <a:ea typeface="Arial"/>
                <a:cs typeface="Arial"/>
                <a:sym typeface="Arial"/>
              </a:rPr>
              <a:t>, </a:t>
            </a:r>
            <a:r>
              <a:rPr lang="en-US" sz="1200" dirty="0" err="1">
                <a:solidFill>
                  <a:schemeClr val="bg1"/>
                </a:solidFill>
                <a:latin typeface="Arial"/>
                <a:ea typeface="Arial"/>
                <a:cs typeface="Arial"/>
                <a:sym typeface="Arial"/>
              </a:rPr>
              <a:t>Haiqin</a:t>
            </a:r>
            <a:r>
              <a:rPr lang="en-US" sz="1200" dirty="0">
                <a:solidFill>
                  <a:schemeClr val="bg1"/>
                </a:solidFill>
                <a:latin typeface="Arial"/>
                <a:ea typeface="Arial"/>
                <a:cs typeface="Arial"/>
                <a:sym typeface="Arial"/>
              </a:rPr>
              <a:t> Li</a:t>
            </a:r>
            <a:r>
              <a:rPr lang="en-US" sz="1200" baseline="30000" dirty="0">
                <a:solidFill>
                  <a:schemeClr val="bg1"/>
                </a:solidFill>
                <a:latin typeface="Arial"/>
                <a:ea typeface="Arial"/>
                <a:cs typeface="Arial"/>
                <a:sym typeface="Arial"/>
              </a:rPr>
              <a:t>1,2</a:t>
            </a:r>
            <a:r>
              <a:rPr lang="en-US" sz="1200" dirty="0">
                <a:solidFill>
                  <a:schemeClr val="bg1"/>
                </a:solidFill>
                <a:latin typeface="Arial"/>
                <a:ea typeface="Arial"/>
                <a:cs typeface="Arial"/>
                <a:sym typeface="Arial"/>
              </a:rPr>
              <a:t>, Jordan Schnell</a:t>
            </a:r>
            <a:r>
              <a:rPr lang="en-US" sz="1200" baseline="30000" dirty="0">
                <a:solidFill>
                  <a:schemeClr val="bg1"/>
                </a:solidFill>
                <a:latin typeface="Arial"/>
                <a:ea typeface="Arial"/>
                <a:cs typeface="Arial"/>
                <a:sym typeface="Arial"/>
              </a:rPr>
              <a:t>1,2</a:t>
            </a:r>
            <a:r>
              <a:rPr lang="en-US" sz="1200" dirty="0">
                <a:solidFill>
                  <a:schemeClr val="bg1"/>
                </a:solidFill>
                <a:latin typeface="Arial"/>
                <a:ea typeface="Arial"/>
                <a:cs typeface="Arial"/>
                <a:sym typeface="Arial"/>
              </a:rPr>
              <a:t>, Anders A. Jensen</a:t>
            </a:r>
            <a:r>
              <a:rPr lang="en-US" sz="1200" baseline="30000" dirty="0">
                <a:solidFill>
                  <a:schemeClr val="bg1"/>
                </a:solidFill>
                <a:latin typeface="Arial"/>
                <a:ea typeface="Arial"/>
                <a:cs typeface="Arial"/>
                <a:sym typeface="Arial"/>
              </a:rPr>
              <a:t>2</a:t>
            </a:r>
            <a:r>
              <a:rPr lang="en-US" sz="1200" dirty="0">
                <a:solidFill>
                  <a:schemeClr val="bg1"/>
                </a:solidFill>
                <a:latin typeface="Arial"/>
                <a:ea typeface="Arial"/>
                <a:cs typeface="Arial"/>
                <a:sym typeface="Arial"/>
              </a:rPr>
              <a:t>, Ravan Ahmadov</a:t>
            </a:r>
            <a:r>
              <a:rPr lang="en-US" sz="1200" baseline="30000" dirty="0">
                <a:solidFill>
                  <a:schemeClr val="bg1"/>
                </a:solidFill>
                <a:latin typeface="Arial"/>
                <a:ea typeface="Arial"/>
                <a:cs typeface="Arial"/>
                <a:sym typeface="Arial"/>
              </a:rPr>
              <a:t>2</a:t>
            </a:r>
            <a:r>
              <a:rPr lang="en-US" sz="1200" dirty="0">
                <a:solidFill>
                  <a:schemeClr val="bg1"/>
                </a:solidFill>
                <a:latin typeface="Arial"/>
                <a:ea typeface="Arial"/>
                <a:cs typeface="Arial"/>
                <a:sym typeface="Arial"/>
              </a:rPr>
              <a:t>, Ligia Bernardet</a:t>
            </a:r>
            <a:r>
              <a:rPr lang="en-US" sz="1200" baseline="30000" dirty="0">
                <a:solidFill>
                  <a:schemeClr val="bg1"/>
                </a:solidFill>
                <a:latin typeface="Arial"/>
                <a:ea typeface="Arial"/>
                <a:cs typeface="Arial"/>
                <a:sym typeface="Arial"/>
              </a:rPr>
              <a:t>2</a:t>
            </a:r>
            <a:r>
              <a:rPr lang="en-US" sz="1200" dirty="0">
                <a:solidFill>
                  <a:schemeClr val="bg1"/>
                </a:solidFill>
                <a:latin typeface="Arial"/>
                <a:ea typeface="Arial"/>
                <a:cs typeface="Arial"/>
                <a:sym typeface="Arial"/>
              </a:rPr>
              <a:t>, Ziheng Sun</a:t>
            </a:r>
            <a:r>
              <a:rPr lang="en-US" sz="1200" baseline="30000" dirty="0">
                <a:solidFill>
                  <a:schemeClr val="bg1"/>
                </a:solidFill>
                <a:latin typeface="Arial"/>
                <a:ea typeface="Arial"/>
                <a:cs typeface="Arial"/>
                <a:sym typeface="Arial"/>
              </a:rPr>
              <a:t>4</a:t>
            </a:r>
            <a:r>
              <a:rPr lang="en-US" sz="1200" dirty="0">
                <a:solidFill>
                  <a:schemeClr val="bg1"/>
                </a:solidFill>
                <a:latin typeface="Arial"/>
                <a:ea typeface="Arial"/>
                <a:cs typeface="Arial"/>
                <a:sym typeface="Arial"/>
              </a:rPr>
              <a:t>, </a:t>
            </a:r>
            <a:r>
              <a:rPr lang="en-US" sz="1200" dirty="0" err="1">
                <a:solidFill>
                  <a:schemeClr val="bg1"/>
                </a:solidFill>
                <a:latin typeface="Arial"/>
                <a:ea typeface="Arial"/>
                <a:cs typeface="Arial"/>
                <a:sym typeface="Arial"/>
              </a:rPr>
              <a:t>Yunyao</a:t>
            </a:r>
            <a:r>
              <a:rPr lang="en-US" sz="1200" dirty="0">
                <a:solidFill>
                  <a:schemeClr val="bg1"/>
                </a:solidFill>
                <a:latin typeface="Arial"/>
                <a:ea typeface="Arial"/>
                <a:cs typeface="Arial"/>
                <a:sym typeface="Arial"/>
              </a:rPr>
              <a:t> Li</a:t>
            </a:r>
            <a:r>
              <a:rPr lang="en-US" sz="1200" baseline="30000" dirty="0">
                <a:solidFill>
                  <a:schemeClr val="bg1"/>
                </a:solidFill>
                <a:latin typeface="Arial"/>
                <a:ea typeface="Arial"/>
                <a:cs typeface="Arial"/>
                <a:sym typeface="Arial"/>
              </a:rPr>
              <a:t>4,5</a:t>
            </a:r>
            <a:r>
              <a:rPr lang="en-US" sz="1200" dirty="0">
                <a:solidFill>
                  <a:schemeClr val="bg1"/>
                </a:solidFill>
                <a:latin typeface="Arial"/>
                <a:ea typeface="Arial"/>
                <a:cs typeface="Arial"/>
                <a:sym typeface="Arial"/>
              </a:rPr>
              <a:t>, Daniel Tong</a:t>
            </a:r>
            <a:r>
              <a:rPr lang="en-US" sz="1200" baseline="30000" dirty="0">
                <a:solidFill>
                  <a:schemeClr val="bg1"/>
                </a:solidFill>
                <a:latin typeface="Arial"/>
                <a:ea typeface="Arial"/>
                <a:cs typeface="Arial"/>
                <a:sym typeface="Arial"/>
              </a:rPr>
              <a:t>4</a:t>
            </a:r>
            <a:r>
              <a:rPr lang="en-US" sz="1200" dirty="0">
                <a:solidFill>
                  <a:schemeClr val="bg1"/>
                </a:solidFill>
                <a:latin typeface="Arial"/>
                <a:ea typeface="Arial"/>
                <a:cs typeface="Arial"/>
                <a:sym typeface="Arial"/>
              </a:rPr>
              <a:t>, Li Pan</a:t>
            </a:r>
            <a:r>
              <a:rPr lang="en-US" sz="1200" baseline="30000" dirty="0">
                <a:solidFill>
                  <a:schemeClr val="bg1"/>
                </a:solidFill>
                <a:latin typeface="Arial"/>
                <a:ea typeface="Arial"/>
                <a:cs typeface="Arial"/>
                <a:sym typeface="Arial"/>
              </a:rPr>
              <a:t>3</a:t>
            </a:r>
            <a:r>
              <a:rPr lang="en-US" sz="1200" dirty="0">
                <a:solidFill>
                  <a:schemeClr val="bg1"/>
                </a:solidFill>
                <a:latin typeface="Arial"/>
                <a:ea typeface="Arial"/>
                <a:cs typeface="Arial"/>
                <a:sym typeface="Arial"/>
              </a:rPr>
              <a:t>, Barry Baker</a:t>
            </a:r>
            <a:r>
              <a:rPr lang="en-US" sz="1200" baseline="30000" dirty="0">
                <a:solidFill>
                  <a:schemeClr val="bg1"/>
                </a:solidFill>
                <a:latin typeface="Arial"/>
                <a:ea typeface="Arial"/>
                <a:cs typeface="Arial"/>
                <a:sym typeface="Arial"/>
              </a:rPr>
              <a:t>5</a:t>
            </a:r>
            <a:r>
              <a:rPr lang="en-US" sz="1200" dirty="0">
                <a:solidFill>
                  <a:schemeClr val="bg1"/>
                </a:solidFill>
                <a:latin typeface="Arial"/>
                <a:ea typeface="Arial"/>
                <a:cs typeface="Arial"/>
                <a:sym typeface="Arial"/>
              </a:rPr>
              <a:t>, Bing Fu</a:t>
            </a:r>
            <a:r>
              <a:rPr lang="en-US" sz="1200" baseline="30000" dirty="0">
                <a:solidFill>
                  <a:schemeClr val="bg1"/>
                </a:solidFill>
                <a:latin typeface="Arial"/>
                <a:ea typeface="Arial"/>
                <a:cs typeface="Arial"/>
                <a:sym typeface="Arial"/>
              </a:rPr>
              <a:t>6</a:t>
            </a:r>
            <a:r>
              <a:rPr lang="en-US" sz="1200" dirty="0">
                <a:solidFill>
                  <a:schemeClr val="bg1"/>
                </a:solidFill>
                <a:latin typeface="Arial"/>
                <a:ea typeface="Arial"/>
                <a:cs typeface="Arial"/>
                <a:sym typeface="Arial"/>
              </a:rPr>
              <a:t>, </a:t>
            </a:r>
            <a:r>
              <a:rPr lang="en-US" sz="1200" dirty="0" err="1">
                <a:solidFill>
                  <a:schemeClr val="bg1"/>
                </a:solidFill>
                <a:latin typeface="Arial"/>
                <a:ea typeface="Arial"/>
                <a:cs typeface="Arial"/>
                <a:sym typeface="Arial"/>
              </a:rPr>
              <a:t>Fanglin</a:t>
            </a:r>
            <a:r>
              <a:rPr lang="en-US" sz="1200" dirty="0">
                <a:solidFill>
                  <a:schemeClr val="bg1"/>
                </a:solidFill>
                <a:latin typeface="Arial"/>
                <a:ea typeface="Arial"/>
                <a:cs typeface="Arial"/>
                <a:sym typeface="Arial"/>
              </a:rPr>
              <a:t> Yang</a:t>
            </a:r>
            <a:r>
              <a:rPr lang="en-US" sz="1200" baseline="30000" dirty="0">
                <a:solidFill>
                  <a:schemeClr val="bg1"/>
                </a:solidFill>
                <a:latin typeface="Arial"/>
                <a:ea typeface="Arial"/>
                <a:cs typeface="Arial"/>
                <a:sym typeface="Arial"/>
              </a:rPr>
              <a:t>6</a:t>
            </a:r>
            <a:r>
              <a:rPr lang="en-US" sz="1200" dirty="0">
                <a:solidFill>
                  <a:schemeClr val="bg1"/>
                </a:solidFill>
                <a:latin typeface="Arial"/>
                <a:ea typeface="Arial"/>
                <a:cs typeface="Arial"/>
                <a:sym typeface="Arial"/>
              </a:rPr>
              <a:t>, Raffaele Montuoro</a:t>
            </a:r>
            <a:r>
              <a:rPr lang="en-US" sz="1200" baseline="30000" dirty="0">
                <a:solidFill>
                  <a:schemeClr val="bg1"/>
                </a:solidFill>
                <a:latin typeface="Arial"/>
                <a:ea typeface="Arial"/>
                <a:cs typeface="Arial"/>
                <a:sym typeface="Arial"/>
              </a:rPr>
              <a:t>6</a:t>
            </a:r>
            <a:r>
              <a:rPr lang="en-US" sz="1200" dirty="0">
                <a:solidFill>
                  <a:schemeClr val="bg1"/>
                </a:solidFill>
                <a:latin typeface="Arial"/>
                <a:ea typeface="Arial"/>
                <a:cs typeface="Arial"/>
                <a:sym typeface="Arial"/>
              </a:rPr>
              <a:t> </a:t>
            </a:r>
          </a:p>
        </p:txBody>
      </p:sp>
      <p:pic>
        <p:nvPicPr>
          <p:cNvPr id="4" name="Google Shape;94;p1" descr="NOAA-Logo.png">
            <a:extLst>
              <a:ext uri="{FF2B5EF4-FFF2-40B4-BE49-F238E27FC236}">
                <a16:creationId xmlns:a16="http://schemas.microsoft.com/office/drawing/2014/main" id="{CC3F96DB-CD17-E0F3-1F6C-0514916CFA21}"/>
              </a:ext>
            </a:extLst>
          </p:cNvPr>
          <p:cNvPicPr preferRelativeResize="0"/>
          <p:nvPr/>
        </p:nvPicPr>
        <p:blipFill rotWithShape="1">
          <a:blip r:embed="rId3">
            <a:alphaModFix/>
          </a:blip>
          <a:srcRect/>
          <a:stretch/>
        </p:blipFill>
        <p:spPr>
          <a:xfrm>
            <a:off x="1192" y="31645"/>
            <a:ext cx="1188410" cy="1188410"/>
          </a:xfrm>
          <a:prstGeom prst="rect">
            <a:avLst/>
          </a:prstGeom>
          <a:noFill/>
          <a:ln>
            <a:noFill/>
          </a:ln>
        </p:spPr>
      </p:pic>
      <p:pic>
        <p:nvPicPr>
          <p:cNvPr id="5" name="Google Shape;95;p1" descr="CIRES_logo_text.jpg">
            <a:extLst>
              <a:ext uri="{FF2B5EF4-FFF2-40B4-BE49-F238E27FC236}">
                <a16:creationId xmlns:a16="http://schemas.microsoft.com/office/drawing/2014/main" id="{48EDD347-7F95-E21A-1A13-70ACB9EC6F1D}"/>
              </a:ext>
            </a:extLst>
          </p:cNvPr>
          <p:cNvPicPr preferRelativeResize="0">
            <a:picLocks noChangeAspect="1"/>
          </p:cNvPicPr>
          <p:nvPr/>
        </p:nvPicPr>
        <p:blipFill rotWithShape="1">
          <a:blip r:embed="rId4">
            <a:alphaModFix/>
          </a:blip>
          <a:srcRect t="5009" b="-1"/>
          <a:stretch/>
        </p:blipFill>
        <p:spPr>
          <a:xfrm>
            <a:off x="7954399" y="671"/>
            <a:ext cx="1188410" cy="817208"/>
          </a:xfrm>
          <a:prstGeom prst="rect">
            <a:avLst/>
          </a:prstGeom>
          <a:noFill/>
          <a:ln>
            <a:noFill/>
          </a:ln>
        </p:spPr>
      </p:pic>
      <p:sp>
        <p:nvSpPr>
          <p:cNvPr id="6" name="Google Shape;96;p1">
            <a:extLst>
              <a:ext uri="{FF2B5EF4-FFF2-40B4-BE49-F238E27FC236}">
                <a16:creationId xmlns:a16="http://schemas.microsoft.com/office/drawing/2014/main" id="{6CE27005-25B1-40BB-4C00-CC1F74A214BA}"/>
              </a:ext>
            </a:extLst>
          </p:cNvPr>
          <p:cNvSpPr txBox="1"/>
          <p:nvPr/>
        </p:nvSpPr>
        <p:spPr>
          <a:xfrm>
            <a:off x="1017849" y="2993221"/>
            <a:ext cx="7108304" cy="1169486"/>
          </a:xfrm>
          <a:prstGeom prst="rect">
            <a:avLst/>
          </a:prstGeom>
          <a:noFill/>
          <a:ln>
            <a:noFill/>
          </a:ln>
        </p:spPr>
        <p:txBody>
          <a:bodyPr spcFirstLastPara="1" wrap="square" lIns="91401" tIns="45688" rIns="91401" bIns="45688" anchor="t" anchorCtr="0">
            <a:spAutoFit/>
          </a:bodyPr>
          <a:lstStyle/>
          <a:p>
            <a:pPr algn="ctr">
              <a:buSzPts val="1100"/>
            </a:pPr>
            <a:r>
              <a:rPr lang="en-US" sz="1000" i="1" baseline="30000" dirty="0">
                <a:solidFill>
                  <a:schemeClr val="bg1"/>
                </a:solidFill>
                <a:latin typeface="Times New Roman" panose="02020603050405020304" pitchFamily="18" charset="0"/>
                <a:ea typeface="Times New Roman"/>
                <a:cs typeface="Times New Roman" panose="02020603050405020304" pitchFamily="18" charset="0"/>
                <a:sym typeface="Times New Roman"/>
              </a:rPr>
              <a:t>1</a:t>
            </a:r>
            <a:r>
              <a:rPr lang="en-US" sz="1000" i="1" dirty="0">
                <a:solidFill>
                  <a:schemeClr val="bg1"/>
                </a:solidFill>
                <a:latin typeface="Times New Roman" panose="02020603050405020304" pitchFamily="18" charset="0"/>
                <a:ea typeface="Times New Roman"/>
                <a:cs typeface="Times New Roman" panose="02020603050405020304" pitchFamily="18" charset="0"/>
                <a:sym typeface="Times New Roman"/>
              </a:rPr>
              <a:t>CIRES, University of Colorado, Boulder, CO, US;</a:t>
            </a:r>
            <a:endParaRPr sz="1000" i="1" dirty="0">
              <a:solidFill>
                <a:schemeClr val="bg1"/>
              </a:solidFill>
              <a:latin typeface="Times New Roman" panose="02020603050405020304" pitchFamily="18" charset="0"/>
              <a:ea typeface="Times New Roman"/>
              <a:cs typeface="Times New Roman" panose="02020603050405020304" pitchFamily="18" charset="0"/>
              <a:sym typeface="Times New Roman"/>
            </a:endParaRPr>
          </a:p>
          <a:p>
            <a:pPr algn="ctr">
              <a:buSzPts val="1100"/>
            </a:pPr>
            <a:r>
              <a:rPr lang="en-US" sz="1000" i="1" baseline="30000" dirty="0">
                <a:solidFill>
                  <a:schemeClr val="bg1"/>
                </a:solidFill>
                <a:latin typeface="Times New Roman" panose="02020603050405020304" pitchFamily="18" charset="0"/>
                <a:ea typeface="Times New Roman"/>
                <a:cs typeface="Times New Roman" panose="02020603050405020304" pitchFamily="18" charset="0"/>
                <a:sym typeface="Times New Roman"/>
              </a:rPr>
              <a:t>2</a:t>
            </a:r>
            <a:r>
              <a:rPr lang="en-US" sz="1000" i="1" dirty="0">
                <a:solidFill>
                  <a:schemeClr val="bg1"/>
                </a:solidFill>
                <a:latin typeface="Times New Roman" panose="02020603050405020304" pitchFamily="18" charset="0"/>
                <a:ea typeface="Times New Roman"/>
                <a:cs typeface="Times New Roman" panose="02020603050405020304" pitchFamily="18" charset="0"/>
                <a:sym typeface="Times New Roman"/>
              </a:rPr>
              <a:t>Global Systems Laboratory, Earth System Research Laboratories, NOAA, Boulder, CO, US;</a:t>
            </a:r>
            <a:endParaRPr sz="1000" i="1" dirty="0">
              <a:solidFill>
                <a:schemeClr val="bg1"/>
              </a:solidFill>
              <a:latin typeface="Times New Roman" panose="02020603050405020304" pitchFamily="18" charset="0"/>
              <a:ea typeface="Times New Roman"/>
              <a:cs typeface="Times New Roman" panose="02020603050405020304" pitchFamily="18" charset="0"/>
              <a:sym typeface="Times New Roman"/>
            </a:endParaRPr>
          </a:p>
          <a:p>
            <a:pPr algn="ctr">
              <a:buSzPts val="1100"/>
            </a:pPr>
            <a:r>
              <a:rPr lang="en-US" sz="1000" i="1" baseline="30000" dirty="0">
                <a:solidFill>
                  <a:schemeClr val="bg1"/>
                </a:solidFill>
                <a:latin typeface="Times New Roman" panose="02020603050405020304" pitchFamily="18" charset="0"/>
                <a:ea typeface="Times New Roman"/>
                <a:cs typeface="Times New Roman" panose="02020603050405020304" pitchFamily="18" charset="0"/>
                <a:sym typeface="Times New Roman"/>
              </a:rPr>
              <a:t>3</a:t>
            </a:r>
            <a:r>
              <a:rPr lang="en-US" sz="1000" i="1" dirty="0">
                <a:solidFill>
                  <a:schemeClr val="bg1"/>
                </a:solidFill>
                <a:latin typeface="Times New Roman" panose="02020603050405020304" pitchFamily="18" charset="0"/>
                <a:ea typeface="Times New Roman"/>
                <a:cs typeface="Times New Roman" panose="02020603050405020304" pitchFamily="18" charset="0"/>
                <a:sym typeface="Times New Roman"/>
              </a:rPr>
              <a:t>SAIC/</a:t>
            </a:r>
            <a:r>
              <a:rPr lang="en-US" sz="1000" i="1" dirty="0" err="1">
                <a:solidFill>
                  <a:schemeClr val="bg1"/>
                </a:solidFill>
                <a:latin typeface="Times New Roman" panose="02020603050405020304" pitchFamily="18" charset="0"/>
                <a:ea typeface="Times New Roman"/>
                <a:cs typeface="Times New Roman" panose="02020603050405020304" pitchFamily="18" charset="0"/>
                <a:sym typeface="Times New Roman"/>
              </a:rPr>
              <a:t>Lynker</a:t>
            </a:r>
            <a:r>
              <a:rPr lang="en-US" sz="1000" i="1" dirty="0">
                <a:solidFill>
                  <a:schemeClr val="bg1"/>
                </a:solidFill>
                <a:latin typeface="Times New Roman" panose="02020603050405020304" pitchFamily="18" charset="0"/>
                <a:ea typeface="Times New Roman"/>
                <a:cs typeface="Times New Roman" panose="02020603050405020304" pitchFamily="18" charset="0"/>
                <a:sym typeface="Times New Roman"/>
              </a:rPr>
              <a:t> at NCEP/NWS/EMC, College Park, MD, US;</a:t>
            </a:r>
            <a:endParaRPr sz="1000" i="1" dirty="0">
              <a:solidFill>
                <a:schemeClr val="bg1"/>
              </a:solidFill>
              <a:latin typeface="Times New Roman" panose="02020603050405020304" pitchFamily="18" charset="0"/>
              <a:cs typeface="Times New Roman" panose="02020603050405020304" pitchFamily="18" charset="0"/>
            </a:endParaRPr>
          </a:p>
          <a:p>
            <a:pPr algn="ctr"/>
            <a:r>
              <a:rPr lang="en-US" sz="1000" i="1" baseline="30000" dirty="0">
                <a:solidFill>
                  <a:schemeClr val="bg1"/>
                </a:solidFill>
                <a:latin typeface="Times New Roman" panose="02020603050405020304" pitchFamily="18" charset="0"/>
                <a:ea typeface="Times New Roman"/>
                <a:cs typeface="Times New Roman" panose="02020603050405020304" pitchFamily="18" charset="0"/>
                <a:sym typeface="Times New Roman"/>
              </a:rPr>
              <a:t>4</a:t>
            </a:r>
            <a:r>
              <a:rPr lang="en-US" sz="1000" i="1" dirty="0">
                <a:solidFill>
                  <a:schemeClr val="bg1"/>
                </a:solidFill>
                <a:latin typeface="Times New Roman" panose="02020603050405020304" pitchFamily="18" charset="0"/>
                <a:ea typeface="Times New Roman"/>
                <a:cs typeface="Times New Roman" panose="02020603050405020304" pitchFamily="18" charset="0"/>
                <a:sym typeface="Times New Roman"/>
              </a:rPr>
              <a:t>George Mason University, Fairfax, VA, US;</a:t>
            </a:r>
          </a:p>
          <a:p>
            <a:pPr lvl="0" algn="ctr"/>
            <a:r>
              <a:rPr lang="en-US" sz="1000" i="1" baseline="30000" dirty="0">
                <a:solidFill>
                  <a:schemeClr val="bg1"/>
                </a:solidFill>
                <a:latin typeface="Times New Roman" panose="02020603050405020304" pitchFamily="18" charset="0"/>
                <a:cs typeface="Times New Roman" panose="02020603050405020304" pitchFamily="18" charset="0"/>
              </a:rPr>
              <a:t>5</a:t>
            </a:r>
            <a:r>
              <a:rPr lang="en-US" sz="1000" i="1" dirty="0">
                <a:solidFill>
                  <a:schemeClr val="bg1"/>
                </a:solidFill>
                <a:latin typeface="Times New Roman" panose="02020603050405020304" pitchFamily="18" charset="0"/>
                <a:cs typeface="Times New Roman" panose="02020603050405020304" pitchFamily="18" charset="0"/>
              </a:rPr>
              <a:t>University of Texas at Arlington, Arlington, TX, US;</a:t>
            </a:r>
            <a:endParaRPr sz="1000" i="1" dirty="0">
              <a:solidFill>
                <a:schemeClr val="bg1"/>
              </a:solidFill>
              <a:latin typeface="Times New Roman" panose="02020603050405020304" pitchFamily="18" charset="0"/>
              <a:cs typeface="Times New Roman" panose="02020603050405020304" pitchFamily="18" charset="0"/>
              <a:sym typeface="Times New Roman"/>
            </a:endParaRPr>
          </a:p>
          <a:p>
            <a:pPr algn="ctr"/>
            <a:r>
              <a:rPr lang="en-US" sz="1000" i="1" dirty="0">
                <a:solidFill>
                  <a:schemeClr val="bg1"/>
                </a:solidFill>
                <a:latin typeface="Times New Roman" panose="02020603050405020304" pitchFamily="18" charset="0"/>
                <a:ea typeface="Times New Roman"/>
                <a:cs typeface="Times New Roman" panose="02020603050405020304" pitchFamily="18" charset="0"/>
                <a:sym typeface="Times New Roman"/>
              </a:rPr>
              <a:t> </a:t>
            </a:r>
            <a:r>
              <a:rPr lang="en-US" sz="1000" i="1" baseline="30000" dirty="0">
                <a:solidFill>
                  <a:schemeClr val="bg1"/>
                </a:solidFill>
                <a:latin typeface="Times New Roman" panose="02020603050405020304" pitchFamily="18" charset="0"/>
                <a:ea typeface="Times New Roman"/>
                <a:cs typeface="Times New Roman" panose="02020603050405020304" pitchFamily="18" charset="0"/>
                <a:sym typeface="Times New Roman"/>
              </a:rPr>
              <a:t>6</a:t>
            </a:r>
            <a:r>
              <a:rPr lang="en-US" sz="1000" i="1" dirty="0">
                <a:solidFill>
                  <a:schemeClr val="bg1"/>
                </a:solidFill>
                <a:latin typeface="Times New Roman" panose="02020603050405020304" pitchFamily="18" charset="0"/>
                <a:ea typeface="Times New Roman"/>
                <a:cs typeface="Times New Roman" panose="02020603050405020304" pitchFamily="18" charset="0"/>
                <a:sym typeface="Times New Roman"/>
              </a:rPr>
              <a:t>NOAA Air Resources Laboratory, College Park, MD, US;</a:t>
            </a:r>
            <a:endParaRPr sz="1000" i="1" dirty="0">
              <a:solidFill>
                <a:schemeClr val="bg1"/>
              </a:solidFill>
              <a:latin typeface="Times New Roman" panose="02020603050405020304" pitchFamily="18" charset="0"/>
              <a:cs typeface="Times New Roman" panose="02020603050405020304" pitchFamily="18" charset="0"/>
            </a:endParaRPr>
          </a:p>
          <a:p>
            <a:pPr algn="ctr"/>
            <a:r>
              <a:rPr lang="en-US" sz="1000" i="1" baseline="30000" dirty="0">
                <a:solidFill>
                  <a:schemeClr val="bg1"/>
                </a:solidFill>
                <a:latin typeface="Times New Roman" panose="02020603050405020304" pitchFamily="18" charset="0"/>
                <a:ea typeface="Times New Roman"/>
                <a:cs typeface="Times New Roman" panose="02020603050405020304" pitchFamily="18" charset="0"/>
                <a:sym typeface="Times New Roman"/>
              </a:rPr>
              <a:t>6</a:t>
            </a:r>
            <a:r>
              <a:rPr lang="en-US" sz="1000" i="1" dirty="0">
                <a:solidFill>
                  <a:schemeClr val="bg1"/>
                </a:solidFill>
                <a:latin typeface="Times New Roman" panose="02020603050405020304" pitchFamily="18" charset="0"/>
                <a:ea typeface="Times New Roman"/>
                <a:cs typeface="Times New Roman" panose="02020603050405020304" pitchFamily="18" charset="0"/>
                <a:sym typeface="Times New Roman"/>
              </a:rPr>
              <a:t>Environmental Modeling Center (EMC), NCEP, National Weather Service, College Park, MD, US;</a:t>
            </a:r>
            <a:endParaRPr sz="1000" i="1" dirty="0">
              <a:solidFill>
                <a:schemeClr val="bg1"/>
              </a:solidFill>
              <a:latin typeface="Times New Roman" panose="02020603050405020304" pitchFamily="18" charset="0"/>
              <a:cs typeface="Times New Roman" panose="02020603050405020304" pitchFamily="18" charset="0"/>
            </a:endParaRPr>
          </a:p>
        </p:txBody>
      </p:sp>
      <p:pic>
        <p:nvPicPr>
          <p:cNvPr id="7" name="Google Shape;97;p1" descr="CU-Boulder Logo.jpg">
            <a:extLst>
              <a:ext uri="{FF2B5EF4-FFF2-40B4-BE49-F238E27FC236}">
                <a16:creationId xmlns:a16="http://schemas.microsoft.com/office/drawing/2014/main" id="{E856BB07-7A99-40B1-AB59-28EEE1C8001E}"/>
              </a:ext>
            </a:extLst>
          </p:cNvPr>
          <p:cNvPicPr preferRelativeResize="0">
            <a:picLocks noChangeAspect="1"/>
          </p:cNvPicPr>
          <p:nvPr/>
        </p:nvPicPr>
        <p:blipFill rotWithShape="1">
          <a:blip r:embed="rId5">
            <a:alphaModFix/>
          </a:blip>
          <a:srcRect/>
          <a:stretch/>
        </p:blipFill>
        <p:spPr>
          <a:xfrm>
            <a:off x="7954399" y="767944"/>
            <a:ext cx="1188410" cy="281204"/>
          </a:xfrm>
          <a:prstGeom prst="rect">
            <a:avLst/>
          </a:prstGeom>
          <a:noFill/>
          <a:ln>
            <a:noFill/>
          </a:ln>
        </p:spPr>
      </p:pic>
      <p:sp>
        <p:nvSpPr>
          <p:cNvPr id="8" name="Google Shape;98;p1">
            <a:extLst>
              <a:ext uri="{FF2B5EF4-FFF2-40B4-BE49-F238E27FC236}">
                <a16:creationId xmlns:a16="http://schemas.microsoft.com/office/drawing/2014/main" id="{9B6EA22D-667F-7DBC-DF0E-869C75319987}"/>
              </a:ext>
            </a:extLst>
          </p:cNvPr>
          <p:cNvSpPr/>
          <p:nvPr/>
        </p:nvSpPr>
        <p:spPr>
          <a:xfrm>
            <a:off x="2306184" y="4910979"/>
            <a:ext cx="5955215" cy="239900"/>
          </a:xfrm>
          <a:prstGeom prst="rect">
            <a:avLst/>
          </a:prstGeom>
          <a:noFill/>
          <a:ln>
            <a:noFill/>
          </a:ln>
        </p:spPr>
        <p:txBody>
          <a:bodyPr spcFirstLastPara="1" wrap="square" lIns="91301" tIns="45638" rIns="91301" bIns="45638" anchor="t" anchorCtr="0">
            <a:spAutoFit/>
          </a:bodyPr>
          <a:lstStyle/>
          <a:p>
            <a:pPr lvl="0">
              <a:lnSpc>
                <a:spcPct val="80000"/>
              </a:lnSpc>
              <a:buSzPts val="935"/>
            </a:pPr>
            <a:r>
              <a:rPr lang="en-US" sz="1200" dirty="0">
                <a:solidFill>
                  <a:srgbClr val="FFFF00"/>
                </a:solidFill>
              </a:rPr>
              <a:t>Center Green Auditorium, Boulder, CO. September 8-12, 2025</a:t>
            </a:r>
          </a:p>
        </p:txBody>
      </p:sp>
      <p:sp>
        <p:nvSpPr>
          <p:cNvPr id="9" name="Google Shape;100;p1">
            <a:extLst>
              <a:ext uri="{FF2B5EF4-FFF2-40B4-BE49-F238E27FC236}">
                <a16:creationId xmlns:a16="http://schemas.microsoft.com/office/drawing/2014/main" id="{3E149B91-2472-E589-25C0-0778802BB8E0}"/>
              </a:ext>
            </a:extLst>
          </p:cNvPr>
          <p:cNvSpPr txBox="1"/>
          <p:nvPr/>
        </p:nvSpPr>
        <p:spPr>
          <a:xfrm>
            <a:off x="7707867" y="4904723"/>
            <a:ext cx="1513296" cy="246157"/>
          </a:xfrm>
          <a:prstGeom prst="rect">
            <a:avLst/>
          </a:prstGeom>
          <a:noFill/>
          <a:ln>
            <a:noFill/>
          </a:ln>
        </p:spPr>
        <p:txBody>
          <a:bodyPr spcFirstLastPara="1" wrap="square" lIns="91401" tIns="45688" rIns="91401" bIns="45688" anchor="t" anchorCtr="0">
            <a:spAutoFit/>
          </a:bodyPr>
          <a:lstStyle/>
          <a:p>
            <a:pPr algn="ctr">
              <a:buSzPts val="1400"/>
            </a:pPr>
            <a:r>
              <a:rPr lang="en-US" sz="1000" b="1" dirty="0" err="1">
                <a:solidFill>
                  <a:schemeClr val="bg1"/>
                </a:solidFill>
                <a:latin typeface="Times New Roman"/>
                <a:ea typeface="Times New Roman"/>
                <a:cs typeface="Times New Roman"/>
                <a:sym typeface="Times New Roman"/>
              </a:rPr>
              <a:t>Kate.Zhang@noaa.gov</a:t>
            </a:r>
            <a:endParaRPr sz="1000" dirty="0">
              <a:solidFill>
                <a:schemeClr val="bg1"/>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93;p33">
            <a:extLst>
              <a:ext uri="{FF2B5EF4-FFF2-40B4-BE49-F238E27FC236}">
                <a16:creationId xmlns:a16="http://schemas.microsoft.com/office/drawing/2014/main" id="{379C6065-4BDD-B7DC-8CD5-3778B2961544}"/>
              </a:ext>
            </a:extLst>
          </p:cNvPr>
          <p:cNvSpPr txBox="1">
            <a:spLocks noGrp="1"/>
          </p:cNvSpPr>
          <p:nvPr>
            <p:ph type="title"/>
          </p:nvPr>
        </p:nvSpPr>
        <p:spPr>
          <a:xfrm>
            <a:off x="0" y="17682"/>
            <a:ext cx="9144000" cy="569619"/>
          </a:xfrm>
          <a:prstGeom prst="rect">
            <a:avLst/>
          </a:prstGeom>
          <a:noFill/>
          <a:ln>
            <a:noFill/>
          </a:ln>
        </p:spPr>
        <p:txBody>
          <a:bodyPr spcFirstLastPara="1" wrap="square" lIns="68569" tIns="34275" rIns="68569" bIns="34275" anchor="ctr" anchorCtr="0">
            <a:noAutofit/>
          </a:bodyPr>
          <a:lstStyle/>
          <a:p>
            <a:pPr algn="ctr">
              <a:buClr>
                <a:srgbClr val="0432FF"/>
              </a:buClr>
              <a:buSzPts val="3200"/>
            </a:pPr>
            <a:r>
              <a:rPr lang="en-US" sz="1800" b="1" dirty="0">
                <a:solidFill>
                  <a:srgbClr val="0432FF"/>
                </a:solidFill>
                <a:latin typeface="Arial"/>
                <a:ea typeface="Arial"/>
                <a:cs typeface="Arial"/>
                <a:sym typeface="Arial"/>
              </a:rPr>
              <a:t>ML/AL-</a:t>
            </a:r>
            <a:r>
              <a:rPr lang="en-US" sz="1800" dirty="0">
                <a:solidFill>
                  <a:srgbClr val="0432FF"/>
                </a:solidFill>
                <a:latin typeface="Arial"/>
                <a:ea typeface="Arial"/>
                <a:cs typeface="Arial"/>
                <a:sym typeface="Arial"/>
              </a:rPr>
              <a:t>Based Fire Emission </a:t>
            </a:r>
            <a:r>
              <a:rPr lang="en-US" sz="1800" b="1" dirty="0">
                <a:solidFill>
                  <a:srgbClr val="0432FF"/>
                </a:solidFill>
                <a:latin typeface="Arial"/>
                <a:ea typeface="Arial"/>
                <a:cs typeface="Arial"/>
                <a:sym typeface="Arial"/>
              </a:rPr>
              <a:t>Prediction and its Application for S2S Forecasting</a:t>
            </a:r>
            <a:endParaRPr sz="1800" b="1" dirty="0">
              <a:latin typeface="Arial"/>
              <a:ea typeface="Arial"/>
              <a:cs typeface="Arial"/>
              <a:sym typeface="Arial"/>
            </a:endParaRPr>
          </a:p>
        </p:txBody>
      </p:sp>
      <p:grpSp>
        <p:nvGrpSpPr>
          <p:cNvPr id="7" name="Google Shape;195;p33">
            <a:extLst>
              <a:ext uri="{FF2B5EF4-FFF2-40B4-BE49-F238E27FC236}">
                <a16:creationId xmlns:a16="http://schemas.microsoft.com/office/drawing/2014/main" id="{C9D6BCBB-65D8-2249-39B3-3FB2AD933A38}"/>
              </a:ext>
            </a:extLst>
          </p:cNvPr>
          <p:cNvGrpSpPr/>
          <p:nvPr/>
        </p:nvGrpSpPr>
        <p:grpSpPr>
          <a:xfrm>
            <a:off x="3021999" y="627280"/>
            <a:ext cx="3335696" cy="253885"/>
            <a:chOff x="6602047" y="5284096"/>
            <a:chExt cx="2509787" cy="430843"/>
          </a:xfrm>
        </p:grpSpPr>
        <p:sp>
          <p:nvSpPr>
            <p:cNvPr id="8" name="Google Shape;196;p33">
              <a:extLst>
                <a:ext uri="{FF2B5EF4-FFF2-40B4-BE49-F238E27FC236}">
                  <a16:creationId xmlns:a16="http://schemas.microsoft.com/office/drawing/2014/main" id="{82F5F159-CB40-E2DF-D274-DCB816AA4E46}"/>
                </a:ext>
              </a:extLst>
            </p:cNvPr>
            <p:cNvSpPr/>
            <p:nvPr/>
          </p:nvSpPr>
          <p:spPr>
            <a:xfrm>
              <a:off x="6602047" y="5304045"/>
              <a:ext cx="2509787" cy="392641"/>
            </a:xfrm>
            <a:prstGeom prst="rect">
              <a:avLst/>
            </a:prstGeom>
            <a:solidFill>
              <a:srgbClr val="C7F8FD"/>
            </a:solidFill>
            <a:ln w="38100" cap="sq" cmpd="sng">
              <a:solidFill>
                <a:srgbClr val="FF40FF"/>
              </a:solidFill>
              <a:prstDash val="solid"/>
              <a:miter lim="800000"/>
              <a:headEnd type="none" w="sm" len="sm"/>
              <a:tailEnd type="none" w="sm" len="sm"/>
            </a:ln>
          </p:spPr>
          <p:txBody>
            <a:bodyPr spcFirstLastPara="1" wrap="square" lIns="81619" tIns="40800" rIns="81619" bIns="40800" anchor="ctr" anchorCtr="0">
              <a:noAutofit/>
            </a:bodyPr>
            <a:lstStyle/>
            <a:p>
              <a:pPr>
                <a:buSzPts val="1800"/>
              </a:pPr>
              <a:endParaRPr sz="1350">
                <a:solidFill>
                  <a:schemeClr val="dk1"/>
                </a:solidFill>
                <a:latin typeface="Calibri"/>
                <a:ea typeface="Calibri"/>
                <a:cs typeface="Calibri"/>
                <a:sym typeface="Calibri"/>
              </a:endParaRPr>
            </a:p>
          </p:txBody>
        </p:sp>
        <p:sp>
          <p:nvSpPr>
            <p:cNvPr id="9" name="Google Shape;197;p33">
              <a:extLst>
                <a:ext uri="{FF2B5EF4-FFF2-40B4-BE49-F238E27FC236}">
                  <a16:creationId xmlns:a16="http://schemas.microsoft.com/office/drawing/2014/main" id="{0CC1EC98-1F18-9F41-78F0-BD9CBF91FEBB}"/>
                </a:ext>
              </a:extLst>
            </p:cNvPr>
            <p:cNvSpPr/>
            <p:nvPr/>
          </p:nvSpPr>
          <p:spPr>
            <a:xfrm>
              <a:off x="6661141" y="5284096"/>
              <a:ext cx="2391597" cy="430843"/>
            </a:xfrm>
            <a:prstGeom prst="rect">
              <a:avLst/>
            </a:prstGeom>
            <a:noFill/>
            <a:ln>
              <a:noFill/>
            </a:ln>
          </p:spPr>
          <p:txBody>
            <a:bodyPr spcFirstLastPara="1" wrap="square" lIns="68550" tIns="34275" rIns="68550" bIns="34275" anchor="t" anchorCtr="0">
              <a:spAutoFit/>
            </a:bodyPr>
            <a:lstStyle/>
            <a:p>
              <a:pPr algn="ctr">
                <a:buSzPts val="1867"/>
              </a:pPr>
              <a:r>
                <a:rPr lang="en-US" sz="1200" b="1" dirty="0">
                  <a:solidFill>
                    <a:schemeClr val="dk1"/>
                  </a:solidFill>
                </a:rPr>
                <a:t>Challenges in S2S Prediction</a:t>
              </a:r>
              <a:endParaRPr sz="1200" b="1" dirty="0">
                <a:solidFill>
                  <a:srgbClr val="FF0000"/>
                </a:solidFill>
              </a:endParaRPr>
            </a:p>
          </p:txBody>
        </p:sp>
      </p:grpSp>
      <p:sp>
        <p:nvSpPr>
          <p:cNvPr id="10" name="Google Shape;198;p33">
            <a:extLst>
              <a:ext uri="{FF2B5EF4-FFF2-40B4-BE49-F238E27FC236}">
                <a16:creationId xmlns:a16="http://schemas.microsoft.com/office/drawing/2014/main" id="{EA1706CB-54A6-332F-2F27-FEC0B9A4EA35}"/>
              </a:ext>
            </a:extLst>
          </p:cNvPr>
          <p:cNvSpPr/>
          <p:nvPr/>
        </p:nvSpPr>
        <p:spPr>
          <a:xfrm rot="10800000">
            <a:off x="3279324" y="920095"/>
            <a:ext cx="2631125" cy="493939"/>
          </a:xfrm>
          <a:prstGeom prst="upArrow">
            <a:avLst>
              <a:gd name="adj1" fmla="val 57556"/>
              <a:gd name="adj2" fmla="val 50208"/>
            </a:avLst>
          </a:prstGeom>
          <a:gradFill>
            <a:gsLst>
              <a:gs pos="0">
                <a:srgbClr val="FF00FF"/>
              </a:gs>
              <a:gs pos="29000">
                <a:srgbClr val="D793FF"/>
              </a:gs>
              <a:gs pos="89000">
                <a:schemeClr val="lt1"/>
              </a:gs>
              <a:gs pos="100000">
                <a:schemeClr val="lt1"/>
              </a:gs>
            </a:gsLst>
            <a:lin ang="5400000" scaled="0"/>
          </a:grad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Calibri"/>
              <a:ea typeface="Calibri"/>
              <a:cs typeface="Calibri"/>
              <a:sym typeface="Calibri"/>
            </a:endParaRPr>
          </a:p>
        </p:txBody>
      </p:sp>
      <p:sp>
        <p:nvSpPr>
          <p:cNvPr id="31" name="TextBox 30">
            <a:extLst>
              <a:ext uri="{FF2B5EF4-FFF2-40B4-BE49-F238E27FC236}">
                <a16:creationId xmlns:a16="http://schemas.microsoft.com/office/drawing/2014/main" id="{798471F1-F66F-ED4E-4B11-3E69678AB134}"/>
              </a:ext>
            </a:extLst>
          </p:cNvPr>
          <p:cNvSpPr txBox="1"/>
          <p:nvPr/>
        </p:nvSpPr>
        <p:spPr>
          <a:xfrm>
            <a:off x="4004164" y="949822"/>
            <a:ext cx="1317232" cy="400110"/>
          </a:xfrm>
          <a:prstGeom prst="rect">
            <a:avLst/>
          </a:prstGeom>
          <a:noFill/>
        </p:spPr>
        <p:txBody>
          <a:bodyPr wrap="square">
            <a:spAutoFit/>
          </a:bodyPr>
          <a:lstStyle/>
          <a:p>
            <a:pPr algn="ctr"/>
            <a:r>
              <a:rPr lang="en-US" sz="1000" b="1" dirty="0">
                <a:latin typeface="Arial"/>
                <a:ea typeface="Arial"/>
                <a:cs typeface="Arial"/>
                <a:sym typeface="Arial"/>
              </a:rPr>
              <a:t>Fire Emission Estimate </a:t>
            </a:r>
            <a:endParaRPr lang="en-US" sz="1000" b="1" dirty="0"/>
          </a:p>
        </p:txBody>
      </p:sp>
      <p:sp>
        <p:nvSpPr>
          <p:cNvPr id="35" name="TextBox 34">
            <a:extLst>
              <a:ext uri="{FF2B5EF4-FFF2-40B4-BE49-F238E27FC236}">
                <a16:creationId xmlns:a16="http://schemas.microsoft.com/office/drawing/2014/main" id="{01B10F7C-2E74-4928-EA8E-9E2DFEE731C1}"/>
              </a:ext>
            </a:extLst>
          </p:cNvPr>
          <p:cNvSpPr txBox="1"/>
          <p:nvPr/>
        </p:nvSpPr>
        <p:spPr>
          <a:xfrm>
            <a:off x="135007" y="1475916"/>
            <a:ext cx="3914482" cy="24622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effectLst/>
                <a:latin typeface="Arial" panose="020B0604020202020204" pitchFamily="34" charset="0"/>
              </a:rPr>
              <a:t>Flowchart of the ML/AI </a:t>
            </a:r>
            <a:r>
              <a:rPr lang="en-US" altLang="en-US" sz="1000" b="1" dirty="0">
                <a:latin typeface="Arial" panose="020B0604020202020204" pitchFamily="34" charset="0"/>
              </a:rPr>
              <a:t>b</a:t>
            </a:r>
            <a:r>
              <a:rPr kumimoji="0" lang="en-US" altLang="en-US" sz="1000" b="1" i="0" u="none" strike="noStrike" cap="none" normalizeH="0" baseline="0" dirty="0">
                <a:ln>
                  <a:noFill/>
                </a:ln>
                <a:effectLst/>
                <a:latin typeface="Arial" panose="020B0604020202020204" pitchFamily="34" charset="0"/>
              </a:rPr>
              <a:t>ased fire emission prediction system </a:t>
            </a:r>
            <a:endParaRPr kumimoji="0" lang="en-US" altLang="en-US" sz="1000" b="0" i="0" u="none" strike="noStrike" cap="none" normalizeH="0" baseline="0" dirty="0">
              <a:ln>
                <a:noFill/>
              </a:ln>
              <a:effectLst/>
            </a:endParaRPr>
          </a:p>
        </p:txBody>
      </p:sp>
      <p:pic>
        <p:nvPicPr>
          <p:cNvPr id="41" name="Picture 40" descr="A map of the world with different colors&#10;&#10;AI-generated content may be incorrect.">
            <a:extLst>
              <a:ext uri="{FF2B5EF4-FFF2-40B4-BE49-F238E27FC236}">
                <a16:creationId xmlns:a16="http://schemas.microsoft.com/office/drawing/2014/main" id="{A0B9BBD1-3BA1-3795-EA16-7AF3D47E5A62}"/>
              </a:ext>
            </a:extLst>
          </p:cNvPr>
          <p:cNvPicPr>
            <a:picLocks noChangeAspect="1"/>
          </p:cNvPicPr>
          <p:nvPr/>
        </p:nvPicPr>
        <p:blipFill>
          <a:blip r:embed="rId3"/>
          <a:srcRect l="50806" t="4882" b="22111"/>
          <a:stretch>
            <a:fillRect/>
          </a:stretch>
        </p:blipFill>
        <p:spPr>
          <a:xfrm>
            <a:off x="6455717" y="3556731"/>
            <a:ext cx="2523310" cy="1323340"/>
          </a:xfrm>
          <a:prstGeom prst="rect">
            <a:avLst/>
          </a:prstGeom>
        </p:spPr>
      </p:pic>
      <p:pic>
        <p:nvPicPr>
          <p:cNvPr id="42" name="Google Shape;313;p38">
            <a:extLst>
              <a:ext uri="{FF2B5EF4-FFF2-40B4-BE49-F238E27FC236}">
                <a16:creationId xmlns:a16="http://schemas.microsoft.com/office/drawing/2014/main" id="{3C7692F1-916F-2CA5-CFFA-DFDE08230C9A}"/>
              </a:ext>
            </a:extLst>
          </p:cNvPr>
          <p:cNvPicPr preferRelativeResize="0">
            <a:picLocks noChangeAspect="1"/>
          </p:cNvPicPr>
          <p:nvPr/>
        </p:nvPicPr>
        <p:blipFill rotWithShape="1">
          <a:blip r:embed="rId4">
            <a:alphaModFix/>
          </a:blip>
          <a:srcRect l="14070" t="95436" r="13875" b="-596"/>
          <a:stretch>
            <a:fillRect/>
          </a:stretch>
        </p:blipFill>
        <p:spPr>
          <a:xfrm>
            <a:off x="4004164" y="4904509"/>
            <a:ext cx="5029200" cy="225352"/>
          </a:xfrm>
          <a:prstGeom prst="rect">
            <a:avLst/>
          </a:prstGeom>
          <a:noFill/>
          <a:ln>
            <a:noFill/>
          </a:ln>
        </p:spPr>
      </p:pic>
      <p:pic>
        <p:nvPicPr>
          <p:cNvPr id="39" name="Picture 38" descr="A map of the world&#10;&#10;AI-generated content may be incorrect.">
            <a:extLst>
              <a:ext uri="{FF2B5EF4-FFF2-40B4-BE49-F238E27FC236}">
                <a16:creationId xmlns:a16="http://schemas.microsoft.com/office/drawing/2014/main" id="{657004E0-CD22-D152-0C4E-6128921057AC}"/>
              </a:ext>
            </a:extLst>
          </p:cNvPr>
          <p:cNvPicPr>
            <a:picLocks noChangeAspect="1"/>
          </p:cNvPicPr>
          <p:nvPr/>
        </p:nvPicPr>
        <p:blipFill>
          <a:blip r:embed="rId5"/>
          <a:srcRect l="50719" t="4943" b="21124"/>
          <a:stretch>
            <a:fillRect/>
          </a:stretch>
        </p:blipFill>
        <p:spPr>
          <a:xfrm>
            <a:off x="3891755" y="3556730"/>
            <a:ext cx="2496165" cy="1323339"/>
          </a:xfrm>
          <a:prstGeom prst="rect">
            <a:avLst/>
          </a:prstGeom>
        </p:spPr>
      </p:pic>
      <p:pic>
        <p:nvPicPr>
          <p:cNvPr id="46" name="Picture 45" descr="A graph of different colored lines&#10;&#10;AI-generated content may be incorrect.">
            <a:extLst>
              <a:ext uri="{FF2B5EF4-FFF2-40B4-BE49-F238E27FC236}">
                <a16:creationId xmlns:a16="http://schemas.microsoft.com/office/drawing/2014/main" id="{9F9C76CF-C429-8805-0804-45EE94C71B93}"/>
              </a:ext>
            </a:extLst>
          </p:cNvPr>
          <p:cNvPicPr>
            <a:picLocks noChangeAspect="1"/>
          </p:cNvPicPr>
          <p:nvPr/>
        </p:nvPicPr>
        <p:blipFill>
          <a:blip r:embed="rId6"/>
          <a:srcRect b="6311"/>
          <a:stretch>
            <a:fillRect/>
          </a:stretch>
        </p:blipFill>
        <p:spPr>
          <a:xfrm>
            <a:off x="4754880" y="1440135"/>
            <a:ext cx="3990109" cy="1618949"/>
          </a:xfrm>
          <a:prstGeom prst="rect">
            <a:avLst/>
          </a:prstGeom>
        </p:spPr>
      </p:pic>
      <p:sp>
        <p:nvSpPr>
          <p:cNvPr id="47" name="TextBox 46">
            <a:extLst>
              <a:ext uri="{FF2B5EF4-FFF2-40B4-BE49-F238E27FC236}">
                <a16:creationId xmlns:a16="http://schemas.microsoft.com/office/drawing/2014/main" id="{D3F1580C-7307-AF6E-9B1C-9ED6BABD764C}"/>
              </a:ext>
            </a:extLst>
          </p:cNvPr>
          <p:cNvSpPr txBox="1"/>
          <p:nvPr/>
        </p:nvSpPr>
        <p:spPr>
          <a:xfrm>
            <a:off x="5345602" y="1372892"/>
            <a:ext cx="2631125" cy="24622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effectLst/>
                <a:latin typeface="Arial" panose="020B0604020202020204" pitchFamily="34" charset="0"/>
              </a:rPr>
              <a:t>Global OC fire emission 2016</a:t>
            </a:r>
            <a:endParaRPr kumimoji="0" lang="en-US" altLang="en-US" sz="1000" b="0" i="0" u="none" strike="noStrike" cap="none" normalizeH="0" baseline="0" dirty="0">
              <a:ln>
                <a:noFill/>
              </a:ln>
              <a:effectLst/>
            </a:endParaRPr>
          </a:p>
        </p:txBody>
      </p:sp>
      <p:sp>
        <p:nvSpPr>
          <p:cNvPr id="48" name="TextBox 47">
            <a:extLst>
              <a:ext uri="{FF2B5EF4-FFF2-40B4-BE49-F238E27FC236}">
                <a16:creationId xmlns:a16="http://schemas.microsoft.com/office/drawing/2014/main" id="{FABD4DDF-9A4A-7426-3212-66DCB0C4AB74}"/>
              </a:ext>
            </a:extLst>
          </p:cNvPr>
          <p:cNvSpPr txBox="1"/>
          <p:nvPr/>
        </p:nvSpPr>
        <p:spPr>
          <a:xfrm>
            <a:off x="135007" y="4719938"/>
            <a:ext cx="3433665" cy="400110"/>
          </a:xfrm>
          <a:prstGeom prst="rect">
            <a:avLst/>
          </a:prstGeom>
          <a:noFill/>
        </p:spPr>
        <p:txBody>
          <a:bodyPr wrap="square">
            <a:spAutoFit/>
          </a:bodyPr>
          <a:lstStyle/>
          <a:p>
            <a:pPr lvl="0" algn="ctr" eaLnBrk="0" fontAlgn="base" hangingPunct="0">
              <a:spcBef>
                <a:spcPct val="0"/>
              </a:spcBef>
              <a:spcAft>
                <a:spcPct val="0"/>
              </a:spcAft>
              <a:buClrTx/>
            </a:pPr>
            <a:r>
              <a:rPr kumimoji="0" lang="en-US" altLang="en-US" sz="1000" b="1" i="0" u="none" strike="noStrike" cap="none" normalizeH="0" baseline="0" dirty="0">
                <a:ln>
                  <a:noFill/>
                </a:ln>
                <a:solidFill>
                  <a:srgbClr val="FF0000"/>
                </a:solidFill>
                <a:effectLst/>
                <a:latin typeface="Arial" panose="020B0604020202020204" pitchFamily="34" charset="0"/>
              </a:rPr>
              <a:t>More details in poster section: Ferrada et al., </a:t>
            </a:r>
          </a:p>
          <a:p>
            <a:pPr lvl="0" algn="ctr" eaLnBrk="0" fontAlgn="base" hangingPunct="0">
              <a:spcBef>
                <a:spcPct val="0"/>
              </a:spcBef>
              <a:spcAft>
                <a:spcPct val="0"/>
              </a:spcAft>
              <a:buClrTx/>
            </a:pPr>
            <a:r>
              <a:rPr lang="en-US" sz="1000" dirty="0">
                <a:solidFill>
                  <a:srgbClr val="FF0000"/>
                </a:solidFill>
              </a:rPr>
              <a:t>Thursday at 11:15 am</a:t>
            </a:r>
            <a:endParaRPr kumimoji="0" lang="en-US" altLang="en-US" sz="1000" b="0" i="0" u="none" strike="noStrike" cap="none" normalizeH="0" baseline="0" dirty="0">
              <a:ln>
                <a:noFill/>
              </a:ln>
              <a:solidFill>
                <a:srgbClr val="FF0000"/>
              </a:solidFill>
              <a:effectLst/>
            </a:endParaRPr>
          </a:p>
        </p:txBody>
      </p:sp>
      <p:sp>
        <p:nvSpPr>
          <p:cNvPr id="2" name="Google Shape;326;p38">
            <a:extLst>
              <a:ext uri="{FF2B5EF4-FFF2-40B4-BE49-F238E27FC236}">
                <a16:creationId xmlns:a16="http://schemas.microsoft.com/office/drawing/2014/main" id="{C9A3A0EC-5B6D-1BC1-52C4-6484E6EC06CE}"/>
              </a:ext>
            </a:extLst>
          </p:cNvPr>
          <p:cNvSpPr txBox="1"/>
          <p:nvPr/>
        </p:nvSpPr>
        <p:spPr>
          <a:xfrm>
            <a:off x="4305544" y="3183992"/>
            <a:ext cx="4376242" cy="223108"/>
          </a:xfrm>
          <a:prstGeom prst="rect">
            <a:avLst/>
          </a:prstGeom>
          <a:solidFill>
            <a:srgbClr val="FFFF00">
              <a:alpha val="64705"/>
            </a:srgbClr>
          </a:solidFill>
          <a:ln>
            <a:noFill/>
          </a:ln>
        </p:spPr>
        <p:txBody>
          <a:bodyPr spcFirstLastPara="1" wrap="square" lIns="68569" tIns="34275" rIns="68569" bIns="34275" anchor="t" anchorCtr="0">
            <a:spAutoFit/>
          </a:bodyPr>
          <a:lstStyle/>
          <a:p>
            <a:pPr algn="ctr"/>
            <a:r>
              <a:rPr lang="en-US" sz="1000" b="1" dirty="0">
                <a:solidFill>
                  <a:schemeClr val="bg2"/>
                </a:solidFill>
              </a:rPr>
              <a:t>Fire AOD biases with respect to MERRA-2, Aug. 2016</a:t>
            </a:r>
            <a:endParaRPr sz="1000" b="1" dirty="0">
              <a:solidFill>
                <a:schemeClr val="bg2"/>
              </a:solidFill>
            </a:endParaRPr>
          </a:p>
        </p:txBody>
      </p:sp>
      <p:sp>
        <p:nvSpPr>
          <p:cNvPr id="3" name="TextBox 2">
            <a:extLst>
              <a:ext uri="{FF2B5EF4-FFF2-40B4-BE49-F238E27FC236}">
                <a16:creationId xmlns:a16="http://schemas.microsoft.com/office/drawing/2014/main" id="{B5287DDE-ADD1-5C5E-1E83-A06F5A962D2A}"/>
              </a:ext>
            </a:extLst>
          </p:cNvPr>
          <p:cNvSpPr txBox="1"/>
          <p:nvPr/>
        </p:nvSpPr>
        <p:spPr>
          <a:xfrm>
            <a:off x="5215983" y="4501813"/>
            <a:ext cx="1107478" cy="215444"/>
          </a:xfrm>
          <a:prstGeom prst="rect">
            <a:avLst/>
          </a:prstGeom>
          <a:solidFill>
            <a:schemeClr val="tx2">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432FF"/>
                </a:solidFill>
                <a:effectLst/>
                <a:latin typeface="Arial" panose="020B0604020202020204" pitchFamily="34" charset="0"/>
              </a:rPr>
              <a:t>Mean bias:+0.006</a:t>
            </a:r>
            <a:endParaRPr kumimoji="0" lang="en-US" altLang="en-US" sz="800" b="1" i="0" u="none" strike="noStrike" cap="none" normalizeH="0" baseline="0" dirty="0">
              <a:ln>
                <a:noFill/>
              </a:ln>
              <a:solidFill>
                <a:srgbClr val="0432FF"/>
              </a:solidFill>
              <a:effectLst/>
            </a:endParaRPr>
          </a:p>
        </p:txBody>
      </p:sp>
      <p:sp>
        <p:nvSpPr>
          <p:cNvPr id="6" name="TextBox 5">
            <a:extLst>
              <a:ext uri="{FF2B5EF4-FFF2-40B4-BE49-F238E27FC236}">
                <a16:creationId xmlns:a16="http://schemas.microsoft.com/office/drawing/2014/main" id="{E9C0158C-7C1E-CA24-1CB0-646AA45B9F4F}"/>
              </a:ext>
            </a:extLst>
          </p:cNvPr>
          <p:cNvSpPr txBox="1"/>
          <p:nvPr/>
        </p:nvSpPr>
        <p:spPr>
          <a:xfrm>
            <a:off x="7822099" y="4515241"/>
            <a:ext cx="1107478" cy="215444"/>
          </a:xfrm>
          <a:prstGeom prst="rect">
            <a:avLst/>
          </a:prstGeom>
          <a:solidFill>
            <a:schemeClr val="tx2">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432FF"/>
                </a:solidFill>
                <a:effectLst/>
                <a:latin typeface="Arial" panose="020B0604020202020204" pitchFamily="34" charset="0"/>
              </a:rPr>
              <a:t>Mean bias:+0.003</a:t>
            </a:r>
            <a:endParaRPr kumimoji="0" lang="en-US" altLang="en-US" sz="800" b="1" i="0" u="none" strike="noStrike" cap="none" normalizeH="0" baseline="0" dirty="0">
              <a:ln>
                <a:noFill/>
              </a:ln>
              <a:solidFill>
                <a:srgbClr val="0432FF"/>
              </a:solidFill>
              <a:effectLst/>
            </a:endParaRPr>
          </a:p>
        </p:txBody>
      </p:sp>
      <p:sp>
        <p:nvSpPr>
          <p:cNvPr id="12" name="TextBox 11">
            <a:extLst>
              <a:ext uri="{FF2B5EF4-FFF2-40B4-BE49-F238E27FC236}">
                <a16:creationId xmlns:a16="http://schemas.microsoft.com/office/drawing/2014/main" id="{5B2A8190-8B45-E665-C949-8B786F32FEFE}"/>
              </a:ext>
            </a:extLst>
          </p:cNvPr>
          <p:cNvSpPr txBox="1"/>
          <p:nvPr/>
        </p:nvSpPr>
        <p:spPr>
          <a:xfrm>
            <a:off x="4229795" y="3389070"/>
            <a:ext cx="2000290" cy="24622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err="1">
                <a:ln>
                  <a:noFill/>
                </a:ln>
                <a:solidFill>
                  <a:srgbClr val="FF0000"/>
                </a:solidFill>
                <a:effectLst/>
                <a:latin typeface="Arial" panose="020B0604020202020204" pitchFamily="34" charset="0"/>
              </a:rPr>
              <a:t>GBBEPx</a:t>
            </a:r>
            <a:r>
              <a:rPr kumimoji="0" lang="en-US" altLang="en-US" sz="1000" b="1" i="0" u="none" strike="noStrike" cap="none" normalizeH="0" baseline="0" dirty="0">
                <a:ln>
                  <a:noFill/>
                </a:ln>
                <a:solidFill>
                  <a:srgbClr val="FF0000"/>
                </a:solidFill>
                <a:effectLst/>
                <a:latin typeface="Arial" panose="020B0604020202020204" pitchFamily="34" charset="0"/>
              </a:rPr>
              <a:t> v004 Fire Emission </a:t>
            </a:r>
            <a:endParaRPr kumimoji="0" lang="en-US" altLang="en-US" sz="1000" b="1" i="0" u="none" strike="noStrike" cap="none" normalizeH="0" baseline="0" dirty="0">
              <a:ln>
                <a:noFill/>
              </a:ln>
              <a:solidFill>
                <a:srgbClr val="FF0000"/>
              </a:solidFill>
              <a:effectLst/>
            </a:endParaRPr>
          </a:p>
        </p:txBody>
      </p:sp>
      <p:sp>
        <p:nvSpPr>
          <p:cNvPr id="13" name="TextBox 12">
            <a:extLst>
              <a:ext uri="{FF2B5EF4-FFF2-40B4-BE49-F238E27FC236}">
                <a16:creationId xmlns:a16="http://schemas.microsoft.com/office/drawing/2014/main" id="{3213ED05-2A82-2413-F8D9-E3093642FDB4}"/>
              </a:ext>
            </a:extLst>
          </p:cNvPr>
          <p:cNvSpPr txBox="1"/>
          <p:nvPr/>
        </p:nvSpPr>
        <p:spPr>
          <a:xfrm>
            <a:off x="6677114" y="3380681"/>
            <a:ext cx="2288339" cy="246221"/>
          </a:xfrm>
          <a:prstGeom prst="rect">
            <a:avLst/>
          </a:prstGeom>
          <a:noFill/>
        </p:spPr>
        <p:txBody>
          <a:bodyPr wrap="square">
            <a:spAutoFit/>
          </a:bodyPr>
          <a:lstStyle/>
          <a:p>
            <a:pPr lvl="0" algn="ctr" eaLnBrk="0" fontAlgn="base" hangingPunct="0">
              <a:spcBef>
                <a:spcPct val="0"/>
              </a:spcBef>
              <a:spcAft>
                <a:spcPct val="0"/>
              </a:spcAft>
              <a:buClrTx/>
            </a:pPr>
            <a:r>
              <a:rPr kumimoji="0" lang="en-US" altLang="en-US" sz="1000" b="1" i="0" u="none" strike="noStrike" cap="none" normalizeH="0" baseline="0" dirty="0">
                <a:ln>
                  <a:noFill/>
                </a:ln>
                <a:solidFill>
                  <a:srgbClr val="FF0000"/>
                </a:solidFill>
                <a:effectLst/>
                <a:latin typeface="Arial" panose="020B0604020202020204" pitchFamily="34" charset="0"/>
              </a:rPr>
              <a:t>ML/</a:t>
            </a:r>
            <a:r>
              <a:rPr lang="en-US" altLang="en-US" sz="1000" b="1" dirty="0">
                <a:solidFill>
                  <a:srgbClr val="FF0000"/>
                </a:solidFill>
                <a:latin typeface="Arial" panose="020B0604020202020204" pitchFamily="34" charset="0"/>
              </a:rPr>
              <a:t>AI predicted Fire Emission </a:t>
            </a:r>
            <a:endParaRPr kumimoji="0" lang="en-US" altLang="en-US" sz="1000" b="1" i="0" u="none" strike="noStrike" cap="none" normalizeH="0" baseline="0" dirty="0">
              <a:ln>
                <a:noFill/>
              </a:ln>
              <a:solidFill>
                <a:srgbClr val="FF0000"/>
              </a:solidFill>
              <a:effectLst/>
            </a:endParaRPr>
          </a:p>
        </p:txBody>
      </p:sp>
      <p:pic>
        <p:nvPicPr>
          <p:cNvPr id="19" name="Picture 18" descr="A diagram of a data processing process&#10;&#10;AI-generated content may be incorrect.">
            <a:extLst>
              <a:ext uri="{FF2B5EF4-FFF2-40B4-BE49-F238E27FC236}">
                <a16:creationId xmlns:a16="http://schemas.microsoft.com/office/drawing/2014/main" id="{AF29D157-C3A7-346C-DEAA-E001F2B8704B}"/>
              </a:ext>
            </a:extLst>
          </p:cNvPr>
          <p:cNvPicPr>
            <a:picLocks noChangeAspect="1"/>
          </p:cNvPicPr>
          <p:nvPr/>
        </p:nvPicPr>
        <p:blipFill>
          <a:blip r:embed="rId7"/>
          <a:stretch>
            <a:fillRect/>
          </a:stretch>
        </p:blipFill>
        <p:spPr>
          <a:xfrm>
            <a:off x="213102" y="1708762"/>
            <a:ext cx="3678653" cy="2793051"/>
          </a:xfrm>
          <a:prstGeom prst="rect">
            <a:avLst/>
          </a:prstGeom>
        </p:spPr>
      </p:pic>
    </p:spTree>
    <p:extLst>
      <p:ext uri="{BB962C8B-B14F-4D97-AF65-F5344CB8AC3E}">
        <p14:creationId xmlns:p14="http://schemas.microsoft.com/office/powerpoint/2010/main" val="1172493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1;p16">
            <a:extLst>
              <a:ext uri="{FF2B5EF4-FFF2-40B4-BE49-F238E27FC236}">
                <a16:creationId xmlns:a16="http://schemas.microsoft.com/office/drawing/2014/main" id="{D572E4A5-0A17-CD2B-04EB-773B5C693E8B}"/>
              </a:ext>
            </a:extLst>
          </p:cNvPr>
          <p:cNvSpPr txBox="1">
            <a:spLocks noGrp="1"/>
          </p:cNvSpPr>
          <p:nvPr>
            <p:ph type="title"/>
          </p:nvPr>
        </p:nvSpPr>
        <p:spPr>
          <a:xfrm>
            <a:off x="628650" y="83780"/>
            <a:ext cx="7886700" cy="512461"/>
          </a:xfrm>
          <a:prstGeom prst="rect">
            <a:avLst/>
          </a:prstGeom>
          <a:noFill/>
          <a:ln>
            <a:noFill/>
          </a:ln>
        </p:spPr>
        <p:txBody>
          <a:bodyPr spcFirstLastPara="1" wrap="square" lIns="68569" tIns="34275" rIns="68569" bIns="34275" anchor="ctr" anchorCtr="0">
            <a:normAutofit/>
          </a:bodyPr>
          <a:lstStyle/>
          <a:p>
            <a:pPr algn="ctr">
              <a:buClr>
                <a:srgbClr val="0432FF"/>
              </a:buClr>
              <a:buSzPct val="100000"/>
            </a:pPr>
            <a:r>
              <a:rPr lang="en-US" b="1">
                <a:solidFill>
                  <a:srgbClr val="0432FF"/>
                </a:solidFill>
                <a:latin typeface="Arial"/>
                <a:ea typeface="Arial"/>
                <a:cs typeface="Arial"/>
                <a:sym typeface="Arial"/>
              </a:rPr>
              <a:t>Summary</a:t>
            </a:r>
            <a:endParaRPr b="1">
              <a:solidFill>
                <a:srgbClr val="0432FF"/>
              </a:solidFill>
              <a:latin typeface="Arial"/>
              <a:ea typeface="Arial"/>
              <a:cs typeface="Arial"/>
              <a:sym typeface="Arial"/>
            </a:endParaRPr>
          </a:p>
        </p:txBody>
      </p:sp>
      <p:sp>
        <p:nvSpPr>
          <p:cNvPr id="5" name="Google Shape;352;p16">
            <a:extLst>
              <a:ext uri="{FF2B5EF4-FFF2-40B4-BE49-F238E27FC236}">
                <a16:creationId xmlns:a16="http://schemas.microsoft.com/office/drawing/2014/main" id="{8F2A403F-2461-0C4F-0549-1B486DAA8088}"/>
              </a:ext>
            </a:extLst>
          </p:cNvPr>
          <p:cNvSpPr txBox="1">
            <a:spLocks noGrp="1"/>
          </p:cNvSpPr>
          <p:nvPr>
            <p:ph type="body" idx="1"/>
          </p:nvPr>
        </p:nvSpPr>
        <p:spPr>
          <a:xfrm>
            <a:off x="38676" y="705215"/>
            <a:ext cx="8772939" cy="4098289"/>
          </a:xfrm>
          <a:prstGeom prst="rect">
            <a:avLst/>
          </a:prstGeom>
          <a:noFill/>
          <a:ln>
            <a:noFill/>
          </a:ln>
        </p:spPr>
        <p:txBody>
          <a:bodyPr spcFirstLastPara="1" wrap="square" lIns="68569" tIns="34275" rIns="68569" bIns="34275" anchor="t" anchorCtr="0">
            <a:noAutofit/>
          </a:bodyPr>
          <a:lstStyle/>
          <a:p>
            <a:pPr indent="-228620">
              <a:lnSpc>
                <a:spcPct val="120000"/>
              </a:lnSpc>
              <a:spcBef>
                <a:spcPts val="0"/>
              </a:spcBef>
              <a:buSzPts val="1500"/>
              <a:buFont typeface="Noto Sans Symbols"/>
              <a:buChar char="❖"/>
            </a:pPr>
            <a:r>
              <a:rPr lang="en-US" sz="1350" dirty="0">
                <a:solidFill>
                  <a:srgbClr val="FF0000"/>
                </a:solidFill>
                <a:latin typeface="Arial"/>
                <a:ea typeface="Arial"/>
                <a:cs typeface="Arial"/>
                <a:sym typeface="Arial"/>
              </a:rPr>
              <a:t>Inline aerosol large-scale wet removal</a:t>
            </a:r>
            <a:r>
              <a:rPr lang="en-US" sz="1350" dirty="0">
                <a:latin typeface="Arial"/>
                <a:ea typeface="Arial"/>
                <a:cs typeface="Arial"/>
                <a:sym typeface="Arial"/>
              </a:rPr>
              <a:t> has been implemented in the Thompson MP, </a:t>
            </a:r>
            <a:r>
              <a:rPr lang="en-US" sz="1350" dirty="0">
                <a:solidFill>
                  <a:srgbClr val="FF0000"/>
                </a:solidFill>
                <a:latin typeface="Arial"/>
                <a:ea typeface="Arial"/>
                <a:cs typeface="Arial"/>
                <a:sym typeface="Arial"/>
              </a:rPr>
              <a:t>resulting in significant improvements in S2S aerosol predictions in UFS-Chem</a:t>
            </a:r>
            <a:r>
              <a:rPr lang="en-US" sz="1350" dirty="0">
                <a:latin typeface="Arial"/>
                <a:ea typeface="Arial"/>
                <a:cs typeface="Arial"/>
                <a:sym typeface="Arial"/>
              </a:rPr>
              <a:t>, that the AOD biases shows greater consistency between the cycling and the S2S fully coupled experiment compared to the offline wet removal scheme. </a:t>
            </a:r>
            <a:endParaRPr sz="1350" dirty="0">
              <a:latin typeface="Arial"/>
              <a:ea typeface="Arial"/>
              <a:cs typeface="Arial"/>
              <a:sym typeface="Arial"/>
            </a:endParaRPr>
          </a:p>
          <a:p>
            <a:pPr indent="-228620">
              <a:lnSpc>
                <a:spcPct val="120000"/>
              </a:lnSpc>
              <a:spcBef>
                <a:spcPts val="0"/>
              </a:spcBef>
              <a:buSzPts val="1500"/>
              <a:buFont typeface="Noto Sans Symbols"/>
              <a:buChar char="❖"/>
            </a:pPr>
            <a:r>
              <a:rPr lang="en-US" sz="1350" dirty="0">
                <a:latin typeface="Arial"/>
                <a:ea typeface="Arial"/>
                <a:cs typeface="Arial"/>
                <a:sym typeface="Arial"/>
              </a:rPr>
              <a:t>We have initiated the implementation of indirect feedback for online predicted GOCART aerosols in the </a:t>
            </a:r>
            <a:r>
              <a:rPr lang="en-US" sz="1350" dirty="0">
                <a:solidFill>
                  <a:srgbClr val="FF0000"/>
                </a:solidFill>
                <a:latin typeface="Arial"/>
                <a:ea typeface="Arial"/>
                <a:cs typeface="Arial"/>
                <a:sym typeface="Arial"/>
              </a:rPr>
              <a:t>Thompson aerosol-aware microphysics scheme for both GCAFSv1 and UFS-Chem</a:t>
            </a:r>
            <a:r>
              <a:rPr lang="en-US" sz="1350" dirty="0">
                <a:latin typeface="Arial"/>
                <a:ea typeface="Arial"/>
                <a:cs typeface="Arial"/>
                <a:sym typeface="Arial"/>
              </a:rPr>
              <a:t>. </a:t>
            </a:r>
            <a:r>
              <a:rPr lang="en-US" sz="1350" dirty="0">
                <a:solidFill>
                  <a:srgbClr val="FF0000"/>
                </a:solidFill>
                <a:latin typeface="Arial"/>
                <a:ea typeface="Arial"/>
                <a:cs typeface="Arial"/>
                <a:sym typeface="Arial"/>
              </a:rPr>
              <a:t>This further reduces AOD biases over high latitudes compared to including only direct and semi-direct feedback</a:t>
            </a:r>
            <a:r>
              <a:rPr lang="en-US" sz="1350" dirty="0">
                <a:latin typeface="Arial"/>
                <a:ea typeface="Arial"/>
                <a:cs typeface="Arial"/>
                <a:sym typeface="Arial"/>
              </a:rPr>
              <a:t>.</a:t>
            </a:r>
            <a:endParaRPr dirty="0"/>
          </a:p>
          <a:p>
            <a:pPr indent="-228620">
              <a:lnSpc>
                <a:spcPct val="120000"/>
              </a:lnSpc>
              <a:buSzPts val="1500"/>
              <a:buFont typeface="Noto Sans Symbols"/>
              <a:buChar char="❖"/>
            </a:pPr>
            <a:r>
              <a:rPr lang="en-US" sz="1350" dirty="0">
                <a:latin typeface="+mn-lt"/>
                <a:ea typeface="Arial"/>
                <a:cs typeface="Arial"/>
                <a:sym typeface="Arial"/>
              </a:rPr>
              <a:t>With the inclusion of aerosol direct and semi-direct feedback, </a:t>
            </a:r>
            <a:r>
              <a:rPr lang="en-US" sz="1350" dirty="0">
                <a:solidFill>
                  <a:srgbClr val="FF0000"/>
                </a:solidFill>
                <a:latin typeface="+mn-lt"/>
                <a:ea typeface="Arial"/>
                <a:cs typeface="Arial"/>
                <a:sym typeface="Arial"/>
              </a:rPr>
              <a:t>enabling the aerosol-aware </a:t>
            </a:r>
            <a:r>
              <a:rPr lang="en-US" sz="1350" dirty="0">
                <a:latin typeface="+mn-lt"/>
                <a:ea typeface="Arial"/>
                <a:cs typeface="Arial"/>
                <a:sym typeface="Arial"/>
              </a:rPr>
              <a:t>(indirect feedback) causes fire aerosols (WFA) </a:t>
            </a:r>
            <a:r>
              <a:rPr lang="en-US" sz="1350" dirty="0">
                <a:solidFill>
                  <a:srgbClr val="FF0000"/>
                </a:solidFill>
                <a:latin typeface="+mn-lt"/>
                <a:ea typeface="Arial"/>
                <a:cs typeface="Arial"/>
                <a:sym typeface="Arial"/>
              </a:rPr>
              <a:t>to shift </a:t>
            </a:r>
            <a:r>
              <a:rPr lang="en-US" sz="1350" dirty="0">
                <a:solidFill>
                  <a:srgbClr val="FF0000"/>
                </a:solidFill>
                <a:latin typeface="+mn-lt"/>
              </a:rPr>
              <a:t>wildfire aerosol </a:t>
            </a:r>
            <a:r>
              <a:rPr lang="en-US" sz="1350" dirty="0">
                <a:latin typeface="+mn-lt"/>
              </a:rPr>
              <a:t>impacts from </a:t>
            </a:r>
            <a:r>
              <a:rPr lang="en-US" sz="1350" dirty="0">
                <a:solidFill>
                  <a:srgbClr val="FF0000"/>
                </a:solidFill>
                <a:latin typeface="+mn-lt"/>
              </a:rPr>
              <a:t>cooling to warming over Alaska and central Russia</a:t>
            </a:r>
            <a:r>
              <a:rPr lang="en-US" sz="1350" dirty="0">
                <a:latin typeface="+mn-lt"/>
              </a:rPr>
              <a:t>, and from </a:t>
            </a:r>
            <a:r>
              <a:rPr lang="en-US" sz="1350" dirty="0">
                <a:solidFill>
                  <a:srgbClr val="FF0000"/>
                </a:solidFill>
                <a:latin typeface="+mn-lt"/>
              </a:rPr>
              <a:t>warming to cooling over eastern North America</a:t>
            </a:r>
            <a:r>
              <a:rPr lang="en-US" sz="1350" dirty="0">
                <a:latin typeface="+mn-lt"/>
              </a:rPr>
              <a:t>.</a:t>
            </a:r>
            <a:endParaRPr lang="en-US" sz="1350" dirty="0">
              <a:latin typeface="+mn-lt"/>
              <a:ea typeface="Arial"/>
              <a:cs typeface="Arial"/>
              <a:sym typeface="Arial"/>
            </a:endParaRPr>
          </a:p>
          <a:p>
            <a:pPr indent="-228620">
              <a:lnSpc>
                <a:spcPct val="120000"/>
              </a:lnSpc>
              <a:buSzPts val="1500"/>
              <a:buFont typeface="Noto Sans Symbols"/>
              <a:buChar char="❖"/>
            </a:pPr>
            <a:r>
              <a:rPr lang="en-US" sz="1350" dirty="0">
                <a:latin typeface="+mn-lt"/>
              </a:rPr>
              <a:t>Direct and semi-direct feedback </a:t>
            </a:r>
            <a:r>
              <a:rPr lang="en-US" sz="1350" dirty="0">
                <a:solidFill>
                  <a:srgbClr val="FF0000"/>
                </a:solidFill>
                <a:latin typeface="+mn-lt"/>
              </a:rPr>
              <a:t>reduce global cloud fraction bias by ~13%, </a:t>
            </a:r>
            <a:r>
              <a:rPr lang="en-US" sz="1350" dirty="0">
                <a:latin typeface="+mn-lt"/>
              </a:rPr>
              <a:t>while adding </a:t>
            </a:r>
            <a:r>
              <a:rPr lang="en-US" sz="1350" dirty="0">
                <a:solidFill>
                  <a:srgbClr val="FF0000"/>
                </a:solidFill>
                <a:latin typeface="+mn-lt"/>
              </a:rPr>
              <a:t>indirect feedback achieves a further 28% reduction</a:t>
            </a:r>
            <a:r>
              <a:rPr lang="en-US" sz="1350" dirty="0">
                <a:latin typeface="+mn-lt"/>
              </a:rPr>
              <a:t>, most notably over the North Atlantic.</a:t>
            </a:r>
          </a:p>
          <a:p>
            <a:pPr indent="-228620">
              <a:lnSpc>
                <a:spcPct val="120000"/>
              </a:lnSpc>
              <a:buSzPts val="1500"/>
              <a:buFont typeface="Noto Sans Symbols"/>
              <a:buChar char="❖"/>
            </a:pPr>
            <a:r>
              <a:rPr lang="en-US" sz="1350" dirty="0">
                <a:latin typeface="+mn-lt"/>
              </a:rPr>
              <a:t>The MERRA-2 and CAMS AOD data exhibit substantially different magnitudes, </a:t>
            </a:r>
            <a:r>
              <a:rPr lang="en-US" sz="1350" dirty="0">
                <a:solidFill>
                  <a:srgbClr val="FF0000"/>
                </a:solidFill>
                <a:latin typeface="+mn-lt"/>
              </a:rPr>
              <a:t>resulting in different criteria for AOD bias validation</a:t>
            </a:r>
            <a:r>
              <a:rPr lang="en-US" sz="1350" dirty="0">
                <a:latin typeface="+mn-lt"/>
              </a:rPr>
              <a:t>. Consequently, AOD biases appear smaller when evaluated against CAMS than when compared with MERRA-2. </a:t>
            </a:r>
            <a:endParaRPr sz="1350" dirty="0">
              <a:latin typeface="+mn-lt"/>
            </a:endParaRPr>
          </a:p>
          <a:p>
            <a:pPr indent="-228620">
              <a:lnSpc>
                <a:spcPct val="120000"/>
              </a:lnSpc>
              <a:buSzPts val="1500"/>
              <a:buFont typeface="Noto Sans Symbols"/>
              <a:buChar char="❖"/>
            </a:pPr>
            <a:r>
              <a:rPr lang="en-US" sz="1350" dirty="0">
                <a:latin typeface="Arial"/>
                <a:ea typeface="Arial"/>
                <a:cs typeface="Arial"/>
                <a:sym typeface="Arial"/>
              </a:rPr>
              <a:t>We have initiated further studies to enhance fire emission estimates for S2S predictions by developing (ML/AI) based model to predict fire emissions for the next 35–45 days.</a:t>
            </a:r>
          </a:p>
        </p:txBody>
      </p:sp>
    </p:spTree>
    <p:extLst>
      <p:ext uri="{BB962C8B-B14F-4D97-AF65-F5344CB8AC3E}">
        <p14:creationId xmlns:p14="http://schemas.microsoft.com/office/powerpoint/2010/main" val="920306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58;p17">
            <a:extLst>
              <a:ext uri="{FF2B5EF4-FFF2-40B4-BE49-F238E27FC236}">
                <a16:creationId xmlns:a16="http://schemas.microsoft.com/office/drawing/2014/main" id="{B3177908-7A7F-9D2C-6264-92476D3443F8}"/>
              </a:ext>
            </a:extLst>
          </p:cNvPr>
          <p:cNvPicPr preferRelativeResize="0"/>
          <p:nvPr/>
        </p:nvPicPr>
        <p:blipFill rotWithShape="1">
          <a:blip r:embed="rId2">
            <a:alphaModFix/>
          </a:blip>
          <a:srcRect/>
          <a:stretch/>
        </p:blipFill>
        <p:spPr>
          <a:xfrm>
            <a:off x="49557" y="0"/>
            <a:ext cx="6875584" cy="5143500"/>
          </a:xfrm>
          <a:prstGeom prst="rect">
            <a:avLst/>
          </a:prstGeom>
          <a:noFill/>
          <a:ln>
            <a:noFill/>
          </a:ln>
        </p:spPr>
      </p:pic>
      <p:sp>
        <p:nvSpPr>
          <p:cNvPr id="5" name="Google Shape;359;p17">
            <a:extLst>
              <a:ext uri="{FF2B5EF4-FFF2-40B4-BE49-F238E27FC236}">
                <a16:creationId xmlns:a16="http://schemas.microsoft.com/office/drawing/2014/main" id="{34CC17A1-05FE-072D-C256-0A91BD34F7B4}"/>
              </a:ext>
            </a:extLst>
          </p:cNvPr>
          <p:cNvSpPr/>
          <p:nvPr/>
        </p:nvSpPr>
        <p:spPr>
          <a:xfrm>
            <a:off x="306347" y="231603"/>
            <a:ext cx="4578393" cy="992549"/>
          </a:xfrm>
          <a:prstGeom prst="rect">
            <a:avLst/>
          </a:prstGeom>
          <a:noFill/>
          <a:ln>
            <a:noFill/>
          </a:ln>
        </p:spPr>
        <p:txBody>
          <a:bodyPr spcFirstLastPara="1" wrap="square" lIns="68569" tIns="34275" rIns="68569" bIns="34275" anchor="t" anchorCtr="0">
            <a:spAutoFit/>
          </a:bodyPr>
          <a:lstStyle/>
          <a:p>
            <a:pPr>
              <a:buSzPts val="8000"/>
            </a:pPr>
            <a:r>
              <a:rPr lang="en-US" sz="6000" b="1">
                <a:solidFill>
                  <a:srgbClr val="0000FF"/>
                </a:solidFill>
              </a:rPr>
              <a:t>Thank you!</a:t>
            </a:r>
            <a:endParaRPr/>
          </a:p>
        </p:txBody>
      </p:sp>
    </p:spTree>
    <p:extLst>
      <p:ext uri="{BB962C8B-B14F-4D97-AF65-F5344CB8AC3E}">
        <p14:creationId xmlns:p14="http://schemas.microsoft.com/office/powerpoint/2010/main" val="1158861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257;p36">
            <a:extLst>
              <a:ext uri="{FF2B5EF4-FFF2-40B4-BE49-F238E27FC236}">
                <a16:creationId xmlns:a16="http://schemas.microsoft.com/office/drawing/2014/main" id="{4162D3C7-0F92-7A1B-A175-F811E974B6FD}"/>
              </a:ext>
            </a:extLst>
          </p:cNvPr>
          <p:cNvSpPr/>
          <p:nvPr/>
        </p:nvSpPr>
        <p:spPr>
          <a:xfrm>
            <a:off x="80318" y="709030"/>
            <a:ext cx="8994600" cy="930994"/>
          </a:xfrm>
          <a:prstGeom prst="rect">
            <a:avLst/>
          </a:prstGeom>
          <a:gradFill>
            <a:gsLst>
              <a:gs pos="0">
                <a:srgbClr val="FFFFFF"/>
              </a:gs>
              <a:gs pos="38000">
                <a:srgbClr val="FFFFFF"/>
              </a:gs>
              <a:gs pos="100000">
                <a:srgbClr val="94FDFF"/>
              </a:gs>
            </a:gsLst>
            <a:path path="circle">
              <a:fillToRect l="50000" t="50000" r="50000" b="50000"/>
            </a:path>
            <a:tileRect/>
          </a:gradFill>
          <a:ln w="38100" cap="flat" cmpd="sng">
            <a:solidFill>
              <a:srgbClr val="7F7F7F"/>
            </a:solidFill>
            <a:prstDash val="solid"/>
            <a:round/>
            <a:headEnd type="none" w="sm" len="sm"/>
            <a:tailEnd type="none" w="sm" len="sm"/>
          </a:ln>
        </p:spPr>
        <p:txBody>
          <a:bodyPr spcFirstLastPara="1" wrap="square" lIns="68569" tIns="34275" rIns="68569" bIns="34275" anchor="t" anchorCtr="0">
            <a:spAutoFit/>
          </a:bodyPr>
          <a:lstStyle/>
          <a:p>
            <a:pPr algn="ctr">
              <a:buClr>
                <a:schemeClr val="dk1"/>
              </a:buClr>
              <a:buSzPts val="2000"/>
            </a:pPr>
            <a:endParaRPr lang="en-US" b="1" dirty="0">
              <a:solidFill>
                <a:schemeClr val="accent1"/>
              </a:solidFill>
            </a:endParaRPr>
          </a:p>
          <a:p>
            <a:pPr algn="ctr">
              <a:buClr>
                <a:schemeClr val="dk1"/>
              </a:buClr>
              <a:buSzPts val="2000"/>
            </a:pPr>
            <a:endParaRPr lang="en-US" b="1" dirty="0">
              <a:solidFill>
                <a:schemeClr val="accent1"/>
              </a:solidFill>
            </a:endParaRPr>
          </a:p>
          <a:p>
            <a:pPr algn="ctr">
              <a:buClr>
                <a:schemeClr val="dk1"/>
              </a:buClr>
              <a:buSzPts val="2000"/>
            </a:pPr>
            <a:endParaRPr lang="en-US" b="1" dirty="0">
              <a:solidFill>
                <a:schemeClr val="accent1"/>
              </a:solidFill>
            </a:endParaRPr>
          </a:p>
          <a:p>
            <a:pPr algn="ctr">
              <a:buClr>
                <a:schemeClr val="dk1"/>
              </a:buClr>
              <a:buSzPts val="2000"/>
            </a:pPr>
            <a:r>
              <a:rPr lang="en-US" b="1" dirty="0">
                <a:solidFill>
                  <a:schemeClr val="accent1"/>
                </a:solidFill>
              </a:rPr>
              <a:t> </a:t>
            </a:r>
          </a:p>
        </p:txBody>
      </p:sp>
      <p:sp>
        <p:nvSpPr>
          <p:cNvPr id="6" name="Google Shape;71;p3">
            <a:extLst>
              <a:ext uri="{FF2B5EF4-FFF2-40B4-BE49-F238E27FC236}">
                <a16:creationId xmlns:a16="http://schemas.microsoft.com/office/drawing/2014/main" id="{7186CB40-AA1F-A31A-F38B-C279761FE347}"/>
              </a:ext>
            </a:extLst>
          </p:cNvPr>
          <p:cNvSpPr txBox="1">
            <a:spLocks noGrp="1"/>
          </p:cNvSpPr>
          <p:nvPr>
            <p:ph type="title"/>
          </p:nvPr>
        </p:nvSpPr>
        <p:spPr>
          <a:xfrm>
            <a:off x="144403" y="11570"/>
            <a:ext cx="8888972" cy="654655"/>
          </a:xfrm>
          <a:prstGeom prst="rect">
            <a:avLst/>
          </a:prstGeom>
          <a:noFill/>
          <a:ln>
            <a:noFill/>
          </a:ln>
        </p:spPr>
        <p:txBody>
          <a:bodyPr spcFirstLastPara="1" wrap="square" lIns="68569" tIns="34275" rIns="68569" bIns="34275" anchor="ctr" anchorCtr="0">
            <a:noAutofit/>
          </a:bodyPr>
          <a:lstStyle/>
          <a:p>
            <a:pPr algn="ctr">
              <a:buClr>
                <a:schemeClr val="lt1"/>
              </a:buClr>
              <a:buSzPts val="2400"/>
            </a:pPr>
            <a:r>
              <a:rPr lang="en-US" sz="2200" dirty="0">
                <a:solidFill>
                  <a:srgbClr val="0432FF"/>
                </a:solidFill>
                <a:latin typeface="Arial"/>
                <a:ea typeface="Arial"/>
                <a:cs typeface="Arial"/>
                <a:sym typeface="Arial"/>
              </a:rPr>
              <a:t>Impact of aerosol feedbacks on AOD prediction for 2012-2017</a:t>
            </a:r>
            <a:endParaRPr sz="2200" dirty="0">
              <a:solidFill>
                <a:srgbClr val="0432FF"/>
              </a:solidFill>
            </a:endParaRPr>
          </a:p>
        </p:txBody>
      </p:sp>
      <p:sp>
        <p:nvSpPr>
          <p:cNvPr id="8" name="Google Shape;73;p3">
            <a:extLst>
              <a:ext uri="{FF2B5EF4-FFF2-40B4-BE49-F238E27FC236}">
                <a16:creationId xmlns:a16="http://schemas.microsoft.com/office/drawing/2014/main" id="{4D212839-32ED-A459-98CA-2565A6D915B2}"/>
              </a:ext>
            </a:extLst>
          </p:cNvPr>
          <p:cNvSpPr/>
          <p:nvPr/>
        </p:nvSpPr>
        <p:spPr>
          <a:xfrm>
            <a:off x="5711625" y="1723795"/>
            <a:ext cx="3432375" cy="2183583"/>
          </a:xfrm>
          <a:prstGeom prst="rect">
            <a:avLst/>
          </a:prstGeom>
          <a:solidFill>
            <a:schemeClr val="lt1"/>
          </a:solidFill>
          <a:ln>
            <a:noFill/>
          </a:ln>
        </p:spPr>
        <p:txBody>
          <a:bodyPr spcFirstLastPara="1" wrap="square" lIns="68569" tIns="34275" rIns="68569" bIns="34275" anchor="ctr" anchorCtr="0">
            <a:noAutofit/>
          </a:bodyPr>
          <a:lstStyle/>
          <a:p>
            <a:pPr marL="104775" algn="ctr">
              <a:buClr>
                <a:schemeClr val="dk1"/>
              </a:buClr>
              <a:buSzPts val="1400"/>
            </a:pPr>
            <a:endParaRPr sz="1200" dirty="0"/>
          </a:p>
        </p:txBody>
      </p:sp>
      <p:sp>
        <p:nvSpPr>
          <p:cNvPr id="9" name="Google Shape;74;p3">
            <a:extLst>
              <a:ext uri="{FF2B5EF4-FFF2-40B4-BE49-F238E27FC236}">
                <a16:creationId xmlns:a16="http://schemas.microsoft.com/office/drawing/2014/main" id="{6DFF4313-BE98-27E6-C88B-DDC3B8FDDF6B}"/>
              </a:ext>
            </a:extLst>
          </p:cNvPr>
          <p:cNvSpPr txBox="1"/>
          <p:nvPr/>
        </p:nvSpPr>
        <p:spPr>
          <a:xfrm>
            <a:off x="190943" y="756856"/>
            <a:ext cx="8953057" cy="798089"/>
          </a:xfrm>
          <a:prstGeom prst="rect">
            <a:avLst/>
          </a:prstGeom>
          <a:noFill/>
          <a:ln>
            <a:noFill/>
          </a:ln>
        </p:spPr>
        <p:txBody>
          <a:bodyPr spcFirstLastPara="1" wrap="square" lIns="68569" tIns="68569" rIns="68569" bIns="68569" anchor="t" anchorCtr="0">
            <a:noAutofit/>
          </a:bodyPr>
          <a:lstStyle/>
          <a:p>
            <a:pPr marL="290512" indent="-171450">
              <a:lnSpc>
                <a:spcPct val="115000"/>
              </a:lnSpc>
              <a:buClr>
                <a:schemeClr val="accent1"/>
              </a:buClr>
              <a:buSzPts val="1100"/>
              <a:buFont typeface="Wingdings" pitchFamily="2" charset="2"/>
              <a:buChar char="Ø"/>
            </a:pPr>
            <a:r>
              <a:rPr lang="en-US" sz="1050" dirty="0"/>
              <a:t>The MERRA-2 and CAMS AOD data exhibit substantially different magnitudes, </a:t>
            </a:r>
            <a:r>
              <a:rPr lang="en-US" sz="1050" dirty="0">
                <a:solidFill>
                  <a:srgbClr val="FF0000"/>
                </a:solidFill>
              </a:rPr>
              <a:t>resulting in different criteria for AOD bias validation</a:t>
            </a:r>
            <a:r>
              <a:rPr lang="en-US" sz="1050" dirty="0"/>
              <a:t>. Consequently, AOD biases appear smaller when evaluated against CAMS than when compared with MERRA-2. </a:t>
            </a:r>
          </a:p>
          <a:p>
            <a:pPr marL="290512" indent="-171450">
              <a:lnSpc>
                <a:spcPct val="115000"/>
              </a:lnSpc>
              <a:buClr>
                <a:schemeClr val="accent1"/>
              </a:buClr>
              <a:buSzPts val="1100"/>
              <a:buFont typeface="Wingdings" pitchFamily="2" charset="2"/>
              <a:buChar char="Ø"/>
            </a:pPr>
            <a:r>
              <a:rPr lang="en-US" sz="1050" dirty="0"/>
              <a:t>Aerosol feedbacks begin to show noticeable impacts on AOD after 10–15 days of simulation (spin-up time), while the </a:t>
            </a:r>
            <a:r>
              <a:rPr lang="en-US" sz="1050" dirty="0">
                <a:solidFill>
                  <a:srgbClr val="FF0000"/>
                </a:solidFill>
              </a:rPr>
              <a:t>differences remain relatively small</a:t>
            </a:r>
            <a:r>
              <a:rPr lang="en-US" sz="1050" dirty="0"/>
              <a:t> in the global average </a:t>
            </a:r>
            <a:r>
              <a:rPr lang="en-US" sz="1050" dirty="0">
                <a:solidFill>
                  <a:srgbClr val="FF0000"/>
                </a:solidFill>
              </a:rPr>
              <a:t>when including radiative and indirect feedbacks from GOCART aerosols</a:t>
            </a:r>
            <a:r>
              <a:rPr lang="en-US" sz="1050" dirty="0"/>
              <a:t>. </a:t>
            </a:r>
          </a:p>
        </p:txBody>
      </p:sp>
      <p:sp>
        <p:nvSpPr>
          <p:cNvPr id="3" name="TextBox 2">
            <a:extLst>
              <a:ext uri="{FF2B5EF4-FFF2-40B4-BE49-F238E27FC236}">
                <a16:creationId xmlns:a16="http://schemas.microsoft.com/office/drawing/2014/main" id="{2F400E17-7E67-680B-EB8A-A34B11E2942B}"/>
              </a:ext>
            </a:extLst>
          </p:cNvPr>
          <p:cNvSpPr txBox="1"/>
          <p:nvPr/>
        </p:nvSpPr>
        <p:spPr>
          <a:xfrm>
            <a:off x="568482" y="1694612"/>
            <a:ext cx="8188437" cy="307777"/>
          </a:xfrm>
          <a:prstGeom prst="rect">
            <a:avLst/>
          </a:prstGeom>
          <a:noFill/>
        </p:spPr>
        <p:txBody>
          <a:bodyPr wrap="square">
            <a:spAutoFit/>
          </a:bodyPr>
          <a:lstStyle/>
          <a:p>
            <a:pPr algn="ctr"/>
            <a:r>
              <a:rPr lang="en-US" sz="1400" b="1" dirty="0">
                <a:solidFill>
                  <a:schemeClr val="dk1"/>
                </a:solidFill>
              </a:rPr>
              <a:t>AOD biases with respect to MERRA-2 and CAMS in </a:t>
            </a:r>
            <a:r>
              <a:rPr lang="en-US" sz="1400" b="1" dirty="0">
                <a:solidFill>
                  <a:srgbClr val="FF0000"/>
                </a:solidFill>
              </a:rPr>
              <a:t>UFS-Chem</a:t>
            </a:r>
            <a:r>
              <a:rPr lang="en-US" sz="1400" b="1" dirty="0">
                <a:solidFill>
                  <a:schemeClr val="dk1"/>
                </a:solidFill>
              </a:rPr>
              <a:t> </a:t>
            </a:r>
            <a:r>
              <a:rPr lang="en-US" b="1" dirty="0">
                <a:solidFill>
                  <a:srgbClr val="FF0000"/>
                </a:solidFill>
              </a:rPr>
              <a:t>August</a:t>
            </a:r>
            <a:endParaRPr lang="en-US" dirty="0"/>
          </a:p>
        </p:txBody>
      </p:sp>
      <p:pic>
        <p:nvPicPr>
          <p:cNvPr id="17" name="Picture 16" descr="A graph of different colored lines&#10;&#10;AI-generated content may be incorrect.">
            <a:extLst>
              <a:ext uri="{FF2B5EF4-FFF2-40B4-BE49-F238E27FC236}">
                <a16:creationId xmlns:a16="http://schemas.microsoft.com/office/drawing/2014/main" id="{C87D59ED-3EF9-B55C-F73C-3E309B4B0154}"/>
              </a:ext>
            </a:extLst>
          </p:cNvPr>
          <p:cNvPicPr>
            <a:picLocks noChangeAspect="1"/>
          </p:cNvPicPr>
          <p:nvPr/>
        </p:nvPicPr>
        <p:blipFill>
          <a:blip r:embed="rId3"/>
          <a:srcRect b="10314"/>
          <a:stretch>
            <a:fillRect/>
          </a:stretch>
        </p:blipFill>
        <p:spPr>
          <a:xfrm>
            <a:off x="4662701" y="2127951"/>
            <a:ext cx="4340117" cy="2306519"/>
          </a:xfrm>
          <a:prstGeom prst="rect">
            <a:avLst/>
          </a:prstGeom>
        </p:spPr>
      </p:pic>
      <p:pic>
        <p:nvPicPr>
          <p:cNvPr id="26" name="Picture 25" descr="A graph of different colored lines&#10;&#10;AI-generated content may be incorrect.">
            <a:extLst>
              <a:ext uri="{FF2B5EF4-FFF2-40B4-BE49-F238E27FC236}">
                <a16:creationId xmlns:a16="http://schemas.microsoft.com/office/drawing/2014/main" id="{BE5EA081-AA7B-1B5F-88C4-759F56E45714}"/>
              </a:ext>
            </a:extLst>
          </p:cNvPr>
          <p:cNvPicPr>
            <a:picLocks noChangeAspect="1"/>
          </p:cNvPicPr>
          <p:nvPr/>
        </p:nvPicPr>
        <p:blipFill>
          <a:blip r:embed="rId4"/>
          <a:srcRect b="10314"/>
          <a:stretch>
            <a:fillRect/>
          </a:stretch>
        </p:blipFill>
        <p:spPr>
          <a:xfrm>
            <a:off x="144403" y="2127951"/>
            <a:ext cx="4340117" cy="2306519"/>
          </a:xfrm>
          <a:prstGeom prst="rect">
            <a:avLst/>
          </a:prstGeom>
        </p:spPr>
      </p:pic>
      <p:sp>
        <p:nvSpPr>
          <p:cNvPr id="27" name="Google Shape;314;p38">
            <a:extLst>
              <a:ext uri="{FF2B5EF4-FFF2-40B4-BE49-F238E27FC236}">
                <a16:creationId xmlns:a16="http://schemas.microsoft.com/office/drawing/2014/main" id="{76ADDED2-E1C3-33F0-388F-5AA4DBE07C6F}"/>
              </a:ext>
            </a:extLst>
          </p:cNvPr>
          <p:cNvSpPr txBox="1"/>
          <p:nvPr/>
        </p:nvSpPr>
        <p:spPr>
          <a:xfrm>
            <a:off x="732467" y="4537760"/>
            <a:ext cx="2111678" cy="192330"/>
          </a:xfrm>
          <a:prstGeom prst="rect">
            <a:avLst/>
          </a:prstGeom>
          <a:noFill/>
          <a:ln>
            <a:noFill/>
          </a:ln>
        </p:spPr>
        <p:txBody>
          <a:bodyPr spcFirstLastPara="1" wrap="square" lIns="68569" tIns="34275" rIns="68569" bIns="34275" anchor="t" anchorCtr="0">
            <a:spAutoFit/>
          </a:bodyPr>
          <a:lstStyle/>
          <a:p>
            <a:pPr algn="ctr">
              <a:buClr>
                <a:schemeClr val="dk1"/>
              </a:buClr>
              <a:buSzPts val="1800"/>
            </a:pPr>
            <a:r>
              <a:rPr lang="en-US" sz="800" b="1" dirty="0">
                <a:solidFill>
                  <a:schemeClr val="accent2"/>
                </a:solidFill>
              </a:rPr>
              <a:t>MERRA-2 climatological AOD</a:t>
            </a:r>
            <a:endParaRPr sz="800" b="1" dirty="0">
              <a:solidFill>
                <a:schemeClr val="accent2"/>
              </a:solidFill>
            </a:endParaRPr>
          </a:p>
        </p:txBody>
      </p:sp>
      <p:sp>
        <p:nvSpPr>
          <p:cNvPr id="28" name="Google Shape;314;p38">
            <a:extLst>
              <a:ext uri="{FF2B5EF4-FFF2-40B4-BE49-F238E27FC236}">
                <a16:creationId xmlns:a16="http://schemas.microsoft.com/office/drawing/2014/main" id="{1FBE1125-9B03-01C7-AF41-19DB4F20452C}"/>
              </a:ext>
            </a:extLst>
          </p:cNvPr>
          <p:cNvSpPr txBox="1"/>
          <p:nvPr/>
        </p:nvSpPr>
        <p:spPr>
          <a:xfrm>
            <a:off x="4158788" y="4538458"/>
            <a:ext cx="2619639" cy="192330"/>
          </a:xfrm>
          <a:prstGeom prst="rect">
            <a:avLst/>
          </a:prstGeom>
          <a:noFill/>
          <a:ln>
            <a:noFill/>
          </a:ln>
        </p:spPr>
        <p:txBody>
          <a:bodyPr spcFirstLastPara="1" wrap="square" lIns="68569" tIns="34275" rIns="68569" bIns="34275" anchor="t" anchorCtr="0">
            <a:spAutoFit/>
          </a:bodyPr>
          <a:lstStyle/>
          <a:p>
            <a:pPr algn="ctr">
              <a:buClr>
                <a:schemeClr val="dk1"/>
              </a:buClr>
              <a:buSzPts val="1800"/>
            </a:pPr>
            <a:r>
              <a:rPr lang="en-US" sz="800" b="1" dirty="0">
                <a:solidFill>
                  <a:srgbClr val="00B0F0"/>
                </a:solidFill>
              </a:rPr>
              <a:t>GOCART Direct + semi-direct feedback</a:t>
            </a:r>
            <a:endParaRPr sz="800" b="1" dirty="0">
              <a:solidFill>
                <a:srgbClr val="00B0F0"/>
              </a:solidFill>
            </a:endParaRPr>
          </a:p>
        </p:txBody>
      </p:sp>
      <p:sp>
        <p:nvSpPr>
          <p:cNvPr id="29" name="Google Shape;314;p38">
            <a:extLst>
              <a:ext uri="{FF2B5EF4-FFF2-40B4-BE49-F238E27FC236}">
                <a16:creationId xmlns:a16="http://schemas.microsoft.com/office/drawing/2014/main" id="{E6D267D2-E836-14DF-3088-EEC22E3A683A}"/>
              </a:ext>
            </a:extLst>
          </p:cNvPr>
          <p:cNvSpPr txBox="1"/>
          <p:nvPr/>
        </p:nvSpPr>
        <p:spPr>
          <a:xfrm>
            <a:off x="4434137" y="4725758"/>
            <a:ext cx="3040656" cy="192330"/>
          </a:xfrm>
          <a:prstGeom prst="rect">
            <a:avLst/>
          </a:prstGeom>
          <a:noFill/>
          <a:ln>
            <a:noFill/>
          </a:ln>
        </p:spPr>
        <p:txBody>
          <a:bodyPr spcFirstLastPara="1" wrap="square" lIns="68569" tIns="34275" rIns="68569" bIns="34275" anchor="t" anchorCtr="0">
            <a:spAutoFit/>
          </a:bodyPr>
          <a:lstStyle/>
          <a:p>
            <a:pPr algn="ctr">
              <a:buClr>
                <a:schemeClr val="dk1"/>
              </a:buClr>
              <a:buSzPts val="1800"/>
            </a:pPr>
            <a:r>
              <a:rPr lang="en-US" sz="800" b="1" dirty="0">
                <a:solidFill>
                  <a:srgbClr val="92D050"/>
                </a:solidFill>
              </a:rPr>
              <a:t>GOCART Direct + semi-direct + indirect feedback feedback</a:t>
            </a:r>
            <a:endParaRPr sz="800" b="1" dirty="0">
              <a:solidFill>
                <a:srgbClr val="92D050"/>
              </a:solidFill>
            </a:endParaRPr>
          </a:p>
        </p:txBody>
      </p:sp>
      <p:sp>
        <p:nvSpPr>
          <p:cNvPr id="30" name="Google Shape;314;p38">
            <a:extLst>
              <a:ext uri="{FF2B5EF4-FFF2-40B4-BE49-F238E27FC236}">
                <a16:creationId xmlns:a16="http://schemas.microsoft.com/office/drawing/2014/main" id="{6AAA8218-5C92-0224-F4D3-1962E4962426}"/>
              </a:ext>
            </a:extLst>
          </p:cNvPr>
          <p:cNvSpPr txBox="1"/>
          <p:nvPr/>
        </p:nvSpPr>
        <p:spPr>
          <a:xfrm>
            <a:off x="848144" y="4685593"/>
            <a:ext cx="2346595" cy="192330"/>
          </a:xfrm>
          <a:prstGeom prst="rect">
            <a:avLst/>
          </a:prstGeom>
          <a:noFill/>
          <a:ln>
            <a:noFill/>
          </a:ln>
        </p:spPr>
        <p:txBody>
          <a:bodyPr spcFirstLastPara="1" wrap="square" lIns="68569" tIns="34275" rIns="68569" bIns="34275" anchor="t" anchorCtr="0">
            <a:spAutoFit/>
          </a:bodyPr>
          <a:lstStyle/>
          <a:p>
            <a:pPr algn="ctr">
              <a:buClr>
                <a:schemeClr val="dk1"/>
              </a:buClr>
              <a:buSzPts val="1800"/>
            </a:pPr>
            <a:r>
              <a:rPr lang="en-US" sz="800" b="1" dirty="0">
                <a:solidFill>
                  <a:srgbClr val="FF0000"/>
                </a:solidFill>
              </a:rPr>
              <a:t>MERRA-2 Direct + semi-direct feedback</a:t>
            </a:r>
            <a:endParaRPr sz="800" b="1" dirty="0">
              <a:solidFill>
                <a:srgbClr val="FF0000"/>
              </a:solidFill>
            </a:endParaRPr>
          </a:p>
        </p:txBody>
      </p:sp>
      <p:cxnSp>
        <p:nvCxnSpPr>
          <p:cNvPr id="32" name="Straight Connector 31">
            <a:extLst>
              <a:ext uri="{FF2B5EF4-FFF2-40B4-BE49-F238E27FC236}">
                <a16:creationId xmlns:a16="http://schemas.microsoft.com/office/drawing/2014/main" id="{6FE0FD26-4BA4-A913-464F-E2CDAC854881}"/>
              </a:ext>
            </a:extLst>
          </p:cNvPr>
          <p:cNvCxnSpPr/>
          <p:nvPr/>
        </p:nvCxnSpPr>
        <p:spPr>
          <a:xfrm>
            <a:off x="429506" y="4633925"/>
            <a:ext cx="545335" cy="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EF0D115-0FA0-AEFE-EFF0-61B9D6A13665}"/>
              </a:ext>
            </a:extLst>
          </p:cNvPr>
          <p:cNvCxnSpPr/>
          <p:nvPr/>
        </p:nvCxnSpPr>
        <p:spPr>
          <a:xfrm>
            <a:off x="429505" y="4786763"/>
            <a:ext cx="545335"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445962F-9A1E-164E-1D53-B06174833817}"/>
              </a:ext>
            </a:extLst>
          </p:cNvPr>
          <p:cNvCxnSpPr/>
          <p:nvPr/>
        </p:nvCxnSpPr>
        <p:spPr>
          <a:xfrm>
            <a:off x="3931117" y="4633925"/>
            <a:ext cx="545335" cy="0"/>
          </a:xfrm>
          <a:prstGeom prst="line">
            <a:avLst/>
          </a:prstGeom>
          <a:ln w="254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AEB99FF-B914-7797-3E81-10553EBD8FC4}"/>
              </a:ext>
            </a:extLst>
          </p:cNvPr>
          <p:cNvCxnSpPr/>
          <p:nvPr/>
        </p:nvCxnSpPr>
        <p:spPr>
          <a:xfrm>
            <a:off x="3929353" y="4821419"/>
            <a:ext cx="545335" cy="0"/>
          </a:xfrm>
          <a:prstGeom prst="line">
            <a:avLst/>
          </a:prstGeom>
          <a:ln w="25400">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2" name="Google Shape;341;p39">
            <a:extLst>
              <a:ext uri="{FF2B5EF4-FFF2-40B4-BE49-F238E27FC236}">
                <a16:creationId xmlns:a16="http://schemas.microsoft.com/office/drawing/2014/main" id="{AD855EE3-993B-8C5A-A6F9-0B3C60E52D74}"/>
              </a:ext>
            </a:extLst>
          </p:cNvPr>
          <p:cNvSpPr txBox="1"/>
          <p:nvPr/>
        </p:nvSpPr>
        <p:spPr>
          <a:xfrm>
            <a:off x="651543" y="2034821"/>
            <a:ext cx="3507245" cy="230802"/>
          </a:xfrm>
          <a:prstGeom prst="rect">
            <a:avLst/>
          </a:prstGeom>
          <a:solidFill>
            <a:srgbClr val="FFFF00"/>
          </a:solidFill>
          <a:ln>
            <a:noFill/>
          </a:ln>
        </p:spPr>
        <p:txBody>
          <a:bodyPr spcFirstLastPara="1" wrap="square" lIns="68569" tIns="34275" rIns="68569" bIns="34275" anchor="t" anchorCtr="0">
            <a:spAutoFit/>
          </a:bodyPr>
          <a:lstStyle/>
          <a:p>
            <a:pPr algn="ctr">
              <a:buClr>
                <a:schemeClr val="dk1"/>
              </a:buClr>
              <a:buSzPts val="1800"/>
            </a:pPr>
            <a:r>
              <a:rPr lang="en-US" sz="1000" b="1" dirty="0">
                <a:solidFill>
                  <a:srgbClr val="0432FF"/>
                </a:solidFill>
              </a:rPr>
              <a:t>Global mean bias of AOD against MERRA-2</a:t>
            </a:r>
            <a:endParaRPr sz="1000" b="1" dirty="0">
              <a:solidFill>
                <a:srgbClr val="0432FF"/>
              </a:solidFill>
            </a:endParaRPr>
          </a:p>
        </p:txBody>
      </p:sp>
      <p:sp>
        <p:nvSpPr>
          <p:cNvPr id="4" name="Google Shape;341;p39">
            <a:extLst>
              <a:ext uri="{FF2B5EF4-FFF2-40B4-BE49-F238E27FC236}">
                <a16:creationId xmlns:a16="http://schemas.microsoft.com/office/drawing/2014/main" id="{9C91A0DA-46DD-5A7B-887B-B737359263BB}"/>
              </a:ext>
            </a:extLst>
          </p:cNvPr>
          <p:cNvSpPr txBox="1"/>
          <p:nvPr/>
        </p:nvSpPr>
        <p:spPr>
          <a:xfrm>
            <a:off x="5079136" y="2034821"/>
            <a:ext cx="3507245" cy="230802"/>
          </a:xfrm>
          <a:prstGeom prst="rect">
            <a:avLst/>
          </a:prstGeom>
          <a:solidFill>
            <a:srgbClr val="FFFF00"/>
          </a:solidFill>
          <a:ln>
            <a:noFill/>
          </a:ln>
        </p:spPr>
        <p:txBody>
          <a:bodyPr spcFirstLastPara="1" wrap="square" lIns="68569" tIns="34275" rIns="68569" bIns="34275" anchor="t" anchorCtr="0">
            <a:spAutoFit/>
          </a:bodyPr>
          <a:lstStyle/>
          <a:p>
            <a:pPr algn="ctr">
              <a:buClr>
                <a:schemeClr val="dk1"/>
              </a:buClr>
              <a:buSzPts val="1800"/>
            </a:pPr>
            <a:r>
              <a:rPr lang="en-US" sz="1000" b="1" dirty="0">
                <a:solidFill>
                  <a:srgbClr val="0432FF"/>
                </a:solidFill>
              </a:rPr>
              <a:t>Global mean bias of AOD against CAMS</a:t>
            </a:r>
            <a:endParaRPr sz="1000" b="1" dirty="0">
              <a:solidFill>
                <a:srgbClr val="0432FF"/>
              </a:solidFill>
            </a:endParaRPr>
          </a:p>
        </p:txBody>
      </p:sp>
    </p:spTree>
    <p:extLst>
      <p:ext uri="{BB962C8B-B14F-4D97-AF65-F5344CB8AC3E}">
        <p14:creationId xmlns:p14="http://schemas.microsoft.com/office/powerpoint/2010/main" val="333504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95;p37">
            <a:extLst>
              <a:ext uri="{FF2B5EF4-FFF2-40B4-BE49-F238E27FC236}">
                <a16:creationId xmlns:a16="http://schemas.microsoft.com/office/drawing/2014/main" id="{5D7250BC-CBCE-A97F-BA98-427499596D6B}"/>
              </a:ext>
            </a:extLst>
          </p:cNvPr>
          <p:cNvSpPr txBox="1">
            <a:spLocks noGrp="1"/>
          </p:cNvSpPr>
          <p:nvPr>
            <p:ph type="title"/>
          </p:nvPr>
        </p:nvSpPr>
        <p:spPr>
          <a:xfrm>
            <a:off x="46264" y="-55733"/>
            <a:ext cx="9051472" cy="638959"/>
          </a:xfrm>
          <a:prstGeom prst="rect">
            <a:avLst/>
          </a:prstGeom>
          <a:noFill/>
          <a:ln>
            <a:noFill/>
          </a:ln>
        </p:spPr>
        <p:txBody>
          <a:bodyPr spcFirstLastPara="1" wrap="square" lIns="68569" tIns="34275" rIns="68569" bIns="34275" anchor="ctr" anchorCtr="0">
            <a:noAutofit/>
          </a:bodyPr>
          <a:lstStyle/>
          <a:p>
            <a:pPr algn="ctr"/>
            <a:r>
              <a:rPr lang="en-US" sz="2000" b="1" dirty="0">
                <a:solidFill>
                  <a:srgbClr val="0432FF"/>
                </a:solidFill>
                <a:latin typeface="Arial"/>
                <a:ea typeface="Arial"/>
                <a:cs typeface="Arial"/>
                <a:sym typeface="Arial"/>
              </a:rPr>
              <a:t>Impact of aerosol feedback on AOD biases in GCAFSv1</a:t>
            </a:r>
            <a:endParaRPr sz="2000" b="1" dirty="0">
              <a:solidFill>
                <a:srgbClr val="0432FF"/>
              </a:solidFill>
            </a:endParaRPr>
          </a:p>
        </p:txBody>
      </p:sp>
      <p:sp>
        <p:nvSpPr>
          <p:cNvPr id="9" name="Google Shape;300;p37">
            <a:extLst>
              <a:ext uri="{FF2B5EF4-FFF2-40B4-BE49-F238E27FC236}">
                <a16:creationId xmlns:a16="http://schemas.microsoft.com/office/drawing/2014/main" id="{51AB8701-5190-4616-A7A9-EFAD5F676A0B}"/>
              </a:ext>
            </a:extLst>
          </p:cNvPr>
          <p:cNvSpPr txBox="1"/>
          <p:nvPr/>
        </p:nvSpPr>
        <p:spPr>
          <a:xfrm>
            <a:off x="2718707" y="599914"/>
            <a:ext cx="3599090" cy="230802"/>
          </a:xfrm>
          <a:prstGeom prst="rect">
            <a:avLst/>
          </a:prstGeom>
          <a:noFill/>
          <a:ln>
            <a:noFill/>
          </a:ln>
        </p:spPr>
        <p:txBody>
          <a:bodyPr spcFirstLastPara="1" wrap="square" lIns="68569" tIns="34275" rIns="68569" bIns="34275" anchor="t" anchorCtr="0">
            <a:spAutoFit/>
          </a:bodyPr>
          <a:lstStyle/>
          <a:p>
            <a:pPr algn="ctr">
              <a:buClr>
                <a:schemeClr val="dk1"/>
              </a:buClr>
              <a:buSzPts val="1800"/>
            </a:pPr>
            <a:r>
              <a:rPr lang="en-US" sz="1050" b="1" dirty="0">
                <a:solidFill>
                  <a:schemeClr val="bg2"/>
                </a:solidFill>
              </a:rPr>
              <a:t>Direct + semi-direct feedback from </a:t>
            </a:r>
            <a:r>
              <a:rPr lang="en-US" sz="1050" b="1" dirty="0">
                <a:solidFill>
                  <a:srgbClr val="FF0000"/>
                </a:solidFill>
              </a:rPr>
              <a:t>MERRA-2 Climate</a:t>
            </a:r>
            <a:endParaRPr sz="1050" b="1" dirty="0">
              <a:solidFill>
                <a:srgbClr val="FF0000"/>
              </a:solidFill>
            </a:endParaRPr>
          </a:p>
        </p:txBody>
      </p:sp>
      <p:sp>
        <p:nvSpPr>
          <p:cNvPr id="10" name="Google Shape;301;p37">
            <a:extLst>
              <a:ext uri="{FF2B5EF4-FFF2-40B4-BE49-F238E27FC236}">
                <a16:creationId xmlns:a16="http://schemas.microsoft.com/office/drawing/2014/main" id="{A3121959-8E36-1518-542D-086E392644D5}"/>
              </a:ext>
            </a:extLst>
          </p:cNvPr>
          <p:cNvSpPr txBox="1"/>
          <p:nvPr/>
        </p:nvSpPr>
        <p:spPr>
          <a:xfrm>
            <a:off x="218098" y="2844637"/>
            <a:ext cx="3646715" cy="230802"/>
          </a:xfrm>
          <a:prstGeom prst="rect">
            <a:avLst/>
          </a:prstGeom>
          <a:noFill/>
          <a:ln>
            <a:noFill/>
          </a:ln>
        </p:spPr>
        <p:txBody>
          <a:bodyPr spcFirstLastPara="1" wrap="square" lIns="68569" tIns="34275" rIns="68569" bIns="34275" anchor="t" anchorCtr="0">
            <a:spAutoFit/>
          </a:bodyPr>
          <a:lstStyle/>
          <a:p>
            <a:pPr algn="ctr">
              <a:buClr>
                <a:schemeClr val="dk1"/>
              </a:buClr>
              <a:buSzPts val="1800"/>
            </a:pPr>
            <a:r>
              <a:rPr lang="en-US" sz="1050" b="1" dirty="0">
                <a:solidFill>
                  <a:schemeClr val="bg2"/>
                </a:solidFill>
              </a:rPr>
              <a:t>Direct + semi-direct feedback from </a:t>
            </a:r>
            <a:r>
              <a:rPr lang="en-US" sz="1050" b="1" dirty="0">
                <a:solidFill>
                  <a:srgbClr val="FF0000"/>
                </a:solidFill>
              </a:rPr>
              <a:t>NASA-GOCART</a:t>
            </a:r>
            <a:endParaRPr sz="1050" b="1" dirty="0">
              <a:solidFill>
                <a:srgbClr val="FF0000"/>
              </a:solidFill>
            </a:endParaRPr>
          </a:p>
        </p:txBody>
      </p:sp>
      <p:sp>
        <p:nvSpPr>
          <p:cNvPr id="11" name="Google Shape;302;p37">
            <a:extLst>
              <a:ext uri="{FF2B5EF4-FFF2-40B4-BE49-F238E27FC236}">
                <a16:creationId xmlns:a16="http://schemas.microsoft.com/office/drawing/2014/main" id="{AB4C5D9C-7988-0A30-20BB-0A69716B9217}"/>
              </a:ext>
            </a:extLst>
          </p:cNvPr>
          <p:cNvSpPr txBox="1"/>
          <p:nvPr/>
        </p:nvSpPr>
        <p:spPr>
          <a:xfrm>
            <a:off x="5067015" y="2889511"/>
            <a:ext cx="4021166" cy="230802"/>
          </a:xfrm>
          <a:prstGeom prst="rect">
            <a:avLst/>
          </a:prstGeom>
          <a:noFill/>
          <a:ln>
            <a:noFill/>
          </a:ln>
        </p:spPr>
        <p:txBody>
          <a:bodyPr spcFirstLastPara="1" wrap="square" lIns="68569" tIns="34275" rIns="68569" bIns="34275" anchor="t" anchorCtr="0">
            <a:spAutoFit/>
          </a:bodyPr>
          <a:lstStyle/>
          <a:p>
            <a:pPr algn="ctr">
              <a:buClr>
                <a:schemeClr val="dk1"/>
              </a:buClr>
              <a:buSzPts val="1800"/>
            </a:pPr>
            <a:r>
              <a:rPr lang="en-US" sz="1050" b="1" dirty="0">
                <a:solidFill>
                  <a:schemeClr val="bg2"/>
                </a:solidFill>
              </a:rPr>
              <a:t>Direct + semi-direct + </a:t>
            </a:r>
            <a:r>
              <a:rPr lang="en-US" sz="1050" b="1" dirty="0">
                <a:solidFill>
                  <a:srgbClr val="FF0000"/>
                </a:solidFill>
              </a:rPr>
              <a:t>indirect feedback </a:t>
            </a:r>
            <a:r>
              <a:rPr lang="en-US" sz="1050" b="1" dirty="0">
                <a:solidFill>
                  <a:schemeClr val="bg2"/>
                </a:solidFill>
              </a:rPr>
              <a:t>from </a:t>
            </a:r>
            <a:r>
              <a:rPr lang="en-US" sz="1050" b="1" dirty="0">
                <a:solidFill>
                  <a:srgbClr val="FF0000"/>
                </a:solidFill>
              </a:rPr>
              <a:t>NASA-GOCART</a:t>
            </a:r>
            <a:endParaRPr sz="1050" b="1" dirty="0">
              <a:solidFill>
                <a:srgbClr val="FF0000"/>
              </a:solidFill>
            </a:endParaRPr>
          </a:p>
        </p:txBody>
      </p:sp>
      <p:sp>
        <p:nvSpPr>
          <p:cNvPr id="12" name="Google Shape;303;p37">
            <a:extLst>
              <a:ext uri="{FF2B5EF4-FFF2-40B4-BE49-F238E27FC236}">
                <a16:creationId xmlns:a16="http://schemas.microsoft.com/office/drawing/2014/main" id="{C786189E-DF72-A09D-9191-67A34300EF71}"/>
              </a:ext>
            </a:extLst>
          </p:cNvPr>
          <p:cNvSpPr txBox="1"/>
          <p:nvPr/>
        </p:nvSpPr>
        <p:spPr>
          <a:xfrm>
            <a:off x="6313031" y="1137929"/>
            <a:ext cx="2701512" cy="1361881"/>
          </a:xfrm>
          <a:prstGeom prst="rect">
            <a:avLst/>
          </a:prstGeom>
          <a:solidFill>
            <a:srgbClr val="BBFFFF"/>
          </a:solidFill>
          <a:ln>
            <a:noFill/>
          </a:ln>
        </p:spPr>
        <p:txBody>
          <a:bodyPr spcFirstLastPara="1" wrap="square" lIns="68569" tIns="34275" rIns="68569" bIns="34275" anchor="t" anchorCtr="0">
            <a:spAutoFit/>
          </a:bodyPr>
          <a:lstStyle/>
          <a:p>
            <a:r>
              <a:rPr lang="en-US" sz="1200" dirty="0"/>
              <a:t>The implementation of online-predicted aerosols into the Thompson MP aerosol-aware scheme (indirect feedback) further reduces AOD biases over high latitudes compared to the inclusion of only direct and semi-direct feedback.</a:t>
            </a:r>
            <a:endParaRPr sz="1200" dirty="0">
              <a:solidFill>
                <a:schemeClr val="dk1"/>
              </a:solidFill>
            </a:endParaRPr>
          </a:p>
        </p:txBody>
      </p:sp>
      <p:sp>
        <p:nvSpPr>
          <p:cNvPr id="13" name="Google Shape;304;p37">
            <a:extLst>
              <a:ext uri="{FF2B5EF4-FFF2-40B4-BE49-F238E27FC236}">
                <a16:creationId xmlns:a16="http://schemas.microsoft.com/office/drawing/2014/main" id="{5415FE4F-7A4C-4F7F-94CD-16071BFB8703}"/>
              </a:ext>
            </a:extLst>
          </p:cNvPr>
          <p:cNvSpPr/>
          <p:nvPr/>
        </p:nvSpPr>
        <p:spPr>
          <a:xfrm rot="10800000">
            <a:off x="6900087" y="2547449"/>
            <a:ext cx="1546097" cy="350599"/>
          </a:xfrm>
          <a:prstGeom prst="upArrow">
            <a:avLst>
              <a:gd name="adj1" fmla="val 57556"/>
              <a:gd name="adj2" fmla="val 50208"/>
            </a:avLst>
          </a:prstGeom>
          <a:gradFill>
            <a:gsLst>
              <a:gs pos="0">
                <a:srgbClr val="FF00FF"/>
              </a:gs>
              <a:gs pos="29000">
                <a:srgbClr val="D793FF"/>
              </a:gs>
              <a:gs pos="89000">
                <a:schemeClr val="lt1"/>
              </a:gs>
              <a:gs pos="100000">
                <a:schemeClr val="lt1"/>
              </a:gs>
            </a:gsLst>
            <a:lin ang="5400000" scaled="0"/>
          </a:grad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Calibri"/>
              <a:ea typeface="Calibri"/>
              <a:cs typeface="Calibri"/>
              <a:sym typeface="Calibri"/>
            </a:endParaRPr>
          </a:p>
        </p:txBody>
      </p:sp>
      <p:sp>
        <p:nvSpPr>
          <p:cNvPr id="14" name="Google Shape;305;p37">
            <a:extLst>
              <a:ext uri="{FF2B5EF4-FFF2-40B4-BE49-F238E27FC236}">
                <a16:creationId xmlns:a16="http://schemas.microsoft.com/office/drawing/2014/main" id="{FA03DD2F-209F-2082-180B-4921C0057100}"/>
              </a:ext>
            </a:extLst>
          </p:cNvPr>
          <p:cNvSpPr txBox="1"/>
          <p:nvPr/>
        </p:nvSpPr>
        <p:spPr>
          <a:xfrm>
            <a:off x="254389" y="1420808"/>
            <a:ext cx="2205104" cy="992549"/>
          </a:xfrm>
          <a:prstGeom prst="rect">
            <a:avLst/>
          </a:prstGeom>
          <a:solidFill>
            <a:srgbClr val="BBFFFF"/>
          </a:solidFill>
          <a:ln>
            <a:noFill/>
          </a:ln>
        </p:spPr>
        <p:txBody>
          <a:bodyPr spcFirstLastPara="1" wrap="square" lIns="68569" tIns="34275" rIns="68569" bIns="34275" anchor="t" anchorCtr="0">
            <a:spAutoFit/>
          </a:bodyPr>
          <a:lstStyle/>
          <a:p>
            <a:r>
              <a:rPr lang="en-US" sz="1200" dirty="0"/>
              <a:t>Inclusion of online-predicted aerosols for direct and semi-direct feedback reduces AOD biases over high latitudes in the Northern Hemisphere.</a:t>
            </a:r>
            <a:endParaRPr sz="1200" dirty="0">
              <a:solidFill>
                <a:schemeClr val="dk1"/>
              </a:solidFill>
            </a:endParaRPr>
          </a:p>
        </p:txBody>
      </p:sp>
      <p:sp>
        <p:nvSpPr>
          <p:cNvPr id="15" name="Google Shape;306;p37">
            <a:extLst>
              <a:ext uri="{FF2B5EF4-FFF2-40B4-BE49-F238E27FC236}">
                <a16:creationId xmlns:a16="http://schemas.microsoft.com/office/drawing/2014/main" id="{568AF35F-8C91-C9D4-8AB7-1B773FE13B53}"/>
              </a:ext>
            </a:extLst>
          </p:cNvPr>
          <p:cNvSpPr/>
          <p:nvPr/>
        </p:nvSpPr>
        <p:spPr>
          <a:xfrm rot="10800000">
            <a:off x="562943" y="2472091"/>
            <a:ext cx="1546097" cy="350599"/>
          </a:xfrm>
          <a:prstGeom prst="upArrow">
            <a:avLst>
              <a:gd name="adj1" fmla="val 57556"/>
              <a:gd name="adj2" fmla="val 50208"/>
            </a:avLst>
          </a:prstGeom>
          <a:gradFill>
            <a:gsLst>
              <a:gs pos="0">
                <a:srgbClr val="FF00FF"/>
              </a:gs>
              <a:gs pos="29000">
                <a:srgbClr val="D793FF"/>
              </a:gs>
              <a:gs pos="89000">
                <a:schemeClr val="lt1"/>
              </a:gs>
              <a:gs pos="100000">
                <a:schemeClr val="lt1"/>
              </a:gs>
            </a:gsLst>
            <a:lin ang="5400000" scaled="0"/>
          </a:grad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53F3A79F-35C8-7F68-7416-18F73420E0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769" r="65608" b="50757"/>
          <a:stretch>
            <a:fillRect/>
          </a:stretch>
        </p:blipFill>
        <p:spPr bwMode="auto">
          <a:xfrm>
            <a:off x="2613270" y="817555"/>
            <a:ext cx="3545984" cy="1682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606A19D-E2B9-0ADE-2116-57201018C5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699" r="65669" b="50828"/>
          <a:stretch>
            <a:fillRect/>
          </a:stretch>
        </p:blipFill>
        <p:spPr bwMode="auto">
          <a:xfrm>
            <a:off x="30509" y="3074562"/>
            <a:ext cx="3538356" cy="16816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E4F3D81-9F70-14D4-6052-C9A87ACBD5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697" r="65549" b="50900"/>
          <a:stretch>
            <a:fillRect/>
          </a:stretch>
        </p:blipFill>
        <p:spPr bwMode="auto">
          <a:xfrm>
            <a:off x="5187132" y="3071648"/>
            <a:ext cx="3558532" cy="1681611"/>
          </a:xfrm>
          <a:prstGeom prst="rect">
            <a:avLst/>
          </a:prstGeom>
          <a:noFill/>
          <a:extLst>
            <a:ext uri="{909E8E84-426E-40DD-AFC4-6F175D3DCCD1}">
              <a14:hiddenFill xmlns:a14="http://schemas.microsoft.com/office/drawing/2010/main">
                <a:solidFill>
                  <a:srgbClr val="FFFFFF"/>
                </a:solidFill>
              </a14:hiddenFill>
            </a:ext>
          </a:extLst>
        </p:spPr>
      </p:pic>
      <p:pic>
        <p:nvPicPr>
          <p:cNvPr id="22" name="Google Shape;313;p38">
            <a:extLst>
              <a:ext uri="{FF2B5EF4-FFF2-40B4-BE49-F238E27FC236}">
                <a16:creationId xmlns:a16="http://schemas.microsoft.com/office/drawing/2014/main" id="{C405D851-DDF4-83EF-AEF6-8ECA431C9977}"/>
              </a:ext>
            </a:extLst>
          </p:cNvPr>
          <p:cNvPicPr preferRelativeResize="0"/>
          <p:nvPr/>
        </p:nvPicPr>
        <p:blipFill rotWithShape="1">
          <a:blip r:embed="rId5">
            <a:alphaModFix/>
          </a:blip>
          <a:srcRect t="94990"/>
          <a:stretch/>
        </p:blipFill>
        <p:spPr>
          <a:xfrm>
            <a:off x="1082155" y="4895472"/>
            <a:ext cx="6500477" cy="203788"/>
          </a:xfrm>
          <a:prstGeom prst="rect">
            <a:avLst/>
          </a:prstGeom>
          <a:noFill/>
          <a:ln>
            <a:noFill/>
          </a:ln>
        </p:spPr>
      </p:pic>
      <p:sp>
        <p:nvSpPr>
          <p:cNvPr id="23" name="Google Shape;307;p37">
            <a:extLst>
              <a:ext uri="{FF2B5EF4-FFF2-40B4-BE49-F238E27FC236}">
                <a16:creationId xmlns:a16="http://schemas.microsoft.com/office/drawing/2014/main" id="{DC441F79-F0E0-55D9-186C-C3A2FB355E35}"/>
              </a:ext>
            </a:extLst>
          </p:cNvPr>
          <p:cNvSpPr txBox="1"/>
          <p:nvPr/>
        </p:nvSpPr>
        <p:spPr>
          <a:xfrm>
            <a:off x="2026404" y="2501425"/>
            <a:ext cx="5187422" cy="300052"/>
          </a:xfrm>
          <a:prstGeom prst="rect">
            <a:avLst/>
          </a:prstGeom>
          <a:solidFill>
            <a:srgbClr val="FFFF00">
              <a:alpha val="64705"/>
            </a:srgbClr>
          </a:solidFill>
          <a:ln>
            <a:noFill/>
          </a:ln>
        </p:spPr>
        <p:txBody>
          <a:bodyPr spcFirstLastPara="1" wrap="square" lIns="68569" tIns="34275" rIns="68569" bIns="34275" anchor="t" anchorCtr="0">
            <a:spAutoFit/>
          </a:bodyPr>
          <a:lstStyle/>
          <a:p>
            <a:pPr algn="ctr"/>
            <a:r>
              <a:rPr lang="en-US" sz="1500" b="1" dirty="0">
                <a:solidFill>
                  <a:schemeClr val="dk1"/>
                </a:solidFill>
              </a:rPr>
              <a:t>AOD biases with respect to MERRA-2, Aug. 2016</a:t>
            </a:r>
            <a:endParaRPr sz="1500" b="1" dirty="0"/>
          </a:p>
        </p:txBody>
      </p:sp>
    </p:spTree>
    <p:extLst>
      <p:ext uri="{BB962C8B-B14F-4D97-AF65-F5344CB8AC3E}">
        <p14:creationId xmlns:p14="http://schemas.microsoft.com/office/powerpoint/2010/main" val="3375490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6C780-931D-03C1-CF2E-8061DF48293A}"/>
            </a:ext>
          </a:extLst>
        </p:cNvPr>
        <p:cNvGrpSpPr/>
        <p:nvPr/>
      </p:nvGrpSpPr>
      <p:grpSpPr>
        <a:xfrm>
          <a:off x="0" y="0"/>
          <a:ext cx="0" cy="0"/>
          <a:chOff x="0" y="0"/>
          <a:chExt cx="0" cy="0"/>
        </a:xfrm>
      </p:grpSpPr>
      <p:pic>
        <p:nvPicPr>
          <p:cNvPr id="3" name="Picture 2" descr="A map of the world&#10;&#10;AI-generated content may be incorrect.">
            <a:extLst>
              <a:ext uri="{FF2B5EF4-FFF2-40B4-BE49-F238E27FC236}">
                <a16:creationId xmlns:a16="http://schemas.microsoft.com/office/drawing/2014/main" id="{7364D8DD-D2F4-4760-3FFB-128241C2C839}"/>
              </a:ext>
            </a:extLst>
          </p:cNvPr>
          <p:cNvPicPr>
            <a:picLocks noChangeAspect="1"/>
          </p:cNvPicPr>
          <p:nvPr/>
        </p:nvPicPr>
        <p:blipFill>
          <a:blip r:embed="rId3"/>
          <a:srcRect l="16779" t="7043" r="50423" b="65593"/>
          <a:stretch>
            <a:fillRect/>
          </a:stretch>
        </p:blipFill>
        <p:spPr>
          <a:xfrm>
            <a:off x="5213878" y="3012192"/>
            <a:ext cx="3544031" cy="1870049"/>
          </a:xfrm>
          <a:prstGeom prst="rect">
            <a:avLst/>
          </a:prstGeom>
        </p:spPr>
      </p:pic>
      <p:sp>
        <p:nvSpPr>
          <p:cNvPr id="4" name="Google Shape;295;p37">
            <a:extLst>
              <a:ext uri="{FF2B5EF4-FFF2-40B4-BE49-F238E27FC236}">
                <a16:creationId xmlns:a16="http://schemas.microsoft.com/office/drawing/2014/main" id="{128AA625-078B-D794-7169-C373140CB19F}"/>
              </a:ext>
            </a:extLst>
          </p:cNvPr>
          <p:cNvSpPr txBox="1">
            <a:spLocks noGrp="1"/>
          </p:cNvSpPr>
          <p:nvPr>
            <p:ph type="title"/>
          </p:nvPr>
        </p:nvSpPr>
        <p:spPr>
          <a:xfrm>
            <a:off x="46264" y="-55733"/>
            <a:ext cx="9051472" cy="638959"/>
          </a:xfrm>
          <a:prstGeom prst="rect">
            <a:avLst/>
          </a:prstGeom>
          <a:noFill/>
          <a:ln>
            <a:noFill/>
          </a:ln>
        </p:spPr>
        <p:txBody>
          <a:bodyPr spcFirstLastPara="1" wrap="square" lIns="68569" tIns="34275" rIns="68569" bIns="34275" anchor="ctr" anchorCtr="0">
            <a:noAutofit/>
          </a:bodyPr>
          <a:lstStyle/>
          <a:p>
            <a:pPr algn="ctr"/>
            <a:r>
              <a:rPr lang="en-US" sz="2000" dirty="0">
                <a:solidFill>
                  <a:srgbClr val="0432FF"/>
                </a:solidFill>
                <a:latin typeface="Arial"/>
                <a:ea typeface="Arial"/>
                <a:cs typeface="Arial"/>
                <a:sym typeface="Arial"/>
              </a:rPr>
              <a:t>Impact of aerosol feedback on AOD biases in </a:t>
            </a:r>
            <a:r>
              <a:rPr lang="en-US" sz="2000" b="1" dirty="0">
                <a:solidFill>
                  <a:srgbClr val="0432FF"/>
                </a:solidFill>
                <a:latin typeface="Arial"/>
                <a:ea typeface="Arial"/>
                <a:cs typeface="Arial"/>
                <a:sym typeface="Arial"/>
              </a:rPr>
              <a:t>UFS-Chem</a:t>
            </a:r>
            <a:endParaRPr sz="2000" b="1" dirty="0">
              <a:solidFill>
                <a:srgbClr val="0432FF"/>
              </a:solidFill>
            </a:endParaRPr>
          </a:p>
        </p:txBody>
      </p:sp>
      <p:pic>
        <p:nvPicPr>
          <p:cNvPr id="5" name="Google Shape;296;p37">
            <a:extLst>
              <a:ext uri="{FF2B5EF4-FFF2-40B4-BE49-F238E27FC236}">
                <a16:creationId xmlns:a16="http://schemas.microsoft.com/office/drawing/2014/main" id="{55A393BD-7282-EBB2-1002-13926EEB9086}"/>
              </a:ext>
            </a:extLst>
          </p:cNvPr>
          <p:cNvPicPr preferRelativeResize="0"/>
          <p:nvPr/>
        </p:nvPicPr>
        <p:blipFill rotWithShape="1">
          <a:blip r:embed="rId4">
            <a:alphaModFix/>
          </a:blip>
          <a:srcRect l="16927" t="7373" r="50926" b="65737"/>
          <a:stretch/>
        </p:blipFill>
        <p:spPr>
          <a:xfrm>
            <a:off x="254389" y="3040393"/>
            <a:ext cx="3544031" cy="1855079"/>
          </a:xfrm>
          <a:prstGeom prst="rect">
            <a:avLst/>
          </a:prstGeom>
          <a:noFill/>
          <a:ln>
            <a:noFill/>
          </a:ln>
        </p:spPr>
      </p:pic>
      <p:pic>
        <p:nvPicPr>
          <p:cNvPr id="7" name="Google Shape;298;p37">
            <a:extLst>
              <a:ext uri="{FF2B5EF4-FFF2-40B4-BE49-F238E27FC236}">
                <a16:creationId xmlns:a16="http://schemas.microsoft.com/office/drawing/2014/main" id="{47F6ADA1-7593-D87A-555D-F64931F3BA21}"/>
              </a:ext>
            </a:extLst>
          </p:cNvPr>
          <p:cNvPicPr preferRelativeResize="0"/>
          <p:nvPr/>
        </p:nvPicPr>
        <p:blipFill rotWithShape="1">
          <a:blip r:embed="rId5">
            <a:alphaModFix/>
          </a:blip>
          <a:srcRect l="16805" t="7408" r="50712" b="65536"/>
          <a:stretch/>
        </p:blipFill>
        <p:spPr>
          <a:xfrm>
            <a:off x="2718707" y="826261"/>
            <a:ext cx="3544031" cy="1847275"/>
          </a:xfrm>
          <a:prstGeom prst="rect">
            <a:avLst/>
          </a:prstGeom>
          <a:noFill/>
          <a:ln>
            <a:noFill/>
          </a:ln>
        </p:spPr>
      </p:pic>
      <p:pic>
        <p:nvPicPr>
          <p:cNvPr id="8" name="Google Shape;299;p37">
            <a:extLst>
              <a:ext uri="{FF2B5EF4-FFF2-40B4-BE49-F238E27FC236}">
                <a16:creationId xmlns:a16="http://schemas.microsoft.com/office/drawing/2014/main" id="{4627D848-6DCA-DC1B-C161-74B0BB22F69B}"/>
              </a:ext>
            </a:extLst>
          </p:cNvPr>
          <p:cNvPicPr preferRelativeResize="0"/>
          <p:nvPr/>
        </p:nvPicPr>
        <p:blipFill rotWithShape="1">
          <a:blip r:embed="rId5">
            <a:alphaModFix/>
          </a:blip>
          <a:srcRect t="94990"/>
          <a:stretch/>
        </p:blipFill>
        <p:spPr>
          <a:xfrm>
            <a:off x="1082155" y="4895472"/>
            <a:ext cx="6500477" cy="203788"/>
          </a:xfrm>
          <a:prstGeom prst="rect">
            <a:avLst/>
          </a:prstGeom>
          <a:noFill/>
          <a:ln>
            <a:noFill/>
          </a:ln>
        </p:spPr>
      </p:pic>
      <p:sp>
        <p:nvSpPr>
          <p:cNvPr id="9" name="Google Shape;300;p37">
            <a:extLst>
              <a:ext uri="{FF2B5EF4-FFF2-40B4-BE49-F238E27FC236}">
                <a16:creationId xmlns:a16="http://schemas.microsoft.com/office/drawing/2014/main" id="{47E16439-B006-2AE3-51AF-F03C98B668A3}"/>
              </a:ext>
            </a:extLst>
          </p:cNvPr>
          <p:cNvSpPr txBox="1"/>
          <p:nvPr/>
        </p:nvSpPr>
        <p:spPr>
          <a:xfrm>
            <a:off x="2718707" y="599914"/>
            <a:ext cx="3599090" cy="230802"/>
          </a:xfrm>
          <a:prstGeom prst="rect">
            <a:avLst/>
          </a:prstGeom>
          <a:noFill/>
          <a:ln>
            <a:noFill/>
          </a:ln>
        </p:spPr>
        <p:txBody>
          <a:bodyPr spcFirstLastPara="1" wrap="square" lIns="68569" tIns="34275" rIns="68569" bIns="34275" anchor="t" anchorCtr="0">
            <a:spAutoFit/>
          </a:bodyPr>
          <a:lstStyle/>
          <a:p>
            <a:pPr algn="ctr">
              <a:buClr>
                <a:schemeClr val="dk1"/>
              </a:buClr>
              <a:buSzPts val="1800"/>
            </a:pPr>
            <a:r>
              <a:rPr lang="en-US" sz="1050" b="1" dirty="0">
                <a:solidFill>
                  <a:schemeClr val="bg2"/>
                </a:solidFill>
              </a:rPr>
              <a:t>Direct + semi-direct feedback from </a:t>
            </a:r>
            <a:r>
              <a:rPr lang="en-US" sz="1050" b="1" dirty="0">
                <a:solidFill>
                  <a:srgbClr val="FF0000"/>
                </a:solidFill>
              </a:rPr>
              <a:t>MERRA-2 Climate</a:t>
            </a:r>
            <a:endParaRPr sz="1050" b="1" dirty="0">
              <a:solidFill>
                <a:srgbClr val="FF0000"/>
              </a:solidFill>
            </a:endParaRPr>
          </a:p>
        </p:txBody>
      </p:sp>
      <p:sp>
        <p:nvSpPr>
          <p:cNvPr id="10" name="Google Shape;301;p37">
            <a:extLst>
              <a:ext uri="{FF2B5EF4-FFF2-40B4-BE49-F238E27FC236}">
                <a16:creationId xmlns:a16="http://schemas.microsoft.com/office/drawing/2014/main" id="{F8622741-5EDB-D138-4947-28D6BDC6486A}"/>
              </a:ext>
            </a:extLst>
          </p:cNvPr>
          <p:cNvSpPr txBox="1"/>
          <p:nvPr/>
        </p:nvSpPr>
        <p:spPr>
          <a:xfrm>
            <a:off x="218098" y="2844637"/>
            <a:ext cx="3646715" cy="230802"/>
          </a:xfrm>
          <a:prstGeom prst="rect">
            <a:avLst/>
          </a:prstGeom>
          <a:noFill/>
          <a:ln>
            <a:noFill/>
          </a:ln>
        </p:spPr>
        <p:txBody>
          <a:bodyPr spcFirstLastPara="1" wrap="square" lIns="68569" tIns="34275" rIns="68569" bIns="34275" anchor="t" anchorCtr="0">
            <a:spAutoFit/>
          </a:bodyPr>
          <a:lstStyle/>
          <a:p>
            <a:pPr algn="ctr">
              <a:buClr>
                <a:schemeClr val="dk1"/>
              </a:buClr>
              <a:buSzPts val="1800"/>
            </a:pPr>
            <a:r>
              <a:rPr lang="en-US" sz="1050" b="1" dirty="0">
                <a:solidFill>
                  <a:schemeClr val="bg2"/>
                </a:solidFill>
              </a:rPr>
              <a:t>Direct + semi-direct feedback from </a:t>
            </a:r>
            <a:r>
              <a:rPr lang="en-US" sz="1050" b="1" dirty="0">
                <a:solidFill>
                  <a:srgbClr val="FF0000"/>
                </a:solidFill>
              </a:rPr>
              <a:t>GSL-GOCART</a:t>
            </a:r>
            <a:endParaRPr sz="1050" b="1" dirty="0">
              <a:solidFill>
                <a:srgbClr val="FF0000"/>
              </a:solidFill>
            </a:endParaRPr>
          </a:p>
        </p:txBody>
      </p:sp>
      <p:sp>
        <p:nvSpPr>
          <p:cNvPr id="11" name="Google Shape;302;p37">
            <a:extLst>
              <a:ext uri="{FF2B5EF4-FFF2-40B4-BE49-F238E27FC236}">
                <a16:creationId xmlns:a16="http://schemas.microsoft.com/office/drawing/2014/main" id="{805707EA-D14D-EC5A-C812-E2A32713D5B7}"/>
              </a:ext>
            </a:extLst>
          </p:cNvPr>
          <p:cNvSpPr txBox="1"/>
          <p:nvPr/>
        </p:nvSpPr>
        <p:spPr>
          <a:xfrm>
            <a:off x="5014238" y="2889511"/>
            <a:ext cx="3929561" cy="230802"/>
          </a:xfrm>
          <a:prstGeom prst="rect">
            <a:avLst/>
          </a:prstGeom>
          <a:noFill/>
          <a:ln>
            <a:noFill/>
          </a:ln>
        </p:spPr>
        <p:txBody>
          <a:bodyPr spcFirstLastPara="1" wrap="square" lIns="68569" tIns="34275" rIns="68569" bIns="34275" anchor="t" anchorCtr="0">
            <a:spAutoFit/>
          </a:bodyPr>
          <a:lstStyle/>
          <a:p>
            <a:pPr algn="ctr">
              <a:buClr>
                <a:schemeClr val="dk1"/>
              </a:buClr>
              <a:buSzPts val="1800"/>
            </a:pPr>
            <a:r>
              <a:rPr lang="en-US" sz="1050" b="1" dirty="0">
                <a:solidFill>
                  <a:schemeClr val="bg2"/>
                </a:solidFill>
              </a:rPr>
              <a:t>Direct + semi-direct + </a:t>
            </a:r>
            <a:r>
              <a:rPr lang="en-US" sz="1050" b="1" dirty="0">
                <a:solidFill>
                  <a:srgbClr val="FF0000"/>
                </a:solidFill>
              </a:rPr>
              <a:t>indirect feedback </a:t>
            </a:r>
            <a:r>
              <a:rPr lang="en-US" sz="1050" b="1" dirty="0">
                <a:solidFill>
                  <a:schemeClr val="bg2"/>
                </a:solidFill>
              </a:rPr>
              <a:t>from </a:t>
            </a:r>
            <a:r>
              <a:rPr lang="en-US" sz="1050" b="1" dirty="0">
                <a:solidFill>
                  <a:srgbClr val="FF0000"/>
                </a:solidFill>
              </a:rPr>
              <a:t>GSL-GOCART</a:t>
            </a:r>
            <a:endParaRPr sz="1050" b="1" dirty="0">
              <a:solidFill>
                <a:srgbClr val="FF0000"/>
              </a:solidFill>
            </a:endParaRPr>
          </a:p>
        </p:txBody>
      </p:sp>
      <p:sp>
        <p:nvSpPr>
          <p:cNvPr id="12" name="Google Shape;303;p37">
            <a:extLst>
              <a:ext uri="{FF2B5EF4-FFF2-40B4-BE49-F238E27FC236}">
                <a16:creationId xmlns:a16="http://schemas.microsoft.com/office/drawing/2014/main" id="{5340862A-CB36-04CF-CBCB-ACD5F50069CB}"/>
              </a:ext>
            </a:extLst>
          </p:cNvPr>
          <p:cNvSpPr txBox="1"/>
          <p:nvPr/>
        </p:nvSpPr>
        <p:spPr>
          <a:xfrm>
            <a:off x="6317797" y="1066617"/>
            <a:ext cx="2701512" cy="1177215"/>
          </a:xfrm>
          <a:prstGeom prst="rect">
            <a:avLst/>
          </a:prstGeom>
          <a:solidFill>
            <a:srgbClr val="BBFFFF"/>
          </a:solidFill>
          <a:ln>
            <a:noFill/>
          </a:ln>
        </p:spPr>
        <p:txBody>
          <a:bodyPr spcFirstLastPara="1" wrap="square" lIns="68569" tIns="34275" rIns="68569" bIns="34275" anchor="t" anchorCtr="0">
            <a:spAutoFit/>
          </a:bodyPr>
          <a:lstStyle/>
          <a:p>
            <a:r>
              <a:rPr lang="en-US" sz="1200" dirty="0"/>
              <a:t>Adding online-predicted aerosol indirect feedback further reduces AOD biases at high latitudes but increases biases over the tropical Atlantic compared with using only direct and semi-direct feedback.</a:t>
            </a:r>
            <a:endParaRPr sz="1200" dirty="0">
              <a:solidFill>
                <a:schemeClr val="dk1"/>
              </a:solidFill>
            </a:endParaRPr>
          </a:p>
        </p:txBody>
      </p:sp>
      <p:sp>
        <p:nvSpPr>
          <p:cNvPr id="13" name="Google Shape;304;p37">
            <a:extLst>
              <a:ext uri="{FF2B5EF4-FFF2-40B4-BE49-F238E27FC236}">
                <a16:creationId xmlns:a16="http://schemas.microsoft.com/office/drawing/2014/main" id="{0966D8B3-4727-170D-1B48-AC9A9E3FD534}"/>
              </a:ext>
            </a:extLst>
          </p:cNvPr>
          <p:cNvSpPr/>
          <p:nvPr/>
        </p:nvSpPr>
        <p:spPr>
          <a:xfrm rot="10800000">
            <a:off x="6900087" y="2547449"/>
            <a:ext cx="1546097" cy="350599"/>
          </a:xfrm>
          <a:prstGeom prst="upArrow">
            <a:avLst>
              <a:gd name="adj1" fmla="val 57556"/>
              <a:gd name="adj2" fmla="val 50208"/>
            </a:avLst>
          </a:prstGeom>
          <a:gradFill>
            <a:gsLst>
              <a:gs pos="0">
                <a:srgbClr val="FF00FF"/>
              </a:gs>
              <a:gs pos="29000">
                <a:srgbClr val="D793FF"/>
              </a:gs>
              <a:gs pos="89000">
                <a:schemeClr val="lt1"/>
              </a:gs>
              <a:gs pos="100000">
                <a:schemeClr val="lt1"/>
              </a:gs>
            </a:gsLst>
            <a:lin ang="5400000" scaled="0"/>
          </a:grad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Calibri"/>
              <a:ea typeface="Calibri"/>
              <a:cs typeface="Calibri"/>
              <a:sym typeface="Calibri"/>
            </a:endParaRPr>
          </a:p>
        </p:txBody>
      </p:sp>
      <p:sp>
        <p:nvSpPr>
          <p:cNvPr id="14" name="Google Shape;305;p37">
            <a:extLst>
              <a:ext uri="{FF2B5EF4-FFF2-40B4-BE49-F238E27FC236}">
                <a16:creationId xmlns:a16="http://schemas.microsoft.com/office/drawing/2014/main" id="{127950DB-B2CF-0314-7D46-601863CB6A01}"/>
              </a:ext>
            </a:extLst>
          </p:cNvPr>
          <p:cNvSpPr txBox="1"/>
          <p:nvPr/>
        </p:nvSpPr>
        <p:spPr>
          <a:xfrm>
            <a:off x="115259" y="890570"/>
            <a:ext cx="2445550" cy="1546547"/>
          </a:xfrm>
          <a:prstGeom prst="rect">
            <a:avLst/>
          </a:prstGeom>
          <a:solidFill>
            <a:srgbClr val="BBFFFF"/>
          </a:solidFill>
          <a:ln>
            <a:noFill/>
          </a:ln>
        </p:spPr>
        <p:txBody>
          <a:bodyPr spcFirstLastPara="1" wrap="square" lIns="68569" tIns="34275" rIns="68569" bIns="34275" anchor="t" anchorCtr="0">
            <a:spAutoFit/>
          </a:bodyPr>
          <a:lstStyle/>
          <a:p>
            <a:r>
              <a:rPr lang="en-US" sz="1200" dirty="0"/>
              <a:t>Both GCAFS and UFS-Chem shows consistent impact of aerosol feedbacks of direct, semi-direct: Including online-predicted aerosols for direct and semi-direct feedback reduces AOD biases over Northern Hemisphere high latitudes.</a:t>
            </a:r>
          </a:p>
        </p:txBody>
      </p:sp>
      <p:sp>
        <p:nvSpPr>
          <p:cNvPr id="16" name="Google Shape;307;p37">
            <a:extLst>
              <a:ext uri="{FF2B5EF4-FFF2-40B4-BE49-F238E27FC236}">
                <a16:creationId xmlns:a16="http://schemas.microsoft.com/office/drawing/2014/main" id="{C3CEFC3F-3ADE-A98F-7A85-AE6FDCF1933D}"/>
              </a:ext>
            </a:extLst>
          </p:cNvPr>
          <p:cNvSpPr txBox="1"/>
          <p:nvPr/>
        </p:nvSpPr>
        <p:spPr>
          <a:xfrm>
            <a:off x="2026404" y="2501425"/>
            <a:ext cx="5187422" cy="300052"/>
          </a:xfrm>
          <a:prstGeom prst="rect">
            <a:avLst/>
          </a:prstGeom>
          <a:solidFill>
            <a:srgbClr val="FFFF00">
              <a:alpha val="64705"/>
            </a:srgbClr>
          </a:solidFill>
          <a:ln>
            <a:noFill/>
          </a:ln>
        </p:spPr>
        <p:txBody>
          <a:bodyPr spcFirstLastPara="1" wrap="square" lIns="68569" tIns="34275" rIns="68569" bIns="34275" anchor="t" anchorCtr="0">
            <a:spAutoFit/>
          </a:bodyPr>
          <a:lstStyle/>
          <a:p>
            <a:pPr algn="ctr"/>
            <a:r>
              <a:rPr lang="en-US" sz="1500" b="1" dirty="0">
                <a:solidFill>
                  <a:schemeClr val="dk1"/>
                </a:solidFill>
              </a:rPr>
              <a:t>AOD biases with respect to MERRA-2, Aug. 2016</a:t>
            </a:r>
            <a:endParaRPr sz="1500" b="1" dirty="0"/>
          </a:p>
        </p:txBody>
      </p:sp>
    </p:spTree>
    <p:extLst>
      <p:ext uri="{BB962C8B-B14F-4D97-AF65-F5344CB8AC3E}">
        <p14:creationId xmlns:p14="http://schemas.microsoft.com/office/powerpoint/2010/main" val="2431526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6C597-7004-65C4-3927-A9ADF539E781}"/>
            </a:ext>
          </a:extLst>
        </p:cNvPr>
        <p:cNvGrpSpPr/>
        <p:nvPr/>
      </p:nvGrpSpPr>
      <p:grpSpPr>
        <a:xfrm>
          <a:off x="0" y="0"/>
          <a:ext cx="0" cy="0"/>
          <a:chOff x="0" y="0"/>
          <a:chExt cx="0" cy="0"/>
        </a:xfrm>
      </p:grpSpPr>
      <p:sp>
        <p:nvSpPr>
          <p:cNvPr id="6" name="Google Shape;71;p3">
            <a:extLst>
              <a:ext uri="{FF2B5EF4-FFF2-40B4-BE49-F238E27FC236}">
                <a16:creationId xmlns:a16="http://schemas.microsoft.com/office/drawing/2014/main" id="{5F3276B5-A668-F20A-BCB8-7FD396EB8DBA}"/>
              </a:ext>
            </a:extLst>
          </p:cNvPr>
          <p:cNvSpPr txBox="1">
            <a:spLocks noGrp="1"/>
          </p:cNvSpPr>
          <p:nvPr>
            <p:ph type="title"/>
          </p:nvPr>
        </p:nvSpPr>
        <p:spPr>
          <a:xfrm>
            <a:off x="144403" y="11571"/>
            <a:ext cx="8888972" cy="530440"/>
          </a:xfrm>
          <a:prstGeom prst="rect">
            <a:avLst/>
          </a:prstGeom>
          <a:noFill/>
          <a:ln>
            <a:noFill/>
          </a:ln>
        </p:spPr>
        <p:txBody>
          <a:bodyPr spcFirstLastPara="1" wrap="square" lIns="68569" tIns="34275" rIns="68569" bIns="34275" anchor="ctr" anchorCtr="0">
            <a:noAutofit/>
          </a:bodyPr>
          <a:lstStyle/>
          <a:p>
            <a:pPr algn="ctr">
              <a:buClr>
                <a:schemeClr val="lt1"/>
              </a:buClr>
              <a:buSzPts val="2400"/>
            </a:pPr>
            <a:r>
              <a:rPr lang="en-US" sz="2000" dirty="0">
                <a:solidFill>
                  <a:srgbClr val="0432FF"/>
                </a:solidFill>
                <a:latin typeface="Arial"/>
                <a:ea typeface="Arial"/>
                <a:cs typeface="Arial"/>
                <a:sym typeface="Arial"/>
              </a:rPr>
              <a:t>Impact of aerosol feedbacks on fire AOD prediction for 2012-2017</a:t>
            </a:r>
            <a:endParaRPr sz="2000" dirty="0">
              <a:solidFill>
                <a:srgbClr val="0432FF"/>
              </a:solidFill>
            </a:endParaRPr>
          </a:p>
        </p:txBody>
      </p:sp>
      <p:sp>
        <p:nvSpPr>
          <p:cNvPr id="3" name="TextBox 2">
            <a:extLst>
              <a:ext uri="{FF2B5EF4-FFF2-40B4-BE49-F238E27FC236}">
                <a16:creationId xmlns:a16="http://schemas.microsoft.com/office/drawing/2014/main" id="{C0F37036-DA15-D830-04B5-FA247BB69AE5}"/>
              </a:ext>
            </a:extLst>
          </p:cNvPr>
          <p:cNvSpPr txBox="1"/>
          <p:nvPr/>
        </p:nvSpPr>
        <p:spPr>
          <a:xfrm>
            <a:off x="581717" y="611390"/>
            <a:ext cx="8188437" cy="307777"/>
          </a:xfrm>
          <a:prstGeom prst="rect">
            <a:avLst/>
          </a:prstGeom>
          <a:noFill/>
        </p:spPr>
        <p:txBody>
          <a:bodyPr wrap="square">
            <a:spAutoFit/>
          </a:bodyPr>
          <a:lstStyle/>
          <a:p>
            <a:pPr algn="ctr"/>
            <a:r>
              <a:rPr lang="en-US" sz="1400" b="1" dirty="0">
                <a:solidFill>
                  <a:schemeClr val="dk1"/>
                </a:solidFill>
              </a:rPr>
              <a:t>Fire (OC+BC+SO</a:t>
            </a:r>
            <a:r>
              <a:rPr lang="en-US" sz="1400" b="1" baseline="-25000" dirty="0">
                <a:solidFill>
                  <a:schemeClr val="dk1"/>
                </a:solidFill>
              </a:rPr>
              <a:t>4</a:t>
            </a:r>
            <a:r>
              <a:rPr lang="en-US" sz="1400" b="1" dirty="0">
                <a:solidFill>
                  <a:schemeClr val="dk1"/>
                </a:solidFill>
              </a:rPr>
              <a:t>) AOD biases with respect to MERRA-2 in </a:t>
            </a:r>
            <a:r>
              <a:rPr lang="en-US" sz="1400" b="1" dirty="0">
                <a:solidFill>
                  <a:srgbClr val="FF0000"/>
                </a:solidFill>
              </a:rPr>
              <a:t>UFS-Chem</a:t>
            </a:r>
            <a:r>
              <a:rPr lang="en-US" sz="1400" b="1" dirty="0">
                <a:solidFill>
                  <a:schemeClr val="dk1"/>
                </a:solidFill>
              </a:rPr>
              <a:t>, </a:t>
            </a:r>
            <a:r>
              <a:rPr lang="en-US" b="1" dirty="0"/>
              <a:t>August of 6-yr average</a:t>
            </a:r>
            <a:r>
              <a:rPr lang="en-US" sz="1400" b="1" dirty="0"/>
              <a:t> </a:t>
            </a:r>
            <a:endParaRPr lang="en-US" dirty="0"/>
          </a:p>
        </p:txBody>
      </p:sp>
      <p:sp>
        <p:nvSpPr>
          <p:cNvPr id="5" name="Google Shape;76;p3">
            <a:extLst>
              <a:ext uri="{FF2B5EF4-FFF2-40B4-BE49-F238E27FC236}">
                <a16:creationId xmlns:a16="http://schemas.microsoft.com/office/drawing/2014/main" id="{2C3907BA-164D-8B5F-97F3-4DCBE7FF59AE}"/>
              </a:ext>
            </a:extLst>
          </p:cNvPr>
          <p:cNvSpPr txBox="1"/>
          <p:nvPr/>
        </p:nvSpPr>
        <p:spPr>
          <a:xfrm>
            <a:off x="2993616" y="934830"/>
            <a:ext cx="2411325" cy="207719"/>
          </a:xfrm>
          <a:prstGeom prst="rect">
            <a:avLst/>
          </a:prstGeom>
          <a:noFill/>
          <a:ln>
            <a:noFill/>
          </a:ln>
        </p:spPr>
        <p:txBody>
          <a:bodyPr spcFirstLastPara="1" wrap="square" lIns="68569" tIns="34275" rIns="68569" bIns="34275" anchor="t" anchorCtr="0">
            <a:spAutoFit/>
          </a:bodyPr>
          <a:lstStyle/>
          <a:p>
            <a:pPr algn="ctr">
              <a:buSzPts val="1800"/>
            </a:pPr>
            <a:r>
              <a:rPr lang="en-US" sz="900" b="1" dirty="0">
                <a:highlight>
                  <a:srgbClr val="FF00FF"/>
                </a:highlight>
              </a:rPr>
              <a:t>MERRA2</a:t>
            </a:r>
            <a:r>
              <a:rPr lang="en-US" sz="900" b="1" dirty="0"/>
              <a:t> Direct + semi-direct feedback </a:t>
            </a:r>
            <a:endParaRPr sz="900" b="1" dirty="0"/>
          </a:p>
        </p:txBody>
      </p:sp>
      <p:pic>
        <p:nvPicPr>
          <p:cNvPr id="10" name="Picture 9" descr="A map of the world with different colors&#10;&#10;AI-generated content may be incorrect.">
            <a:extLst>
              <a:ext uri="{FF2B5EF4-FFF2-40B4-BE49-F238E27FC236}">
                <a16:creationId xmlns:a16="http://schemas.microsoft.com/office/drawing/2014/main" id="{127422E3-D201-1007-3300-F05282DB40E9}"/>
              </a:ext>
            </a:extLst>
          </p:cNvPr>
          <p:cNvPicPr>
            <a:picLocks noChangeAspect="1"/>
          </p:cNvPicPr>
          <p:nvPr/>
        </p:nvPicPr>
        <p:blipFill>
          <a:blip r:embed="rId3"/>
          <a:srcRect l="50332" t="5625" b="18792"/>
          <a:stretch>
            <a:fillRect/>
          </a:stretch>
        </p:blipFill>
        <p:spPr>
          <a:xfrm>
            <a:off x="2761320" y="1097567"/>
            <a:ext cx="3655138" cy="1893253"/>
          </a:xfrm>
          <a:prstGeom prst="rect">
            <a:avLst/>
          </a:prstGeom>
        </p:spPr>
      </p:pic>
      <p:pic>
        <p:nvPicPr>
          <p:cNvPr id="12" name="Picture 11" descr="A map of the world&#10;&#10;AI-generated content may be incorrect.">
            <a:extLst>
              <a:ext uri="{FF2B5EF4-FFF2-40B4-BE49-F238E27FC236}">
                <a16:creationId xmlns:a16="http://schemas.microsoft.com/office/drawing/2014/main" id="{CEF6342C-26A3-DBAD-7B28-B8239E75815D}"/>
              </a:ext>
            </a:extLst>
          </p:cNvPr>
          <p:cNvPicPr>
            <a:picLocks noChangeAspect="1"/>
          </p:cNvPicPr>
          <p:nvPr/>
        </p:nvPicPr>
        <p:blipFill>
          <a:blip r:embed="rId4"/>
          <a:srcRect l="50332" t="5957" b="18792"/>
          <a:stretch>
            <a:fillRect/>
          </a:stretch>
        </p:blipFill>
        <p:spPr>
          <a:xfrm>
            <a:off x="83919" y="3058714"/>
            <a:ext cx="3655142" cy="1884922"/>
          </a:xfrm>
          <a:prstGeom prst="rect">
            <a:avLst/>
          </a:prstGeom>
        </p:spPr>
      </p:pic>
      <p:pic>
        <p:nvPicPr>
          <p:cNvPr id="14" name="Picture 13" descr="A map of the world with different colors&#10;&#10;AI-generated content may be incorrect.">
            <a:extLst>
              <a:ext uri="{FF2B5EF4-FFF2-40B4-BE49-F238E27FC236}">
                <a16:creationId xmlns:a16="http://schemas.microsoft.com/office/drawing/2014/main" id="{C440D00E-DB55-5497-9478-19B910291820}"/>
              </a:ext>
            </a:extLst>
          </p:cNvPr>
          <p:cNvPicPr>
            <a:picLocks noChangeAspect="1"/>
          </p:cNvPicPr>
          <p:nvPr/>
        </p:nvPicPr>
        <p:blipFill>
          <a:blip r:embed="rId5"/>
          <a:srcRect l="50000" t="5624" b="19273"/>
          <a:stretch>
            <a:fillRect/>
          </a:stretch>
        </p:blipFill>
        <p:spPr>
          <a:xfrm>
            <a:off x="5404941" y="3060200"/>
            <a:ext cx="3679562" cy="1881202"/>
          </a:xfrm>
          <a:prstGeom prst="rect">
            <a:avLst/>
          </a:prstGeom>
        </p:spPr>
      </p:pic>
      <p:pic>
        <p:nvPicPr>
          <p:cNvPr id="15" name="Google Shape;313;p38">
            <a:extLst>
              <a:ext uri="{FF2B5EF4-FFF2-40B4-BE49-F238E27FC236}">
                <a16:creationId xmlns:a16="http://schemas.microsoft.com/office/drawing/2014/main" id="{2A014B15-2BA0-7D8A-E6B0-922FE8ABF394}"/>
              </a:ext>
            </a:extLst>
          </p:cNvPr>
          <p:cNvPicPr preferRelativeResize="0"/>
          <p:nvPr/>
        </p:nvPicPr>
        <p:blipFill rotWithShape="1">
          <a:blip r:embed="rId6">
            <a:alphaModFix/>
          </a:blip>
          <a:srcRect t="94990"/>
          <a:stretch/>
        </p:blipFill>
        <p:spPr>
          <a:xfrm>
            <a:off x="1093312" y="4902678"/>
            <a:ext cx="6500477" cy="203788"/>
          </a:xfrm>
          <a:prstGeom prst="rect">
            <a:avLst/>
          </a:prstGeom>
          <a:noFill/>
          <a:ln>
            <a:noFill/>
          </a:ln>
        </p:spPr>
      </p:pic>
      <p:sp>
        <p:nvSpPr>
          <p:cNvPr id="4" name="Google Shape;77;p3">
            <a:extLst>
              <a:ext uri="{FF2B5EF4-FFF2-40B4-BE49-F238E27FC236}">
                <a16:creationId xmlns:a16="http://schemas.microsoft.com/office/drawing/2014/main" id="{1C69EB2D-83BB-99BF-F618-06D4A0AAAAE4}"/>
              </a:ext>
            </a:extLst>
          </p:cNvPr>
          <p:cNvSpPr txBox="1"/>
          <p:nvPr/>
        </p:nvSpPr>
        <p:spPr>
          <a:xfrm>
            <a:off x="5824238" y="2893585"/>
            <a:ext cx="3209137" cy="207719"/>
          </a:xfrm>
          <a:prstGeom prst="rect">
            <a:avLst/>
          </a:prstGeom>
          <a:noFill/>
          <a:ln>
            <a:noFill/>
          </a:ln>
        </p:spPr>
        <p:txBody>
          <a:bodyPr spcFirstLastPara="1" wrap="square" lIns="68569" tIns="34275" rIns="68569" bIns="34275" anchor="t" anchorCtr="0">
            <a:spAutoFit/>
          </a:bodyPr>
          <a:lstStyle/>
          <a:p>
            <a:pPr algn="ctr">
              <a:buSzPts val="1800"/>
            </a:pPr>
            <a:r>
              <a:rPr lang="en-US" sz="900" b="1" dirty="0">
                <a:highlight>
                  <a:srgbClr val="FF00FF"/>
                </a:highlight>
              </a:rPr>
              <a:t>GSL-GOCART</a:t>
            </a:r>
            <a:r>
              <a:rPr lang="en-US" sz="900" b="1" dirty="0"/>
              <a:t> Direct + semi-direct + </a:t>
            </a:r>
            <a:r>
              <a:rPr lang="en-US" sz="900" b="1" dirty="0">
                <a:solidFill>
                  <a:srgbClr val="FF0000"/>
                </a:solidFill>
              </a:rPr>
              <a:t>indirect feedback </a:t>
            </a:r>
            <a:endParaRPr sz="900" b="1" dirty="0">
              <a:solidFill>
                <a:srgbClr val="FF0000"/>
              </a:solidFill>
            </a:endParaRPr>
          </a:p>
        </p:txBody>
      </p:sp>
      <p:sp>
        <p:nvSpPr>
          <p:cNvPr id="2" name="Google Shape;76;p3">
            <a:extLst>
              <a:ext uri="{FF2B5EF4-FFF2-40B4-BE49-F238E27FC236}">
                <a16:creationId xmlns:a16="http://schemas.microsoft.com/office/drawing/2014/main" id="{2A07B6B9-060D-12CE-ACC7-F28EBC65374D}"/>
              </a:ext>
            </a:extLst>
          </p:cNvPr>
          <p:cNvSpPr txBox="1"/>
          <p:nvPr/>
        </p:nvSpPr>
        <p:spPr>
          <a:xfrm>
            <a:off x="581717" y="2893586"/>
            <a:ext cx="3099336" cy="207719"/>
          </a:xfrm>
          <a:prstGeom prst="rect">
            <a:avLst/>
          </a:prstGeom>
          <a:noFill/>
          <a:ln>
            <a:noFill/>
          </a:ln>
        </p:spPr>
        <p:txBody>
          <a:bodyPr spcFirstLastPara="1" wrap="square" lIns="68569" tIns="34275" rIns="68569" bIns="34275" anchor="t" anchorCtr="0">
            <a:spAutoFit/>
          </a:bodyPr>
          <a:lstStyle/>
          <a:p>
            <a:pPr algn="ctr">
              <a:buSzPts val="1800"/>
            </a:pPr>
            <a:r>
              <a:rPr lang="en-US" sz="900" b="1" dirty="0">
                <a:highlight>
                  <a:srgbClr val="FF00FF"/>
                </a:highlight>
              </a:rPr>
              <a:t>GSL-GOCART</a:t>
            </a:r>
            <a:r>
              <a:rPr lang="en-US" sz="900" b="1" dirty="0"/>
              <a:t> Direct + semi-direct feedback </a:t>
            </a:r>
            <a:endParaRPr sz="900" b="1" dirty="0"/>
          </a:p>
        </p:txBody>
      </p:sp>
      <p:sp>
        <p:nvSpPr>
          <p:cNvPr id="8" name="Google Shape;305;p37">
            <a:extLst>
              <a:ext uri="{FF2B5EF4-FFF2-40B4-BE49-F238E27FC236}">
                <a16:creationId xmlns:a16="http://schemas.microsoft.com/office/drawing/2014/main" id="{54B82912-3E98-B80B-C64B-CC8A70B11DD2}"/>
              </a:ext>
            </a:extLst>
          </p:cNvPr>
          <p:cNvSpPr txBox="1"/>
          <p:nvPr/>
        </p:nvSpPr>
        <p:spPr>
          <a:xfrm>
            <a:off x="144403" y="1243500"/>
            <a:ext cx="2294706" cy="1177215"/>
          </a:xfrm>
          <a:prstGeom prst="rect">
            <a:avLst/>
          </a:prstGeom>
          <a:solidFill>
            <a:srgbClr val="BBFFFF"/>
          </a:solidFill>
          <a:ln>
            <a:noFill/>
          </a:ln>
        </p:spPr>
        <p:txBody>
          <a:bodyPr spcFirstLastPara="1" wrap="square" lIns="68569" tIns="34275" rIns="68569" bIns="34275" anchor="t" anchorCtr="0">
            <a:spAutoFit/>
          </a:bodyPr>
          <a:lstStyle/>
          <a:p>
            <a:r>
              <a:rPr lang="en-US" sz="1200" dirty="0"/>
              <a:t>Inclusion of online-predicted aerosols for direct and semi-direct feedback from GOCART increase positive biases while improve negative biases of fire AOD. </a:t>
            </a:r>
            <a:endParaRPr sz="1200" dirty="0">
              <a:solidFill>
                <a:schemeClr val="dk1"/>
              </a:solidFill>
            </a:endParaRPr>
          </a:p>
        </p:txBody>
      </p:sp>
      <p:sp>
        <p:nvSpPr>
          <p:cNvPr id="11" name="Google Shape;306;p37">
            <a:extLst>
              <a:ext uri="{FF2B5EF4-FFF2-40B4-BE49-F238E27FC236}">
                <a16:creationId xmlns:a16="http://schemas.microsoft.com/office/drawing/2014/main" id="{D42F137A-E857-1CB2-9B2D-73E0C5348086}"/>
              </a:ext>
            </a:extLst>
          </p:cNvPr>
          <p:cNvSpPr/>
          <p:nvPr/>
        </p:nvSpPr>
        <p:spPr>
          <a:xfrm rot="10800000">
            <a:off x="83919" y="2420715"/>
            <a:ext cx="1204196" cy="487541"/>
          </a:xfrm>
          <a:prstGeom prst="upArrow">
            <a:avLst>
              <a:gd name="adj1" fmla="val 57556"/>
              <a:gd name="adj2" fmla="val 50208"/>
            </a:avLst>
          </a:prstGeom>
          <a:gradFill>
            <a:gsLst>
              <a:gs pos="0">
                <a:srgbClr val="FF00FF"/>
              </a:gs>
              <a:gs pos="29000">
                <a:srgbClr val="D793FF"/>
              </a:gs>
              <a:gs pos="89000">
                <a:schemeClr val="lt1"/>
              </a:gs>
              <a:gs pos="100000">
                <a:schemeClr val="lt1"/>
              </a:gs>
            </a:gsLst>
            <a:lin ang="5400000" scaled="0"/>
          </a:grad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Calibri"/>
              <a:ea typeface="Calibri"/>
              <a:cs typeface="Calibri"/>
              <a:sym typeface="Calibri"/>
            </a:endParaRPr>
          </a:p>
        </p:txBody>
      </p:sp>
      <p:sp>
        <p:nvSpPr>
          <p:cNvPr id="17" name="Google Shape;324;p38">
            <a:extLst>
              <a:ext uri="{FF2B5EF4-FFF2-40B4-BE49-F238E27FC236}">
                <a16:creationId xmlns:a16="http://schemas.microsoft.com/office/drawing/2014/main" id="{47DC3D42-D5EA-9E09-CAC2-1A450D73B451}"/>
              </a:ext>
            </a:extLst>
          </p:cNvPr>
          <p:cNvSpPr txBox="1"/>
          <p:nvPr/>
        </p:nvSpPr>
        <p:spPr>
          <a:xfrm>
            <a:off x="6538061" y="1000251"/>
            <a:ext cx="2373709" cy="1546547"/>
          </a:xfrm>
          <a:prstGeom prst="rect">
            <a:avLst/>
          </a:prstGeom>
          <a:solidFill>
            <a:srgbClr val="BBFFFF"/>
          </a:solidFill>
          <a:ln>
            <a:noFill/>
          </a:ln>
        </p:spPr>
        <p:txBody>
          <a:bodyPr spcFirstLastPara="1" wrap="square" lIns="68569" tIns="34275" rIns="68569" bIns="34275" anchor="t" anchorCtr="0">
            <a:spAutoFit/>
          </a:bodyPr>
          <a:lstStyle/>
          <a:p>
            <a:r>
              <a:rPr lang="en-US" sz="1200" dirty="0"/>
              <a:t>Inclusion of online-predicted aerosols into the Thompson MP aerosol-aware scheme (indirect feedback) reduces fire AOD biases over high latitudes and North America compared to the inclusion of only direct and semi-direct feedback.</a:t>
            </a:r>
            <a:endParaRPr lang="en-US" sz="1200" dirty="0">
              <a:solidFill>
                <a:schemeClr val="dk1"/>
              </a:solidFill>
            </a:endParaRPr>
          </a:p>
        </p:txBody>
      </p:sp>
      <p:sp>
        <p:nvSpPr>
          <p:cNvPr id="18" name="Google Shape;306;p37">
            <a:extLst>
              <a:ext uri="{FF2B5EF4-FFF2-40B4-BE49-F238E27FC236}">
                <a16:creationId xmlns:a16="http://schemas.microsoft.com/office/drawing/2014/main" id="{2F33EA73-5B26-C322-D7E3-D95CF97DAE1E}"/>
              </a:ext>
            </a:extLst>
          </p:cNvPr>
          <p:cNvSpPr/>
          <p:nvPr/>
        </p:nvSpPr>
        <p:spPr>
          <a:xfrm rot="10800000">
            <a:off x="7122818" y="2575485"/>
            <a:ext cx="1204196" cy="257362"/>
          </a:xfrm>
          <a:prstGeom prst="upArrow">
            <a:avLst>
              <a:gd name="adj1" fmla="val 57556"/>
              <a:gd name="adj2" fmla="val 50208"/>
            </a:avLst>
          </a:prstGeom>
          <a:gradFill>
            <a:gsLst>
              <a:gs pos="0">
                <a:srgbClr val="FF00FF"/>
              </a:gs>
              <a:gs pos="29000">
                <a:srgbClr val="D793FF"/>
              </a:gs>
              <a:gs pos="89000">
                <a:schemeClr val="lt1"/>
              </a:gs>
              <a:gs pos="100000">
                <a:schemeClr val="lt1"/>
              </a:gs>
            </a:gsLst>
            <a:lin ang="5400000" scaled="0"/>
          </a:grad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Calibri"/>
              <a:ea typeface="Calibri"/>
              <a:cs typeface="Calibri"/>
              <a:sym typeface="Calibri"/>
            </a:endParaRPr>
          </a:p>
        </p:txBody>
      </p:sp>
      <p:sp>
        <p:nvSpPr>
          <p:cNvPr id="19" name="TextBox 18">
            <a:extLst>
              <a:ext uri="{FF2B5EF4-FFF2-40B4-BE49-F238E27FC236}">
                <a16:creationId xmlns:a16="http://schemas.microsoft.com/office/drawing/2014/main" id="{99E81B6A-F8B1-C633-DEAA-AE3878037040}"/>
              </a:ext>
            </a:extLst>
          </p:cNvPr>
          <p:cNvSpPr txBox="1"/>
          <p:nvPr/>
        </p:nvSpPr>
        <p:spPr>
          <a:xfrm>
            <a:off x="2543271" y="4504133"/>
            <a:ext cx="1107478" cy="215444"/>
          </a:xfrm>
          <a:prstGeom prst="rect">
            <a:avLst/>
          </a:prstGeom>
          <a:solidFill>
            <a:schemeClr val="tx2">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432FF"/>
                </a:solidFill>
                <a:effectLst/>
                <a:latin typeface="Arial" panose="020B0604020202020204" pitchFamily="34" charset="0"/>
              </a:rPr>
              <a:t>Mean bias:+0.005</a:t>
            </a:r>
            <a:endParaRPr kumimoji="0" lang="en-US" altLang="en-US" sz="800" b="1" i="0" u="none" strike="noStrike" cap="none" normalizeH="0" baseline="0" dirty="0">
              <a:ln>
                <a:noFill/>
              </a:ln>
              <a:solidFill>
                <a:srgbClr val="0432FF"/>
              </a:solidFill>
              <a:effectLst/>
            </a:endParaRPr>
          </a:p>
        </p:txBody>
      </p:sp>
      <p:sp>
        <p:nvSpPr>
          <p:cNvPr id="20" name="TextBox 19">
            <a:extLst>
              <a:ext uri="{FF2B5EF4-FFF2-40B4-BE49-F238E27FC236}">
                <a16:creationId xmlns:a16="http://schemas.microsoft.com/office/drawing/2014/main" id="{B129826D-10D6-2E9F-EA27-75C0E2A3CC46}"/>
              </a:ext>
            </a:extLst>
          </p:cNvPr>
          <p:cNvSpPr txBox="1"/>
          <p:nvPr/>
        </p:nvSpPr>
        <p:spPr>
          <a:xfrm>
            <a:off x="7925897" y="4521143"/>
            <a:ext cx="1107478" cy="215444"/>
          </a:xfrm>
          <a:prstGeom prst="rect">
            <a:avLst/>
          </a:prstGeom>
          <a:solidFill>
            <a:schemeClr val="tx2">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432FF"/>
                </a:solidFill>
                <a:effectLst/>
                <a:latin typeface="Arial" panose="020B0604020202020204" pitchFamily="34" charset="0"/>
              </a:rPr>
              <a:t>Mean bias:+0.003</a:t>
            </a:r>
            <a:endParaRPr kumimoji="0" lang="en-US" altLang="en-US" sz="800" b="1" i="0" u="none" strike="noStrike" cap="none" normalizeH="0" baseline="0" dirty="0">
              <a:ln>
                <a:noFill/>
              </a:ln>
              <a:solidFill>
                <a:srgbClr val="0432FF"/>
              </a:solidFill>
              <a:effectLst/>
            </a:endParaRPr>
          </a:p>
        </p:txBody>
      </p:sp>
      <p:sp>
        <p:nvSpPr>
          <p:cNvPr id="21" name="TextBox 20">
            <a:extLst>
              <a:ext uri="{FF2B5EF4-FFF2-40B4-BE49-F238E27FC236}">
                <a16:creationId xmlns:a16="http://schemas.microsoft.com/office/drawing/2014/main" id="{D1809BA2-A6CC-0575-FF32-4A87EAFE54ED}"/>
              </a:ext>
            </a:extLst>
          </p:cNvPr>
          <p:cNvSpPr txBox="1"/>
          <p:nvPr/>
        </p:nvSpPr>
        <p:spPr>
          <a:xfrm>
            <a:off x="5308980" y="920465"/>
            <a:ext cx="1107478" cy="215444"/>
          </a:xfrm>
          <a:prstGeom prst="rect">
            <a:avLst/>
          </a:prstGeom>
          <a:solidFill>
            <a:schemeClr val="tx2">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432FF"/>
                </a:solidFill>
                <a:effectLst/>
                <a:latin typeface="Arial" panose="020B0604020202020204" pitchFamily="34" charset="0"/>
              </a:rPr>
              <a:t>Mean bias:-0.003</a:t>
            </a:r>
            <a:endParaRPr kumimoji="0" lang="en-US" altLang="en-US" sz="800" b="1" i="0" u="none" strike="noStrike" cap="none" normalizeH="0" baseline="0" dirty="0">
              <a:ln>
                <a:noFill/>
              </a:ln>
              <a:solidFill>
                <a:srgbClr val="0432FF"/>
              </a:solidFill>
              <a:effectLst/>
            </a:endParaRPr>
          </a:p>
        </p:txBody>
      </p:sp>
      <p:sp>
        <p:nvSpPr>
          <p:cNvPr id="7" name="Google Shape;314;p38">
            <a:extLst>
              <a:ext uri="{FF2B5EF4-FFF2-40B4-BE49-F238E27FC236}">
                <a16:creationId xmlns:a16="http://schemas.microsoft.com/office/drawing/2014/main" id="{5CD7759B-55D0-A1D8-B6E1-955CB1A292BC}"/>
              </a:ext>
            </a:extLst>
          </p:cNvPr>
          <p:cNvSpPr txBox="1"/>
          <p:nvPr/>
        </p:nvSpPr>
        <p:spPr>
          <a:xfrm>
            <a:off x="3739061" y="2580678"/>
            <a:ext cx="2609086" cy="192330"/>
          </a:xfrm>
          <a:prstGeom prst="rect">
            <a:avLst/>
          </a:prstGeom>
          <a:solidFill>
            <a:schemeClr val="tx2">
              <a:lumMod val="20000"/>
              <a:lumOff val="80000"/>
            </a:schemeClr>
          </a:solidFill>
          <a:ln>
            <a:noFill/>
          </a:ln>
        </p:spPr>
        <p:txBody>
          <a:bodyPr spcFirstLastPara="1" wrap="square" lIns="68569" tIns="34275" rIns="68569" bIns="34275" anchor="t" anchorCtr="0">
            <a:spAutoFit/>
          </a:bodyPr>
          <a:lstStyle/>
          <a:p>
            <a:pPr algn="ctr">
              <a:buClr>
                <a:schemeClr val="dk1"/>
              </a:buClr>
              <a:buSzPts val="1800"/>
            </a:pPr>
            <a:r>
              <a:rPr lang="en-US" sz="800" b="1" dirty="0">
                <a:solidFill>
                  <a:srgbClr val="0432FF"/>
                </a:solidFill>
              </a:rPr>
              <a:t>No radiative feedback from coupled aerosol model</a:t>
            </a:r>
            <a:endParaRPr sz="800" b="1" dirty="0">
              <a:solidFill>
                <a:srgbClr val="0432FF"/>
              </a:solidFill>
            </a:endParaRPr>
          </a:p>
        </p:txBody>
      </p:sp>
    </p:spTree>
    <p:extLst>
      <p:ext uri="{BB962C8B-B14F-4D97-AF65-F5344CB8AC3E}">
        <p14:creationId xmlns:p14="http://schemas.microsoft.com/office/powerpoint/2010/main" val="649840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57" name="Picture 56" descr="A house with a fence and trees at night&#10;&#10;AI-generated content may be incorrect.">
            <a:extLst>
              <a:ext uri="{FF2B5EF4-FFF2-40B4-BE49-F238E27FC236}">
                <a16:creationId xmlns:a16="http://schemas.microsoft.com/office/drawing/2014/main" id="{2E2E34E1-016E-CBE8-FFB3-029D9284BE44}"/>
              </a:ext>
            </a:extLst>
          </p:cNvPr>
          <p:cNvPicPr>
            <a:picLocks noChangeAspect="1"/>
          </p:cNvPicPr>
          <p:nvPr/>
        </p:nvPicPr>
        <p:blipFill>
          <a:blip r:embed="rId3"/>
          <a:stretch>
            <a:fillRect/>
          </a:stretch>
        </p:blipFill>
        <p:spPr>
          <a:xfrm>
            <a:off x="56622" y="2548142"/>
            <a:ext cx="2778378" cy="1561998"/>
          </a:xfrm>
          <a:prstGeom prst="rect">
            <a:avLst/>
          </a:prstGeom>
        </p:spPr>
      </p:pic>
      <p:pic>
        <p:nvPicPr>
          <p:cNvPr id="53" name="Picture 52" descr="A fire in the sky&#10;&#10;AI-generated content may be incorrect.">
            <a:extLst>
              <a:ext uri="{FF2B5EF4-FFF2-40B4-BE49-F238E27FC236}">
                <a16:creationId xmlns:a16="http://schemas.microsoft.com/office/drawing/2014/main" id="{C2654600-69CD-A67F-5A57-2CD6DA75A7A2}"/>
              </a:ext>
            </a:extLst>
          </p:cNvPr>
          <p:cNvPicPr>
            <a:picLocks noChangeAspect="1"/>
          </p:cNvPicPr>
          <p:nvPr/>
        </p:nvPicPr>
        <p:blipFill>
          <a:blip r:embed="rId4"/>
          <a:stretch>
            <a:fillRect/>
          </a:stretch>
        </p:blipFill>
        <p:spPr>
          <a:xfrm>
            <a:off x="61444" y="882251"/>
            <a:ext cx="2778378" cy="1558979"/>
          </a:xfrm>
          <a:prstGeom prst="rect">
            <a:avLst/>
          </a:prstGeom>
        </p:spPr>
      </p:pic>
      <p:sp>
        <p:nvSpPr>
          <p:cNvPr id="27" name="Google Shape;106;p31">
            <a:extLst>
              <a:ext uri="{FF2B5EF4-FFF2-40B4-BE49-F238E27FC236}">
                <a16:creationId xmlns:a16="http://schemas.microsoft.com/office/drawing/2014/main" id="{FAE77465-71B9-455C-892D-C88DA3427471}"/>
              </a:ext>
            </a:extLst>
          </p:cNvPr>
          <p:cNvSpPr txBox="1">
            <a:spLocks noGrp="1"/>
          </p:cNvSpPr>
          <p:nvPr>
            <p:ph type="title"/>
          </p:nvPr>
        </p:nvSpPr>
        <p:spPr>
          <a:xfrm>
            <a:off x="1547664" y="-32028"/>
            <a:ext cx="6172200" cy="511342"/>
          </a:xfrm>
          <a:prstGeom prst="rect">
            <a:avLst/>
          </a:prstGeom>
          <a:noFill/>
          <a:ln>
            <a:noFill/>
          </a:ln>
        </p:spPr>
        <p:txBody>
          <a:bodyPr spcFirstLastPara="1" wrap="square" lIns="68569" tIns="34275" rIns="68569" bIns="34275" anchor="ctr" anchorCtr="0">
            <a:normAutofit/>
          </a:bodyPr>
          <a:lstStyle/>
          <a:p>
            <a:pPr algn="ctr">
              <a:buClr>
                <a:srgbClr val="0000FF"/>
              </a:buClr>
              <a:buSzPts val="3600"/>
            </a:pPr>
            <a:r>
              <a:rPr lang="en-US" sz="2700" b="1">
                <a:solidFill>
                  <a:srgbClr val="0000FF"/>
                </a:solidFill>
                <a:latin typeface="Arial"/>
                <a:ea typeface="Arial"/>
                <a:cs typeface="Arial"/>
                <a:sym typeface="Arial"/>
              </a:rPr>
              <a:t>Motivation</a:t>
            </a:r>
            <a:endParaRPr sz="2700">
              <a:solidFill>
                <a:srgbClr val="0000FF"/>
              </a:solidFill>
              <a:latin typeface="Arial"/>
              <a:ea typeface="Arial"/>
              <a:cs typeface="Arial"/>
              <a:sym typeface="Arial"/>
            </a:endParaRPr>
          </a:p>
        </p:txBody>
      </p:sp>
      <p:grpSp>
        <p:nvGrpSpPr>
          <p:cNvPr id="33" name="Google Shape;112;p31">
            <a:extLst>
              <a:ext uri="{FF2B5EF4-FFF2-40B4-BE49-F238E27FC236}">
                <a16:creationId xmlns:a16="http://schemas.microsoft.com/office/drawing/2014/main" id="{97A17D57-76BF-5E59-4493-5965FCF9379A}"/>
              </a:ext>
            </a:extLst>
          </p:cNvPr>
          <p:cNvGrpSpPr/>
          <p:nvPr/>
        </p:nvGrpSpPr>
        <p:grpSpPr>
          <a:xfrm>
            <a:off x="3786268" y="3737678"/>
            <a:ext cx="5205939" cy="1731359"/>
            <a:chOff x="5048357" y="4983569"/>
            <a:chExt cx="6941252" cy="2308478"/>
          </a:xfrm>
        </p:grpSpPr>
        <p:sp>
          <p:nvSpPr>
            <p:cNvPr id="34" name="Google Shape;113;p31">
              <a:extLst>
                <a:ext uri="{FF2B5EF4-FFF2-40B4-BE49-F238E27FC236}">
                  <a16:creationId xmlns:a16="http://schemas.microsoft.com/office/drawing/2014/main" id="{D7AD957C-34D2-F89F-9EF4-D6B2B266619B}"/>
                </a:ext>
              </a:extLst>
            </p:cNvPr>
            <p:cNvSpPr/>
            <p:nvPr/>
          </p:nvSpPr>
          <p:spPr>
            <a:xfrm>
              <a:off x="6788012" y="4983569"/>
              <a:ext cx="3263687" cy="555958"/>
            </a:xfrm>
            <a:prstGeom prst="downArrow">
              <a:avLst>
                <a:gd name="adj1" fmla="val 50000"/>
                <a:gd name="adj2" fmla="val 50000"/>
              </a:avLst>
            </a:prstGeom>
            <a:gradFill>
              <a:gsLst>
                <a:gs pos="0">
                  <a:srgbClr val="FF0000"/>
                </a:gs>
                <a:gs pos="46000">
                  <a:srgbClr val="A8D08C"/>
                </a:gs>
                <a:gs pos="99000">
                  <a:schemeClr val="lt1"/>
                </a:gs>
                <a:gs pos="100000">
                  <a:schemeClr val="lt1"/>
                </a:gs>
              </a:gsLst>
              <a:lin ang="5400000" scaled="0"/>
            </a:gradFill>
            <a:ln>
              <a:noFill/>
            </a:ln>
          </p:spPr>
          <p:txBody>
            <a:bodyPr spcFirstLastPara="1" wrap="square" lIns="68494" tIns="34238" rIns="68494" bIns="34238" anchor="ctr" anchorCtr="0">
              <a:noAutofit/>
            </a:bodyPr>
            <a:lstStyle/>
            <a:p>
              <a:pPr algn="ctr">
                <a:buSzPts val="1800"/>
              </a:pPr>
              <a:endParaRPr sz="1350">
                <a:solidFill>
                  <a:schemeClr val="lt1"/>
                </a:solidFill>
                <a:latin typeface="Calibri"/>
                <a:ea typeface="Calibri"/>
                <a:cs typeface="Calibri"/>
                <a:sym typeface="Calibri"/>
              </a:endParaRPr>
            </a:p>
          </p:txBody>
        </p:sp>
        <p:grpSp>
          <p:nvGrpSpPr>
            <p:cNvPr id="35" name="Google Shape;114;p31">
              <a:extLst>
                <a:ext uri="{FF2B5EF4-FFF2-40B4-BE49-F238E27FC236}">
                  <a16:creationId xmlns:a16="http://schemas.microsoft.com/office/drawing/2014/main" id="{50DAF002-6F4B-1C6E-8482-B37336EA0407}"/>
                </a:ext>
              </a:extLst>
            </p:cNvPr>
            <p:cNvGrpSpPr/>
            <p:nvPr/>
          </p:nvGrpSpPr>
          <p:grpSpPr>
            <a:xfrm>
              <a:off x="5048357" y="5576070"/>
              <a:ext cx="6941252" cy="1715977"/>
              <a:chOff x="4886228" y="3954089"/>
              <a:chExt cx="6941252" cy="1715977"/>
            </a:xfrm>
          </p:grpSpPr>
          <p:sp>
            <p:nvSpPr>
              <p:cNvPr id="36" name="Google Shape;115;p31">
                <a:extLst>
                  <a:ext uri="{FF2B5EF4-FFF2-40B4-BE49-F238E27FC236}">
                    <a16:creationId xmlns:a16="http://schemas.microsoft.com/office/drawing/2014/main" id="{36376EDD-37AC-C038-66FC-64F915FFA70D}"/>
                  </a:ext>
                </a:extLst>
              </p:cNvPr>
              <p:cNvSpPr/>
              <p:nvPr/>
            </p:nvSpPr>
            <p:spPr>
              <a:xfrm>
                <a:off x="4936424" y="3954089"/>
                <a:ext cx="6891056" cy="1169007"/>
              </a:xfrm>
              <a:prstGeom prst="roundRect">
                <a:avLst>
                  <a:gd name="adj" fmla="val 16667"/>
                </a:avLst>
              </a:prstGeom>
              <a:gradFill>
                <a:gsLst>
                  <a:gs pos="0">
                    <a:srgbClr val="FFFFFF"/>
                  </a:gs>
                  <a:gs pos="46000">
                    <a:srgbClr val="FFFFFF"/>
                  </a:gs>
                  <a:gs pos="91000">
                    <a:srgbClr val="FFF8AC"/>
                  </a:gs>
                  <a:gs pos="100000">
                    <a:srgbClr val="FFF8AC"/>
                  </a:gs>
                </a:gsLst>
                <a:path path="circle">
                  <a:fillToRect l="50000" t="50000" r="50000" b="50000"/>
                </a:path>
                <a:tileRect/>
              </a:gradFill>
              <a:ln w="6032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endParaRPr sz="1350">
                  <a:solidFill>
                    <a:schemeClr val="lt1"/>
                  </a:solidFill>
                  <a:latin typeface="Calibri"/>
                  <a:ea typeface="Calibri"/>
                  <a:cs typeface="Calibri"/>
                  <a:sym typeface="Calibri"/>
                </a:endParaRPr>
              </a:p>
            </p:txBody>
          </p:sp>
          <p:sp>
            <p:nvSpPr>
              <p:cNvPr id="37" name="Google Shape;116;p31">
                <a:extLst>
                  <a:ext uri="{FF2B5EF4-FFF2-40B4-BE49-F238E27FC236}">
                    <a16:creationId xmlns:a16="http://schemas.microsoft.com/office/drawing/2014/main" id="{1853D5C8-C0A4-5E11-F17C-B24BBDB08C49}"/>
                  </a:ext>
                </a:extLst>
              </p:cNvPr>
              <p:cNvSpPr txBox="1"/>
              <p:nvPr/>
            </p:nvSpPr>
            <p:spPr>
              <a:xfrm>
                <a:off x="4886228" y="3977336"/>
                <a:ext cx="6941251" cy="1692730"/>
              </a:xfrm>
              <a:prstGeom prst="rect">
                <a:avLst/>
              </a:prstGeom>
              <a:noFill/>
              <a:ln>
                <a:noFill/>
              </a:ln>
            </p:spPr>
            <p:txBody>
              <a:bodyPr spcFirstLastPara="1" wrap="square" lIns="68569" tIns="34275" rIns="68569" bIns="34275" anchor="t" anchorCtr="0">
                <a:spAutoFit/>
              </a:bodyPr>
              <a:lstStyle/>
              <a:p>
                <a:pPr algn="ctr"/>
                <a:r>
                  <a:rPr lang="en-US" sz="1200" dirty="0"/>
                  <a:t>Advancing fire weather prediction and improving our understanding of fire aerosol impacts will strengthen NOAA’s air quality forecasts, providing more accurate and timely early warning guidance to support effective management strategies.</a:t>
                </a:r>
                <a:br>
                  <a:rPr lang="en-US" sz="1500" dirty="0"/>
                </a:br>
                <a:br>
                  <a:rPr lang="en-US" sz="1500" dirty="0"/>
                </a:br>
                <a:r>
                  <a:rPr lang="en-US" sz="1500" dirty="0"/>
                  <a:t> </a:t>
                </a:r>
                <a:endParaRPr sz="1200" dirty="0">
                  <a:solidFill>
                    <a:schemeClr val="dk1"/>
                  </a:solidFill>
                </a:endParaRPr>
              </a:p>
            </p:txBody>
          </p:sp>
        </p:grpSp>
      </p:grpSp>
      <p:grpSp>
        <p:nvGrpSpPr>
          <p:cNvPr id="2" name="Group 1">
            <a:extLst>
              <a:ext uri="{FF2B5EF4-FFF2-40B4-BE49-F238E27FC236}">
                <a16:creationId xmlns:a16="http://schemas.microsoft.com/office/drawing/2014/main" id="{7AD8B128-F5A6-5BCE-34E1-EB7E7785929B}"/>
              </a:ext>
            </a:extLst>
          </p:cNvPr>
          <p:cNvGrpSpPr/>
          <p:nvPr/>
        </p:nvGrpSpPr>
        <p:grpSpPr>
          <a:xfrm>
            <a:off x="2897048" y="2242479"/>
            <a:ext cx="6182811" cy="1641376"/>
            <a:chOff x="2897048" y="2242479"/>
            <a:chExt cx="6182811" cy="1641376"/>
          </a:xfrm>
        </p:grpSpPr>
        <p:grpSp>
          <p:nvGrpSpPr>
            <p:cNvPr id="30" name="Google Shape;109;p31">
              <a:extLst>
                <a:ext uri="{FF2B5EF4-FFF2-40B4-BE49-F238E27FC236}">
                  <a16:creationId xmlns:a16="http://schemas.microsoft.com/office/drawing/2014/main" id="{210ECBF6-410C-0602-5B6C-25EAA21944C6}"/>
                </a:ext>
              </a:extLst>
            </p:cNvPr>
            <p:cNvGrpSpPr/>
            <p:nvPr/>
          </p:nvGrpSpPr>
          <p:grpSpPr>
            <a:xfrm>
              <a:off x="3698614" y="2242479"/>
              <a:ext cx="5381245" cy="1467794"/>
              <a:chOff x="5546856" y="2057776"/>
              <a:chExt cx="5836646" cy="1957058"/>
            </a:xfrm>
          </p:grpSpPr>
          <p:sp>
            <p:nvSpPr>
              <p:cNvPr id="31" name="Google Shape;110;p31">
                <a:extLst>
                  <a:ext uri="{FF2B5EF4-FFF2-40B4-BE49-F238E27FC236}">
                    <a16:creationId xmlns:a16="http://schemas.microsoft.com/office/drawing/2014/main" id="{A9F1E658-479B-6707-A22A-7B6FAE8DCA75}"/>
                  </a:ext>
                </a:extLst>
              </p:cNvPr>
              <p:cNvSpPr/>
              <p:nvPr/>
            </p:nvSpPr>
            <p:spPr>
              <a:xfrm>
                <a:off x="5546856" y="2814546"/>
                <a:ext cx="5836646" cy="1200288"/>
              </a:xfrm>
              <a:prstGeom prst="rect">
                <a:avLst/>
              </a:prstGeom>
              <a:gradFill>
                <a:gsLst>
                  <a:gs pos="0">
                    <a:srgbClr val="FFFFFF"/>
                  </a:gs>
                  <a:gs pos="38000">
                    <a:srgbClr val="FFFFFF"/>
                  </a:gs>
                  <a:gs pos="100000">
                    <a:srgbClr val="94FDFF"/>
                  </a:gs>
                </a:gsLst>
                <a:path path="circle">
                  <a:fillToRect l="50000" t="50000" r="50000" b="50000"/>
                </a:path>
                <a:tileRect/>
              </a:gradFill>
              <a:ln w="57150" cap="flat" cmpd="sng">
                <a:solidFill>
                  <a:srgbClr val="7F7F7F"/>
                </a:solidFill>
                <a:prstDash val="solid"/>
                <a:round/>
                <a:headEnd type="none" w="sm" len="sm"/>
                <a:tailEnd type="none" w="sm" len="sm"/>
              </a:ln>
            </p:spPr>
            <p:txBody>
              <a:bodyPr spcFirstLastPara="1" wrap="square" lIns="68569" tIns="34275" rIns="68569" bIns="34275" anchor="t" anchorCtr="0">
                <a:spAutoFit/>
              </a:bodyPr>
              <a:lstStyle/>
              <a:p>
                <a:pPr algn="ctr">
                  <a:buSzPts val="1800"/>
                </a:pPr>
                <a:r>
                  <a:rPr lang="en-US" sz="1350" dirty="0"/>
                  <a:t>With wildfire activity projected to increase in the United States and globally, concerns are growing about the impacts of fire aerosols on weather forecasts, </a:t>
                </a:r>
                <a:r>
                  <a:rPr lang="en-US" sz="1350" dirty="0" err="1"/>
                  <a:t>subseasonal</a:t>
                </a:r>
                <a:r>
                  <a:rPr lang="en-US" sz="1350" dirty="0"/>
                  <a:t> to seasonal (S2S) predictions and and seasonal outlooks.</a:t>
                </a:r>
                <a:endParaRPr sz="1350" dirty="0">
                  <a:solidFill>
                    <a:schemeClr val="dk1"/>
                  </a:solidFill>
                </a:endParaRPr>
              </a:p>
            </p:txBody>
          </p:sp>
          <p:sp>
            <p:nvSpPr>
              <p:cNvPr id="32" name="Google Shape;111;p31">
                <a:extLst>
                  <a:ext uri="{FF2B5EF4-FFF2-40B4-BE49-F238E27FC236}">
                    <a16:creationId xmlns:a16="http://schemas.microsoft.com/office/drawing/2014/main" id="{72922804-38BE-B4B2-61C4-9967916F9BEA}"/>
                  </a:ext>
                </a:extLst>
              </p:cNvPr>
              <p:cNvSpPr/>
              <p:nvPr/>
            </p:nvSpPr>
            <p:spPr>
              <a:xfrm rot="10800000">
                <a:off x="8434528" y="2057776"/>
                <a:ext cx="1664018" cy="722669"/>
              </a:xfrm>
              <a:prstGeom prst="upArrow">
                <a:avLst>
                  <a:gd name="adj1" fmla="val 57556"/>
                  <a:gd name="adj2" fmla="val 50208"/>
                </a:avLst>
              </a:prstGeom>
              <a:gradFill>
                <a:gsLst>
                  <a:gs pos="0">
                    <a:srgbClr val="FF00FF"/>
                  </a:gs>
                  <a:gs pos="29000">
                    <a:srgbClr val="D793FF"/>
                  </a:gs>
                  <a:gs pos="89000">
                    <a:schemeClr val="lt1"/>
                  </a:gs>
                  <a:gs pos="100000">
                    <a:schemeClr val="lt1"/>
                  </a:gs>
                </a:gsLst>
                <a:lin ang="5400000" scaled="0"/>
              </a:gradFill>
              <a:ln>
                <a:noFill/>
              </a:ln>
            </p:spPr>
            <p:txBody>
              <a:bodyPr spcFirstLastPara="1" wrap="square" lIns="68569" tIns="34275" rIns="68569" bIns="34275" anchor="ctr" anchorCtr="0">
                <a:noAutofit/>
              </a:bodyPr>
              <a:lstStyle/>
              <a:p>
                <a:pPr>
                  <a:buSzPts val="1800"/>
                </a:pPr>
                <a:endParaRPr sz="1350" dirty="0">
                  <a:solidFill>
                    <a:schemeClr val="dk1"/>
                  </a:solidFill>
                  <a:latin typeface="Calibri"/>
                  <a:ea typeface="Calibri"/>
                  <a:cs typeface="Calibri"/>
                  <a:sym typeface="Calibri"/>
                </a:endParaRPr>
              </a:p>
            </p:txBody>
          </p:sp>
        </p:grpSp>
        <p:sp>
          <p:nvSpPr>
            <p:cNvPr id="38" name="Google Shape;117;p31">
              <a:extLst>
                <a:ext uri="{FF2B5EF4-FFF2-40B4-BE49-F238E27FC236}">
                  <a16:creationId xmlns:a16="http://schemas.microsoft.com/office/drawing/2014/main" id="{0977AC06-2CF0-8FBC-CF9B-892A5A15A2AE}"/>
                </a:ext>
              </a:extLst>
            </p:cNvPr>
            <p:cNvSpPr/>
            <p:nvPr/>
          </p:nvSpPr>
          <p:spPr>
            <a:xfrm rot="-5400000">
              <a:off x="2910460" y="3157749"/>
              <a:ext cx="712694" cy="739517"/>
            </a:xfrm>
            <a:prstGeom prst="downArrow">
              <a:avLst>
                <a:gd name="adj1" fmla="val 50000"/>
                <a:gd name="adj2" fmla="val 50000"/>
              </a:avLst>
            </a:prstGeom>
            <a:gradFill>
              <a:gsLst>
                <a:gs pos="0">
                  <a:srgbClr val="AB44CD"/>
                </a:gs>
                <a:gs pos="46000">
                  <a:srgbClr val="90B0FF"/>
                </a:gs>
                <a:gs pos="93000">
                  <a:schemeClr val="lt1"/>
                </a:gs>
                <a:gs pos="100000">
                  <a:schemeClr val="lt1"/>
                </a:gs>
              </a:gsLst>
              <a:lin ang="5400000" scaled="0"/>
            </a:gradFill>
            <a:ln>
              <a:noFill/>
            </a:ln>
          </p:spPr>
          <p:txBody>
            <a:bodyPr spcFirstLastPara="1" wrap="square" lIns="68494" tIns="34238" rIns="68494" bIns="34238" anchor="ctr" anchorCtr="0">
              <a:noAutofit/>
            </a:bodyPr>
            <a:lstStyle/>
            <a:p>
              <a:pPr algn="ctr">
                <a:buSzPts val="1800"/>
              </a:pPr>
              <a:endParaRPr sz="1350">
                <a:solidFill>
                  <a:schemeClr val="lt1"/>
                </a:solidFill>
                <a:latin typeface="Calibri"/>
                <a:ea typeface="Calibri"/>
                <a:cs typeface="Calibri"/>
                <a:sym typeface="Calibri"/>
              </a:endParaRPr>
            </a:p>
          </p:txBody>
        </p:sp>
      </p:grpSp>
      <p:sp>
        <p:nvSpPr>
          <p:cNvPr id="46" name="Google Shape;125;p31">
            <a:extLst>
              <a:ext uri="{FF2B5EF4-FFF2-40B4-BE49-F238E27FC236}">
                <a16:creationId xmlns:a16="http://schemas.microsoft.com/office/drawing/2014/main" id="{F26700C8-5E0B-6F46-A494-CAE94A424855}"/>
              </a:ext>
            </a:extLst>
          </p:cNvPr>
          <p:cNvSpPr txBox="1"/>
          <p:nvPr/>
        </p:nvSpPr>
        <p:spPr>
          <a:xfrm>
            <a:off x="1792066" y="3948588"/>
            <a:ext cx="1133970" cy="161552"/>
          </a:xfrm>
          <a:prstGeom prst="rect">
            <a:avLst/>
          </a:prstGeom>
          <a:noFill/>
          <a:ln>
            <a:noFill/>
          </a:ln>
        </p:spPr>
        <p:txBody>
          <a:bodyPr spcFirstLastPara="1" wrap="square" lIns="68569" tIns="34275" rIns="68569" bIns="34275" anchor="t" anchorCtr="0">
            <a:spAutoFit/>
          </a:bodyPr>
          <a:lstStyle/>
          <a:p>
            <a:pPr algn="ctr"/>
            <a:r>
              <a:rPr lang="en-US" sz="600" dirty="0">
                <a:solidFill>
                  <a:schemeClr val="lt1"/>
                </a:solidFill>
              </a:rPr>
              <a:t>Eaton Fire (Jan 7, 2025)</a:t>
            </a:r>
            <a:endParaRPr sz="600" dirty="0">
              <a:solidFill>
                <a:schemeClr val="lt1"/>
              </a:solidFill>
            </a:endParaRPr>
          </a:p>
        </p:txBody>
      </p:sp>
      <p:sp>
        <p:nvSpPr>
          <p:cNvPr id="49" name="Google Shape;128;p31">
            <a:extLst>
              <a:ext uri="{FF2B5EF4-FFF2-40B4-BE49-F238E27FC236}">
                <a16:creationId xmlns:a16="http://schemas.microsoft.com/office/drawing/2014/main" id="{CA24682B-F09E-2120-6339-9D7539220AFB}"/>
              </a:ext>
            </a:extLst>
          </p:cNvPr>
          <p:cNvSpPr txBox="1"/>
          <p:nvPr/>
        </p:nvSpPr>
        <p:spPr>
          <a:xfrm>
            <a:off x="0" y="547226"/>
            <a:ext cx="2778378" cy="346218"/>
          </a:xfrm>
          <a:prstGeom prst="rect">
            <a:avLst/>
          </a:prstGeom>
          <a:solidFill>
            <a:schemeClr val="bg1"/>
          </a:solidFill>
          <a:ln>
            <a:noFill/>
          </a:ln>
        </p:spPr>
        <p:txBody>
          <a:bodyPr spcFirstLastPara="1" wrap="square" lIns="68569" tIns="34275" rIns="68569" bIns="34275" anchor="t" anchorCtr="0">
            <a:spAutoFit/>
          </a:bodyPr>
          <a:lstStyle/>
          <a:p>
            <a:pPr algn="ctr"/>
            <a:r>
              <a:rPr lang="en-US" sz="1800" b="1" dirty="0">
                <a:solidFill>
                  <a:srgbClr val="FF0000"/>
                </a:solidFill>
              </a:rPr>
              <a:t>2025 Los Angeles Fire</a:t>
            </a:r>
            <a:endParaRPr sz="1800" b="1" dirty="0">
              <a:solidFill>
                <a:srgbClr val="FF0000"/>
              </a:solidFill>
            </a:endParaRPr>
          </a:p>
        </p:txBody>
      </p:sp>
      <p:sp>
        <p:nvSpPr>
          <p:cNvPr id="50" name="Google Shape;129;p31">
            <a:extLst>
              <a:ext uri="{FF2B5EF4-FFF2-40B4-BE49-F238E27FC236}">
                <a16:creationId xmlns:a16="http://schemas.microsoft.com/office/drawing/2014/main" id="{E5B4139D-5262-1FA7-E0DA-4CF38E69C4A4}"/>
              </a:ext>
            </a:extLst>
          </p:cNvPr>
          <p:cNvSpPr txBox="1"/>
          <p:nvPr/>
        </p:nvSpPr>
        <p:spPr>
          <a:xfrm>
            <a:off x="5369312" y="418997"/>
            <a:ext cx="3295185" cy="161325"/>
          </a:xfrm>
          <a:prstGeom prst="rect">
            <a:avLst/>
          </a:prstGeom>
          <a:noFill/>
          <a:ln>
            <a:noFill/>
          </a:ln>
        </p:spPr>
        <p:txBody>
          <a:bodyPr spcFirstLastPara="1" wrap="square" lIns="73650" tIns="36825" rIns="73650" bIns="36825" anchor="ctr" anchorCtr="0">
            <a:noAutofit/>
          </a:bodyPr>
          <a:lstStyle/>
          <a:p>
            <a:pPr algn="ctr">
              <a:buSzPts val="1600"/>
            </a:pPr>
            <a:r>
              <a:rPr lang="en-US" sz="1200">
                <a:solidFill>
                  <a:srgbClr val="FF0000"/>
                </a:solidFill>
              </a:rPr>
              <a:t>Real-time global fire aerosol prediction in GSL</a:t>
            </a:r>
            <a:endParaRPr sz="1200">
              <a:solidFill>
                <a:srgbClr val="FF0000"/>
              </a:solidFill>
            </a:endParaRPr>
          </a:p>
        </p:txBody>
      </p:sp>
      <p:sp>
        <p:nvSpPr>
          <p:cNvPr id="58" name="Google Shape;125;p31">
            <a:extLst>
              <a:ext uri="{FF2B5EF4-FFF2-40B4-BE49-F238E27FC236}">
                <a16:creationId xmlns:a16="http://schemas.microsoft.com/office/drawing/2014/main" id="{8039F6B9-56DA-FF7D-9FC1-0DC1531D1C22}"/>
              </a:ext>
            </a:extLst>
          </p:cNvPr>
          <p:cNvSpPr txBox="1"/>
          <p:nvPr/>
        </p:nvSpPr>
        <p:spPr>
          <a:xfrm>
            <a:off x="1717661" y="2279678"/>
            <a:ext cx="1208375" cy="161552"/>
          </a:xfrm>
          <a:prstGeom prst="rect">
            <a:avLst/>
          </a:prstGeom>
          <a:noFill/>
          <a:ln>
            <a:noFill/>
          </a:ln>
        </p:spPr>
        <p:txBody>
          <a:bodyPr spcFirstLastPara="1" wrap="square" lIns="68569" tIns="34275" rIns="68569" bIns="34275" anchor="t" anchorCtr="0">
            <a:spAutoFit/>
          </a:bodyPr>
          <a:lstStyle/>
          <a:p>
            <a:pPr algn="ctr"/>
            <a:r>
              <a:rPr lang="en-US" sz="600" dirty="0">
                <a:solidFill>
                  <a:schemeClr val="lt1"/>
                </a:solidFill>
              </a:rPr>
              <a:t>Palisades Fire (Jan 7, 2025)</a:t>
            </a:r>
            <a:endParaRPr sz="600" dirty="0">
              <a:solidFill>
                <a:schemeClr val="lt1"/>
              </a:solidFill>
            </a:endParaRPr>
          </a:p>
        </p:txBody>
      </p:sp>
      <p:sp>
        <p:nvSpPr>
          <p:cNvPr id="60" name="TextBox 59">
            <a:extLst>
              <a:ext uri="{FF2B5EF4-FFF2-40B4-BE49-F238E27FC236}">
                <a16:creationId xmlns:a16="http://schemas.microsoft.com/office/drawing/2014/main" id="{9A4DC68B-1528-D3EE-20AD-1BFDD1F63C5B}"/>
              </a:ext>
            </a:extLst>
          </p:cNvPr>
          <p:cNvSpPr txBox="1"/>
          <p:nvPr/>
        </p:nvSpPr>
        <p:spPr>
          <a:xfrm>
            <a:off x="56622" y="4239606"/>
            <a:ext cx="3579944" cy="923330"/>
          </a:xfrm>
          <a:prstGeom prst="rect">
            <a:avLst/>
          </a:prstGeom>
          <a:noFill/>
        </p:spPr>
        <p:txBody>
          <a:bodyPr wrap="square">
            <a:spAutoFit/>
          </a:bodyPr>
          <a:lstStyle/>
          <a:p>
            <a:r>
              <a:rPr lang="en-US" sz="1200" dirty="0"/>
              <a:t>During January 7–31, 2025, fourteen destructive wildfires affected the Los Angeles metropolitan area and San Diego County in Southern California.</a:t>
            </a:r>
          </a:p>
          <a:p>
            <a:pPr algn="r"/>
            <a:r>
              <a:rPr lang="en-US" sz="600" dirty="0"/>
              <a:t> (https://</a:t>
            </a:r>
            <a:r>
              <a:rPr lang="en-US" sz="600" dirty="0" err="1"/>
              <a:t>en.wikipedia.org</a:t>
            </a:r>
            <a:r>
              <a:rPr lang="en-US" sz="600" dirty="0"/>
              <a:t>/wiki/January_2025_Southern_California_wildfires).</a:t>
            </a:r>
          </a:p>
        </p:txBody>
      </p:sp>
      <p:sp>
        <p:nvSpPr>
          <p:cNvPr id="62" name="TextBox 61">
            <a:extLst>
              <a:ext uri="{FF2B5EF4-FFF2-40B4-BE49-F238E27FC236}">
                <a16:creationId xmlns:a16="http://schemas.microsoft.com/office/drawing/2014/main" id="{123D6904-1D1E-A500-2DFD-3F60E3B579C8}"/>
              </a:ext>
            </a:extLst>
          </p:cNvPr>
          <p:cNvSpPr txBox="1"/>
          <p:nvPr/>
        </p:nvSpPr>
        <p:spPr>
          <a:xfrm>
            <a:off x="2844416" y="1031052"/>
            <a:ext cx="2314160" cy="1292662"/>
          </a:xfrm>
          <a:prstGeom prst="rect">
            <a:avLst/>
          </a:prstGeom>
          <a:noFill/>
        </p:spPr>
        <p:txBody>
          <a:bodyPr wrap="square">
            <a:spAutoFit/>
          </a:bodyPr>
          <a:lstStyle/>
          <a:p>
            <a:r>
              <a:rPr lang="en-US" sz="1000" dirty="0">
                <a:solidFill>
                  <a:srgbClr val="0070C0"/>
                </a:solidFill>
              </a:rPr>
              <a:t>As of August 30, 2025, 46,503 wildfires have burned over 4.1 million acres in the United States, representing one of the most extensive fire seasons in recent years. </a:t>
            </a:r>
          </a:p>
          <a:p>
            <a:pPr algn="r"/>
            <a:r>
              <a:rPr lang="en-US" sz="1000" dirty="0">
                <a:solidFill>
                  <a:srgbClr val="0070C0"/>
                </a:solidFill>
              </a:rPr>
              <a:t>                             </a:t>
            </a:r>
            <a:r>
              <a:rPr lang="en-US" sz="800" dirty="0"/>
              <a:t>(https://</a:t>
            </a:r>
            <a:r>
              <a:rPr lang="en-US" sz="800" dirty="0" err="1"/>
              <a:t>www.nifc.gov</a:t>
            </a:r>
            <a:r>
              <a:rPr lang="en-US" sz="800" dirty="0"/>
              <a:t>/fire-information/</a:t>
            </a:r>
            <a:r>
              <a:rPr lang="en-US" sz="800" dirty="0" err="1"/>
              <a:t>nfn</a:t>
            </a:r>
            <a:r>
              <a:rPr lang="en-US" sz="800" dirty="0"/>
              <a:t>)</a:t>
            </a:r>
          </a:p>
        </p:txBody>
      </p:sp>
      <p:sp>
        <p:nvSpPr>
          <p:cNvPr id="3" name="TextBox 2">
            <a:extLst>
              <a:ext uri="{FF2B5EF4-FFF2-40B4-BE49-F238E27FC236}">
                <a16:creationId xmlns:a16="http://schemas.microsoft.com/office/drawing/2014/main" id="{901DF0BD-ECD1-0B26-6B8F-4E7A51B88F56}"/>
              </a:ext>
            </a:extLst>
          </p:cNvPr>
          <p:cNvSpPr txBox="1"/>
          <p:nvPr/>
        </p:nvSpPr>
        <p:spPr>
          <a:xfrm>
            <a:off x="4635944" y="3804671"/>
            <a:ext cx="184731" cy="307777"/>
          </a:xfrm>
          <a:prstGeom prst="rect">
            <a:avLst/>
          </a:prstGeom>
          <a:noFill/>
        </p:spPr>
        <p:txBody>
          <a:bodyPr wrap="none" rtlCol="0">
            <a:spAutoFit/>
          </a:bodyPr>
          <a:lstStyle/>
          <a:p>
            <a:endParaRPr lang="en-US"/>
          </a:p>
        </p:txBody>
      </p:sp>
      <p:pic>
        <p:nvPicPr>
          <p:cNvPr id="5" name="Picture 4" descr="A map of the world&#10;&#10;AI-generated content may be incorrect.">
            <a:extLst>
              <a:ext uri="{FF2B5EF4-FFF2-40B4-BE49-F238E27FC236}">
                <a16:creationId xmlns:a16="http://schemas.microsoft.com/office/drawing/2014/main" id="{DE909A83-FE5C-AE1D-3DD3-37DB29141637}"/>
              </a:ext>
            </a:extLst>
          </p:cNvPr>
          <p:cNvPicPr>
            <a:picLocks noChangeAspect="1"/>
          </p:cNvPicPr>
          <p:nvPr/>
        </p:nvPicPr>
        <p:blipFill>
          <a:blip r:embed="rId5"/>
          <a:stretch>
            <a:fillRect/>
          </a:stretch>
        </p:blipFill>
        <p:spPr>
          <a:xfrm>
            <a:off x="5224614" y="652570"/>
            <a:ext cx="2297835" cy="1545875"/>
          </a:xfrm>
          <a:prstGeom prst="rect">
            <a:avLst/>
          </a:prstGeom>
        </p:spPr>
      </p:pic>
      <p:pic>
        <p:nvPicPr>
          <p:cNvPr id="7" name="Picture 6" descr="A map of the united states&#10;&#10;AI-generated content may be incorrect.">
            <a:extLst>
              <a:ext uri="{FF2B5EF4-FFF2-40B4-BE49-F238E27FC236}">
                <a16:creationId xmlns:a16="http://schemas.microsoft.com/office/drawing/2014/main" id="{CD751CE8-17E4-840D-6039-936CD390D86F}"/>
              </a:ext>
            </a:extLst>
          </p:cNvPr>
          <p:cNvPicPr>
            <a:picLocks noChangeAspect="1"/>
          </p:cNvPicPr>
          <p:nvPr/>
        </p:nvPicPr>
        <p:blipFill>
          <a:blip r:embed="rId6"/>
          <a:stretch>
            <a:fillRect/>
          </a:stretch>
        </p:blipFill>
        <p:spPr>
          <a:xfrm>
            <a:off x="7588487" y="688292"/>
            <a:ext cx="1504074" cy="1402676"/>
          </a:xfrm>
          <a:prstGeom prst="rect">
            <a:avLst/>
          </a:prstGeom>
        </p:spPr>
      </p:pic>
      <p:sp>
        <p:nvSpPr>
          <p:cNvPr id="51" name="Google Shape;130;p31">
            <a:extLst>
              <a:ext uri="{FF2B5EF4-FFF2-40B4-BE49-F238E27FC236}">
                <a16:creationId xmlns:a16="http://schemas.microsoft.com/office/drawing/2014/main" id="{C357230C-DDD6-5C71-EAC4-9C6CCC24A328}"/>
              </a:ext>
            </a:extLst>
          </p:cNvPr>
          <p:cNvSpPr txBox="1"/>
          <p:nvPr/>
        </p:nvSpPr>
        <p:spPr>
          <a:xfrm>
            <a:off x="6847643" y="1832251"/>
            <a:ext cx="757169" cy="142197"/>
          </a:xfrm>
          <a:prstGeom prst="rect">
            <a:avLst/>
          </a:prstGeom>
          <a:noFill/>
          <a:ln>
            <a:noFill/>
          </a:ln>
        </p:spPr>
        <p:txBody>
          <a:bodyPr spcFirstLastPara="1" wrap="square" lIns="73650" tIns="36825" rIns="73650" bIns="36825" anchor="ctr" anchorCtr="0">
            <a:noAutofit/>
          </a:bodyPr>
          <a:lstStyle/>
          <a:p>
            <a:pPr algn="ctr">
              <a:buSzPts val="1600"/>
            </a:pPr>
            <a:r>
              <a:rPr lang="en-US" sz="800" dirty="0">
                <a:solidFill>
                  <a:srgbClr val="FF0000"/>
                </a:solidFill>
              </a:rPr>
              <a:t>UFS-Chem</a:t>
            </a:r>
            <a:endParaRPr sz="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136;p32">
            <a:extLst>
              <a:ext uri="{FF2B5EF4-FFF2-40B4-BE49-F238E27FC236}">
                <a16:creationId xmlns:a16="http://schemas.microsoft.com/office/drawing/2014/main" id="{309545F5-AC8A-4B63-4A08-C81210FFFBAC}"/>
              </a:ext>
            </a:extLst>
          </p:cNvPr>
          <p:cNvSpPr/>
          <p:nvPr/>
        </p:nvSpPr>
        <p:spPr>
          <a:xfrm>
            <a:off x="3008072" y="988012"/>
            <a:ext cx="6000246" cy="3974774"/>
          </a:xfrm>
          <a:prstGeom prst="rect">
            <a:avLst/>
          </a:prstGeom>
          <a:noFill/>
          <a:ln w="25400" cap="sq" cmpd="sng">
            <a:solidFill>
              <a:srgbClr val="FFC000"/>
            </a:solidFill>
            <a:prstDash val="solid"/>
            <a:miter lim="800000"/>
            <a:headEnd type="none" w="sm" len="sm"/>
            <a:tailEnd type="none" w="sm" len="sm"/>
          </a:ln>
        </p:spPr>
        <p:txBody>
          <a:bodyPr spcFirstLastPara="1" wrap="square" lIns="81619" tIns="40800" rIns="81619" bIns="40800" anchor="ctr" anchorCtr="0">
            <a:noAutofit/>
          </a:bodyPr>
          <a:lstStyle/>
          <a:p>
            <a:pPr>
              <a:buSzPts val="1800"/>
            </a:pPr>
            <a:endParaRPr sz="1350">
              <a:solidFill>
                <a:schemeClr val="dk1"/>
              </a:solidFill>
              <a:latin typeface="Calibri"/>
              <a:ea typeface="Calibri"/>
              <a:cs typeface="Calibri"/>
              <a:sym typeface="Calibri"/>
            </a:endParaRPr>
          </a:p>
        </p:txBody>
      </p:sp>
      <p:sp>
        <p:nvSpPr>
          <p:cNvPr id="30" name="Google Shape;137;p32">
            <a:extLst>
              <a:ext uri="{FF2B5EF4-FFF2-40B4-BE49-F238E27FC236}">
                <a16:creationId xmlns:a16="http://schemas.microsoft.com/office/drawing/2014/main" id="{38F82A33-FCB8-1FD3-98EE-17608FFF6287}"/>
              </a:ext>
            </a:extLst>
          </p:cNvPr>
          <p:cNvSpPr/>
          <p:nvPr/>
        </p:nvSpPr>
        <p:spPr>
          <a:xfrm rot="5400000">
            <a:off x="2805323" y="1743851"/>
            <a:ext cx="909052" cy="1368988"/>
          </a:xfrm>
          <a:prstGeom prst="upArrow">
            <a:avLst>
              <a:gd name="adj1" fmla="val 57556"/>
              <a:gd name="adj2" fmla="val 50208"/>
            </a:avLst>
          </a:prstGeom>
          <a:gradFill>
            <a:gsLst>
              <a:gs pos="0">
                <a:srgbClr val="FF00FF"/>
              </a:gs>
              <a:gs pos="29000">
                <a:srgbClr val="D793FF"/>
              </a:gs>
              <a:gs pos="89000">
                <a:schemeClr val="lt1"/>
              </a:gs>
              <a:gs pos="100000">
                <a:schemeClr val="lt1"/>
              </a:gs>
            </a:gsLst>
            <a:lin ang="5400000" scaled="0"/>
          </a:gradFill>
          <a:ln>
            <a:noFill/>
          </a:ln>
        </p:spPr>
        <p:txBody>
          <a:bodyPr spcFirstLastPara="1" wrap="square" lIns="68569" tIns="34275" rIns="68569" bIns="34275" anchor="ctr" anchorCtr="0">
            <a:noAutofit/>
          </a:bodyPr>
          <a:lstStyle/>
          <a:p>
            <a:pPr>
              <a:buSzPts val="1800"/>
            </a:pPr>
            <a:endParaRPr sz="1350">
              <a:solidFill>
                <a:schemeClr val="dk1"/>
              </a:solidFill>
              <a:latin typeface="Calibri"/>
              <a:ea typeface="Calibri"/>
              <a:cs typeface="Calibri"/>
              <a:sym typeface="Calibri"/>
            </a:endParaRPr>
          </a:p>
        </p:txBody>
      </p:sp>
      <p:sp>
        <p:nvSpPr>
          <p:cNvPr id="31" name="Google Shape;138;p32">
            <a:extLst>
              <a:ext uri="{FF2B5EF4-FFF2-40B4-BE49-F238E27FC236}">
                <a16:creationId xmlns:a16="http://schemas.microsoft.com/office/drawing/2014/main" id="{0B8DC648-02CA-39B6-F518-F6307536A31F}"/>
              </a:ext>
            </a:extLst>
          </p:cNvPr>
          <p:cNvSpPr txBox="1">
            <a:spLocks noGrp="1"/>
          </p:cNvSpPr>
          <p:nvPr>
            <p:ph type="title"/>
          </p:nvPr>
        </p:nvSpPr>
        <p:spPr>
          <a:xfrm>
            <a:off x="120754" y="128758"/>
            <a:ext cx="8976626" cy="399773"/>
          </a:xfrm>
          <a:prstGeom prst="rect">
            <a:avLst/>
          </a:prstGeom>
          <a:noFill/>
          <a:ln>
            <a:noFill/>
          </a:ln>
        </p:spPr>
        <p:txBody>
          <a:bodyPr spcFirstLastPara="1" wrap="square" lIns="68569" tIns="34275" rIns="68569" bIns="34275" anchor="ctr" anchorCtr="0">
            <a:noAutofit/>
          </a:bodyPr>
          <a:lstStyle/>
          <a:p>
            <a:pPr algn="ctr">
              <a:buSzPts val="1455"/>
            </a:pPr>
            <a:r>
              <a:rPr lang="en-US" sz="2400" b="1" dirty="0">
                <a:solidFill>
                  <a:srgbClr val="0432FF"/>
                </a:solidFill>
                <a:latin typeface="Arial"/>
                <a:ea typeface="Arial"/>
                <a:cs typeface="Arial"/>
                <a:sym typeface="Arial"/>
              </a:rPr>
              <a:t>NOAA’s Global </a:t>
            </a:r>
            <a:r>
              <a:rPr lang="en-US" sz="2400" dirty="0">
                <a:solidFill>
                  <a:srgbClr val="0432FF"/>
                </a:solidFill>
                <a:latin typeface="Arial"/>
                <a:ea typeface="Arial"/>
                <a:cs typeface="Arial"/>
                <a:sym typeface="Arial"/>
              </a:rPr>
              <a:t>Chemistry/Aerosol </a:t>
            </a:r>
            <a:r>
              <a:rPr lang="en-US" sz="2400" b="1" dirty="0">
                <a:solidFill>
                  <a:srgbClr val="0432FF"/>
                </a:solidFill>
                <a:latin typeface="Arial"/>
                <a:ea typeface="Arial"/>
                <a:cs typeface="Arial"/>
                <a:sym typeface="Arial"/>
              </a:rPr>
              <a:t>Forecast Systems</a:t>
            </a:r>
            <a:endParaRPr sz="2400" dirty="0"/>
          </a:p>
        </p:txBody>
      </p:sp>
      <p:grpSp>
        <p:nvGrpSpPr>
          <p:cNvPr id="32" name="Google Shape;139;p32">
            <a:extLst>
              <a:ext uri="{FF2B5EF4-FFF2-40B4-BE49-F238E27FC236}">
                <a16:creationId xmlns:a16="http://schemas.microsoft.com/office/drawing/2014/main" id="{26B8A1BC-AA05-C04C-5D7B-4C091A06ABC6}"/>
              </a:ext>
            </a:extLst>
          </p:cNvPr>
          <p:cNvGrpSpPr/>
          <p:nvPr/>
        </p:nvGrpSpPr>
        <p:grpSpPr>
          <a:xfrm>
            <a:off x="1050726" y="1090502"/>
            <a:ext cx="1674434" cy="500107"/>
            <a:chOff x="2376243" y="4012668"/>
            <a:chExt cx="1926843" cy="403280"/>
          </a:xfrm>
        </p:grpSpPr>
        <p:sp>
          <p:nvSpPr>
            <p:cNvPr id="33" name="Google Shape;140;p32">
              <a:extLst>
                <a:ext uri="{FF2B5EF4-FFF2-40B4-BE49-F238E27FC236}">
                  <a16:creationId xmlns:a16="http://schemas.microsoft.com/office/drawing/2014/main" id="{12A393F6-EACF-7279-2E11-49FFF1F85B11}"/>
                </a:ext>
              </a:extLst>
            </p:cNvPr>
            <p:cNvSpPr/>
            <p:nvPr/>
          </p:nvSpPr>
          <p:spPr>
            <a:xfrm>
              <a:off x="2376243" y="4023578"/>
              <a:ext cx="1910033" cy="375734"/>
            </a:xfrm>
            <a:prstGeom prst="rect">
              <a:avLst/>
            </a:prstGeom>
            <a:solidFill>
              <a:srgbClr val="C7F8FD"/>
            </a:solidFill>
            <a:ln w="38100" cap="sq" cmpd="sng">
              <a:solidFill>
                <a:srgbClr val="0432FF"/>
              </a:solidFill>
              <a:prstDash val="dash"/>
              <a:miter lim="800000"/>
              <a:headEnd type="none" w="sm" len="sm"/>
              <a:tailEnd type="none" w="sm" len="sm"/>
            </a:ln>
          </p:spPr>
          <p:txBody>
            <a:bodyPr spcFirstLastPara="1" wrap="square" lIns="81619" tIns="40800" rIns="81619" bIns="40800" anchor="ctr" anchorCtr="0">
              <a:noAutofit/>
            </a:bodyPr>
            <a:lstStyle/>
            <a:p>
              <a:pPr>
                <a:buSzPts val="1800"/>
              </a:pPr>
              <a:endParaRPr sz="1350">
                <a:solidFill>
                  <a:schemeClr val="dk1"/>
                </a:solidFill>
                <a:latin typeface="Calibri"/>
                <a:ea typeface="Calibri"/>
                <a:cs typeface="Calibri"/>
                <a:sym typeface="Calibri"/>
              </a:endParaRPr>
            </a:p>
          </p:txBody>
        </p:sp>
        <p:sp>
          <p:nvSpPr>
            <p:cNvPr id="34" name="Google Shape;141;p32">
              <a:extLst>
                <a:ext uri="{FF2B5EF4-FFF2-40B4-BE49-F238E27FC236}">
                  <a16:creationId xmlns:a16="http://schemas.microsoft.com/office/drawing/2014/main" id="{2CB58270-56D6-ADAD-D6A5-AC224D6FC16A}"/>
                </a:ext>
              </a:extLst>
            </p:cNvPr>
            <p:cNvSpPr/>
            <p:nvPr/>
          </p:nvSpPr>
          <p:spPr>
            <a:xfrm>
              <a:off x="2391184" y="4012668"/>
              <a:ext cx="1911902" cy="403280"/>
            </a:xfrm>
            <a:prstGeom prst="rect">
              <a:avLst/>
            </a:prstGeom>
            <a:noFill/>
            <a:ln>
              <a:noFill/>
            </a:ln>
          </p:spPr>
          <p:txBody>
            <a:bodyPr spcFirstLastPara="1" wrap="square" lIns="68550" tIns="34275" rIns="68550" bIns="34275" anchor="t" anchorCtr="0">
              <a:spAutoFit/>
            </a:bodyPr>
            <a:lstStyle/>
            <a:p>
              <a:pPr algn="ctr">
                <a:buSzPts val="1867"/>
              </a:pPr>
              <a:r>
                <a:rPr lang="en-US" b="1" dirty="0">
                  <a:solidFill>
                    <a:schemeClr val="bg2"/>
                  </a:solidFill>
                </a:rPr>
                <a:t>GEFS-Aerosols</a:t>
              </a:r>
              <a:endParaRPr dirty="0">
                <a:solidFill>
                  <a:schemeClr val="bg2"/>
                </a:solidFill>
              </a:endParaRPr>
            </a:p>
            <a:p>
              <a:pPr algn="ctr">
                <a:buSzPts val="1867"/>
              </a:pPr>
              <a:r>
                <a:rPr lang="en-US" b="1" dirty="0">
                  <a:solidFill>
                    <a:srgbClr val="FF0000"/>
                  </a:solidFill>
                </a:rPr>
                <a:t>GEFS v12 &amp; v12.3</a:t>
              </a:r>
              <a:endParaRPr b="1" dirty="0">
                <a:solidFill>
                  <a:srgbClr val="FF0000"/>
                </a:solidFill>
              </a:endParaRPr>
            </a:p>
          </p:txBody>
        </p:sp>
      </p:grpSp>
      <p:grpSp>
        <p:nvGrpSpPr>
          <p:cNvPr id="35" name="Google Shape;142;p32">
            <a:extLst>
              <a:ext uri="{FF2B5EF4-FFF2-40B4-BE49-F238E27FC236}">
                <a16:creationId xmlns:a16="http://schemas.microsoft.com/office/drawing/2014/main" id="{FF136B1C-2ABE-6F6E-572A-0DC014B3F5D6}"/>
              </a:ext>
            </a:extLst>
          </p:cNvPr>
          <p:cNvGrpSpPr/>
          <p:nvPr/>
        </p:nvGrpSpPr>
        <p:grpSpPr>
          <a:xfrm>
            <a:off x="7183397" y="1087622"/>
            <a:ext cx="1678466" cy="465947"/>
            <a:chOff x="6767234" y="5130667"/>
            <a:chExt cx="2553888" cy="790708"/>
          </a:xfrm>
        </p:grpSpPr>
        <p:sp>
          <p:nvSpPr>
            <p:cNvPr id="36" name="Google Shape;143;p32">
              <a:extLst>
                <a:ext uri="{FF2B5EF4-FFF2-40B4-BE49-F238E27FC236}">
                  <a16:creationId xmlns:a16="http://schemas.microsoft.com/office/drawing/2014/main" id="{3FB22F54-DEA9-09CF-599C-F93581A06444}"/>
                </a:ext>
              </a:extLst>
            </p:cNvPr>
            <p:cNvSpPr/>
            <p:nvPr/>
          </p:nvSpPr>
          <p:spPr>
            <a:xfrm>
              <a:off x="6789285" y="5130667"/>
              <a:ext cx="2509787" cy="790708"/>
            </a:xfrm>
            <a:prstGeom prst="rect">
              <a:avLst/>
            </a:prstGeom>
            <a:solidFill>
              <a:srgbClr val="C7F8FD"/>
            </a:solidFill>
            <a:ln w="38100" cap="sq" cmpd="sng">
              <a:solidFill>
                <a:srgbClr val="00B050"/>
              </a:solidFill>
              <a:prstDash val="solid"/>
              <a:miter lim="800000"/>
              <a:headEnd type="none" w="sm" len="sm"/>
              <a:tailEnd type="none" w="sm" len="sm"/>
            </a:ln>
          </p:spPr>
          <p:txBody>
            <a:bodyPr spcFirstLastPara="1" wrap="square" lIns="81619" tIns="40800" rIns="81619" bIns="40800" anchor="ctr" anchorCtr="0">
              <a:noAutofit/>
            </a:bodyPr>
            <a:lstStyle/>
            <a:p>
              <a:pPr>
                <a:buSzPts val="1800"/>
              </a:pPr>
              <a:endParaRPr sz="1350">
                <a:solidFill>
                  <a:schemeClr val="dk1"/>
                </a:solidFill>
                <a:latin typeface="Calibri"/>
                <a:ea typeface="Calibri"/>
                <a:cs typeface="Calibri"/>
                <a:sym typeface="Calibri"/>
              </a:endParaRPr>
            </a:p>
          </p:txBody>
        </p:sp>
        <p:sp>
          <p:nvSpPr>
            <p:cNvPr id="37" name="Google Shape;144;p32">
              <a:extLst>
                <a:ext uri="{FF2B5EF4-FFF2-40B4-BE49-F238E27FC236}">
                  <a16:creationId xmlns:a16="http://schemas.microsoft.com/office/drawing/2014/main" id="{3A7E4DED-E357-A975-334F-666926222277}"/>
                </a:ext>
              </a:extLst>
            </p:cNvPr>
            <p:cNvSpPr/>
            <p:nvPr/>
          </p:nvSpPr>
          <p:spPr>
            <a:xfrm>
              <a:off x="6767234" y="5235359"/>
              <a:ext cx="2553888" cy="483071"/>
            </a:xfrm>
            <a:prstGeom prst="rect">
              <a:avLst/>
            </a:prstGeom>
            <a:noFill/>
            <a:ln>
              <a:noFill/>
            </a:ln>
          </p:spPr>
          <p:txBody>
            <a:bodyPr spcFirstLastPara="1" wrap="square" lIns="68550" tIns="34275" rIns="68550" bIns="34275" anchor="t" anchorCtr="0">
              <a:spAutoFit/>
            </a:bodyPr>
            <a:lstStyle/>
            <a:p>
              <a:pPr algn="ctr">
                <a:buSzPts val="1867"/>
              </a:pPr>
              <a:r>
                <a:rPr lang="en-US" b="1" dirty="0">
                  <a:solidFill>
                    <a:srgbClr val="FF0000"/>
                  </a:solidFill>
                </a:rPr>
                <a:t>GCAFS v1</a:t>
              </a:r>
              <a:endParaRPr b="1" dirty="0">
                <a:solidFill>
                  <a:srgbClr val="FF0000"/>
                </a:solidFill>
              </a:endParaRPr>
            </a:p>
          </p:txBody>
        </p:sp>
      </p:grpSp>
      <p:cxnSp>
        <p:nvCxnSpPr>
          <p:cNvPr id="38" name="Google Shape;145;p32">
            <a:extLst>
              <a:ext uri="{FF2B5EF4-FFF2-40B4-BE49-F238E27FC236}">
                <a16:creationId xmlns:a16="http://schemas.microsoft.com/office/drawing/2014/main" id="{49887522-547F-0447-542A-7CC7B73E1D27}"/>
              </a:ext>
            </a:extLst>
          </p:cNvPr>
          <p:cNvCxnSpPr/>
          <p:nvPr/>
        </p:nvCxnSpPr>
        <p:spPr>
          <a:xfrm>
            <a:off x="45960" y="872926"/>
            <a:ext cx="8962358" cy="39549"/>
          </a:xfrm>
          <a:prstGeom prst="straightConnector1">
            <a:avLst/>
          </a:prstGeom>
          <a:noFill/>
          <a:ln w="63500" cap="flat" cmpd="sng">
            <a:solidFill>
              <a:srgbClr val="00FDFF"/>
            </a:solidFill>
            <a:prstDash val="solid"/>
            <a:round/>
            <a:headEnd type="none" w="sm" len="sm"/>
            <a:tailEnd type="stealth" w="med" len="med"/>
          </a:ln>
        </p:spPr>
      </p:cxnSp>
      <p:cxnSp>
        <p:nvCxnSpPr>
          <p:cNvPr id="39" name="Google Shape;146;p32">
            <a:extLst>
              <a:ext uri="{FF2B5EF4-FFF2-40B4-BE49-F238E27FC236}">
                <a16:creationId xmlns:a16="http://schemas.microsoft.com/office/drawing/2014/main" id="{D34953BF-8D34-E862-2662-7E71FFBF4C85}"/>
              </a:ext>
            </a:extLst>
          </p:cNvPr>
          <p:cNvCxnSpPr/>
          <p:nvPr/>
        </p:nvCxnSpPr>
        <p:spPr>
          <a:xfrm>
            <a:off x="2663956" y="795543"/>
            <a:ext cx="0" cy="178654"/>
          </a:xfrm>
          <a:prstGeom prst="straightConnector1">
            <a:avLst/>
          </a:prstGeom>
          <a:noFill/>
          <a:ln w="38100" cap="flat" cmpd="sng">
            <a:solidFill>
              <a:srgbClr val="0432FF"/>
            </a:solidFill>
            <a:prstDash val="solid"/>
            <a:round/>
            <a:headEnd type="none" w="sm" len="sm"/>
            <a:tailEnd type="none" w="sm" len="sm"/>
          </a:ln>
        </p:spPr>
      </p:cxnSp>
      <p:sp>
        <p:nvSpPr>
          <p:cNvPr id="40" name="Google Shape;147;p32">
            <a:extLst>
              <a:ext uri="{FF2B5EF4-FFF2-40B4-BE49-F238E27FC236}">
                <a16:creationId xmlns:a16="http://schemas.microsoft.com/office/drawing/2014/main" id="{89345B46-24D3-9C8C-2D55-F6A840AF4E8A}"/>
              </a:ext>
            </a:extLst>
          </p:cNvPr>
          <p:cNvSpPr/>
          <p:nvPr/>
        </p:nvSpPr>
        <p:spPr>
          <a:xfrm>
            <a:off x="459112" y="582437"/>
            <a:ext cx="1381901" cy="230802"/>
          </a:xfrm>
          <a:prstGeom prst="rect">
            <a:avLst/>
          </a:prstGeom>
          <a:noFill/>
          <a:ln>
            <a:noFill/>
          </a:ln>
        </p:spPr>
        <p:txBody>
          <a:bodyPr spcFirstLastPara="1" wrap="square" lIns="68550" tIns="34275" rIns="68550" bIns="34275" anchor="t" anchorCtr="0">
            <a:spAutoFit/>
          </a:bodyPr>
          <a:lstStyle/>
          <a:p>
            <a:pPr algn="ctr">
              <a:buSzPts val="1867"/>
            </a:pPr>
            <a:r>
              <a:rPr lang="en-US" sz="1050" b="1" dirty="0">
                <a:solidFill>
                  <a:srgbClr val="FF0000"/>
                </a:solidFill>
              </a:rPr>
              <a:t>V12 Sep. 2020</a:t>
            </a:r>
            <a:endParaRPr sz="1050" dirty="0"/>
          </a:p>
        </p:txBody>
      </p:sp>
      <p:sp>
        <p:nvSpPr>
          <p:cNvPr id="41" name="Google Shape;148;p32">
            <a:extLst>
              <a:ext uri="{FF2B5EF4-FFF2-40B4-BE49-F238E27FC236}">
                <a16:creationId xmlns:a16="http://schemas.microsoft.com/office/drawing/2014/main" id="{D19D8852-FB92-5CA5-91CF-ECE352EB5A65}"/>
              </a:ext>
            </a:extLst>
          </p:cNvPr>
          <p:cNvSpPr/>
          <p:nvPr/>
        </p:nvSpPr>
        <p:spPr>
          <a:xfrm>
            <a:off x="7530983" y="580333"/>
            <a:ext cx="907892" cy="230802"/>
          </a:xfrm>
          <a:prstGeom prst="rect">
            <a:avLst/>
          </a:prstGeom>
          <a:noFill/>
          <a:ln>
            <a:noFill/>
          </a:ln>
        </p:spPr>
        <p:txBody>
          <a:bodyPr spcFirstLastPara="1" wrap="square" lIns="68550" tIns="34275" rIns="68550" bIns="34275" anchor="t" anchorCtr="0">
            <a:spAutoFit/>
          </a:bodyPr>
          <a:lstStyle/>
          <a:p>
            <a:pPr algn="ctr">
              <a:buSzPts val="1867"/>
            </a:pPr>
            <a:r>
              <a:rPr lang="en-US" sz="1050" b="1" dirty="0">
                <a:solidFill>
                  <a:srgbClr val="FF0000"/>
                </a:solidFill>
              </a:rPr>
              <a:t>2026</a:t>
            </a:r>
            <a:endParaRPr sz="1050" dirty="0"/>
          </a:p>
        </p:txBody>
      </p:sp>
      <p:sp>
        <p:nvSpPr>
          <p:cNvPr id="42" name="Google Shape;149;p32">
            <a:extLst>
              <a:ext uri="{FF2B5EF4-FFF2-40B4-BE49-F238E27FC236}">
                <a16:creationId xmlns:a16="http://schemas.microsoft.com/office/drawing/2014/main" id="{2FA92556-CB2F-9E87-F8B8-91E908622895}"/>
              </a:ext>
            </a:extLst>
          </p:cNvPr>
          <p:cNvSpPr/>
          <p:nvPr/>
        </p:nvSpPr>
        <p:spPr>
          <a:xfrm>
            <a:off x="1258438" y="1667951"/>
            <a:ext cx="1354163" cy="253885"/>
          </a:xfrm>
          <a:prstGeom prst="rect">
            <a:avLst/>
          </a:prstGeom>
          <a:solidFill>
            <a:srgbClr val="D8E2F3"/>
          </a:solidFill>
          <a:ln>
            <a:noFill/>
          </a:ln>
        </p:spPr>
        <p:txBody>
          <a:bodyPr spcFirstLastPara="1" wrap="square" lIns="68569" tIns="34275" rIns="68569" bIns="34275" anchor="t" anchorCtr="0">
            <a:spAutoFit/>
          </a:bodyPr>
          <a:lstStyle/>
          <a:p>
            <a:pPr algn="ctr">
              <a:buSzPts val="1600"/>
            </a:pPr>
            <a:r>
              <a:rPr lang="en-US" sz="1200" b="1" dirty="0">
                <a:solidFill>
                  <a:schemeClr val="bg2"/>
                </a:solidFill>
              </a:rPr>
              <a:t>FV3</a:t>
            </a:r>
            <a:endParaRPr dirty="0">
              <a:solidFill>
                <a:schemeClr val="bg2"/>
              </a:solidFill>
            </a:endParaRPr>
          </a:p>
        </p:txBody>
      </p:sp>
      <p:sp>
        <p:nvSpPr>
          <p:cNvPr id="43" name="Google Shape;150;p32">
            <a:extLst>
              <a:ext uri="{FF2B5EF4-FFF2-40B4-BE49-F238E27FC236}">
                <a16:creationId xmlns:a16="http://schemas.microsoft.com/office/drawing/2014/main" id="{DBFCE476-C327-9155-9D72-5EAB7C4C6325}"/>
              </a:ext>
            </a:extLst>
          </p:cNvPr>
          <p:cNvSpPr/>
          <p:nvPr/>
        </p:nvSpPr>
        <p:spPr>
          <a:xfrm>
            <a:off x="1258438" y="1961266"/>
            <a:ext cx="1354163" cy="253885"/>
          </a:xfrm>
          <a:prstGeom prst="rect">
            <a:avLst/>
          </a:prstGeom>
          <a:solidFill>
            <a:srgbClr val="D8E2F3"/>
          </a:solidFill>
          <a:ln>
            <a:noFill/>
          </a:ln>
        </p:spPr>
        <p:txBody>
          <a:bodyPr spcFirstLastPara="1" wrap="square" lIns="68569" tIns="34275" rIns="68569" bIns="34275" anchor="t" anchorCtr="0">
            <a:spAutoFit/>
          </a:bodyPr>
          <a:lstStyle/>
          <a:p>
            <a:pPr algn="ctr">
              <a:buSzPts val="1600"/>
            </a:pPr>
            <a:r>
              <a:rPr lang="en-US" sz="1200" b="1">
                <a:solidFill>
                  <a:schemeClr val="bg2"/>
                </a:solidFill>
              </a:rPr>
              <a:t>GFSv15</a:t>
            </a:r>
            <a:endParaRPr>
              <a:solidFill>
                <a:schemeClr val="bg2"/>
              </a:solidFill>
            </a:endParaRPr>
          </a:p>
        </p:txBody>
      </p:sp>
      <p:sp>
        <p:nvSpPr>
          <p:cNvPr id="44" name="Google Shape;151;p32">
            <a:extLst>
              <a:ext uri="{FF2B5EF4-FFF2-40B4-BE49-F238E27FC236}">
                <a16:creationId xmlns:a16="http://schemas.microsoft.com/office/drawing/2014/main" id="{5CE3289D-C8F5-6904-C03A-2D72ED8CC758}"/>
              </a:ext>
            </a:extLst>
          </p:cNvPr>
          <p:cNvSpPr/>
          <p:nvPr/>
        </p:nvSpPr>
        <p:spPr>
          <a:xfrm>
            <a:off x="1101008" y="3135333"/>
            <a:ext cx="1608017" cy="415468"/>
          </a:xfrm>
          <a:prstGeom prst="rect">
            <a:avLst/>
          </a:prstGeom>
          <a:solidFill>
            <a:srgbClr val="FBE4D4"/>
          </a:solidFill>
          <a:ln>
            <a:noFill/>
          </a:ln>
        </p:spPr>
        <p:txBody>
          <a:bodyPr spcFirstLastPara="1" wrap="square" lIns="68569" tIns="34275" rIns="68569" bIns="34275" anchor="t" anchorCtr="0">
            <a:spAutoFit/>
          </a:bodyPr>
          <a:lstStyle/>
          <a:p>
            <a:pPr algn="ctr">
              <a:buSzPts val="1600"/>
            </a:pPr>
            <a:r>
              <a:rPr lang="en-US" sz="1200" b="1" dirty="0">
                <a:solidFill>
                  <a:schemeClr val="bg2"/>
                </a:solidFill>
              </a:rPr>
              <a:t>GSL GOCART </a:t>
            </a:r>
            <a:r>
              <a:rPr lang="en-US" sz="1050" b="1" dirty="0">
                <a:solidFill>
                  <a:schemeClr val="bg2"/>
                </a:solidFill>
              </a:rPr>
              <a:t>(based on WRF-Chem)</a:t>
            </a:r>
            <a:endParaRPr sz="1050" dirty="0">
              <a:solidFill>
                <a:schemeClr val="bg2"/>
              </a:solidFill>
            </a:endParaRPr>
          </a:p>
        </p:txBody>
      </p:sp>
      <p:sp>
        <p:nvSpPr>
          <p:cNvPr id="45" name="Google Shape;152;p32">
            <a:extLst>
              <a:ext uri="{FF2B5EF4-FFF2-40B4-BE49-F238E27FC236}">
                <a16:creationId xmlns:a16="http://schemas.microsoft.com/office/drawing/2014/main" id="{2A7C53EA-A3D1-DD2C-2704-14546B718ABE}"/>
              </a:ext>
            </a:extLst>
          </p:cNvPr>
          <p:cNvSpPr/>
          <p:nvPr/>
        </p:nvSpPr>
        <p:spPr>
          <a:xfrm>
            <a:off x="1258438" y="2246743"/>
            <a:ext cx="1354163" cy="253885"/>
          </a:xfrm>
          <a:prstGeom prst="rect">
            <a:avLst/>
          </a:prstGeom>
          <a:solidFill>
            <a:srgbClr val="D8E2F3"/>
          </a:solidFill>
          <a:ln>
            <a:noFill/>
          </a:ln>
        </p:spPr>
        <p:txBody>
          <a:bodyPr spcFirstLastPara="1" wrap="square" lIns="68569" tIns="34275" rIns="68569" bIns="34275" anchor="t" anchorCtr="0">
            <a:spAutoFit/>
          </a:bodyPr>
          <a:lstStyle/>
          <a:p>
            <a:pPr algn="ctr">
              <a:buSzPts val="1600"/>
            </a:pPr>
            <a:r>
              <a:rPr lang="en-US" sz="1200" b="1">
                <a:solidFill>
                  <a:schemeClr val="bg2"/>
                </a:solidFill>
              </a:rPr>
              <a:t>~25km</a:t>
            </a:r>
            <a:endParaRPr>
              <a:solidFill>
                <a:schemeClr val="bg2"/>
              </a:solidFill>
            </a:endParaRPr>
          </a:p>
        </p:txBody>
      </p:sp>
      <p:sp>
        <p:nvSpPr>
          <p:cNvPr id="46" name="Google Shape;153;p32">
            <a:extLst>
              <a:ext uri="{FF2B5EF4-FFF2-40B4-BE49-F238E27FC236}">
                <a16:creationId xmlns:a16="http://schemas.microsoft.com/office/drawing/2014/main" id="{E517DCA6-9C2C-CE64-2E55-A8347E93E71C}"/>
              </a:ext>
            </a:extLst>
          </p:cNvPr>
          <p:cNvSpPr/>
          <p:nvPr/>
        </p:nvSpPr>
        <p:spPr>
          <a:xfrm>
            <a:off x="1258438" y="2824976"/>
            <a:ext cx="1354163" cy="253885"/>
          </a:xfrm>
          <a:prstGeom prst="rect">
            <a:avLst/>
          </a:prstGeom>
          <a:solidFill>
            <a:srgbClr val="D8E2F3"/>
          </a:solidFill>
          <a:ln>
            <a:noFill/>
          </a:ln>
        </p:spPr>
        <p:txBody>
          <a:bodyPr spcFirstLastPara="1" wrap="square" lIns="68569" tIns="34275" rIns="68569" bIns="34275" anchor="t" anchorCtr="0">
            <a:spAutoFit/>
          </a:bodyPr>
          <a:lstStyle/>
          <a:p>
            <a:pPr algn="ctr">
              <a:buSzPts val="1600"/>
            </a:pPr>
            <a:r>
              <a:rPr lang="en-US" sz="1200" b="1">
                <a:solidFill>
                  <a:schemeClr val="bg2"/>
                </a:solidFill>
              </a:rPr>
              <a:t>NUOPC</a:t>
            </a:r>
            <a:endParaRPr>
              <a:solidFill>
                <a:schemeClr val="bg2"/>
              </a:solidFill>
            </a:endParaRPr>
          </a:p>
        </p:txBody>
      </p:sp>
      <p:sp>
        <p:nvSpPr>
          <p:cNvPr id="47" name="Google Shape;154;p32">
            <a:extLst>
              <a:ext uri="{FF2B5EF4-FFF2-40B4-BE49-F238E27FC236}">
                <a16:creationId xmlns:a16="http://schemas.microsoft.com/office/drawing/2014/main" id="{3A46A152-6ADF-BE3A-3C43-51628DAEE800}"/>
              </a:ext>
            </a:extLst>
          </p:cNvPr>
          <p:cNvSpPr/>
          <p:nvPr/>
        </p:nvSpPr>
        <p:spPr>
          <a:xfrm>
            <a:off x="1258438" y="2532221"/>
            <a:ext cx="1354163" cy="253885"/>
          </a:xfrm>
          <a:prstGeom prst="rect">
            <a:avLst/>
          </a:prstGeom>
          <a:solidFill>
            <a:srgbClr val="D8E2F3"/>
          </a:solidFill>
          <a:ln>
            <a:noFill/>
          </a:ln>
        </p:spPr>
        <p:txBody>
          <a:bodyPr spcFirstLastPara="1" wrap="square" lIns="68569" tIns="34275" rIns="68569" bIns="34275" anchor="t" anchorCtr="0">
            <a:spAutoFit/>
          </a:bodyPr>
          <a:lstStyle/>
          <a:p>
            <a:pPr algn="ctr">
              <a:buSzPts val="1600"/>
            </a:pPr>
            <a:r>
              <a:rPr lang="en-US" sz="1200" b="1">
                <a:solidFill>
                  <a:schemeClr val="bg2"/>
                </a:solidFill>
              </a:rPr>
              <a:t>65 layers</a:t>
            </a:r>
            <a:endParaRPr>
              <a:solidFill>
                <a:schemeClr val="bg2"/>
              </a:solidFill>
            </a:endParaRPr>
          </a:p>
        </p:txBody>
      </p:sp>
      <p:sp>
        <p:nvSpPr>
          <p:cNvPr id="48" name="Google Shape;155;p32">
            <a:extLst>
              <a:ext uri="{FF2B5EF4-FFF2-40B4-BE49-F238E27FC236}">
                <a16:creationId xmlns:a16="http://schemas.microsoft.com/office/drawing/2014/main" id="{CE153CC3-F162-98EC-35C0-C2E055D8C6F4}"/>
              </a:ext>
            </a:extLst>
          </p:cNvPr>
          <p:cNvSpPr/>
          <p:nvPr/>
        </p:nvSpPr>
        <p:spPr>
          <a:xfrm>
            <a:off x="7362877" y="1688665"/>
            <a:ext cx="1354163" cy="253885"/>
          </a:xfrm>
          <a:prstGeom prst="rect">
            <a:avLst/>
          </a:prstGeom>
          <a:solidFill>
            <a:srgbClr val="D8E2F3"/>
          </a:solidFill>
          <a:ln>
            <a:noFill/>
          </a:ln>
        </p:spPr>
        <p:txBody>
          <a:bodyPr spcFirstLastPara="1" wrap="square" lIns="68569" tIns="34275" rIns="68569" bIns="34275" anchor="t" anchorCtr="0">
            <a:spAutoFit/>
          </a:bodyPr>
          <a:lstStyle/>
          <a:p>
            <a:pPr algn="ctr">
              <a:buSzPts val="1600"/>
            </a:pPr>
            <a:r>
              <a:rPr lang="en-US" sz="1200" b="1">
                <a:solidFill>
                  <a:schemeClr val="bg2"/>
                </a:solidFill>
              </a:rPr>
              <a:t>FV3/UFS</a:t>
            </a:r>
            <a:endParaRPr>
              <a:solidFill>
                <a:schemeClr val="bg2"/>
              </a:solidFill>
            </a:endParaRPr>
          </a:p>
        </p:txBody>
      </p:sp>
      <p:sp>
        <p:nvSpPr>
          <p:cNvPr id="49" name="Google Shape;156;p32">
            <a:extLst>
              <a:ext uri="{FF2B5EF4-FFF2-40B4-BE49-F238E27FC236}">
                <a16:creationId xmlns:a16="http://schemas.microsoft.com/office/drawing/2014/main" id="{8FB0CC9B-531A-79CD-16FA-97C2262F8820}"/>
              </a:ext>
            </a:extLst>
          </p:cNvPr>
          <p:cNvSpPr/>
          <p:nvPr/>
        </p:nvSpPr>
        <p:spPr>
          <a:xfrm>
            <a:off x="7362877" y="1981980"/>
            <a:ext cx="1354163" cy="253885"/>
          </a:xfrm>
          <a:prstGeom prst="rect">
            <a:avLst/>
          </a:prstGeom>
          <a:solidFill>
            <a:srgbClr val="D8E2F3"/>
          </a:solidFill>
          <a:ln>
            <a:noFill/>
          </a:ln>
        </p:spPr>
        <p:txBody>
          <a:bodyPr spcFirstLastPara="1" wrap="square" lIns="68569" tIns="34275" rIns="68569" bIns="34275" anchor="t" anchorCtr="0">
            <a:spAutoFit/>
          </a:bodyPr>
          <a:lstStyle/>
          <a:p>
            <a:pPr algn="ctr">
              <a:buSzPts val="1600"/>
            </a:pPr>
            <a:r>
              <a:rPr lang="en-US" sz="1200" b="1">
                <a:solidFill>
                  <a:schemeClr val="bg2"/>
                </a:solidFill>
              </a:rPr>
              <a:t>GFSv17</a:t>
            </a:r>
            <a:endParaRPr>
              <a:solidFill>
                <a:schemeClr val="bg2"/>
              </a:solidFill>
            </a:endParaRPr>
          </a:p>
        </p:txBody>
      </p:sp>
      <p:sp>
        <p:nvSpPr>
          <p:cNvPr id="50" name="Google Shape;157;p32">
            <a:extLst>
              <a:ext uri="{FF2B5EF4-FFF2-40B4-BE49-F238E27FC236}">
                <a16:creationId xmlns:a16="http://schemas.microsoft.com/office/drawing/2014/main" id="{1162FF1B-BA6F-58AB-9734-CD7AB00A6F33}"/>
              </a:ext>
            </a:extLst>
          </p:cNvPr>
          <p:cNvSpPr/>
          <p:nvPr/>
        </p:nvSpPr>
        <p:spPr>
          <a:xfrm>
            <a:off x="7362877" y="2267458"/>
            <a:ext cx="1354163" cy="253885"/>
          </a:xfrm>
          <a:prstGeom prst="rect">
            <a:avLst/>
          </a:prstGeom>
          <a:solidFill>
            <a:srgbClr val="D8E2F3"/>
          </a:solidFill>
          <a:ln>
            <a:noFill/>
          </a:ln>
        </p:spPr>
        <p:txBody>
          <a:bodyPr spcFirstLastPara="1" wrap="square" lIns="68569" tIns="34275" rIns="68569" bIns="34275" anchor="t" anchorCtr="0">
            <a:spAutoFit/>
          </a:bodyPr>
          <a:lstStyle/>
          <a:p>
            <a:pPr algn="ctr">
              <a:buSzPts val="1600"/>
            </a:pPr>
            <a:r>
              <a:rPr lang="en-US" sz="1200" b="1">
                <a:solidFill>
                  <a:schemeClr val="bg2"/>
                </a:solidFill>
              </a:rPr>
              <a:t>~25km</a:t>
            </a:r>
            <a:endParaRPr>
              <a:solidFill>
                <a:schemeClr val="bg2"/>
              </a:solidFill>
            </a:endParaRPr>
          </a:p>
        </p:txBody>
      </p:sp>
      <p:sp>
        <p:nvSpPr>
          <p:cNvPr id="51" name="Google Shape;158;p32">
            <a:extLst>
              <a:ext uri="{FF2B5EF4-FFF2-40B4-BE49-F238E27FC236}">
                <a16:creationId xmlns:a16="http://schemas.microsoft.com/office/drawing/2014/main" id="{9C0E24C5-37BC-2912-F551-49F8E589EC3B}"/>
              </a:ext>
            </a:extLst>
          </p:cNvPr>
          <p:cNvSpPr/>
          <p:nvPr/>
        </p:nvSpPr>
        <p:spPr>
          <a:xfrm>
            <a:off x="7362877" y="2845690"/>
            <a:ext cx="1354163" cy="253885"/>
          </a:xfrm>
          <a:prstGeom prst="rect">
            <a:avLst/>
          </a:prstGeom>
          <a:solidFill>
            <a:srgbClr val="D8E2F3"/>
          </a:solidFill>
          <a:ln>
            <a:noFill/>
          </a:ln>
        </p:spPr>
        <p:txBody>
          <a:bodyPr spcFirstLastPara="1" wrap="square" lIns="68569" tIns="34275" rIns="68569" bIns="34275" anchor="t" anchorCtr="0">
            <a:spAutoFit/>
          </a:bodyPr>
          <a:lstStyle/>
          <a:p>
            <a:pPr algn="ctr">
              <a:buSzPts val="1600"/>
            </a:pPr>
            <a:r>
              <a:rPr lang="en-US" sz="1200" b="1">
                <a:solidFill>
                  <a:schemeClr val="bg2"/>
                </a:solidFill>
              </a:rPr>
              <a:t>NUOPC</a:t>
            </a:r>
            <a:endParaRPr>
              <a:solidFill>
                <a:schemeClr val="bg2"/>
              </a:solidFill>
            </a:endParaRPr>
          </a:p>
        </p:txBody>
      </p:sp>
      <p:sp>
        <p:nvSpPr>
          <p:cNvPr id="52" name="Google Shape;159;p32">
            <a:extLst>
              <a:ext uri="{FF2B5EF4-FFF2-40B4-BE49-F238E27FC236}">
                <a16:creationId xmlns:a16="http://schemas.microsoft.com/office/drawing/2014/main" id="{6C82955F-8B97-D411-78D5-40A469F890C9}"/>
              </a:ext>
            </a:extLst>
          </p:cNvPr>
          <p:cNvSpPr/>
          <p:nvPr/>
        </p:nvSpPr>
        <p:spPr>
          <a:xfrm>
            <a:off x="7362877" y="2552935"/>
            <a:ext cx="1354163" cy="253885"/>
          </a:xfrm>
          <a:prstGeom prst="rect">
            <a:avLst/>
          </a:prstGeom>
          <a:solidFill>
            <a:srgbClr val="D8E2F3"/>
          </a:solidFill>
          <a:ln>
            <a:noFill/>
          </a:ln>
        </p:spPr>
        <p:txBody>
          <a:bodyPr spcFirstLastPara="1" wrap="square" lIns="68569" tIns="34275" rIns="68569" bIns="34275" anchor="t" anchorCtr="0">
            <a:spAutoFit/>
          </a:bodyPr>
          <a:lstStyle/>
          <a:p>
            <a:pPr algn="ctr">
              <a:buSzPts val="1600"/>
            </a:pPr>
            <a:r>
              <a:rPr lang="en-US" sz="1200" b="1">
                <a:solidFill>
                  <a:schemeClr val="bg2"/>
                </a:solidFill>
              </a:rPr>
              <a:t>127 layers</a:t>
            </a:r>
            <a:endParaRPr>
              <a:solidFill>
                <a:schemeClr val="bg2"/>
              </a:solidFill>
            </a:endParaRPr>
          </a:p>
        </p:txBody>
      </p:sp>
      <p:sp>
        <p:nvSpPr>
          <p:cNvPr id="53" name="Google Shape;160;p32">
            <a:extLst>
              <a:ext uri="{FF2B5EF4-FFF2-40B4-BE49-F238E27FC236}">
                <a16:creationId xmlns:a16="http://schemas.microsoft.com/office/drawing/2014/main" id="{BA16FA5D-6224-6A4A-CB26-D9720A30C6E7}"/>
              </a:ext>
            </a:extLst>
          </p:cNvPr>
          <p:cNvSpPr/>
          <p:nvPr/>
        </p:nvSpPr>
        <p:spPr>
          <a:xfrm>
            <a:off x="7245411" y="3140481"/>
            <a:ext cx="1608017" cy="415468"/>
          </a:xfrm>
          <a:prstGeom prst="rect">
            <a:avLst/>
          </a:prstGeom>
          <a:solidFill>
            <a:srgbClr val="FBE4D4"/>
          </a:solidFill>
          <a:ln>
            <a:noFill/>
          </a:ln>
        </p:spPr>
        <p:txBody>
          <a:bodyPr spcFirstLastPara="1" wrap="square" lIns="68569" tIns="34275" rIns="68569" bIns="34275" anchor="t" anchorCtr="0">
            <a:spAutoFit/>
          </a:bodyPr>
          <a:lstStyle/>
          <a:p>
            <a:pPr algn="ctr">
              <a:buSzPts val="1600"/>
            </a:pPr>
            <a:r>
              <a:rPr lang="en-US" sz="1200" b="1" dirty="0">
                <a:solidFill>
                  <a:schemeClr val="bg2"/>
                </a:solidFill>
              </a:rPr>
              <a:t>2nd NASA GOCART</a:t>
            </a:r>
            <a:endParaRPr sz="788" dirty="0">
              <a:solidFill>
                <a:schemeClr val="bg2"/>
              </a:solidFill>
            </a:endParaRPr>
          </a:p>
          <a:p>
            <a:pPr algn="ctr">
              <a:buSzPts val="1600"/>
            </a:pPr>
            <a:r>
              <a:rPr lang="en-US" sz="1050" dirty="0">
                <a:solidFill>
                  <a:srgbClr val="FF0000"/>
                </a:solidFill>
              </a:rPr>
              <a:t>FENGSHA dust scheme</a:t>
            </a:r>
            <a:endParaRPr sz="1050" dirty="0"/>
          </a:p>
        </p:txBody>
      </p:sp>
      <p:grpSp>
        <p:nvGrpSpPr>
          <p:cNvPr id="54" name="Google Shape;161;p32">
            <a:extLst>
              <a:ext uri="{FF2B5EF4-FFF2-40B4-BE49-F238E27FC236}">
                <a16:creationId xmlns:a16="http://schemas.microsoft.com/office/drawing/2014/main" id="{DDFD84A0-04A8-9E67-DFB6-2EC2E6B92FF1}"/>
              </a:ext>
            </a:extLst>
          </p:cNvPr>
          <p:cNvGrpSpPr/>
          <p:nvPr/>
        </p:nvGrpSpPr>
        <p:grpSpPr>
          <a:xfrm>
            <a:off x="3970395" y="1083208"/>
            <a:ext cx="1507471" cy="1984150"/>
            <a:chOff x="9958874" y="2223045"/>
            <a:chExt cx="2009961" cy="2645532"/>
          </a:xfrm>
        </p:grpSpPr>
        <p:grpSp>
          <p:nvGrpSpPr>
            <p:cNvPr id="55" name="Google Shape;162;p32">
              <a:extLst>
                <a:ext uri="{FF2B5EF4-FFF2-40B4-BE49-F238E27FC236}">
                  <a16:creationId xmlns:a16="http://schemas.microsoft.com/office/drawing/2014/main" id="{CDD482B5-5FCA-E074-52F8-27A14C9E169D}"/>
                </a:ext>
              </a:extLst>
            </p:cNvPr>
            <p:cNvGrpSpPr/>
            <p:nvPr/>
          </p:nvGrpSpPr>
          <p:grpSpPr>
            <a:xfrm>
              <a:off x="9958874" y="2223045"/>
              <a:ext cx="2009961" cy="621263"/>
              <a:chOff x="2376243" y="4023578"/>
              <a:chExt cx="1910033" cy="375734"/>
            </a:xfrm>
          </p:grpSpPr>
          <p:sp>
            <p:nvSpPr>
              <p:cNvPr id="61" name="Google Shape;163;p32">
                <a:extLst>
                  <a:ext uri="{FF2B5EF4-FFF2-40B4-BE49-F238E27FC236}">
                    <a16:creationId xmlns:a16="http://schemas.microsoft.com/office/drawing/2014/main" id="{8208A1A4-DF34-9646-E286-86B17E2ACFF0}"/>
                  </a:ext>
                </a:extLst>
              </p:cNvPr>
              <p:cNvSpPr/>
              <p:nvPr/>
            </p:nvSpPr>
            <p:spPr>
              <a:xfrm>
                <a:off x="2376243" y="4023578"/>
                <a:ext cx="1910033" cy="375734"/>
              </a:xfrm>
              <a:prstGeom prst="rect">
                <a:avLst/>
              </a:prstGeom>
              <a:solidFill>
                <a:srgbClr val="C7F8FD"/>
              </a:solidFill>
              <a:ln w="38100" cap="sq" cmpd="sng">
                <a:solidFill>
                  <a:srgbClr val="0432FF"/>
                </a:solidFill>
                <a:prstDash val="solid"/>
                <a:miter lim="800000"/>
                <a:headEnd type="none" w="sm" len="sm"/>
                <a:tailEnd type="none" w="sm" len="sm"/>
              </a:ln>
            </p:spPr>
            <p:txBody>
              <a:bodyPr spcFirstLastPara="1" wrap="square" lIns="81619" tIns="40800" rIns="81619" bIns="40800" anchor="ctr" anchorCtr="0">
                <a:noAutofit/>
              </a:bodyPr>
              <a:lstStyle/>
              <a:p>
                <a:pPr>
                  <a:buSzPts val="1800"/>
                </a:pPr>
                <a:endParaRPr sz="1350">
                  <a:solidFill>
                    <a:schemeClr val="dk1"/>
                  </a:solidFill>
                  <a:latin typeface="Calibri"/>
                  <a:ea typeface="Calibri"/>
                  <a:cs typeface="Calibri"/>
                  <a:sym typeface="Calibri"/>
                </a:endParaRPr>
              </a:p>
            </p:txBody>
          </p:sp>
          <p:sp>
            <p:nvSpPr>
              <p:cNvPr id="62" name="Google Shape;164;p32">
                <a:extLst>
                  <a:ext uri="{FF2B5EF4-FFF2-40B4-BE49-F238E27FC236}">
                    <a16:creationId xmlns:a16="http://schemas.microsoft.com/office/drawing/2014/main" id="{E2C3E198-D952-767F-B4A9-34D7598A3149}"/>
                  </a:ext>
                </a:extLst>
              </p:cNvPr>
              <p:cNvSpPr/>
              <p:nvPr/>
            </p:nvSpPr>
            <p:spPr>
              <a:xfrm>
                <a:off x="2475293" y="4083624"/>
                <a:ext cx="1803919" cy="229549"/>
              </a:xfrm>
              <a:prstGeom prst="rect">
                <a:avLst/>
              </a:prstGeom>
              <a:noFill/>
              <a:ln>
                <a:noFill/>
              </a:ln>
            </p:spPr>
            <p:txBody>
              <a:bodyPr spcFirstLastPara="1" wrap="square" lIns="68550" tIns="34275" rIns="68550" bIns="34275" anchor="t" anchorCtr="0">
                <a:spAutoFit/>
              </a:bodyPr>
              <a:lstStyle/>
              <a:p>
                <a:pPr algn="ctr">
                  <a:buSzPts val="1867"/>
                </a:pPr>
                <a:r>
                  <a:rPr lang="en-US" b="1" dirty="0">
                    <a:solidFill>
                      <a:schemeClr val="bg2"/>
                    </a:solidFill>
                  </a:rPr>
                  <a:t>UFS-Chem</a:t>
                </a:r>
                <a:endParaRPr sz="788" dirty="0">
                  <a:solidFill>
                    <a:schemeClr val="bg2"/>
                  </a:solidFill>
                </a:endParaRPr>
              </a:p>
            </p:txBody>
          </p:sp>
        </p:grpSp>
        <p:sp>
          <p:nvSpPr>
            <p:cNvPr id="56" name="Google Shape;165;p32">
              <a:extLst>
                <a:ext uri="{FF2B5EF4-FFF2-40B4-BE49-F238E27FC236}">
                  <a16:creationId xmlns:a16="http://schemas.microsoft.com/office/drawing/2014/main" id="{E6E070CB-61AE-54A3-5B2C-266D979885F9}"/>
                </a:ext>
              </a:extLst>
            </p:cNvPr>
            <p:cNvSpPr/>
            <p:nvPr/>
          </p:nvSpPr>
          <p:spPr>
            <a:xfrm>
              <a:off x="9996613" y="2987363"/>
              <a:ext cx="1805550" cy="338513"/>
            </a:xfrm>
            <a:prstGeom prst="rect">
              <a:avLst/>
            </a:prstGeom>
            <a:solidFill>
              <a:srgbClr val="D8E2F3"/>
            </a:solidFill>
            <a:ln>
              <a:noFill/>
            </a:ln>
          </p:spPr>
          <p:txBody>
            <a:bodyPr spcFirstLastPara="1" wrap="square" lIns="68569" tIns="34275" rIns="68569" bIns="34275" anchor="t" anchorCtr="0">
              <a:spAutoFit/>
            </a:bodyPr>
            <a:lstStyle/>
            <a:p>
              <a:pPr algn="ctr">
                <a:buSzPts val="1600"/>
              </a:pPr>
              <a:r>
                <a:rPr lang="en-US" sz="1200" b="1" dirty="0">
                  <a:solidFill>
                    <a:schemeClr val="bg2"/>
                  </a:solidFill>
                </a:rPr>
                <a:t>FV3/UFS</a:t>
              </a:r>
              <a:endParaRPr dirty="0">
                <a:solidFill>
                  <a:schemeClr val="bg2"/>
                </a:solidFill>
              </a:endParaRPr>
            </a:p>
          </p:txBody>
        </p:sp>
        <p:sp>
          <p:nvSpPr>
            <p:cNvPr id="57" name="Google Shape;166;p32">
              <a:extLst>
                <a:ext uri="{FF2B5EF4-FFF2-40B4-BE49-F238E27FC236}">
                  <a16:creationId xmlns:a16="http://schemas.microsoft.com/office/drawing/2014/main" id="{39D39436-50B5-B060-C3B6-38221A8EE74B}"/>
                </a:ext>
              </a:extLst>
            </p:cNvPr>
            <p:cNvSpPr/>
            <p:nvPr/>
          </p:nvSpPr>
          <p:spPr>
            <a:xfrm>
              <a:off x="9996613" y="3378450"/>
              <a:ext cx="1805550" cy="338513"/>
            </a:xfrm>
            <a:prstGeom prst="rect">
              <a:avLst/>
            </a:prstGeom>
            <a:solidFill>
              <a:srgbClr val="D8E2F3"/>
            </a:solidFill>
            <a:ln>
              <a:noFill/>
            </a:ln>
          </p:spPr>
          <p:txBody>
            <a:bodyPr spcFirstLastPara="1" wrap="square" lIns="68569" tIns="34275" rIns="68569" bIns="34275" anchor="t" anchorCtr="0">
              <a:spAutoFit/>
            </a:bodyPr>
            <a:lstStyle/>
            <a:p>
              <a:pPr algn="ctr">
                <a:buSzPts val="1600"/>
              </a:pPr>
              <a:r>
                <a:rPr lang="en-US" sz="1200" b="1">
                  <a:solidFill>
                    <a:schemeClr val="bg2"/>
                  </a:solidFill>
                </a:rPr>
                <a:t>GFSv17</a:t>
              </a:r>
              <a:endParaRPr>
                <a:solidFill>
                  <a:schemeClr val="bg2"/>
                </a:solidFill>
              </a:endParaRPr>
            </a:p>
          </p:txBody>
        </p:sp>
        <p:sp>
          <p:nvSpPr>
            <p:cNvPr id="58" name="Google Shape;167;p32">
              <a:extLst>
                <a:ext uri="{FF2B5EF4-FFF2-40B4-BE49-F238E27FC236}">
                  <a16:creationId xmlns:a16="http://schemas.microsoft.com/office/drawing/2014/main" id="{54FB3E49-EEB1-B0BD-3F5B-FC29A9FAE975}"/>
                </a:ext>
              </a:extLst>
            </p:cNvPr>
            <p:cNvSpPr/>
            <p:nvPr/>
          </p:nvSpPr>
          <p:spPr>
            <a:xfrm>
              <a:off x="9996613" y="3759087"/>
              <a:ext cx="1805550" cy="338513"/>
            </a:xfrm>
            <a:prstGeom prst="rect">
              <a:avLst/>
            </a:prstGeom>
            <a:solidFill>
              <a:srgbClr val="D8E2F3"/>
            </a:solidFill>
            <a:ln>
              <a:noFill/>
            </a:ln>
          </p:spPr>
          <p:txBody>
            <a:bodyPr spcFirstLastPara="1" wrap="square" lIns="68569" tIns="34275" rIns="68569" bIns="34275" anchor="t" anchorCtr="0">
              <a:spAutoFit/>
            </a:bodyPr>
            <a:lstStyle/>
            <a:p>
              <a:pPr algn="ctr">
                <a:buSzPts val="1600"/>
              </a:pPr>
              <a:r>
                <a:rPr lang="en-US" sz="1200" b="1">
                  <a:solidFill>
                    <a:schemeClr val="bg2"/>
                  </a:solidFill>
                </a:rPr>
                <a:t>~25km</a:t>
              </a:r>
              <a:endParaRPr>
                <a:solidFill>
                  <a:schemeClr val="bg2"/>
                </a:solidFill>
              </a:endParaRPr>
            </a:p>
          </p:txBody>
        </p:sp>
        <p:sp>
          <p:nvSpPr>
            <p:cNvPr id="59" name="Google Shape;168;p32">
              <a:extLst>
                <a:ext uri="{FF2B5EF4-FFF2-40B4-BE49-F238E27FC236}">
                  <a16:creationId xmlns:a16="http://schemas.microsoft.com/office/drawing/2014/main" id="{DB48CC1A-4D0E-EFBA-828B-2045C59184E6}"/>
                </a:ext>
              </a:extLst>
            </p:cNvPr>
            <p:cNvSpPr/>
            <p:nvPr/>
          </p:nvSpPr>
          <p:spPr>
            <a:xfrm>
              <a:off x="9996613" y="4530064"/>
              <a:ext cx="1805550" cy="338513"/>
            </a:xfrm>
            <a:prstGeom prst="rect">
              <a:avLst/>
            </a:prstGeom>
            <a:solidFill>
              <a:srgbClr val="D8E2F3"/>
            </a:solidFill>
            <a:ln>
              <a:noFill/>
            </a:ln>
          </p:spPr>
          <p:txBody>
            <a:bodyPr spcFirstLastPara="1" wrap="square" lIns="68569" tIns="34275" rIns="68569" bIns="34275" anchor="t" anchorCtr="0">
              <a:spAutoFit/>
            </a:bodyPr>
            <a:lstStyle/>
            <a:p>
              <a:pPr algn="ctr">
                <a:buSzPts val="1600"/>
              </a:pPr>
              <a:r>
                <a:rPr lang="en-US" sz="1200" b="1">
                  <a:solidFill>
                    <a:srgbClr val="FF0000"/>
                  </a:solidFill>
                </a:rPr>
                <a:t>CCPP</a:t>
              </a:r>
              <a:endParaRPr>
                <a:solidFill>
                  <a:srgbClr val="FF0000"/>
                </a:solidFill>
              </a:endParaRPr>
            </a:p>
          </p:txBody>
        </p:sp>
        <p:sp>
          <p:nvSpPr>
            <p:cNvPr id="60" name="Google Shape;169;p32">
              <a:extLst>
                <a:ext uri="{FF2B5EF4-FFF2-40B4-BE49-F238E27FC236}">
                  <a16:creationId xmlns:a16="http://schemas.microsoft.com/office/drawing/2014/main" id="{951CC8B9-A4AD-5899-D61F-B9391BA708CD}"/>
                </a:ext>
              </a:extLst>
            </p:cNvPr>
            <p:cNvSpPr/>
            <p:nvPr/>
          </p:nvSpPr>
          <p:spPr>
            <a:xfrm>
              <a:off x="9996613" y="4139724"/>
              <a:ext cx="1805550" cy="338513"/>
            </a:xfrm>
            <a:prstGeom prst="rect">
              <a:avLst/>
            </a:prstGeom>
            <a:solidFill>
              <a:srgbClr val="D8E2F3"/>
            </a:solidFill>
            <a:ln>
              <a:noFill/>
            </a:ln>
          </p:spPr>
          <p:txBody>
            <a:bodyPr spcFirstLastPara="1" wrap="square" lIns="68569" tIns="34275" rIns="68569" bIns="34275" anchor="t" anchorCtr="0">
              <a:spAutoFit/>
            </a:bodyPr>
            <a:lstStyle/>
            <a:p>
              <a:pPr algn="ctr">
                <a:buSzPts val="1600"/>
              </a:pPr>
              <a:r>
                <a:rPr lang="en-US" sz="1200" b="1">
                  <a:solidFill>
                    <a:schemeClr val="bg2"/>
                  </a:solidFill>
                </a:rPr>
                <a:t>127 layers</a:t>
              </a:r>
              <a:endParaRPr>
                <a:solidFill>
                  <a:schemeClr val="bg2"/>
                </a:solidFill>
              </a:endParaRPr>
            </a:p>
          </p:txBody>
        </p:sp>
      </p:grpSp>
      <p:sp>
        <p:nvSpPr>
          <p:cNvPr id="63" name="Google Shape;170;p32">
            <a:extLst>
              <a:ext uri="{FF2B5EF4-FFF2-40B4-BE49-F238E27FC236}">
                <a16:creationId xmlns:a16="http://schemas.microsoft.com/office/drawing/2014/main" id="{E072450E-E497-536A-C8D1-BBC5C81593C9}"/>
              </a:ext>
            </a:extLst>
          </p:cNvPr>
          <p:cNvSpPr/>
          <p:nvPr/>
        </p:nvSpPr>
        <p:spPr>
          <a:xfrm>
            <a:off x="3329411" y="4570465"/>
            <a:ext cx="5375432" cy="230802"/>
          </a:xfrm>
          <a:prstGeom prst="rect">
            <a:avLst/>
          </a:prstGeom>
          <a:solidFill>
            <a:srgbClr val="E1EFD8"/>
          </a:solidFill>
          <a:ln>
            <a:noFill/>
          </a:ln>
        </p:spPr>
        <p:txBody>
          <a:bodyPr spcFirstLastPara="1" wrap="square" lIns="68569" tIns="34275" rIns="68569" bIns="34275" anchor="t" anchorCtr="0">
            <a:spAutoFit/>
          </a:bodyPr>
          <a:lstStyle/>
          <a:p>
            <a:pPr algn="ctr">
              <a:buSzPts val="1600"/>
            </a:pPr>
            <a:r>
              <a:rPr lang="en-US" sz="1050" b="1" dirty="0">
                <a:solidFill>
                  <a:srgbClr val="0432FF"/>
                </a:solidFill>
              </a:rPr>
              <a:t>S2S: Fully coupled with ocean, sea ice and wave components</a:t>
            </a:r>
            <a:endParaRPr sz="1050" dirty="0">
              <a:solidFill>
                <a:srgbClr val="0432FF"/>
              </a:solidFill>
            </a:endParaRPr>
          </a:p>
        </p:txBody>
      </p:sp>
      <p:sp>
        <p:nvSpPr>
          <p:cNvPr id="64" name="Google Shape;171;p32">
            <a:extLst>
              <a:ext uri="{FF2B5EF4-FFF2-40B4-BE49-F238E27FC236}">
                <a16:creationId xmlns:a16="http://schemas.microsoft.com/office/drawing/2014/main" id="{46D658C0-5C92-EBC5-B670-8F28BEF8683C}"/>
              </a:ext>
            </a:extLst>
          </p:cNvPr>
          <p:cNvSpPr/>
          <p:nvPr/>
        </p:nvSpPr>
        <p:spPr>
          <a:xfrm>
            <a:off x="-192550" y="854869"/>
            <a:ext cx="1229282" cy="392385"/>
          </a:xfrm>
          <a:prstGeom prst="rect">
            <a:avLst/>
          </a:prstGeom>
          <a:noFill/>
          <a:ln>
            <a:noFill/>
          </a:ln>
        </p:spPr>
        <p:txBody>
          <a:bodyPr spcFirstLastPara="1" wrap="square" lIns="68550" tIns="34275" rIns="68550" bIns="34275" anchor="t" anchorCtr="0">
            <a:spAutoFit/>
          </a:bodyPr>
          <a:lstStyle/>
          <a:p>
            <a:pPr algn="ctr">
              <a:buSzPts val="1867"/>
            </a:pPr>
            <a:r>
              <a:rPr lang="en-US" sz="1050" b="1" dirty="0">
                <a:solidFill>
                  <a:schemeClr val="bg2"/>
                </a:solidFill>
              </a:rPr>
              <a:t>Operational </a:t>
            </a:r>
            <a:endParaRPr sz="1050" dirty="0">
              <a:solidFill>
                <a:schemeClr val="bg2"/>
              </a:solidFill>
            </a:endParaRPr>
          </a:p>
          <a:p>
            <a:pPr algn="ctr">
              <a:buSzPts val="1867"/>
            </a:pPr>
            <a:r>
              <a:rPr lang="en-US" sz="1050" b="1" dirty="0">
                <a:solidFill>
                  <a:schemeClr val="bg2"/>
                </a:solidFill>
              </a:rPr>
              <a:t>date</a:t>
            </a:r>
            <a:endParaRPr sz="1050" b="1" dirty="0">
              <a:solidFill>
                <a:schemeClr val="bg2"/>
              </a:solidFill>
            </a:endParaRPr>
          </a:p>
        </p:txBody>
      </p:sp>
      <p:sp>
        <p:nvSpPr>
          <p:cNvPr id="65" name="Google Shape;172;p32">
            <a:extLst>
              <a:ext uri="{FF2B5EF4-FFF2-40B4-BE49-F238E27FC236}">
                <a16:creationId xmlns:a16="http://schemas.microsoft.com/office/drawing/2014/main" id="{CCA65C7C-DE3B-410F-CF10-F5D338A27C5A}"/>
              </a:ext>
            </a:extLst>
          </p:cNvPr>
          <p:cNvSpPr txBox="1"/>
          <p:nvPr/>
        </p:nvSpPr>
        <p:spPr>
          <a:xfrm>
            <a:off x="65342" y="1713439"/>
            <a:ext cx="1087650" cy="230802"/>
          </a:xfrm>
          <a:prstGeom prst="rect">
            <a:avLst/>
          </a:prstGeom>
          <a:noFill/>
          <a:ln>
            <a:noFill/>
          </a:ln>
        </p:spPr>
        <p:txBody>
          <a:bodyPr spcFirstLastPara="1" wrap="square" lIns="68569" tIns="34275" rIns="68569" bIns="34275" anchor="t" anchorCtr="0">
            <a:spAutoFit/>
          </a:bodyPr>
          <a:lstStyle/>
          <a:p>
            <a:pPr>
              <a:buSzPts val="1400"/>
            </a:pPr>
            <a:r>
              <a:rPr lang="en-US" sz="1050" b="1" dirty="0">
                <a:solidFill>
                  <a:srgbClr val="FF0000"/>
                </a:solidFill>
              </a:rPr>
              <a:t>ATM model</a:t>
            </a:r>
            <a:endParaRPr sz="1050" dirty="0">
              <a:solidFill>
                <a:srgbClr val="FF0000"/>
              </a:solidFill>
            </a:endParaRPr>
          </a:p>
        </p:txBody>
      </p:sp>
      <p:sp>
        <p:nvSpPr>
          <p:cNvPr id="66" name="Google Shape;173;p32">
            <a:extLst>
              <a:ext uri="{FF2B5EF4-FFF2-40B4-BE49-F238E27FC236}">
                <a16:creationId xmlns:a16="http://schemas.microsoft.com/office/drawing/2014/main" id="{E89BA5A3-434E-EF67-F5A6-70F5EEEC3DD9}"/>
              </a:ext>
            </a:extLst>
          </p:cNvPr>
          <p:cNvSpPr txBox="1"/>
          <p:nvPr/>
        </p:nvSpPr>
        <p:spPr>
          <a:xfrm>
            <a:off x="65342" y="1999545"/>
            <a:ext cx="797625" cy="230802"/>
          </a:xfrm>
          <a:prstGeom prst="rect">
            <a:avLst/>
          </a:prstGeom>
          <a:noFill/>
          <a:ln>
            <a:noFill/>
          </a:ln>
        </p:spPr>
        <p:txBody>
          <a:bodyPr spcFirstLastPara="1" wrap="square" lIns="68569" tIns="34275" rIns="68569" bIns="34275" anchor="t" anchorCtr="0">
            <a:spAutoFit/>
          </a:bodyPr>
          <a:lstStyle/>
          <a:p>
            <a:pPr>
              <a:buSzPts val="1400"/>
            </a:pPr>
            <a:r>
              <a:rPr lang="en-US" sz="1050" b="1" dirty="0">
                <a:solidFill>
                  <a:srgbClr val="FF0000"/>
                </a:solidFill>
              </a:rPr>
              <a:t>Physics</a:t>
            </a:r>
            <a:endParaRPr sz="1050" dirty="0">
              <a:solidFill>
                <a:srgbClr val="FF0000"/>
              </a:solidFill>
            </a:endParaRPr>
          </a:p>
        </p:txBody>
      </p:sp>
      <p:sp>
        <p:nvSpPr>
          <p:cNvPr id="67" name="Google Shape;174;p32">
            <a:extLst>
              <a:ext uri="{FF2B5EF4-FFF2-40B4-BE49-F238E27FC236}">
                <a16:creationId xmlns:a16="http://schemas.microsoft.com/office/drawing/2014/main" id="{1DD8225F-FD9B-A95B-95CD-4E1739B84705}"/>
              </a:ext>
            </a:extLst>
          </p:cNvPr>
          <p:cNvSpPr txBox="1"/>
          <p:nvPr/>
        </p:nvSpPr>
        <p:spPr>
          <a:xfrm>
            <a:off x="65341" y="2297314"/>
            <a:ext cx="1206225" cy="230802"/>
          </a:xfrm>
          <a:prstGeom prst="rect">
            <a:avLst/>
          </a:prstGeom>
          <a:noFill/>
          <a:ln>
            <a:noFill/>
          </a:ln>
        </p:spPr>
        <p:txBody>
          <a:bodyPr spcFirstLastPara="1" wrap="square" lIns="68569" tIns="34275" rIns="68569" bIns="34275" anchor="t" anchorCtr="0">
            <a:spAutoFit/>
          </a:bodyPr>
          <a:lstStyle/>
          <a:p>
            <a:pPr>
              <a:buSzPts val="1400"/>
            </a:pPr>
            <a:r>
              <a:rPr lang="en-US" sz="1050" b="1" dirty="0">
                <a:solidFill>
                  <a:srgbClr val="FF0000"/>
                </a:solidFill>
              </a:rPr>
              <a:t>Horizontal Res.</a:t>
            </a:r>
            <a:endParaRPr sz="1050" dirty="0">
              <a:solidFill>
                <a:srgbClr val="FF0000"/>
              </a:solidFill>
            </a:endParaRPr>
          </a:p>
        </p:txBody>
      </p:sp>
      <p:sp>
        <p:nvSpPr>
          <p:cNvPr id="68" name="Google Shape;175;p32">
            <a:extLst>
              <a:ext uri="{FF2B5EF4-FFF2-40B4-BE49-F238E27FC236}">
                <a16:creationId xmlns:a16="http://schemas.microsoft.com/office/drawing/2014/main" id="{8E3087B7-50E8-077B-2D9C-BB0E4ECDB2DF}"/>
              </a:ext>
            </a:extLst>
          </p:cNvPr>
          <p:cNvSpPr txBox="1"/>
          <p:nvPr/>
        </p:nvSpPr>
        <p:spPr>
          <a:xfrm>
            <a:off x="65342" y="2578132"/>
            <a:ext cx="1049850" cy="230802"/>
          </a:xfrm>
          <a:prstGeom prst="rect">
            <a:avLst/>
          </a:prstGeom>
          <a:noFill/>
          <a:ln>
            <a:noFill/>
          </a:ln>
        </p:spPr>
        <p:txBody>
          <a:bodyPr spcFirstLastPara="1" wrap="square" lIns="68569" tIns="34275" rIns="68569" bIns="34275" anchor="t" anchorCtr="0">
            <a:spAutoFit/>
          </a:bodyPr>
          <a:lstStyle/>
          <a:p>
            <a:pPr>
              <a:buSzPts val="1400"/>
            </a:pPr>
            <a:r>
              <a:rPr lang="en-US" sz="1050" b="1">
                <a:solidFill>
                  <a:srgbClr val="FF0000"/>
                </a:solidFill>
              </a:rPr>
              <a:t>Vertical Res.</a:t>
            </a:r>
            <a:endParaRPr sz="1050">
              <a:solidFill>
                <a:srgbClr val="FF0000"/>
              </a:solidFill>
            </a:endParaRPr>
          </a:p>
        </p:txBody>
      </p:sp>
      <p:sp>
        <p:nvSpPr>
          <p:cNvPr id="69" name="Google Shape;176;p32">
            <a:extLst>
              <a:ext uri="{FF2B5EF4-FFF2-40B4-BE49-F238E27FC236}">
                <a16:creationId xmlns:a16="http://schemas.microsoft.com/office/drawing/2014/main" id="{08D7CD45-790A-1FE6-1677-0B4984E7FFF7}"/>
              </a:ext>
            </a:extLst>
          </p:cNvPr>
          <p:cNvSpPr txBox="1"/>
          <p:nvPr/>
        </p:nvSpPr>
        <p:spPr>
          <a:xfrm>
            <a:off x="65341" y="2870464"/>
            <a:ext cx="1087650" cy="230802"/>
          </a:xfrm>
          <a:prstGeom prst="rect">
            <a:avLst/>
          </a:prstGeom>
          <a:noFill/>
          <a:ln>
            <a:noFill/>
          </a:ln>
        </p:spPr>
        <p:txBody>
          <a:bodyPr spcFirstLastPara="1" wrap="square" lIns="68569" tIns="34275" rIns="68569" bIns="34275" anchor="t" anchorCtr="0">
            <a:spAutoFit/>
          </a:bodyPr>
          <a:lstStyle/>
          <a:p>
            <a:pPr>
              <a:buSzPts val="1400"/>
            </a:pPr>
            <a:r>
              <a:rPr lang="en-US" sz="1050" b="1">
                <a:solidFill>
                  <a:srgbClr val="FF0000"/>
                </a:solidFill>
              </a:rPr>
              <a:t>Infrastructure</a:t>
            </a:r>
            <a:endParaRPr sz="1050">
              <a:solidFill>
                <a:srgbClr val="FF0000"/>
              </a:solidFill>
            </a:endParaRPr>
          </a:p>
        </p:txBody>
      </p:sp>
      <p:sp>
        <p:nvSpPr>
          <p:cNvPr id="70" name="Google Shape;177;p32">
            <a:extLst>
              <a:ext uri="{FF2B5EF4-FFF2-40B4-BE49-F238E27FC236}">
                <a16:creationId xmlns:a16="http://schemas.microsoft.com/office/drawing/2014/main" id="{4E8A8BF2-AEF7-2986-8623-7DD45AE39102}"/>
              </a:ext>
            </a:extLst>
          </p:cNvPr>
          <p:cNvSpPr txBox="1"/>
          <p:nvPr/>
        </p:nvSpPr>
        <p:spPr>
          <a:xfrm>
            <a:off x="74248" y="3104143"/>
            <a:ext cx="1206225" cy="392385"/>
          </a:xfrm>
          <a:prstGeom prst="rect">
            <a:avLst/>
          </a:prstGeom>
          <a:noFill/>
          <a:ln>
            <a:noFill/>
          </a:ln>
        </p:spPr>
        <p:txBody>
          <a:bodyPr spcFirstLastPara="1" wrap="square" lIns="68569" tIns="34275" rIns="68569" bIns="34275" anchor="t" anchorCtr="0">
            <a:spAutoFit/>
          </a:bodyPr>
          <a:lstStyle/>
          <a:p>
            <a:pPr>
              <a:buSzPts val="1400"/>
            </a:pPr>
            <a:r>
              <a:rPr lang="en-US" sz="1050" b="1">
                <a:solidFill>
                  <a:srgbClr val="FF0000"/>
                </a:solidFill>
              </a:rPr>
              <a:t>Aerosol/Chem</a:t>
            </a:r>
            <a:endParaRPr sz="1050">
              <a:solidFill>
                <a:srgbClr val="FF0000"/>
              </a:solidFill>
            </a:endParaRPr>
          </a:p>
          <a:p>
            <a:pPr>
              <a:buSzPts val="1400"/>
            </a:pPr>
            <a:r>
              <a:rPr lang="en-US" sz="1050" b="1">
                <a:solidFill>
                  <a:srgbClr val="FF0000"/>
                </a:solidFill>
              </a:rPr>
              <a:t>Components</a:t>
            </a:r>
            <a:endParaRPr sz="1050">
              <a:solidFill>
                <a:srgbClr val="FF0000"/>
              </a:solidFill>
            </a:endParaRPr>
          </a:p>
        </p:txBody>
      </p:sp>
      <p:sp>
        <p:nvSpPr>
          <p:cNvPr id="71" name="Google Shape;178;p32">
            <a:extLst>
              <a:ext uri="{FF2B5EF4-FFF2-40B4-BE49-F238E27FC236}">
                <a16:creationId xmlns:a16="http://schemas.microsoft.com/office/drawing/2014/main" id="{F83782B5-B945-7C4E-C4B8-17C424F7054F}"/>
              </a:ext>
            </a:extLst>
          </p:cNvPr>
          <p:cNvSpPr/>
          <p:nvPr/>
        </p:nvSpPr>
        <p:spPr>
          <a:xfrm>
            <a:off x="2107869" y="585863"/>
            <a:ext cx="1154024" cy="230802"/>
          </a:xfrm>
          <a:prstGeom prst="rect">
            <a:avLst/>
          </a:prstGeom>
          <a:noFill/>
          <a:ln>
            <a:noFill/>
          </a:ln>
        </p:spPr>
        <p:txBody>
          <a:bodyPr spcFirstLastPara="1" wrap="square" lIns="68550" tIns="34275" rIns="68550" bIns="34275" anchor="t" anchorCtr="0">
            <a:spAutoFit/>
          </a:bodyPr>
          <a:lstStyle/>
          <a:p>
            <a:pPr algn="ctr">
              <a:buSzPts val="1867"/>
            </a:pPr>
            <a:r>
              <a:rPr lang="en-US" sz="1050" b="1" dirty="0">
                <a:solidFill>
                  <a:srgbClr val="FF0000"/>
                </a:solidFill>
              </a:rPr>
              <a:t>V12.3 Jan. 2023</a:t>
            </a:r>
            <a:endParaRPr sz="1050" dirty="0">
              <a:solidFill>
                <a:srgbClr val="FF0000"/>
              </a:solidFill>
            </a:endParaRPr>
          </a:p>
        </p:txBody>
      </p:sp>
      <p:cxnSp>
        <p:nvCxnSpPr>
          <p:cNvPr id="72" name="Google Shape;179;p32">
            <a:extLst>
              <a:ext uri="{FF2B5EF4-FFF2-40B4-BE49-F238E27FC236}">
                <a16:creationId xmlns:a16="http://schemas.microsoft.com/office/drawing/2014/main" id="{3DA63389-E163-BCD3-B524-31D8D0211C15}"/>
              </a:ext>
            </a:extLst>
          </p:cNvPr>
          <p:cNvCxnSpPr/>
          <p:nvPr/>
        </p:nvCxnSpPr>
        <p:spPr>
          <a:xfrm>
            <a:off x="7984929" y="788003"/>
            <a:ext cx="0" cy="178654"/>
          </a:xfrm>
          <a:prstGeom prst="straightConnector1">
            <a:avLst/>
          </a:prstGeom>
          <a:noFill/>
          <a:ln w="38100" cap="flat" cmpd="sng">
            <a:solidFill>
              <a:srgbClr val="00B050"/>
            </a:solidFill>
            <a:prstDash val="solid"/>
            <a:round/>
            <a:headEnd type="none" w="sm" len="sm"/>
            <a:tailEnd type="none" w="sm" len="sm"/>
          </a:ln>
        </p:spPr>
      </p:cxnSp>
      <p:sp>
        <p:nvSpPr>
          <p:cNvPr id="73" name="Google Shape;180;p32">
            <a:extLst>
              <a:ext uri="{FF2B5EF4-FFF2-40B4-BE49-F238E27FC236}">
                <a16:creationId xmlns:a16="http://schemas.microsoft.com/office/drawing/2014/main" id="{37BC3BA1-694D-53C6-7497-1C30573CD343}"/>
              </a:ext>
            </a:extLst>
          </p:cNvPr>
          <p:cNvSpPr/>
          <p:nvPr/>
        </p:nvSpPr>
        <p:spPr>
          <a:xfrm>
            <a:off x="1028893" y="3634993"/>
            <a:ext cx="1731083" cy="877133"/>
          </a:xfrm>
          <a:prstGeom prst="rect">
            <a:avLst/>
          </a:prstGeom>
          <a:solidFill>
            <a:srgbClr val="E1EFD8"/>
          </a:solidFill>
          <a:ln>
            <a:noFill/>
          </a:ln>
        </p:spPr>
        <p:txBody>
          <a:bodyPr spcFirstLastPara="1" wrap="square" lIns="68569" tIns="34275" rIns="68569" bIns="34275" anchor="t" anchorCtr="0">
            <a:spAutoFit/>
          </a:bodyPr>
          <a:lstStyle/>
          <a:p>
            <a:pPr algn="ctr">
              <a:buSzPts val="1600"/>
            </a:pPr>
            <a:r>
              <a:rPr lang="en-US" sz="1050" b="1" dirty="0">
                <a:solidFill>
                  <a:srgbClr val="0432FF"/>
                </a:solidFill>
              </a:rPr>
              <a:t>Atmospheric model only, direct radiative feedback is coming from climatological aerosol reanalysis data </a:t>
            </a:r>
            <a:endParaRPr sz="1050" dirty="0">
              <a:solidFill>
                <a:srgbClr val="0432FF"/>
              </a:solidFill>
            </a:endParaRPr>
          </a:p>
        </p:txBody>
      </p:sp>
      <p:sp>
        <p:nvSpPr>
          <p:cNvPr id="74" name="Google Shape;181;p32">
            <a:extLst>
              <a:ext uri="{FF2B5EF4-FFF2-40B4-BE49-F238E27FC236}">
                <a16:creationId xmlns:a16="http://schemas.microsoft.com/office/drawing/2014/main" id="{6B976369-6919-D14C-C7AF-40D450B94177}"/>
              </a:ext>
            </a:extLst>
          </p:cNvPr>
          <p:cNvSpPr/>
          <p:nvPr/>
        </p:nvSpPr>
        <p:spPr>
          <a:xfrm>
            <a:off x="3334919" y="4834708"/>
            <a:ext cx="5369924" cy="230802"/>
          </a:xfrm>
          <a:prstGeom prst="rect">
            <a:avLst/>
          </a:prstGeom>
          <a:solidFill>
            <a:srgbClr val="FFF2CC"/>
          </a:solidFill>
          <a:ln w="22225" cap="flat" cmpd="sng">
            <a:solidFill>
              <a:srgbClr val="C00000"/>
            </a:solidFill>
            <a:prstDash val="solid"/>
            <a:round/>
            <a:headEnd type="none" w="sm" len="sm"/>
            <a:tailEnd type="none" w="sm" len="sm"/>
          </a:ln>
        </p:spPr>
        <p:txBody>
          <a:bodyPr spcFirstLastPara="1" wrap="square" lIns="68569" tIns="34275" rIns="68569" bIns="34275" anchor="t" anchorCtr="0">
            <a:spAutoFit/>
          </a:bodyPr>
          <a:lstStyle/>
          <a:p>
            <a:pPr algn="ctr">
              <a:buSzPts val="1600"/>
            </a:pPr>
            <a:r>
              <a:rPr lang="en-US" sz="1050" b="1" dirty="0">
                <a:solidFill>
                  <a:srgbClr val="0432FF"/>
                </a:solidFill>
              </a:rPr>
              <a:t>Global data assimilation (DA) for atmospheric composition will be implemented</a:t>
            </a:r>
            <a:endParaRPr sz="1050" dirty="0">
              <a:solidFill>
                <a:srgbClr val="0432FF"/>
              </a:solidFill>
            </a:endParaRPr>
          </a:p>
        </p:txBody>
      </p:sp>
      <p:sp>
        <p:nvSpPr>
          <p:cNvPr id="75" name="Google Shape;182;p32">
            <a:extLst>
              <a:ext uri="{FF2B5EF4-FFF2-40B4-BE49-F238E27FC236}">
                <a16:creationId xmlns:a16="http://schemas.microsoft.com/office/drawing/2014/main" id="{872C7C9D-21E7-3080-9904-0D6C81E905FF}"/>
              </a:ext>
            </a:extLst>
          </p:cNvPr>
          <p:cNvSpPr/>
          <p:nvPr/>
        </p:nvSpPr>
        <p:spPr>
          <a:xfrm>
            <a:off x="7184411" y="3628648"/>
            <a:ext cx="1762221" cy="807883"/>
          </a:xfrm>
          <a:prstGeom prst="rect">
            <a:avLst/>
          </a:prstGeom>
          <a:solidFill>
            <a:schemeClr val="accent6">
              <a:lumMod val="20000"/>
              <a:lumOff val="80000"/>
            </a:schemeClr>
          </a:solidFill>
          <a:ln>
            <a:noFill/>
          </a:ln>
        </p:spPr>
        <p:txBody>
          <a:bodyPr spcFirstLastPara="1" wrap="square" lIns="68550" tIns="34275" rIns="68550" bIns="34275" anchor="t" anchorCtr="0">
            <a:spAutoFit/>
          </a:bodyPr>
          <a:lstStyle/>
          <a:p>
            <a:pPr algn="ctr">
              <a:buSzPts val="1867"/>
            </a:pPr>
            <a:r>
              <a:rPr lang="en-US" sz="1200" b="1" dirty="0">
                <a:solidFill>
                  <a:schemeClr val="accent5"/>
                </a:solidFill>
              </a:rPr>
              <a:t>JEDI based aerosol data assimilation capability has been implemented</a:t>
            </a:r>
            <a:endParaRPr sz="1200" b="1" dirty="0">
              <a:solidFill>
                <a:schemeClr val="accent5"/>
              </a:solidFill>
            </a:endParaRPr>
          </a:p>
        </p:txBody>
      </p:sp>
      <p:sp>
        <p:nvSpPr>
          <p:cNvPr id="76" name="Google Shape;183;p32">
            <a:extLst>
              <a:ext uri="{FF2B5EF4-FFF2-40B4-BE49-F238E27FC236}">
                <a16:creationId xmlns:a16="http://schemas.microsoft.com/office/drawing/2014/main" id="{4FF3D4CD-70AB-882B-0C94-D4A8789A6234}"/>
              </a:ext>
            </a:extLst>
          </p:cNvPr>
          <p:cNvSpPr txBox="1"/>
          <p:nvPr/>
        </p:nvSpPr>
        <p:spPr>
          <a:xfrm>
            <a:off x="2475731" y="2212339"/>
            <a:ext cx="1507471" cy="392385"/>
          </a:xfrm>
          <a:prstGeom prst="rect">
            <a:avLst/>
          </a:prstGeom>
          <a:noFill/>
          <a:ln>
            <a:noFill/>
          </a:ln>
        </p:spPr>
        <p:txBody>
          <a:bodyPr spcFirstLastPara="1" wrap="square" lIns="68569" tIns="34275" rIns="68569" bIns="34275" anchor="t" anchorCtr="0">
            <a:spAutoFit/>
          </a:bodyPr>
          <a:lstStyle/>
          <a:p>
            <a:pPr algn="ctr">
              <a:buSzPts val="1867"/>
            </a:pPr>
            <a:r>
              <a:rPr lang="en-US" sz="1050" b="1" dirty="0">
                <a:solidFill>
                  <a:schemeClr val="bg2"/>
                </a:solidFill>
              </a:rPr>
              <a:t>CCPP version of GEFS-Aerosols</a:t>
            </a:r>
            <a:endParaRPr sz="1050" b="1" dirty="0">
              <a:solidFill>
                <a:schemeClr val="bg2"/>
              </a:solidFill>
            </a:endParaRPr>
          </a:p>
        </p:txBody>
      </p:sp>
      <p:sp>
        <p:nvSpPr>
          <p:cNvPr id="77" name="Google Shape;184;p32">
            <a:extLst>
              <a:ext uri="{FF2B5EF4-FFF2-40B4-BE49-F238E27FC236}">
                <a16:creationId xmlns:a16="http://schemas.microsoft.com/office/drawing/2014/main" id="{FD6107DE-279A-8D31-2604-07BBF74BAE16}"/>
              </a:ext>
            </a:extLst>
          </p:cNvPr>
          <p:cNvSpPr/>
          <p:nvPr/>
        </p:nvSpPr>
        <p:spPr>
          <a:xfrm>
            <a:off x="4028915" y="647119"/>
            <a:ext cx="1381901" cy="230802"/>
          </a:xfrm>
          <a:prstGeom prst="rect">
            <a:avLst/>
          </a:prstGeom>
          <a:noFill/>
          <a:ln>
            <a:noFill/>
          </a:ln>
        </p:spPr>
        <p:txBody>
          <a:bodyPr spcFirstLastPara="1" wrap="square" lIns="68550" tIns="34275" rIns="68550" bIns="34275" anchor="t" anchorCtr="0">
            <a:spAutoFit/>
          </a:bodyPr>
          <a:lstStyle/>
          <a:p>
            <a:pPr algn="ctr">
              <a:buSzPts val="1867"/>
            </a:pPr>
            <a:r>
              <a:rPr lang="en-US" sz="1050" b="1" dirty="0">
                <a:solidFill>
                  <a:schemeClr val="bg2"/>
                </a:solidFill>
              </a:rPr>
              <a:t>Research version</a:t>
            </a:r>
            <a:endParaRPr sz="1050" dirty="0">
              <a:solidFill>
                <a:schemeClr val="bg2"/>
              </a:solidFill>
            </a:endParaRPr>
          </a:p>
        </p:txBody>
      </p:sp>
      <p:cxnSp>
        <p:nvCxnSpPr>
          <p:cNvPr id="78" name="Google Shape;185;p32">
            <a:extLst>
              <a:ext uri="{FF2B5EF4-FFF2-40B4-BE49-F238E27FC236}">
                <a16:creationId xmlns:a16="http://schemas.microsoft.com/office/drawing/2014/main" id="{084CEA55-C2FE-0879-9B85-230DD803FAA3}"/>
              </a:ext>
            </a:extLst>
          </p:cNvPr>
          <p:cNvCxnSpPr/>
          <p:nvPr/>
        </p:nvCxnSpPr>
        <p:spPr>
          <a:xfrm>
            <a:off x="1095664" y="784585"/>
            <a:ext cx="0" cy="212859"/>
          </a:xfrm>
          <a:prstGeom prst="straightConnector1">
            <a:avLst/>
          </a:prstGeom>
          <a:noFill/>
          <a:ln w="38100" cap="flat" cmpd="sng">
            <a:solidFill>
              <a:srgbClr val="0432FF"/>
            </a:solidFill>
            <a:prstDash val="solid"/>
            <a:round/>
            <a:headEnd type="none" w="sm" len="sm"/>
            <a:tailEnd type="none" w="sm" len="sm"/>
          </a:ln>
        </p:spPr>
      </p:cxnSp>
      <p:sp>
        <p:nvSpPr>
          <p:cNvPr id="79" name="Google Shape;186;p32">
            <a:extLst>
              <a:ext uri="{FF2B5EF4-FFF2-40B4-BE49-F238E27FC236}">
                <a16:creationId xmlns:a16="http://schemas.microsoft.com/office/drawing/2014/main" id="{3B8BD611-8950-F25C-04D9-880AB7B03C87}"/>
              </a:ext>
            </a:extLst>
          </p:cNvPr>
          <p:cNvSpPr txBox="1"/>
          <p:nvPr/>
        </p:nvSpPr>
        <p:spPr>
          <a:xfrm>
            <a:off x="5548080" y="1625737"/>
            <a:ext cx="1700944" cy="1361881"/>
          </a:xfrm>
          <a:prstGeom prst="rect">
            <a:avLst/>
          </a:prstGeom>
          <a:solidFill>
            <a:srgbClr val="D3FFB3"/>
          </a:solidFill>
          <a:ln>
            <a:noFill/>
          </a:ln>
        </p:spPr>
        <p:txBody>
          <a:bodyPr spcFirstLastPara="1" wrap="square" lIns="68569" tIns="34275" rIns="68569" bIns="34275" anchor="t" anchorCtr="0">
            <a:spAutoFit/>
          </a:bodyPr>
          <a:lstStyle/>
          <a:p>
            <a:r>
              <a:rPr lang="en-US" sz="1050" b="1" dirty="0">
                <a:solidFill>
                  <a:srgbClr val="0432FF"/>
                </a:solidFill>
              </a:rPr>
              <a:t>Aerosols: sulfate, 5-bin sea salt and dust, hydrophobic and hydrophilic BC and OC. Online aerosol prediction for direct and semidirect radiative feedback</a:t>
            </a:r>
            <a:endParaRPr sz="1050" b="1" dirty="0">
              <a:solidFill>
                <a:srgbClr val="0432FF"/>
              </a:solidFill>
            </a:endParaRPr>
          </a:p>
        </p:txBody>
      </p:sp>
      <p:pic>
        <p:nvPicPr>
          <p:cNvPr id="80" name="Google Shape;187;p32">
            <a:extLst>
              <a:ext uri="{FF2B5EF4-FFF2-40B4-BE49-F238E27FC236}">
                <a16:creationId xmlns:a16="http://schemas.microsoft.com/office/drawing/2014/main" id="{E32DA1A5-70BB-77BA-12DC-ED0A5E682ECC}"/>
              </a:ext>
            </a:extLst>
          </p:cNvPr>
          <p:cNvPicPr preferRelativeResize="0"/>
          <p:nvPr/>
        </p:nvPicPr>
        <p:blipFill rotWithShape="1">
          <a:blip r:embed="rId2">
            <a:alphaModFix/>
          </a:blip>
          <a:srcRect/>
          <a:stretch/>
        </p:blipFill>
        <p:spPr>
          <a:xfrm>
            <a:off x="3163763" y="3091422"/>
            <a:ext cx="3022347" cy="1445603"/>
          </a:xfrm>
          <a:prstGeom prst="rect">
            <a:avLst/>
          </a:prstGeom>
          <a:noFill/>
          <a:ln>
            <a:noFill/>
          </a:ln>
        </p:spPr>
      </p:pic>
      <p:sp>
        <p:nvSpPr>
          <p:cNvPr id="2" name="Rectangle 1">
            <a:extLst>
              <a:ext uri="{FF2B5EF4-FFF2-40B4-BE49-F238E27FC236}">
                <a16:creationId xmlns:a16="http://schemas.microsoft.com/office/drawing/2014/main" id="{6BD38AD0-7451-2FCF-6A7F-5ACC11494C0C}"/>
              </a:ext>
            </a:extLst>
          </p:cNvPr>
          <p:cNvSpPr/>
          <p:nvPr/>
        </p:nvSpPr>
        <p:spPr>
          <a:xfrm>
            <a:off x="4840565" y="3753516"/>
            <a:ext cx="1221332" cy="1534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8660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map&#10;&#10;AI-generated content may be incorrect.">
            <a:extLst>
              <a:ext uri="{FF2B5EF4-FFF2-40B4-BE49-F238E27FC236}">
                <a16:creationId xmlns:a16="http://schemas.microsoft.com/office/drawing/2014/main" id="{D77018C6-71C1-3B7B-4BF6-9A250BD08980}"/>
              </a:ext>
            </a:extLst>
          </p:cNvPr>
          <p:cNvPicPr>
            <a:picLocks noChangeAspect="1"/>
          </p:cNvPicPr>
          <p:nvPr/>
        </p:nvPicPr>
        <p:blipFill>
          <a:blip r:embed="rId3"/>
          <a:srcRect t="16727" r="65396" b="50722"/>
          <a:stretch>
            <a:fillRect/>
          </a:stretch>
        </p:blipFill>
        <p:spPr>
          <a:xfrm>
            <a:off x="4713391" y="3883510"/>
            <a:ext cx="2034302" cy="960965"/>
          </a:xfrm>
          <a:prstGeom prst="rect">
            <a:avLst/>
          </a:prstGeom>
        </p:spPr>
      </p:pic>
      <p:pic>
        <p:nvPicPr>
          <p:cNvPr id="52" name="Google Shape;89;p18" title="f01_ufs_bias_against_merra-2_speciated_aod_gfs.20160801-1gb4-base_aod_from_GOCART.png">
            <a:extLst>
              <a:ext uri="{FF2B5EF4-FFF2-40B4-BE49-F238E27FC236}">
                <a16:creationId xmlns:a16="http://schemas.microsoft.com/office/drawing/2014/main" id="{62DD5CEB-3B66-CF38-A981-E0C79EB864DB}"/>
              </a:ext>
            </a:extLst>
          </p:cNvPr>
          <p:cNvPicPr preferRelativeResize="0"/>
          <p:nvPr/>
        </p:nvPicPr>
        <p:blipFill>
          <a:blip r:embed="rId4">
            <a:alphaModFix/>
          </a:blip>
          <a:srcRect t="16610" r="65361" b="50616"/>
          <a:stretch>
            <a:fillRect/>
          </a:stretch>
        </p:blipFill>
        <p:spPr>
          <a:xfrm>
            <a:off x="2309917" y="2539106"/>
            <a:ext cx="2073899" cy="983028"/>
          </a:xfrm>
          <a:prstGeom prst="rect">
            <a:avLst/>
          </a:prstGeom>
          <a:noFill/>
          <a:ln>
            <a:noFill/>
          </a:ln>
        </p:spPr>
      </p:pic>
      <p:pic>
        <p:nvPicPr>
          <p:cNvPr id="62" name="Google Shape;313;p38">
            <a:extLst>
              <a:ext uri="{FF2B5EF4-FFF2-40B4-BE49-F238E27FC236}">
                <a16:creationId xmlns:a16="http://schemas.microsoft.com/office/drawing/2014/main" id="{9100C057-1F63-5C70-D49E-24EFC37E913C}"/>
              </a:ext>
            </a:extLst>
          </p:cNvPr>
          <p:cNvPicPr preferRelativeResize="0"/>
          <p:nvPr/>
        </p:nvPicPr>
        <p:blipFill rotWithShape="1">
          <a:blip r:embed="rId5">
            <a:alphaModFix/>
          </a:blip>
          <a:srcRect t="94990"/>
          <a:stretch/>
        </p:blipFill>
        <p:spPr>
          <a:xfrm>
            <a:off x="1298900" y="4926572"/>
            <a:ext cx="6500477" cy="203788"/>
          </a:xfrm>
          <a:prstGeom prst="rect">
            <a:avLst/>
          </a:prstGeom>
          <a:noFill/>
          <a:ln>
            <a:noFill/>
          </a:ln>
        </p:spPr>
      </p:pic>
      <p:sp>
        <p:nvSpPr>
          <p:cNvPr id="4" name="Google Shape;247;p36">
            <a:extLst>
              <a:ext uri="{FF2B5EF4-FFF2-40B4-BE49-F238E27FC236}">
                <a16:creationId xmlns:a16="http://schemas.microsoft.com/office/drawing/2014/main" id="{382B67E5-5D10-C049-656D-C93E5E5070C2}"/>
              </a:ext>
            </a:extLst>
          </p:cNvPr>
          <p:cNvSpPr txBox="1">
            <a:spLocks noGrp="1"/>
          </p:cNvSpPr>
          <p:nvPr>
            <p:ph type="title"/>
          </p:nvPr>
        </p:nvSpPr>
        <p:spPr>
          <a:xfrm>
            <a:off x="96512" y="11154"/>
            <a:ext cx="8915400" cy="499797"/>
          </a:xfrm>
          <a:prstGeom prst="rect">
            <a:avLst/>
          </a:prstGeom>
          <a:noFill/>
          <a:ln>
            <a:noFill/>
          </a:ln>
        </p:spPr>
        <p:txBody>
          <a:bodyPr spcFirstLastPara="1" wrap="square" lIns="68569" tIns="34275" rIns="68569" bIns="34275" anchor="ctr" anchorCtr="0">
            <a:noAutofit/>
          </a:bodyPr>
          <a:lstStyle/>
          <a:p>
            <a:pPr lvl="0" algn="ctr">
              <a:buSzPts val="1400"/>
            </a:pPr>
            <a:r>
              <a:rPr lang="en-US" sz="1800" dirty="0">
                <a:solidFill>
                  <a:srgbClr val="0432FF"/>
                </a:solidFill>
                <a:latin typeface="+mj-lt"/>
              </a:rPr>
              <a:t>Implementation of inline large-scale wet removal and aerosol-aware indirect effect into Thomson MP for GOCART aerosol</a:t>
            </a:r>
          </a:p>
        </p:txBody>
      </p:sp>
      <p:sp>
        <p:nvSpPr>
          <p:cNvPr id="9" name="Google Shape;252;p36">
            <a:extLst>
              <a:ext uri="{FF2B5EF4-FFF2-40B4-BE49-F238E27FC236}">
                <a16:creationId xmlns:a16="http://schemas.microsoft.com/office/drawing/2014/main" id="{4FBD50FC-97A1-597B-50F3-64358B4577A9}"/>
              </a:ext>
            </a:extLst>
          </p:cNvPr>
          <p:cNvSpPr/>
          <p:nvPr/>
        </p:nvSpPr>
        <p:spPr>
          <a:xfrm rot="10800000">
            <a:off x="3522440" y="1691366"/>
            <a:ext cx="2631125" cy="444251"/>
          </a:xfrm>
          <a:prstGeom prst="upArrow">
            <a:avLst>
              <a:gd name="adj1" fmla="val 57556"/>
              <a:gd name="adj2" fmla="val 50208"/>
            </a:avLst>
          </a:prstGeom>
          <a:gradFill>
            <a:gsLst>
              <a:gs pos="0">
                <a:srgbClr val="FF00FF"/>
              </a:gs>
              <a:gs pos="29000">
                <a:srgbClr val="D793FF"/>
              </a:gs>
              <a:gs pos="89000">
                <a:schemeClr val="lt1"/>
              </a:gs>
              <a:gs pos="100000">
                <a:schemeClr val="lt1"/>
              </a:gs>
            </a:gsLst>
            <a:lin ang="5400000" scaled="0"/>
          </a:grad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Calibri"/>
              <a:ea typeface="Calibri"/>
              <a:cs typeface="Calibri"/>
              <a:sym typeface="Calibri"/>
            </a:endParaRPr>
          </a:p>
        </p:txBody>
      </p:sp>
      <p:grpSp>
        <p:nvGrpSpPr>
          <p:cNvPr id="56" name="Group 55">
            <a:extLst>
              <a:ext uri="{FF2B5EF4-FFF2-40B4-BE49-F238E27FC236}">
                <a16:creationId xmlns:a16="http://schemas.microsoft.com/office/drawing/2014/main" id="{C6FEAEAA-9D59-16CC-D519-8AF0B9440F30}"/>
              </a:ext>
            </a:extLst>
          </p:cNvPr>
          <p:cNvGrpSpPr/>
          <p:nvPr/>
        </p:nvGrpSpPr>
        <p:grpSpPr>
          <a:xfrm>
            <a:off x="371382" y="1750383"/>
            <a:ext cx="2886594" cy="333900"/>
            <a:chOff x="330740" y="1012667"/>
            <a:chExt cx="2886594" cy="333900"/>
          </a:xfrm>
        </p:grpSpPr>
        <p:sp>
          <p:nvSpPr>
            <p:cNvPr id="13" name="Google Shape;265;p36">
              <a:extLst>
                <a:ext uri="{FF2B5EF4-FFF2-40B4-BE49-F238E27FC236}">
                  <a16:creationId xmlns:a16="http://schemas.microsoft.com/office/drawing/2014/main" id="{CEB4A8E7-D9EB-E5D3-07EA-62173359BB77}"/>
                </a:ext>
              </a:extLst>
            </p:cNvPr>
            <p:cNvSpPr/>
            <p:nvPr/>
          </p:nvSpPr>
          <p:spPr>
            <a:xfrm>
              <a:off x="330740" y="1012667"/>
              <a:ext cx="2886594" cy="333900"/>
            </a:xfrm>
            <a:prstGeom prst="roundRect">
              <a:avLst>
                <a:gd name="adj" fmla="val 16667"/>
              </a:avLst>
            </a:prstGeom>
            <a:gradFill>
              <a:gsLst>
                <a:gs pos="0">
                  <a:srgbClr val="FFFFFF"/>
                </a:gs>
                <a:gs pos="46000">
                  <a:srgbClr val="FFFFFF"/>
                </a:gs>
                <a:gs pos="91000">
                  <a:srgbClr val="FFF8AC"/>
                </a:gs>
                <a:gs pos="100000">
                  <a:srgbClr val="FFF8AC"/>
                </a:gs>
              </a:gsLst>
              <a:path path="circle">
                <a:fillToRect l="50000" t="50000" r="50000" b="50000"/>
              </a:path>
              <a:tileRect/>
            </a:gradFill>
            <a:ln w="6032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chemeClr val="lt1"/>
                </a:solidFill>
                <a:latin typeface="Calibri"/>
                <a:ea typeface="Calibri"/>
                <a:cs typeface="Calibri"/>
                <a:sym typeface="Calibri"/>
              </a:endParaRPr>
            </a:p>
          </p:txBody>
        </p:sp>
        <p:sp>
          <p:nvSpPr>
            <p:cNvPr id="12" name="Google Shape;260;p36">
              <a:extLst>
                <a:ext uri="{FF2B5EF4-FFF2-40B4-BE49-F238E27FC236}">
                  <a16:creationId xmlns:a16="http://schemas.microsoft.com/office/drawing/2014/main" id="{50C08C01-7B96-3681-4A0C-C67781BBC55F}"/>
                </a:ext>
              </a:extLst>
            </p:cNvPr>
            <p:cNvSpPr txBox="1"/>
            <p:nvPr/>
          </p:nvSpPr>
          <p:spPr>
            <a:xfrm>
              <a:off x="816226" y="1098955"/>
              <a:ext cx="2057400" cy="161325"/>
            </a:xfrm>
            <a:prstGeom prst="rect">
              <a:avLst/>
            </a:prstGeom>
            <a:noFill/>
            <a:ln>
              <a:noFill/>
            </a:ln>
          </p:spPr>
          <p:txBody>
            <a:bodyPr spcFirstLastPara="1" wrap="square" lIns="73650" tIns="36825" rIns="73650" bIns="36825" anchor="ctr" anchorCtr="0">
              <a:noAutofit/>
            </a:bodyPr>
            <a:lstStyle/>
            <a:p>
              <a:pPr algn="ctr">
                <a:buSzPts val="2000"/>
              </a:pPr>
              <a:r>
                <a:rPr lang="en-US" sz="1500" b="1" dirty="0">
                  <a:solidFill>
                    <a:srgbClr val="0432FF"/>
                  </a:solidFill>
                </a:rPr>
                <a:t>GCAFSv1 model</a:t>
              </a:r>
              <a:endParaRPr sz="1500" b="1" dirty="0">
                <a:solidFill>
                  <a:srgbClr val="0432FF"/>
                </a:solidFill>
              </a:endParaRPr>
            </a:p>
          </p:txBody>
        </p:sp>
      </p:grpSp>
      <p:grpSp>
        <p:nvGrpSpPr>
          <p:cNvPr id="57" name="Group 56">
            <a:extLst>
              <a:ext uri="{FF2B5EF4-FFF2-40B4-BE49-F238E27FC236}">
                <a16:creationId xmlns:a16="http://schemas.microsoft.com/office/drawing/2014/main" id="{96578A81-8228-1F89-D74B-DCA6599A47D7}"/>
              </a:ext>
            </a:extLst>
          </p:cNvPr>
          <p:cNvGrpSpPr/>
          <p:nvPr/>
        </p:nvGrpSpPr>
        <p:grpSpPr>
          <a:xfrm>
            <a:off x="5930769" y="1754999"/>
            <a:ext cx="2948586" cy="333900"/>
            <a:chOff x="5910450" y="1024059"/>
            <a:chExt cx="2948586" cy="333900"/>
          </a:xfrm>
        </p:grpSpPr>
        <p:sp>
          <p:nvSpPr>
            <p:cNvPr id="37" name="Google Shape;265;p36">
              <a:extLst>
                <a:ext uri="{FF2B5EF4-FFF2-40B4-BE49-F238E27FC236}">
                  <a16:creationId xmlns:a16="http://schemas.microsoft.com/office/drawing/2014/main" id="{6FA758BC-8FDB-F9CA-DB6B-DE62A0739258}"/>
                </a:ext>
              </a:extLst>
            </p:cNvPr>
            <p:cNvSpPr/>
            <p:nvPr/>
          </p:nvSpPr>
          <p:spPr>
            <a:xfrm>
              <a:off x="5910450" y="1024059"/>
              <a:ext cx="2948586" cy="333900"/>
            </a:xfrm>
            <a:prstGeom prst="roundRect">
              <a:avLst>
                <a:gd name="adj" fmla="val 16667"/>
              </a:avLst>
            </a:prstGeom>
            <a:gradFill>
              <a:gsLst>
                <a:gs pos="0">
                  <a:srgbClr val="FFFFFF"/>
                </a:gs>
                <a:gs pos="46000">
                  <a:srgbClr val="FFFFFF"/>
                </a:gs>
                <a:gs pos="91000">
                  <a:srgbClr val="FFF8AC"/>
                </a:gs>
                <a:gs pos="100000">
                  <a:srgbClr val="FFF8AC"/>
                </a:gs>
              </a:gsLst>
              <a:path path="circle">
                <a:fillToRect l="50000" t="50000" r="50000" b="50000"/>
              </a:path>
              <a:tileRect/>
            </a:gradFill>
            <a:ln w="6032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chemeClr val="lt1"/>
                </a:solidFill>
                <a:latin typeface="Calibri"/>
                <a:ea typeface="Calibri"/>
                <a:cs typeface="Calibri"/>
                <a:sym typeface="Calibri"/>
              </a:endParaRPr>
            </a:p>
          </p:txBody>
        </p:sp>
        <p:sp>
          <p:nvSpPr>
            <p:cNvPr id="15" name="Google Shape;267;p36">
              <a:extLst>
                <a:ext uri="{FF2B5EF4-FFF2-40B4-BE49-F238E27FC236}">
                  <a16:creationId xmlns:a16="http://schemas.microsoft.com/office/drawing/2014/main" id="{8E78DEE6-3210-F961-56EC-1B4A260E851F}"/>
                </a:ext>
              </a:extLst>
            </p:cNvPr>
            <p:cNvSpPr txBox="1"/>
            <p:nvPr/>
          </p:nvSpPr>
          <p:spPr>
            <a:xfrm>
              <a:off x="6356043" y="1104420"/>
              <a:ext cx="2057400" cy="161325"/>
            </a:xfrm>
            <a:prstGeom prst="rect">
              <a:avLst/>
            </a:prstGeom>
            <a:noFill/>
            <a:ln>
              <a:noFill/>
            </a:ln>
          </p:spPr>
          <p:txBody>
            <a:bodyPr spcFirstLastPara="1" wrap="square" lIns="73650" tIns="36825" rIns="73650" bIns="36825" anchor="ctr" anchorCtr="0">
              <a:noAutofit/>
            </a:bodyPr>
            <a:lstStyle/>
            <a:p>
              <a:pPr algn="ctr">
                <a:buSzPts val="2000"/>
              </a:pPr>
              <a:r>
                <a:rPr lang="en-US" sz="1500" b="1" dirty="0">
                  <a:solidFill>
                    <a:srgbClr val="0432FF"/>
                  </a:solidFill>
                </a:rPr>
                <a:t>UFS-Chem model</a:t>
              </a:r>
              <a:endParaRPr sz="1500" b="1" dirty="0">
                <a:solidFill>
                  <a:srgbClr val="0432FF"/>
                </a:solidFill>
              </a:endParaRPr>
            </a:p>
          </p:txBody>
        </p:sp>
      </p:grpSp>
      <p:pic>
        <p:nvPicPr>
          <p:cNvPr id="39" name="Picture 38" descr="A map of the world&#10;&#10;AI-generated content may be incorrect.">
            <a:extLst>
              <a:ext uri="{FF2B5EF4-FFF2-40B4-BE49-F238E27FC236}">
                <a16:creationId xmlns:a16="http://schemas.microsoft.com/office/drawing/2014/main" id="{DB68CFE3-067F-A63F-8758-62C2F5B2E19A}"/>
              </a:ext>
            </a:extLst>
          </p:cNvPr>
          <p:cNvPicPr>
            <a:picLocks noChangeAspect="1"/>
          </p:cNvPicPr>
          <p:nvPr/>
        </p:nvPicPr>
        <p:blipFill>
          <a:blip r:embed="rId6"/>
          <a:srcRect t="16897" r="65417" b="49982"/>
          <a:stretch>
            <a:fillRect/>
          </a:stretch>
        </p:blipFill>
        <p:spPr>
          <a:xfrm>
            <a:off x="155598" y="2549438"/>
            <a:ext cx="2058277" cy="989896"/>
          </a:xfrm>
          <a:prstGeom prst="rect">
            <a:avLst/>
          </a:prstGeom>
        </p:spPr>
      </p:pic>
      <p:pic>
        <p:nvPicPr>
          <p:cNvPr id="41" name="Picture 40" descr="A map of the world&#10;&#10;AI-generated content may be incorrect.">
            <a:extLst>
              <a:ext uri="{FF2B5EF4-FFF2-40B4-BE49-F238E27FC236}">
                <a16:creationId xmlns:a16="http://schemas.microsoft.com/office/drawing/2014/main" id="{A2296406-4BEB-78E5-76AF-AE7EC4686DCD}"/>
              </a:ext>
            </a:extLst>
          </p:cNvPr>
          <p:cNvPicPr>
            <a:picLocks noChangeAspect="1"/>
          </p:cNvPicPr>
          <p:nvPr/>
        </p:nvPicPr>
        <p:blipFill>
          <a:blip r:embed="rId7"/>
          <a:srcRect t="16648" r="65379" b="50490"/>
          <a:stretch>
            <a:fillRect/>
          </a:stretch>
        </p:blipFill>
        <p:spPr>
          <a:xfrm>
            <a:off x="144974" y="3852697"/>
            <a:ext cx="2089218" cy="995808"/>
          </a:xfrm>
          <a:prstGeom prst="rect">
            <a:avLst/>
          </a:prstGeom>
        </p:spPr>
      </p:pic>
      <p:pic>
        <p:nvPicPr>
          <p:cNvPr id="43" name="Google Shape;90;p18" title="f01_ufs_bias_against_merra-2_speciated_aod_gfs.20160801-thom9_aod_from_GOCART.png">
            <a:extLst>
              <a:ext uri="{FF2B5EF4-FFF2-40B4-BE49-F238E27FC236}">
                <a16:creationId xmlns:a16="http://schemas.microsoft.com/office/drawing/2014/main" id="{52AEB6C9-6A70-7B12-009C-00C3E0D26673}"/>
              </a:ext>
            </a:extLst>
          </p:cNvPr>
          <p:cNvPicPr preferRelativeResize="0"/>
          <p:nvPr/>
        </p:nvPicPr>
        <p:blipFill>
          <a:blip r:embed="rId8">
            <a:alphaModFix/>
          </a:blip>
          <a:srcRect t="16699" r="65006" b="50469"/>
          <a:stretch>
            <a:fillRect/>
          </a:stretch>
        </p:blipFill>
        <p:spPr>
          <a:xfrm>
            <a:off x="2294979" y="3858394"/>
            <a:ext cx="2117320" cy="995808"/>
          </a:xfrm>
          <a:prstGeom prst="rect">
            <a:avLst/>
          </a:prstGeom>
          <a:noFill/>
          <a:ln>
            <a:noFill/>
          </a:ln>
        </p:spPr>
      </p:pic>
      <p:pic>
        <p:nvPicPr>
          <p:cNvPr id="44" name="Google Shape;271;p36">
            <a:extLst>
              <a:ext uri="{FF2B5EF4-FFF2-40B4-BE49-F238E27FC236}">
                <a16:creationId xmlns:a16="http://schemas.microsoft.com/office/drawing/2014/main" id="{D960214C-8179-46BC-8D90-CD0A3D560BD3}"/>
              </a:ext>
            </a:extLst>
          </p:cNvPr>
          <p:cNvPicPr preferRelativeResize="0"/>
          <p:nvPr/>
        </p:nvPicPr>
        <p:blipFill rotWithShape="1">
          <a:blip r:embed="rId9">
            <a:alphaModFix/>
          </a:blip>
          <a:srcRect l="16911" t="7326" r="50792" b="65329"/>
          <a:stretch/>
        </p:blipFill>
        <p:spPr>
          <a:xfrm>
            <a:off x="4762855" y="2547527"/>
            <a:ext cx="1987757" cy="1094185"/>
          </a:xfrm>
          <a:prstGeom prst="rect">
            <a:avLst/>
          </a:prstGeom>
          <a:noFill/>
          <a:ln>
            <a:noFill/>
          </a:ln>
        </p:spPr>
      </p:pic>
      <p:pic>
        <p:nvPicPr>
          <p:cNvPr id="45" name="Google Shape;272;p36">
            <a:extLst>
              <a:ext uri="{FF2B5EF4-FFF2-40B4-BE49-F238E27FC236}">
                <a16:creationId xmlns:a16="http://schemas.microsoft.com/office/drawing/2014/main" id="{4D44B480-9405-B31B-3710-FD322C246444}"/>
              </a:ext>
            </a:extLst>
          </p:cNvPr>
          <p:cNvPicPr preferRelativeResize="0"/>
          <p:nvPr/>
        </p:nvPicPr>
        <p:blipFill rotWithShape="1">
          <a:blip r:embed="rId10">
            <a:alphaModFix/>
          </a:blip>
          <a:srcRect l="16604" t="7127" r="51135" b="65760"/>
          <a:stretch/>
        </p:blipFill>
        <p:spPr>
          <a:xfrm>
            <a:off x="6871279" y="2539106"/>
            <a:ext cx="1987757" cy="1042168"/>
          </a:xfrm>
          <a:prstGeom prst="rect">
            <a:avLst/>
          </a:prstGeom>
          <a:noFill/>
          <a:ln>
            <a:noFill/>
          </a:ln>
        </p:spPr>
      </p:pic>
      <p:sp>
        <p:nvSpPr>
          <p:cNvPr id="48" name="Google Shape;278;p36">
            <a:extLst>
              <a:ext uri="{FF2B5EF4-FFF2-40B4-BE49-F238E27FC236}">
                <a16:creationId xmlns:a16="http://schemas.microsoft.com/office/drawing/2014/main" id="{DB12011E-47C5-B3B2-C062-01145775C3F6}"/>
              </a:ext>
            </a:extLst>
          </p:cNvPr>
          <p:cNvSpPr txBox="1"/>
          <p:nvPr/>
        </p:nvSpPr>
        <p:spPr>
          <a:xfrm>
            <a:off x="2716106" y="3569059"/>
            <a:ext cx="3705013" cy="253885"/>
          </a:xfrm>
          <a:prstGeom prst="rect">
            <a:avLst/>
          </a:prstGeom>
          <a:gradFill>
            <a:gsLst>
              <a:gs pos="0">
                <a:srgbClr val="FFFFFF"/>
              </a:gs>
              <a:gs pos="46000">
                <a:srgbClr val="FFFFFF"/>
              </a:gs>
              <a:gs pos="79000">
                <a:srgbClr val="F8FFB6"/>
              </a:gs>
              <a:gs pos="100000">
                <a:srgbClr val="F1FF8E"/>
              </a:gs>
            </a:gsLst>
            <a:path path="circle">
              <a:fillToRect l="50000" t="50000" r="50000" b="50000"/>
            </a:path>
          </a:gradFill>
          <a:ln>
            <a:noFill/>
          </a:ln>
        </p:spPr>
        <p:txBody>
          <a:bodyPr spcFirstLastPara="1" wrap="square" lIns="68569" tIns="34275" rIns="68569" bIns="34275" anchor="t" anchorCtr="0">
            <a:spAutoFit/>
          </a:bodyPr>
          <a:lstStyle/>
          <a:p>
            <a:pPr algn="ctr"/>
            <a:r>
              <a:rPr lang="en-US" sz="1200" b="1" dirty="0"/>
              <a:t>Inline large-scale wet removal in TH-MP</a:t>
            </a:r>
            <a:endParaRPr sz="1200" b="1" dirty="0"/>
          </a:p>
        </p:txBody>
      </p:sp>
      <p:sp>
        <p:nvSpPr>
          <p:cNvPr id="49" name="Google Shape;279;p36">
            <a:extLst>
              <a:ext uri="{FF2B5EF4-FFF2-40B4-BE49-F238E27FC236}">
                <a16:creationId xmlns:a16="http://schemas.microsoft.com/office/drawing/2014/main" id="{C5CDB1E7-C02C-61F6-63C5-02968AC1407C}"/>
              </a:ext>
            </a:extLst>
          </p:cNvPr>
          <p:cNvSpPr txBox="1"/>
          <p:nvPr/>
        </p:nvSpPr>
        <p:spPr>
          <a:xfrm>
            <a:off x="2580640" y="2139649"/>
            <a:ext cx="4030133" cy="253885"/>
          </a:xfrm>
          <a:prstGeom prst="rect">
            <a:avLst/>
          </a:prstGeom>
          <a:gradFill>
            <a:gsLst>
              <a:gs pos="0">
                <a:srgbClr val="FFFFFF"/>
              </a:gs>
              <a:gs pos="46000">
                <a:srgbClr val="FFFFFF"/>
              </a:gs>
              <a:gs pos="70000">
                <a:srgbClr val="F8FFB6"/>
              </a:gs>
              <a:gs pos="98000">
                <a:srgbClr val="F1FF8E"/>
              </a:gs>
            </a:gsLst>
            <a:path path="circle">
              <a:fillToRect l="50000" t="50000" r="50000" b="50000"/>
            </a:path>
          </a:gradFill>
          <a:ln>
            <a:noFill/>
          </a:ln>
        </p:spPr>
        <p:txBody>
          <a:bodyPr spcFirstLastPara="1" wrap="square" lIns="68569" tIns="34275" rIns="68569" bIns="34275" anchor="t" anchorCtr="0">
            <a:spAutoFit/>
          </a:bodyPr>
          <a:lstStyle/>
          <a:p>
            <a:pPr algn="ctr"/>
            <a:r>
              <a:rPr lang="en-US" sz="1200" b="1" dirty="0"/>
              <a:t>Offline large-scale wet removal in Aerosol Model</a:t>
            </a:r>
            <a:endParaRPr sz="1200" b="1" dirty="0"/>
          </a:p>
        </p:txBody>
      </p:sp>
      <p:sp>
        <p:nvSpPr>
          <p:cNvPr id="50" name="Google Shape;276;p36">
            <a:extLst>
              <a:ext uri="{FF2B5EF4-FFF2-40B4-BE49-F238E27FC236}">
                <a16:creationId xmlns:a16="http://schemas.microsoft.com/office/drawing/2014/main" id="{3D4E301C-44E6-2F02-7168-907428ED75D1}"/>
              </a:ext>
            </a:extLst>
          </p:cNvPr>
          <p:cNvSpPr txBox="1"/>
          <p:nvPr/>
        </p:nvSpPr>
        <p:spPr>
          <a:xfrm>
            <a:off x="503956" y="2416558"/>
            <a:ext cx="1599122" cy="150045"/>
          </a:xfrm>
          <a:prstGeom prst="rect">
            <a:avLst/>
          </a:prstGeom>
          <a:noFill/>
          <a:ln>
            <a:noFill/>
          </a:ln>
        </p:spPr>
        <p:txBody>
          <a:bodyPr spcFirstLastPara="1" wrap="square" lIns="73650" tIns="36825" rIns="73650" bIns="36825" anchor="ctr" anchorCtr="0">
            <a:noAutofit/>
          </a:bodyPr>
          <a:lstStyle/>
          <a:p>
            <a:pPr algn="ctr">
              <a:buSzPts val="1000"/>
            </a:pPr>
            <a:r>
              <a:rPr lang="en-US" sz="1000" b="1" dirty="0">
                <a:solidFill>
                  <a:srgbClr val="FF0000"/>
                </a:solidFill>
              </a:rPr>
              <a:t>24-hr cycling ATM</a:t>
            </a:r>
            <a:endParaRPr sz="1000" b="1" dirty="0">
              <a:solidFill>
                <a:srgbClr val="FF0000"/>
              </a:solidFill>
            </a:endParaRPr>
          </a:p>
        </p:txBody>
      </p:sp>
      <p:sp>
        <p:nvSpPr>
          <p:cNvPr id="51" name="Google Shape;277;p36">
            <a:extLst>
              <a:ext uri="{FF2B5EF4-FFF2-40B4-BE49-F238E27FC236}">
                <a16:creationId xmlns:a16="http://schemas.microsoft.com/office/drawing/2014/main" id="{7E02EFAD-C1D4-1DAF-302B-252B40AC430B}"/>
              </a:ext>
            </a:extLst>
          </p:cNvPr>
          <p:cNvSpPr txBox="1"/>
          <p:nvPr/>
        </p:nvSpPr>
        <p:spPr>
          <a:xfrm>
            <a:off x="2533147" y="2405702"/>
            <a:ext cx="1630709" cy="139076"/>
          </a:xfrm>
          <a:prstGeom prst="rect">
            <a:avLst/>
          </a:prstGeom>
          <a:noFill/>
          <a:ln>
            <a:noFill/>
          </a:ln>
        </p:spPr>
        <p:txBody>
          <a:bodyPr spcFirstLastPara="1" wrap="square" lIns="73650" tIns="36825" rIns="73650" bIns="36825" anchor="ctr" anchorCtr="0">
            <a:noAutofit/>
          </a:bodyPr>
          <a:lstStyle/>
          <a:p>
            <a:pPr algn="ctr">
              <a:buSzPts val="1000"/>
            </a:pPr>
            <a:r>
              <a:rPr lang="en-US" sz="1000" b="1" dirty="0">
                <a:solidFill>
                  <a:srgbClr val="FF0000"/>
                </a:solidFill>
              </a:rPr>
              <a:t>S2S fully couple</a:t>
            </a:r>
            <a:endParaRPr sz="1000" b="1" dirty="0">
              <a:solidFill>
                <a:srgbClr val="FF0000"/>
              </a:solidFill>
            </a:endParaRPr>
          </a:p>
        </p:txBody>
      </p:sp>
      <p:sp>
        <p:nvSpPr>
          <p:cNvPr id="54" name="Google Shape;276;p36">
            <a:extLst>
              <a:ext uri="{FF2B5EF4-FFF2-40B4-BE49-F238E27FC236}">
                <a16:creationId xmlns:a16="http://schemas.microsoft.com/office/drawing/2014/main" id="{A04FCA32-B557-4594-685B-8295B684418B}"/>
              </a:ext>
            </a:extLst>
          </p:cNvPr>
          <p:cNvSpPr txBox="1"/>
          <p:nvPr/>
        </p:nvSpPr>
        <p:spPr>
          <a:xfrm>
            <a:off x="5082233" y="2413293"/>
            <a:ext cx="1599122" cy="150045"/>
          </a:xfrm>
          <a:prstGeom prst="rect">
            <a:avLst/>
          </a:prstGeom>
          <a:noFill/>
          <a:ln>
            <a:noFill/>
          </a:ln>
        </p:spPr>
        <p:txBody>
          <a:bodyPr spcFirstLastPara="1" wrap="square" lIns="73650" tIns="36825" rIns="73650" bIns="36825" anchor="ctr" anchorCtr="0">
            <a:noAutofit/>
          </a:bodyPr>
          <a:lstStyle/>
          <a:p>
            <a:pPr algn="ctr">
              <a:buSzPts val="1000"/>
            </a:pPr>
            <a:r>
              <a:rPr lang="en-US" sz="1000" b="1" dirty="0">
                <a:solidFill>
                  <a:srgbClr val="FF0000"/>
                </a:solidFill>
              </a:rPr>
              <a:t>24-hr cycling ATM</a:t>
            </a:r>
            <a:endParaRPr sz="1000" b="1" dirty="0">
              <a:solidFill>
                <a:srgbClr val="FF0000"/>
              </a:solidFill>
            </a:endParaRPr>
          </a:p>
        </p:txBody>
      </p:sp>
      <p:sp>
        <p:nvSpPr>
          <p:cNvPr id="55" name="Google Shape;277;p36">
            <a:extLst>
              <a:ext uri="{FF2B5EF4-FFF2-40B4-BE49-F238E27FC236}">
                <a16:creationId xmlns:a16="http://schemas.microsoft.com/office/drawing/2014/main" id="{714C71A5-B986-4D7F-6C95-F4FB25BD56D1}"/>
              </a:ext>
            </a:extLst>
          </p:cNvPr>
          <p:cNvSpPr txBox="1"/>
          <p:nvPr/>
        </p:nvSpPr>
        <p:spPr>
          <a:xfrm>
            <a:off x="7111424" y="2408657"/>
            <a:ext cx="1630709" cy="139076"/>
          </a:xfrm>
          <a:prstGeom prst="rect">
            <a:avLst/>
          </a:prstGeom>
          <a:noFill/>
          <a:ln>
            <a:noFill/>
          </a:ln>
        </p:spPr>
        <p:txBody>
          <a:bodyPr spcFirstLastPara="1" wrap="square" lIns="73650" tIns="36825" rIns="73650" bIns="36825" anchor="ctr" anchorCtr="0">
            <a:noAutofit/>
          </a:bodyPr>
          <a:lstStyle/>
          <a:p>
            <a:pPr algn="ctr">
              <a:buSzPts val="1000"/>
            </a:pPr>
            <a:r>
              <a:rPr lang="en-US" sz="1000" b="1" dirty="0">
                <a:solidFill>
                  <a:srgbClr val="FF0000"/>
                </a:solidFill>
              </a:rPr>
              <a:t>S2S fully couple</a:t>
            </a:r>
            <a:endParaRPr sz="1000" b="1" dirty="0">
              <a:solidFill>
                <a:srgbClr val="FF0000"/>
              </a:solidFill>
            </a:endParaRPr>
          </a:p>
        </p:txBody>
      </p:sp>
      <p:sp>
        <p:nvSpPr>
          <p:cNvPr id="58" name="Google Shape;307;p37">
            <a:extLst>
              <a:ext uri="{FF2B5EF4-FFF2-40B4-BE49-F238E27FC236}">
                <a16:creationId xmlns:a16="http://schemas.microsoft.com/office/drawing/2014/main" id="{47806894-A569-5AA5-BD26-8950E0311CFA}"/>
              </a:ext>
            </a:extLst>
          </p:cNvPr>
          <p:cNvSpPr txBox="1"/>
          <p:nvPr/>
        </p:nvSpPr>
        <p:spPr>
          <a:xfrm>
            <a:off x="2709886" y="4689743"/>
            <a:ext cx="3904139" cy="253885"/>
          </a:xfrm>
          <a:prstGeom prst="rect">
            <a:avLst/>
          </a:prstGeom>
          <a:solidFill>
            <a:schemeClr val="accent6">
              <a:lumMod val="20000"/>
              <a:lumOff val="80000"/>
              <a:alpha val="64705"/>
            </a:schemeClr>
          </a:solidFill>
          <a:ln>
            <a:noFill/>
          </a:ln>
        </p:spPr>
        <p:txBody>
          <a:bodyPr spcFirstLastPara="1" wrap="square" lIns="68569" tIns="34275" rIns="68569" bIns="34275" anchor="t" anchorCtr="0">
            <a:spAutoFit/>
          </a:bodyPr>
          <a:lstStyle/>
          <a:p>
            <a:pPr algn="ctr"/>
            <a:r>
              <a:rPr lang="en-US" sz="1200" dirty="0"/>
              <a:t>AOD biases with respect to MERRA-2, Aug. 2016</a:t>
            </a:r>
            <a:endParaRPr sz="1200" dirty="0"/>
          </a:p>
        </p:txBody>
      </p:sp>
      <p:sp>
        <p:nvSpPr>
          <p:cNvPr id="59" name="Google Shape;257;p36">
            <a:extLst>
              <a:ext uri="{FF2B5EF4-FFF2-40B4-BE49-F238E27FC236}">
                <a16:creationId xmlns:a16="http://schemas.microsoft.com/office/drawing/2014/main" id="{237098F8-C80B-C8DD-B367-EF63281E9162}"/>
              </a:ext>
            </a:extLst>
          </p:cNvPr>
          <p:cNvSpPr/>
          <p:nvPr/>
        </p:nvSpPr>
        <p:spPr>
          <a:xfrm>
            <a:off x="5587299" y="588135"/>
            <a:ext cx="2099967" cy="1023327"/>
          </a:xfrm>
          <a:prstGeom prst="rect">
            <a:avLst/>
          </a:prstGeom>
          <a:gradFill>
            <a:gsLst>
              <a:gs pos="0">
                <a:srgbClr val="FFFFFF"/>
              </a:gs>
              <a:gs pos="38000">
                <a:srgbClr val="FFFFFF"/>
              </a:gs>
              <a:gs pos="100000">
                <a:srgbClr val="94FDFF"/>
              </a:gs>
            </a:gsLst>
            <a:path path="circle">
              <a:fillToRect l="50000" t="50000" r="50000" b="50000"/>
            </a:path>
            <a:tileRect/>
          </a:gradFill>
          <a:ln w="57150" cap="flat" cmpd="sng">
            <a:solidFill>
              <a:srgbClr val="7F7F7F"/>
            </a:solidFill>
            <a:prstDash val="solid"/>
            <a:round/>
            <a:headEnd type="none" w="sm" len="sm"/>
            <a:tailEnd type="none" w="sm" len="sm"/>
          </a:ln>
        </p:spPr>
        <p:txBody>
          <a:bodyPr spcFirstLastPara="1" wrap="square" lIns="68569" tIns="34275" rIns="68569" bIns="34275" anchor="t" anchorCtr="0">
            <a:spAutoFit/>
          </a:bodyPr>
          <a:lstStyle/>
          <a:p>
            <a:pPr algn="ctr"/>
            <a:r>
              <a:rPr lang="en-US" b="1" dirty="0">
                <a:latin typeface="+mj-lt"/>
                <a:ea typeface="Calibri"/>
                <a:cs typeface="Calibri"/>
                <a:sym typeface="Calibri"/>
              </a:rPr>
              <a:t>CHEM/AERO Model</a:t>
            </a:r>
          </a:p>
          <a:p>
            <a:pPr algn="ctr">
              <a:buClr>
                <a:schemeClr val="dk1"/>
              </a:buClr>
              <a:buSzPts val="2000"/>
            </a:pPr>
            <a:r>
              <a:rPr lang="en-US" sz="1200" dirty="0">
                <a:solidFill>
                  <a:schemeClr val="dk1"/>
                </a:solidFill>
              </a:rPr>
              <a:t>Emission</a:t>
            </a:r>
          </a:p>
          <a:p>
            <a:pPr algn="ctr">
              <a:buClr>
                <a:schemeClr val="dk1"/>
              </a:buClr>
              <a:buSzPts val="2000"/>
            </a:pPr>
            <a:r>
              <a:rPr lang="en-US" sz="1200" dirty="0">
                <a:solidFill>
                  <a:schemeClr val="dk1"/>
                </a:solidFill>
              </a:rPr>
              <a:t>Dry deposition </a:t>
            </a:r>
          </a:p>
          <a:p>
            <a:pPr algn="ctr">
              <a:buClr>
                <a:schemeClr val="dk1"/>
              </a:buClr>
              <a:buSzPts val="2000"/>
            </a:pPr>
            <a:r>
              <a:rPr lang="en-US" sz="1200" dirty="0">
                <a:solidFill>
                  <a:schemeClr val="dk1"/>
                </a:solidFill>
              </a:rPr>
              <a:t>Chemistry</a:t>
            </a:r>
          </a:p>
          <a:p>
            <a:pPr algn="ctr">
              <a:buClr>
                <a:schemeClr val="dk1"/>
              </a:buClr>
              <a:buSzPts val="2000"/>
            </a:pPr>
            <a:r>
              <a:rPr lang="en-US" sz="1200" b="1" dirty="0">
                <a:solidFill>
                  <a:srgbClr val="FF0000"/>
                </a:solidFill>
              </a:rPr>
              <a:t>Large-scale wet dep.  </a:t>
            </a:r>
          </a:p>
        </p:txBody>
      </p:sp>
      <p:sp>
        <p:nvSpPr>
          <p:cNvPr id="60" name="Google Shape;258;p36">
            <a:extLst>
              <a:ext uri="{FF2B5EF4-FFF2-40B4-BE49-F238E27FC236}">
                <a16:creationId xmlns:a16="http://schemas.microsoft.com/office/drawing/2014/main" id="{AE2806FC-B50B-1292-79F1-5A9088105FAD}"/>
              </a:ext>
            </a:extLst>
          </p:cNvPr>
          <p:cNvSpPr/>
          <p:nvPr/>
        </p:nvSpPr>
        <p:spPr>
          <a:xfrm>
            <a:off x="274274" y="594668"/>
            <a:ext cx="3879201" cy="1023327"/>
          </a:xfrm>
          <a:prstGeom prst="rect">
            <a:avLst/>
          </a:prstGeom>
          <a:gradFill>
            <a:gsLst>
              <a:gs pos="0">
                <a:srgbClr val="FFFFFF"/>
              </a:gs>
              <a:gs pos="38000">
                <a:srgbClr val="FFFFFF"/>
              </a:gs>
              <a:gs pos="100000">
                <a:srgbClr val="94FDFF"/>
              </a:gs>
            </a:gsLst>
            <a:path path="circle">
              <a:fillToRect l="50000" t="50000" r="50000" b="50000"/>
            </a:path>
            <a:tileRect/>
          </a:gradFill>
          <a:ln w="57150" cap="flat" cmpd="sng">
            <a:solidFill>
              <a:srgbClr val="7F7F7F"/>
            </a:solidFill>
            <a:prstDash val="solid"/>
            <a:round/>
            <a:headEnd type="none" w="sm" len="sm"/>
            <a:tailEnd type="none" w="sm" len="sm"/>
          </a:ln>
        </p:spPr>
        <p:txBody>
          <a:bodyPr spcFirstLastPara="1" wrap="square" lIns="68569" tIns="34275" rIns="68569" bIns="34275" anchor="t" anchorCtr="0">
            <a:spAutoFit/>
          </a:bodyPr>
          <a:lstStyle/>
          <a:p>
            <a:pPr algn="ctr"/>
            <a:r>
              <a:rPr lang="en-US" b="1" dirty="0"/>
              <a:t>ATM Model</a:t>
            </a:r>
            <a:endParaRPr lang="en-US" b="1" dirty="0">
              <a:latin typeface="Calibri"/>
              <a:ea typeface="Calibri"/>
              <a:cs typeface="Calibri"/>
              <a:sym typeface="Calibri"/>
            </a:endParaRPr>
          </a:p>
          <a:p>
            <a:pPr>
              <a:buClr>
                <a:schemeClr val="dk1"/>
              </a:buClr>
              <a:buSzPts val="2000"/>
            </a:pPr>
            <a:r>
              <a:rPr lang="en-US" sz="1200" dirty="0">
                <a:solidFill>
                  <a:schemeClr val="dk1"/>
                </a:solidFill>
              </a:rPr>
              <a:t>Convective transport &amp; wet dep.</a:t>
            </a:r>
          </a:p>
          <a:p>
            <a:pPr>
              <a:buClr>
                <a:schemeClr val="dk1"/>
              </a:buClr>
              <a:buSzPts val="2000"/>
            </a:pPr>
            <a:r>
              <a:rPr lang="en-US" sz="1200" dirty="0">
                <a:solidFill>
                  <a:schemeClr val="dk1"/>
                </a:solidFill>
              </a:rPr>
              <a:t>PBL mixing</a:t>
            </a:r>
          </a:p>
          <a:p>
            <a:pPr>
              <a:buClr>
                <a:schemeClr val="dk1"/>
              </a:buClr>
              <a:buSzPts val="2000"/>
            </a:pPr>
            <a:r>
              <a:rPr lang="en-US" sz="1200" dirty="0">
                <a:solidFill>
                  <a:schemeClr val="dk1"/>
                </a:solidFill>
              </a:rPr>
              <a:t>Aerosol optical calculation</a:t>
            </a:r>
          </a:p>
          <a:p>
            <a:pPr algn="ctr">
              <a:buClr>
                <a:schemeClr val="dk1"/>
              </a:buClr>
              <a:buSzPts val="2000"/>
            </a:pPr>
            <a:endParaRPr lang="en-US" sz="1200" dirty="0">
              <a:solidFill>
                <a:schemeClr val="dk1"/>
              </a:solidFill>
            </a:endParaRPr>
          </a:p>
        </p:txBody>
      </p:sp>
      <p:sp>
        <p:nvSpPr>
          <p:cNvPr id="63" name="TextBox 62">
            <a:extLst>
              <a:ext uri="{FF2B5EF4-FFF2-40B4-BE49-F238E27FC236}">
                <a16:creationId xmlns:a16="http://schemas.microsoft.com/office/drawing/2014/main" id="{5E3174D2-F297-3415-44ED-90679ED02974}"/>
              </a:ext>
            </a:extLst>
          </p:cNvPr>
          <p:cNvSpPr txBox="1"/>
          <p:nvPr/>
        </p:nvSpPr>
        <p:spPr>
          <a:xfrm>
            <a:off x="2624652" y="689872"/>
            <a:ext cx="1539204" cy="830997"/>
          </a:xfrm>
          <a:prstGeom prst="rect">
            <a:avLst/>
          </a:prstGeom>
          <a:noFill/>
        </p:spPr>
        <p:txBody>
          <a:bodyPr wrap="none" rtlCol="0">
            <a:spAutoFit/>
          </a:bodyPr>
          <a:lstStyle/>
          <a:p>
            <a:pPr lvl="0" algn="ctr">
              <a:buSzPts val="1200"/>
            </a:pPr>
            <a:r>
              <a:rPr lang="en-US" sz="1200" b="1" dirty="0">
                <a:solidFill>
                  <a:srgbClr val="0432FF"/>
                </a:solidFill>
              </a:rPr>
              <a:t>Thompson MP</a:t>
            </a:r>
          </a:p>
          <a:p>
            <a:pPr algn="ctr">
              <a:buClr>
                <a:schemeClr val="dk1"/>
              </a:buClr>
              <a:buSzPts val="2000"/>
            </a:pPr>
            <a:r>
              <a:rPr lang="en-US" sz="1200" dirty="0">
                <a:solidFill>
                  <a:schemeClr val="dk1"/>
                </a:solidFill>
              </a:rPr>
              <a:t>Rain, snow, graupel</a:t>
            </a:r>
          </a:p>
          <a:p>
            <a:pPr algn="ctr">
              <a:buClr>
                <a:schemeClr val="dk1"/>
              </a:buClr>
              <a:buSzPts val="2000"/>
            </a:pPr>
            <a:r>
              <a:rPr lang="en-US" sz="1200" dirty="0">
                <a:solidFill>
                  <a:schemeClr val="dk1"/>
                </a:solidFill>
              </a:rPr>
              <a:t>IFA</a:t>
            </a:r>
          </a:p>
          <a:p>
            <a:pPr algn="ctr">
              <a:buClr>
                <a:schemeClr val="dk1"/>
              </a:buClr>
              <a:buSzPts val="2000"/>
            </a:pPr>
            <a:r>
              <a:rPr lang="en-US" sz="1200" dirty="0">
                <a:solidFill>
                  <a:schemeClr val="dk1"/>
                </a:solidFill>
              </a:rPr>
              <a:t>WFA</a:t>
            </a:r>
            <a:endParaRPr lang="en-US" sz="1200" dirty="0"/>
          </a:p>
        </p:txBody>
      </p:sp>
      <p:sp>
        <p:nvSpPr>
          <p:cNvPr id="67" name="Right Arrow 66">
            <a:extLst>
              <a:ext uri="{FF2B5EF4-FFF2-40B4-BE49-F238E27FC236}">
                <a16:creationId xmlns:a16="http://schemas.microsoft.com/office/drawing/2014/main" id="{C84666CA-3045-C3CF-B74C-A67514EA4CDA}"/>
              </a:ext>
            </a:extLst>
          </p:cNvPr>
          <p:cNvSpPr/>
          <p:nvPr/>
        </p:nvSpPr>
        <p:spPr>
          <a:xfrm rot="10800000">
            <a:off x="3704930" y="1470450"/>
            <a:ext cx="2117371" cy="64882"/>
          </a:xfrm>
          <a:prstGeom prst="rightArrow">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map of the world&#10;&#10;AI-generated content may be incorrect.">
            <a:extLst>
              <a:ext uri="{FF2B5EF4-FFF2-40B4-BE49-F238E27FC236}">
                <a16:creationId xmlns:a16="http://schemas.microsoft.com/office/drawing/2014/main" id="{205F3785-838F-704E-5615-D76441A4AC40}"/>
              </a:ext>
            </a:extLst>
          </p:cNvPr>
          <p:cNvPicPr>
            <a:picLocks noChangeAspect="1"/>
          </p:cNvPicPr>
          <p:nvPr/>
        </p:nvPicPr>
        <p:blipFill>
          <a:blip r:embed="rId11"/>
          <a:srcRect l="16779" t="7043" r="50423" b="65593"/>
          <a:stretch>
            <a:fillRect/>
          </a:stretch>
        </p:blipFill>
        <p:spPr>
          <a:xfrm>
            <a:off x="6915117" y="3866916"/>
            <a:ext cx="2023321" cy="1067629"/>
          </a:xfrm>
          <a:prstGeom prst="rect">
            <a:avLst/>
          </a:prstGeom>
        </p:spPr>
      </p:pic>
      <p:sp>
        <p:nvSpPr>
          <p:cNvPr id="6" name="TextBox 5">
            <a:extLst>
              <a:ext uri="{FF2B5EF4-FFF2-40B4-BE49-F238E27FC236}">
                <a16:creationId xmlns:a16="http://schemas.microsoft.com/office/drawing/2014/main" id="{4E8AC4DD-C324-F366-D30F-10499379A12B}"/>
              </a:ext>
            </a:extLst>
          </p:cNvPr>
          <p:cNvSpPr txBox="1"/>
          <p:nvPr/>
        </p:nvSpPr>
        <p:spPr>
          <a:xfrm>
            <a:off x="4194817" y="745855"/>
            <a:ext cx="1402863" cy="707886"/>
          </a:xfrm>
          <a:prstGeom prst="rect">
            <a:avLst/>
          </a:prstGeom>
          <a:noFill/>
        </p:spPr>
        <p:txBody>
          <a:bodyPr wrap="square">
            <a:spAutoFit/>
          </a:bodyPr>
          <a:lstStyle/>
          <a:p>
            <a:r>
              <a:rPr lang="en-US" sz="800" b="1" dirty="0"/>
              <a:t>Ensures that aerosol removal is physically consistent with the model’s cloud and precipitation processes</a:t>
            </a:r>
          </a:p>
        </p:txBody>
      </p:sp>
      <p:sp>
        <p:nvSpPr>
          <p:cNvPr id="8" name="TextBox 7">
            <a:extLst>
              <a:ext uri="{FF2B5EF4-FFF2-40B4-BE49-F238E27FC236}">
                <a16:creationId xmlns:a16="http://schemas.microsoft.com/office/drawing/2014/main" id="{73060031-55B2-B0E2-90FF-DF9DB7C4E236}"/>
              </a:ext>
            </a:extLst>
          </p:cNvPr>
          <p:cNvSpPr txBox="1"/>
          <p:nvPr/>
        </p:nvSpPr>
        <p:spPr>
          <a:xfrm>
            <a:off x="7799377" y="1094840"/>
            <a:ext cx="1375428" cy="584775"/>
          </a:xfrm>
          <a:prstGeom prst="rect">
            <a:avLst/>
          </a:prstGeom>
          <a:noFill/>
        </p:spPr>
        <p:txBody>
          <a:bodyPr wrap="square">
            <a:spAutoFit/>
          </a:bodyPr>
          <a:lstStyle/>
          <a:p>
            <a:r>
              <a:rPr lang="en-US" sz="800" b="1" dirty="0">
                <a:solidFill>
                  <a:srgbClr val="0432FF"/>
                </a:solidFill>
              </a:rPr>
              <a:t>Introduce discrepancies when using different chemistry/aerosol schemes</a:t>
            </a:r>
          </a:p>
        </p:txBody>
      </p:sp>
      <p:sp>
        <p:nvSpPr>
          <p:cNvPr id="10" name="Right Arrow 9">
            <a:extLst>
              <a:ext uri="{FF2B5EF4-FFF2-40B4-BE49-F238E27FC236}">
                <a16:creationId xmlns:a16="http://schemas.microsoft.com/office/drawing/2014/main" id="{4EEB85EE-7656-9152-C96D-23B31F8513C7}"/>
              </a:ext>
            </a:extLst>
          </p:cNvPr>
          <p:cNvSpPr/>
          <p:nvPr/>
        </p:nvSpPr>
        <p:spPr>
          <a:xfrm>
            <a:off x="7529611" y="1489613"/>
            <a:ext cx="269766" cy="45719"/>
          </a:xfrm>
          <a:prstGeom prst="rightArrow">
            <a:avLst/>
          </a:prstGeom>
          <a:solidFill>
            <a:srgbClr val="0432FF"/>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6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A5E2E-064F-BFB3-EC99-C05F86EE3A19}"/>
            </a:ext>
          </a:extLst>
        </p:cNvPr>
        <p:cNvGrpSpPr/>
        <p:nvPr/>
      </p:nvGrpSpPr>
      <p:grpSpPr>
        <a:xfrm>
          <a:off x="0" y="0"/>
          <a:ext cx="0" cy="0"/>
          <a:chOff x="0" y="0"/>
          <a:chExt cx="0" cy="0"/>
        </a:xfrm>
      </p:grpSpPr>
      <p:pic>
        <p:nvPicPr>
          <p:cNvPr id="23" name="Picture 22" descr="A screenshot of a map&#10;&#10;AI-generated content may be incorrect.">
            <a:extLst>
              <a:ext uri="{FF2B5EF4-FFF2-40B4-BE49-F238E27FC236}">
                <a16:creationId xmlns:a16="http://schemas.microsoft.com/office/drawing/2014/main" id="{743CA210-4823-F17D-1B2E-3DE656FFCF29}"/>
              </a:ext>
            </a:extLst>
          </p:cNvPr>
          <p:cNvPicPr>
            <a:picLocks noChangeAspect="1"/>
          </p:cNvPicPr>
          <p:nvPr/>
        </p:nvPicPr>
        <p:blipFill>
          <a:blip r:embed="rId2"/>
          <a:srcRect l="52775" t="27962" b="16079"/>
          <a:stretch>
            <a:fillRect/>
          </a:stretch>
        </p:blipFill>
        <p:spPr>
          <a:xfrm>
            <a:off x="393845" y="3053226"/>
            <a:ext cx="3271980" cy="1775566"/>
          </a:xfrm>
          <a:prstGeom prst="rect">
            <a:avLst/>
          </a:prstGeom>
        </p:spPr>
      </p:pic>
      <p:sp>
        <p:nvSpPr>
          <p:cNvPr id="6" name="Google Shape;314;p38">
            <a:extLst>
              <a:ext uri="{FF2B5EF4-FFF2-40B4-BE49-F238E27FC236}">
                <a16:creationId xmlns:a16="http://schemas.microsoft.com/office/drawing/2014/main" id="{B26E88D5-4D58-6C41-C1D8-FE5FB5BE5D98}"/>
              </a:ext>
            </a:extLst>
          </p:cNvPr>
          <p:cNvSpPr txBox="1"/>
          <p:nvPr/>
        </p:nvSpPr>
        <p:spPr>
          <a:xfrm>
            <a:off x="2607972" y="669306"/>
            <a:ext cx="3574741" cy="230802"/>
          </a:xfrm>
          <a:prstGeom prst="rect">
            <a:avLst/>
          </a:prstGeom>
          <a:noFill/>
          <a:ln>
            <a:noFill/>
          </a:ln>
        </p:spPr>
        <p:txBody>
          <a:bodyPr spcFirstLastPara="1" wrap="square" lIns="68569" tIns="34275" rIns="68569" bIns="34275" anchor="t" anchorCtr="0">
            <a:spAutoFit/>
          </a:bodyPr>
          <a:lstStyle/>
          <a:p>
            <a:pPr algn="ctr">
              <a:buClr>
                <a:schemeClr val="dk1"/>
              </a:buClr>
              <a:buSzPts val="1800"/>
            </a:pPr>
            <a:r>
              <a:rPr lang="en-US" sz="1050" b="1" dirty="0"/>
              <a:t>Direct + semi-direct feedback from </a:t>
            </a:r>
            <a:r>
              <a:rPr lang="en-US" sz="1050" b="1" dirty="0">
                <a:solidFill>
                  <a:srgbClr val="FF0000"/>
                </a:solidFill>
              </a:rPr>
              <a:t>MERRA-2 Climate</a:t>
            </a:r>
            <a:endParaRPr sz="1050" b="1" dirty="0">
              <a:solidFill>
                <a:srgbClr val="FF0000"/>
              </a:solidFill>
            </a:endParaRPr>
          </a:p>
        </p:txBody>
      </p:sp>
      <p:grpSp>
        <p:nvGrpSpPr>
          <p:cNvPr id="21" name="Group 20">
            <a:extLst>
              <a:ext uri="{FF2B5EF4-FFF2-40B4-BE49-F238E27FC236}">
                <a16:creationId xmlns:a16="http://schemas.microsoft.com/office/drawing/2014/main" id="{03FF6C71-EDF8-3D08-436C-3B31F14EE9C5}"/>
              </a:ext>
            </a:extLst>
          </p:cNvPr>
          <p:cNvGrpSpPr/>
          <p:nvPr/>
        </p:nvGrpSpPr>
        <p:grpSpPr>
          <a:xfrm>
            <a:off x="2504791" y="863873"/>
            <a:ext cx="3503891" cy="1771543"/>
            <a:chOff x="2504791" y="1021999"/>
            <a:chExt cx="3503891" cy="1771543"/>
          </a:xfrm>
        </p:grpSpPr>
        <p:pic>
          <p:nvPicPr>
            <p:cNvPr id="13" name="Google Shape;321;p38">
              <a:extLst>
                <a:ext uri="{FF2B5EF4-FFF2-40B4-BE49-F238E27FC236}">
                  <a16:creationId xmlns:a16="http://schemas.microsoft.com/office/drawing/2014/main" id="{54B0D691-AFE1-E922-8D20-B8A9C73CC8FA}"/>
                </a:ext>
              </a:extLst>
            </p:cNvPr>
            <p:cNvPicPr preferRelativeResize="0"/>
            <p:nvPr/>
          </p:nvPicPr>
          <p:blipFill rotWithShape="1">
            <a:blip r:embed="rId3">
              <a:alphaModFix/>
            </a:blip>
            <a:srcRect l="-83" t="15833" r="96593" b="36053"/>
            <a:stretch/>
          </p:blipFill>
          <p:spPr>
            <a:xfrm>
              <a:off x="2504791" y="1131944"/>
              <a:ext cx="244937" cy="1327292"/>
            </a:xfrm>
            <a:prstGeom prst="rect">
              <a:avLst/>
            </a:prstGeom>
            <a:noFill/>
            <a:ln>
              <a:noFill/>
            </a:ln>
          </p:spPr>
        </p:pic>
        <p:pic>
          <p:nvPicPr>
            <p:cNvPr id="20" name="Picture 19" descr="A screenshot of a map&#10;&#10;AI-generated content may be incorrect.">
              <a:extLst>
                <a:ext uri="{FF2B5EF4-FFF2-40B4-BE49-F238E27FC236}">
                  <a16:creationId xmlns:a16="http://schemas.microsoft.com/office/drawing/2014/main" id="{039A3463-185E-8E62-CAD1-4430F877C40A}"/>
                </a:ext>
              </a:extLst>
            </p:cNvPr>
            <p:cNvPicPr>
              <a:picLocks noChangeAspect="1"/>
            </p:cNvPicPr>
            <p:nvPr/>
          </p:nvPicPr>
          <p:blipFill>
            <a:blip r:embed="rId4"/>
            <a:srcRect l="52775" t="27674" b="16271"/>
            <a:stretch>
              <a:fillRect/>
            </a:stretch>
          </p:blipFill>
          <p:spPr>
            <a:xfrm>
              <a:off x="2749728" y="1021999"/>
              <a:ext cx="3258954" cy="1771543"/>
            </a:xfrm>
            <a:prstGeom prst="rect">
              <a:avLst/>
            </a:prstGeom>
          </p:spPr>
        </p:pic>
      </p:grpSp>
      <p:sp>
        <p:nvSpPr>
          <p:cNvPr id="4" name="Google Shape;312;p38">
            <a:extLst>
              <a:ext uri="{FF2B5EF4-FFF2-40B4-BE49-F238E27FC236}">
                <a16:creationId xmlns:a16="http://schemas.microsoft.com/office/drawing/2014/main" id="{5A3E5DB7-86B9-D63B-2B84-7A0F146219FF}"/>
              </a:ext>
            </a:extLst>
          </p:cNvPr>
          <p:cNvSpPr txBox="1">
            <a:spLocks noGrp="1"/>
          </p:cNvSpPr>
          <p:nvPr>
            <p:ph type="title"/>
          </p:nvPr>
        </p:nvSpPr>
        <p:spPr>
          <a:xfrm>
            <a:off x="92529" y="32193"/>
            <a:ext cx="9051472" cy="596393"/>
          </a:xfrm>
          <a:prstGeom prst="rect">
            <a:avLst/>
          </a:prstGeom>
          <a:noFill/>
          <a:ln>
            <a:noFill/>
          </a:ln>
        </p:spPr>
        <p:txBody>
          <a:bodyPr spcFirstLastPara="1" wrap="square" lIns="68569" tIns="34275" rIns="68569" bIns="34275" anchor="ctr" anchorCtr="0">
            <a:noAutofit/>
          </a:bodyPr>
          <a:lstStyle/>
          <a:p>
            <a:pPr algn="ctr"/>
            <a:r>
              <a:rPr lang="en-US" sz="1800" b="1" dirty="0">
                <a:solidFill>
                  <a:srgbClr val="0432FF"/>
                </a:solidFill>
                <a:latin typeface="Arial"/>
                <a:ea typeface="Arial"/>
                <a:cs typeface="Arial"/>
                <a:sym typeface="Arial"/>
              </a:rPr>
              <a:t>Impact of aerosol feedback on fire (</a:t>
            </a:r>
            <a:r>
              <a:rPr lang="en-US" sz="1800" b="1" dirty="0" err="1">
                <a:solidFill>
                  <a:srgbClr val="0432FF"/>
                </a:solidFill>
                <a:latin typeface="Arial"/>
                <a:ea typeface="Arial"/>
                <a:cs typeface="Arial"/>
                <a:sym typeface="Arial"/>
              </a:rPr>
              <a:t>OC+BC+Sulfate</a:t>
            </a:r>
            <a:r>
              <a:rPr lang="en-US" sz="1800" b="1" dirty="0">
                <a:solidFill>
                  <a:srgbClr val="0432FF"/>
                </a:solidFill>
                <a:latin typeface="Arial"/>
                <a:ea typeface="Arial"/>
                <a:cs typeface="Arial"/>
                <a:sym typeface="Arial"/>
              </a:rPr>
              <a:t>) AOD biases in </a:t>
            </a:r>
            <a:r>
              <a:rPr lang="en-US" sz="1800" b="1" dirty="0">
                <a:solidFill>
                  <a:srgbClr val="FF0000"/>
                </a:solidFill>
                <a:latin typeface="Arial"/>
                <a:ea typeface="Arial"/>
                <a:cs typeface="Arial"/>
                <a:sym typeface="Arial"/>
              </a:rPr>
              <a:t>GCAFS v1</a:t>
            </a:r>
            <a:endParaRPr sz="1800" b="1" dirty="0">
              <a:solidFill>
                <a:srgbClr val="FF0000"/>
              </a:solidFill>
              <a:latin typeface="Arial"/>
              <a:ea typeface="Arial"/>
              <a:cs typeface="Arial"/>
              <a:sym typeface="Arial"/>
            </a:endParaRPr>
          </a:p>
        </p:txBody>
      </p:sp>
      <p:pic>
        <p:nvPicPr>
          <p:cNvPr id="5" name="Google Shape;313;p38">
            <a:extLst>
              <a:ext uri="{FF2B5EF4-FFF2-40B4-BE49-F238E27FC236}">
                <a16:creationId xmlns:a16="http://schemas.microsoft.com/office/drawing/2014/main" id="{149A8967-0DB5-36AC-D64A-B520F07053B9}"/>
              </a:ext>
            </a:extLst>
          </p:cNvPr>
          <p:cNvPicPr preferRelativeResize="0"/>
          <p:nvPr/>
        </p:nvPicPr>
        <p:blipFill rotWithShape="1">
          <a:blip r:embed="rId5">
            <a:alphaModFix/>
          </a:blip>
          <a:srcRect t="94990"/>
          <a:stretch/>
        </p:blipFill>
        <p:spPr>
          <a:xfrm>
            <a:off x="1082155" y="4895472"/>
            <a:ext cx="6500477" cy="203788"/>
          </a:xfrm>
          <a:prstGeom prst="rect">
            <a:avLst/>
          </a:prstGeom>
          <a:noFill/>
          <a:ln>
            <a:noFill/>
          </a:ln>
        </p:spPr>
      </p:pic>
      <p:sp>
        <p:nvSpPr>
          <p:cNvPr id="7" name="Google Shape;315;p38">
            <a:extLst>
              <a:ext uri="{FF2B5EF4-FFF2-40B4-BE49-F238E27FC236}">
                <a16:creationId xmlns:a16="http://schemas.microsoft.com/office/drawing/2014/main" id="{F50ECC00-DFF2-7F88-5C88-88DADDD24385}"/>
              </a:ext>
            </a:extLst>
          </p:cNvPr>
          <p:cNvSpPr txBox="1"/>
          <p:nvPr/>
        </p:nvSpPr>
        <p:spPr>
          <a:xfrm>
            <a:off x="92528" y="2844637"/>
            <a:ext cx="3646715" cy="230802"/>
          </a:xfrm>
          <a:prstGeom prst="rect">
            <a:avLst/>
          </a:prstGeom>
          <a:noFill/>
          <a:ln>
            <a:noFill/>
          </a:ln>
        </p:spPr>
        <p:txBody>
          <a:bodyPr spcFirstLastPara="1" wrap="square" lIns="68569" tIns="34275" rIns="68569" bIns="34275" anchor="t" anchorCtr="0">
            <a:spAutoFit/>
          </a:bodyPr>
          <a:lstStyle/>
          <a:p>
            <a:pPr algn="ctr">
              <a:buClr>
                <a:schemeClr val="dk1"/>
              </a:buClr>
              <a:buSzPts val="1800"/>
            </a:pPr>
            <a:r>
              <a:rPr lang="en-US" sz="1050" b="1" dirty="0"/>
              <a:t>Direct + semi-direct feedback from </a:t>
            </a:r>
            <a:r>
              <a:rPr lang="en-US" sz="1050" b="1" dirty="0">
                <a:solidFill>
                  <a:srgbClr val="FF0000"/>
                </a:solidFill>
              </a:rPr>
              <a:t>NASA-GOCART</a:t>
            </a:r>
            <a:endParaRPr sz="1050" b="1" dirty="0">
              <a:solidFill>
                <a:srgbClr val="FF0000"/>
              </a:solidFill>
            </a:endParaRPr>
          </a:p>
        </p:txBody>
      </p:sp>
      <p:sp>
        <p:nvSpPr>
          <p:cNvPr id="8" name="Google Shape;316;p38">
            <a:extLst>
              <a:ext uri="{FF2B5EF4-FFF2-40B4-BE49-F238E27FC236}">
                <a16:creationId xmlns:a16="http://schemas.microsoft.com/office/drawing/2014/main" id="{976A6409-EB72-3A58-6753-E55AE5413A40}"/>
              </a:ext>
            </a:extLst>
          </p:cNvPr>
          <p:cNvSpPr txBox="1"/>
          <p:nvPr/>
        </p:nvSpPr>
        <p:spPr>
          <a:xfrm>
            <a:off x="5042078" y="2900227"/>
            <a:ext cx="4009393" cy="230802"/>
          </a:xfrm>
          <a:prstGeom prst="rect">
            <a:avLst/>
          </a:prstGeom>
          <a:noFill/>
          <a:ln>
            <a:noFill/>
          </a:ln>
        </p:spPr>
        <p:txBody>
          <a:bodyPr spcFirstLastPara="1" wrap="square" lIns="68569" tIns="34275" rIns="68569" bIns="34275" anchor="t" anchorCtr="0">
            <a:spAutoFit/>
          </a:bodyPr>
          <a:lstStyle/>
          <a:p>
            <a:pPr algn="ctr">
              <a:buClr>
                <a:schemeClr val="dk1"/>
              </a:buClr>
              <a:buSzPts val="1800"/>
            </a:pPr>
            <a:r>
              <a:rPr lang="en-US" sz="1050" b="1" dirty="0"/>
              <a:t>Direct + semi-direct + </a:t>
            </a:r>
            <a:r>
              <a:rPr lang="en-US" sz="1050" b="1" dirty="0">
                <a:solidFill>
                  <a:srgbClr val="FF0000"/>
                </a:solidFill>
              </a:rPr>
              <a:t>indirect feedback </a:t>
            </a:r>
            <a:r>
              <a:rPr lang="en-US" sz="1050" b="1" dirty="0"/>
              <a:t>from</a:t>
            </a:r>
            <a:r>
              <a:rPr lang="en-US" sz="1050" b="1" dirty="0">
                <a:solidFill>
                  <a:schemeClr val="dk1"/>
                </a:solidFill>
              </a:rPr>
              <a:t> </a:t>
            </a:r>
            <a:r>
              <a:rPr lang="en-US" sz="1050" b="1" dirty="0">
                <a:solidFill>
                  <a:srgbClr val="FF0000"/>
                </a:solidFill>
              </a:rPr>
              <a:t>NASA-GOCART</a:t>
            </a:r>
            <a:endParaRPr sz="1050" b="1" dirty="0">
              <a:solidFill>
                <a:srgbClr val="FF0000"/>
              </a:solidFill>
            </a:endParaRPr>
          </a:p>
        </p:txBody>
      </p:sp>
      <p:pic>
        <p:nvPicPr>
          <p:cNvPr id="14" name="Google Shape;322;p38">
            <a:extLst>
              <a:ext uri="{FF2B5EF4-FFF2-40B4-BE49-F238E27FC236}">
                <a16:creationId xmlns:a16="http://schemas.microsoft.com/office/drawing/2014/main" id="{9E21F678-30E0-9F70-D3B8-43BAA46F0824}"/>
              </a:ext>
            </a:extLst>
          </p:cNvPr>
          <p:cNvPicPr preferRelativeResize="0"/>
          <p:nvPr/>
        </p:nvPicPr>
        <p:blipFill rotWithShape="1">
          <a:blip r:embed="rId3">
            <a:alphaModFix/>
          </a:blip>
          <a:srcRect l="-83" t="15833" r="96593" b="36053"/>
          <a:stretch/>
        </p:blipFill>
        <p:spPr>
          <a:xfrm>
            <a:off x="5256514" y="3219055"/>
            <a:ext cx="243410" cy="1319012"/>
          </a:xfrm>
          <a:prstGeom prst="rect">
            <a:avLst/>
          </a:prstGeom>
          <a:noFill/>
          <a:ln>
            <a:noFill/>
          </a:ln>
        </p:spPr>
      </p:pic>
      <p:pic>
        <p:nvPicPr>
          <p:cNvPr id="15" name="Google Shape;323;p38">
            <a:extLst>
              <a:ext uri="{FF2B5EF4-FFF2-40B4-BE49-F238E27FC236}">
                <a16:creationId xmlns:a16="http://schemas.microsoft.com/office/drawing/2014/main" id="{6DBD1B3D-E41B-7D1E-B845-A3EB83161649}"/>
              </a:ext>
            </a:extLst>
          </p:cNvPr>
          <p:cNvPicPr preferRelativeResize="0"/>
          <p:nvPr/>
        </p:nvPicPr>
        <p:blipFill rotWithShape="1">
          <a:blip r:embed="rId3">
            <a:alphaModFix/>
          </a:blip>
          <a:srcRect l="-83" t="15833" r="96593" b="36053"/>
          <a:stretch/>
        </p:blipFill>
        <p:spPr>
          <a:xfrm>
            <a:off x="156186" y="3146469"/>
            <a:ext cx="247906" cy="1343378"/>
          </a:xfrm>
          <a:prstGeom prst="rect">
            <a:avLst/>
          </a:prstGeom>
          <a:noFill/>
          <a:ln>
            <a:noFill/>
          </a:ln>
        </p:spPr>
      </p:pic>
      <p:sp>
        <p:nvSpPr>
          <p:cNvPr id="16" name="Google Shape;324;p38">
            <a:extLst>
              <a:ext uri="{FF2B5EF4-FFF2-40B4-BE49-F238E27FC236}">
                <a16:creationId xmlns:a16="http://schemas.microsoft.com/office/drawing/2014/main" id="{D4591437-D9B7-CB93-3220-5FD62C70E0C1}"/>
              </a:ext>
            </a:extLst>
          </p:cNvPr>
          <p:cNvSpPr txBox="1"/>
          <p:nvPr/>
        </p:nvSpPr>
        <p:spPr>
          <a:xfrm>
            <a:off x="6182713" y="1201759"/>
            <a:ext cx="2841178" cy="1315715"/>
          </a:xfrm>
          <a:prstGeom prst="rect">
            <a:avLst/>
          </a:prstGeom>
          <a:solidFill>
            <a:srgbClr val="BBFFFF"/>
          </a:solidFill>
          <a:ln>
            <a:noFill/>
          </a:ln>
        </p:spPr>
        <p:txBody>
          <a:bodyPr spcFirstLastPara="1" wrap="square" lIns="68569" tIns="34275" rIns="68569" bIns="34275" anchor="t" anchorCtr="0">
            <a:spAutoFit/>
          </a:bodyPr>
          <a:lstStyle/>
          <a:p>
            <a:r>
              <a:rPr lang="en-US" sz="1350" dirty="0"/>
              <a:t>For fire-contributed aerosols (OC, BC, and sulfate), the inclusion of indirect feedback leads to increased removal to reduce positive biases and relatively lower AOD over most areas.</a:t>
            </a:r>
            <a:endParaRPr sz="1350" dirty="0">
              <a:solidFill>
                <a:schemeClr val="dk1"/>
              </a:solidFill>
            </a:endParaRPr>
          </a:p>
        </p:txBody>
      </p:sp>
      <p:sp>
        <p:nvSpPr>
          <p:cNvPr id="17" name="Google Shape;325;p38">
            <a:extLst>
              <a:ext uri="{FF2B5EF4-FFF2-40B4-BE49-F238E27FC236}">
                <a16:creationId xmlns:a16="http://schemas.microsoft.com/office/drawing/2014/main" id="{F650FCDE-0376-75D1-DCFC-EC3E42D5CEEB}"/>
              </a:ext>
            </a:extLst>
          </p:cNvPr>
          <p:cNvSpPr/>
          <p:nvPr/>
        </p:nvSpPr>
        <p:spPr>
          <a:xfrm rot="10800000">
            <a:off x="6900087" y="2547449"/>
            <a:ext cx="1546097" cy="350599"/>
          </a:xfrm>
          <a:prstGeom prst="upArrow">
            <a:avLst>
              <a:gd name="adj1" fmla="val 57556"/>
              <a:gd name="adj2" fmla="val 50208"/>
            </a:avLst>
          </a:prstGeom>
          <a:gradFill>
            <a:gsLst>
              <a:gs pos="0">
                <a:srgbClr val="FF00FF"/>
              </a:gs>
              <a:gs pos="29000">
                <a:srgbClr val="D793FF"/>
              </a:gs>
              <a:gs pos="89000">
                <a:schemeClr val="lt1"/>
              </a:gs>
              <a:gs pos="100000">
                <a:schemeClr val="lt1"/>
              </a:gs>
            </a:gsLst>
            <a:lin ang="5400000" scaled="0"/>
          </a:grad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Calibri"/>
              <a:ea typeface="Calibri"/>
              <a:cs typeface="Calibri"/>
              <a:sym typeface="Calibri"/>
            </a:endParaRPr>
          </a:p>
        </p:txBody>
      </p:sp>
      <p:sp>
        <p:nvSpPr>
          <p:cNvPr id="18" name="Google Shape;326;p38">
            <a:extLst>
              <a:ext uri="{FF2B5EF4-FFF2-40B4-BE49-F238E27FC236}">
                <a16:creationId xmlns:a16="http://schemas.microsoft.com/office/drawing/2014/main" id="{C0FD9EBA-7CBA-DE45-8241-A34980E72647}"/>
              </a:ext>
            </a:extLst>
          </p:cNvPr>
          <p:cNvSpPr txBox="1"/>
          <p:nvPr/>
        </p:nvSpPr>
        <p:spPr>
          <a:xfrm>
            <a:off x="1686394" y="2591365"/>
            <a:ext cx="5257612" cy="300052"/>
          </a:xfrm>
          <a:prstGeom prst="rect">
            <a:avLst/>
          </a:prstGeom>
          <a:solidFill>
            <a:srgbClr val="FFFF00">
              <a:alpha val="64705"/>
            </a:srgbClr>
          </a:solidFill>
          <a:ln>
            <a:noFill/>
          </a:ln>
        </p:spPr>
        <p:txBody>
          <a:bodyPr spcFirstLastPara="1" wrap="square" lIns="68569" tIns="34275" rIns="68569" bIns="34275" anchor="t" anchorCtr="0">
            <a:spAutoFit/>
          </a:bodyPr>
          <a:lstStyle/>
          <a:p>
            <a:pPr algn="ctr"/>
            <a:r>
              <a:rPr lang="en-US" sz="1500" b="1" dirty="0">
                <a:solidFill>
                  <a:schemeClr val="dk1"/>
                </a:solidFill>
              </a:rPr>
              <a:t>Fire AOD biases with respect to MERRA-2, Aug. 2016</a:t>
            </a:r>
            <a:endParaRPr sz="1500" b="1" dirty="0"/>
          </a:p>
        </p:txBody>
      </p:sp>
      <p:pic>
        <p:nvPicPr>
          <p:cNvPr id="25" name="Picture 24" descr="A screenshot of a map&#10;&#10;AI-generated content may be incorrect.">
            <a:extLst>
              <a:ext uri="{FF2B5EF4-FFF2-40B4-BE49-F238E27FC236}">
                <a16:creationId xmlns:a16="http://schemas.microsoft.com/office/drawing/2014/main" id="{7BC36C77-5D4A-2AEE-BA48-C89D6A3C920F}"/>
              </a:ext>
            </a:extLst>
          </p:cNvPr>
          <p:cNvPicPr>
            <a:picLocks noChangeAspect="1"/>
          </p:cNvPicPr>
          <p:nvPr/>
        </p:nvPicPr>
        <p:blipFill>
          <a:blip r:embed="rId6"/>
          <a:srcRect l="53038" t="27538" b="16060"/>
          <a:stretch>
            <a:fillRect/>
          </a:stretch>
        </p:blipFill>
        <p:spPr>
          <a:xfrm>
            <a:off x="5499925" y="3091713"/>
            <a:ext cx="3269168" cy="1798079"/>
          </a:xfrm>
          <a:prstGeom prst="rect">
            <a:avLst/>
          </a:prstGeom>
        </p:spPr>
      </p:pic>
      <p:sp>
        <p:nvSpPr>
          <p:cNvPr id="2" name="Google Shape;305;p37">
            <a:extLst>
              <a:ext uri="{FF2B5EF4-FFF2-40B4-BE49-F238E27FC236}">
                <a16:creationId xmlns:a16="http://schemas.microsoft.com/office/drawing/2014/main" id="{EAECC834-790B-23F5-48D1-E74A595FC680}"/>
              </a:ext>
            </a:extLst>
          </p:cNvPr>
          <p:cNvSpPr txBox="1"/>
          <p:nvPr/>
        </p:nvSpPr>
        <p:spPr>
          <a:xfrm>
            <a:off x="156186" y="1169868"/>
            <a:ext cx="2294706" cy="992549"/>
          </a:xfrm>
          <a:prstGeom prst="rect">
            <a:avLst/>
          </a:prstGeom>
          <a:solidFill>
            <a:srgbClr val="BBFFFF"/>
          </a:solidFill>
          <a:ln>
            <a:noFill/>
          </a:ln>
        </p:spPr>
        <p:txBody>
          <a:bodyPr spcFirstLastPara="1" wrap="square" lIns="68569" tIns="34275" rIns="68569" bIns="34275" anchor="t" anchorCtr="0">
            <a:spAutoFit/>
          </a:bodyPr>
          <a:lstStyle/>
          <a:p>
            <a:r>
              <a:rPr lang="en-US" sz="1200" dirty="0"/>
              <a:t>Inclusion of online-predicted aerosols for direct and semi-direct feedback reduces fire AOD biases over high latitudes in the Northern Hemisphere.</a:t>
            </a:r>
            <a:endParaRPr sz="1200" dirty="0">
              <a:solidFill>
                <a:schemeClr val="dk1"/>
              </a:solidFill>
            </a:endParaRPr>
          </a:p>
        </p:txBody>
      </p:sp>
      <p:sp>
        <p:nvSpPr>
          <p:cNvPr id="3" name="Google Shape;306;p37">
            <a:extLst>
              <a:ext uri="{FF2B5EF4-FFF2-40B4-BE49-F238E27FC236}">
                <a16:creationId xmlns:a16="http://schemas.microsoft.com/office/drawing/2014/main" id="{7BCB223A-B64D-6CCC-E787-E9FBB227C96C}"/>
              </a:ext>
            </a:extLst>
          </p:cNvPr>
          <p:cNvSpPr/>
          <p:nvPr/>
        </p:nvSpPr>
        <p:spPr>
          <a:xfrm rot="10800000">
            <a:off x="464740" y="2221151"/>
            <a:ext cx="1546097" cy="350599"/>
          </a:xfrm>
          <a:prstGeom prst="upArrow">
            <a:avLst>
              <a:gd name="adj1" fmla="val 57556"/>
              <a:gd name="adj2" fmla="val 50208"/>
            </a:avLst>
          </a:prstGeom>
          <a:gradFill>
            <a:gsLst>
              <a:gs pos="0">
                <a:srgbClr val="FF00FF"/>
              </a:gs>
              <a:gs pos="29000">
                <a:srgbClr val="D793FF"/>
              </a:gs>
              <a:gs pos="89000">
                <a:schemeClr val="lt1"/>
              </a:gs>
              <a:gs pos="100000">
                <a:schemeClr val="lt1"/>
              </a:gs>
            </a:gsLst>
            <a:lin ang="5400000" scaled="0"/>
          </a:grad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Calibri"/>
              <a:ea typeface="Calibri"/>
              <a:cs typeface="Calibri"/>
              <a:sym typeface="Calibri"/>
            </a:endParaRPr>
          </a:p>
        </p:txBody>
      </p:sp>
      <p:sp>
        <p:nvSpPr>
          <p:cNvPr id="9" name="Google Shape;314;p38">
            <a:extLst>
              <a:ext uri="{FF2B5EF4-FFF2-40B4-BE49-F238E27FC236}">
                <a16:creationId xmlns:a16="http://schemas.microsoft.com/office/drawing/2014/main" id="{90539CA5-2EB4-D542-142A-DB092CB5310D}"/>
              </a:ext>
            </a:extLst>
          </p:cNvPr>
          <p:cNvSpPr txBox="1"/>
          <p:nvPr/>
        </p:nvSpPr>
        <p:spPr>
          <a:xfrm>
            <a:off x="3342291" y="2280912"/>
            <a:ext cx="2609086" cy="192330"/>
          </a:xfrm>
          <a:prstGeom prst="rect">
            <a:avLst/>
          </a:prstGeom>
          <a:solidFill>
            <a:schemeClr val="tx2">
              <a:lumMod val="20000"/>
              <a:lumOff val="80000"/>
            </a:schemeClr>
          </a:solidFill>
          <a:ln>
            <a:noFill/>
          </a:ln>
        </p:spPr>
        <p:txBody>
          <a:bodyPr spcFirstLastPara="1" wrap="square" lIns="68569" tIns="34275" rIns="68569" bIns="34275" anchor="t" anchorCtr="0">
            <a:spAutoFit/>
          </a:bodyPr>
          <a:lstStyle/>
          <a:p>
            <a:pPr algn="ctr">
              <a:buClr>
                <a:schemeClr val="dk1"/>
              </a:buClr>
              <a:buSzPts val="1800"/>
            </a:pPr>
            <a:r>
              <a:rPr lang="en-US" sz="800" b="1" dirty="0">
                <a:solidFill>
                  <a:srgbClr val="0432FF"/>
                </a:solidFill>
              </a:rPr>
              <a:t>No radiative feedback from coupled aerosol model</a:t>
            </a:r>
            <a:endParaRPr sz="800" b="1" dirty="0">
              <a:solidFill>
                <a:srgbClr val="0432FF"/>
              </a:solidFill>
            </a:endParaRPr>
          </a:p>
        </p:txBody>
      </p:sp>
    </p:spTree>
    <p:extLst>
      <p:ext uri="{BB962C8B-B14F-4D97-AF65-F5344CB8AC3E}">
        <p14:creationId xmlns:p14="http://schemas.microsoft.com/office/powerpoint/2010/main" val="2377686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2;p38">
            <a:extLst>
              <a:ext uri="{FF2B5EF4-FFF2-40B4-BE49-F238E27FC236}">
                <a16:creationId xmlns:a16="http://schemas.microsoft.com/office/drawing/2014/main" id="{7D0AB6CE-0B20-8A28-0AAE-E0324BF8C79A}"/>
              </a:ext>
            </a:extLst>
          </p:cNvPr>
          <p:cNvSpPr txBox="1">
            <a:spLocks noGrp="1"/>
          </p:cNvSpPr>
          <p:nvPr>
            <p:ph type="title"/>
          </p:nvPr>
        </p:nvSpPr>
        <p:spPr>
          <a:xfrm>
            <a:off x="92529" y="32193"/>
            <a:ext cx="9051472" cy="596393"/>
          </a:xfrm>
          <a:prstGeom prst="rect">
            <a:avLst/>
          </a:prstGeom>
          <a:noFill/>
          <a:ln>
            <a:noFill/>
          </a:ln>
        </p:spPr>
        <p:txBody>
          <a:bodyPr spcFirstLastPara="1" wrap="square" lIns="68569" tIns="34275" rIns="68569" bIns="34275" anchor="ctr" anchorCtr="0">
            <a:noAutofit/>
          </a:bodyPr>
          <a:lstStyle/>
          <a:p>
            <a:pPr algn="ctr"/>
            <a:r>
              <a:rPr lang="en-US" sz="1800" dirty="0">
                <a:solidFill>
                  <a:srgbClr val="0432FF"/>
                </a:solidFill>
                <a:latin typeface="Arial"/>
                <a:ea typeface="Arial"/>
                <a:cs typeface="Arial"/>
                <a:sym typeface="Arial"/>
              </a:rPr>
              <a:t>Impact of aerosol feedback on </a:t>
            </a:r>
            <a:r>
              <a:rPr lang="en-US" sz="1800" b="1" dirty="0">
                <a:solidFill>
                  <a:srgbClr val="0432FF"/>
                </a:solidFill>
                <a:latin typeface="Arial"/>
                <a:ea typeface="Arial"/>
                <a:cs typeface="Arial"/>
                <a:sym typeface="Arial"/>
              </a:rPr>
              <a:t>fire </a:t>
            </a:r>
            <a:r>
              <a:rPr lang="en-US" sz="1800" dirty="0">
                <a:solidFill>
                  <a:srgbClr val="0432FF"/>
                </a:solidFill>
                <a:latin typeface="Arial"/>
                <a:ea typeface="Arial"/>
                <a:cs typeface="Arial"/>
                <a:sym typeface="Arial"/>
              </a:rPr>
              <a:t> (</a:t>
            </a:r>
            <a:r>
              <a:rPr lang="en-US" sz="1800" dirty="0" err="1">
                <a:solidFill>
                  <a:srgbClr val="0432FF"/>
                </a:solidFill>
                <a:latin typeface="Arial"/>
                <a:ea typeface="Arial"/>
                <a:cs typeface="Arial"/>
                <a:sym typeface="Arial"/>
              </a:rPr>
              <a:t>OC+BC+Sulfate</a:t>
            </a:r>
            <a:r>
              <a:rPr lang="en-US" sz="1800" dirty="0">
                <a:solidFill>
                  <a:srgbClr val="0432FF"/>
                </a:solidFill>
                <a:latin typeface="Arial"/>
                <a:ea typeface="Arial"/>
                <a:cs typeface="Arial"/>
                <a:sym typeface="Arial"/>
              </a:rPr>
              <a:t>) </a:t>
            </a:r>
            <a:r>
              <a:rPr lang="en-US" sz="1800" b="1" dirty="0">
                <a:solidFill>
                  <a:srgbClr val="0432FF"/>
                </a:solidFill>
                <a:latin typeface="Arial"/>
                <a:ea typeface="Arial"/>
                <a:cs typeface="Arial"/>
                <a:sym typeface="Arial"/>
              </a:rPr>
              <a:t>AOD biases in </a:t>
            </a:r>
            <a:r>
              <a:rPr lang="en-US" sz="1800" b="1" dirty="0">
                <a:solidFill>
                  <a:srgbClr val="FF0000"/>
                </a:solidFill>
                <a:latin typeface="Arial"/>
                <a:ea typeface="Arial"/>
                <a:cs typeface="Arial"/>
                <a:sym typeface="Arial"/>
              </a:rPr>
              <a:t>UFS-Chem</a:t>
            </a:r>
            <a:endParaRPr sz="1800" b="1" dirty="0">
              <a:solidFill>
                <a:srgbClr val="FF0000"/>
              </a:solidFill>
              <a:latin typeface="Arial"/>
              <a:ea typeface="Arial"/>
              <a:cs typeface="Arial"/>
              <a:sym typeface="Arial"/>
            </a:endParaRPr>
          </a:p>
        </p:txBody>
      </p:sp>
      <p:pic>
        <p:nvPicPr>
          <p:cNvPr id="5" name="Google Shape;313;p38">
            <a:extLst>
              <a:ext uri="{FF2B5EF4-FFF2-40B4-BE49-F238E27FC236}">
                <a16:creationId xmlns:a16="http://schemas.microsoft.com/office/drawing/2014/main" id="{700F7EB2-EF19-DA10-BDCB-E5C671022A86}"/>
              </a:ext>
            </a:extLst>
          </p:cNvPr>
          <p:cNvPicPr preferRelativeResize="0"/>
          <p:nvPr/>
        </p:nvPicPr>
        <p:blipFill rotWithShape="1">
          <a:blip r:embed="rId2">
            <a:alphaModFix/>
          </a:blip>
          <a:srcRect t="94990"/>
          <a:stretch/>
        </p:blipFill>
        <p:spPr>
          <a:xfrm>
            <a:off x="1082155" y="4895472"/>
            <a:ext cx="6500477" cy="203788"/>
          </a:xfrm>
          <a:prstGeom prst="rect">
            <a:avLst/>
          </a:prstGeom>
          <a:noFill/>
          <a:ln>
            <a:noFill/>
          </a:ln>
        </p:spPr>
      </p:pic>
      <p:sp>
        <p:nvSpPr>
          <p:cNvPr id="6" name="Google Shape;314;p38">
            <a:extLst>
              <a:ext uri="{FF2B5EF4-FFF2-40B4-BE49-F238E27FC236}">
                <a16:creationId xmlns:a16="http://schemas.microsoft.com/office/drawing/2014/main" id="{F5FD8446-A28C-EB40-888D-7057B61FBE8F}"/>
              </a:ext>
            </a:extLst>
          </p:cNvPr>
          <p:cNvSpPr txBox="1"/>
          <p:nvPr/>
        </p:nvSpPr>
        <p:spPr>
          <a:xfrm>
            <a:off x="2607972" y="703605"/>
            <a:ext cx="3574741" cy="230802"/>
          </a:xfrm>
          <a:prstGeom prst="rect">
            <a:avLst/>
          </a:prstGeom>
          <a:noFill/>
          <a:ln>
            <a:noFill/>
          </a:ln>
        </p:spPr>
        <p:txBody>
          <a:bodyPr spcFirstLastPara="1" wrap="square" lIns="68569" tIns="34275" rIns="68569" bIns="34275" anchor="t" anchorCtr="0">
            <a:spAutoFit/>
          </a:bodyPr>
          <a:lstStyle/>
          <a:p>
            <a:pPr algn="ctr">
              <a:buClr>
                <a:schemeClr val="dk1"/>
              </a:buClr>
              <a:buSzPts val="1800"/>
            </a:pPr>
            <a:r>
              <a:rPr lang="en-US" sz="1050" b="1" dirty="0"/>
              <a:t>Direct + semi-direct feedback from </a:t>
            </a:r>
            <a:r>
              <a:rPr lang="en-US" sz="1050" b="1" dirty="0">
                <a:solidFill>
                  <a:srgbClr val="FF0000"/>
                </a:solidFill>
              </a:rPr>
              <a:t>MERRA-2 Climate</a:t>
            </a:r>
            <a:endParaRPr sz="1050" b="1" dirty="0">
              <a:solidFill>
                <a:srgbClr val="FF0000"/>
              </a:solidFill>
            </a:endParaRPr>
          </a:p>
        </p:txBody>
      </p:sp>
      <p:sp>
        <p:nvSpPr>
          <p:cNvPr id="7" name="Google Shape;315;p38">
            <a:extLst>
              <a:ext uri="{FF2B5EF4-FFF2-40B4-BE49-F238E27FC236}">
                <a16:creationId xmlns:a16="http://schemas.microsoft.com/office/drawing/2014/main" id="{47773F4E-A5F5-3A03-999A-6C8EB6AE70D6}"/>
              </a:ext>
            </a:extLst>
          </p:cNvPr>
          <p:cNvSpPr txBox="1"/>
          <p:nvPr/>
        </p:nvSpPr>
        <p:spPr>
          <a:xfrm>
            <a:off x="92528" y="2844637"/>
            <a:ext cx="3646715" cy="230802"/>
          </a:xfrm>
          <a:prstGeom prst="rect">
            <a:avLst/>
          </a:prstGeom>
          <a:noFill/>
          <a:ln>
            <a:noFill/>
          </a:ln>
        </p:spPr>
        <p:txBody>
          <a:bodyPr spcFirstLastPara="1" wrap="square" lIns="68569" tIns="34275" rIns="68569" bIns="34275" anchor="t" anchorCtr="0">
            <a:spAutoFit/>
          </a:bodyPr>
          <a:lstStyle/>
          <a:p>
            <a:pPr algn="ctr">
              <a:buClr>
                <a:schemeClr val="dk1"/>
              </a:buClr>
              <a:buSzPts val="1800"/>
            </a:pPr>
            <a:r>
              <a:rPr lang="en-US" sz="1050" b="1" dirty="0"/>
              <a:t>Direct + semi-direct feedback from </a:t>
            </a:r>
            <a:r>
              <a:rPr lang="en-US" sz="1050" b="1" dirty="0">
                <a:solidFill>
                  <a:srgbClr val="FF0000"/>
                </a:solidFill>
              </a:rPr>
              <a:t>GSL-GOCART</a:t>
            </a:r>
            <a:endParaRPr sz="1050" b="1" dirty="0">
              <a:solidFill>
                <a:srgbClr val="FF0000"/>
              </a:solidFill>
            </a:endParaRPr>
          </a:p>
        </p:txBody>
      </p:sp>
      <p:sp>
        <p:nvSpPr>
          <p:cNvPr id="8" name="Google Shape;316;p38">
            <a:extLst>
              <a:ext uri="{FF2B5EF4-FFF2-40B4-BE49-F238E27FC236}">
                <a16:creationId xmlns:a16="http://schemas.microsoft.com/office/drawing/2014/main" id="{5776D8F6-11E5-54EA-D6E4-29461B95870A}"/>
              </a:ext>
            </a:extLst>
          </p:cNvPr>
          <p:cNvSpPr txBox="1"/>
          <p:nvPr/>
        </p:nvSpPr>
        <p:spPr>
          <a:xfrm>
            <a:off x="5042079" y="2900227"/>
            <a:ext cx="3945736" cy="230802"/>
          </a:xfrm>
          <a:prstGeom prst="rect">
            <a:avLst/>
          </a:prstGeom>
          <a:noFill/>
          <a:ln>
            <a:noFill/>
          </a:ln>
        </p:spPr>
        <p:txBody>
          <a:bodyPr spcFirstLastPara="1" wrap="square" lIns="68569" tIns="34275" rIns="68569" bIns="34275" anchor="t" anchorCtr="0">
            <a:spAutoFit/>
          </a:bodyPr>
          <a:lstStyle/>
          <a:p>
            <a:pPr algn="ctr">
              <a:buClr>
                <a:schemeClr val="dk1"/>
              </a:buClr>
              <a:buSzPts val="1800"/>
            </a:pPr>
            <a:r>
              <a:rPr lang="en-US" sz="1050" b="1" dirty="0"/>
              <a:t>Direct + semi-direct + </a:t>
            </a:r>
            <a:r>
              <a:rPr lang="en-US" sz="1050" b="1" dirty="0">
                <a:solidFill>
                  <a:srgbClr val="FF0000"/>
                </a:solidFill>
              </a:rPr>
              <a:t>indirect feedback </a:t>
            </a:r>
            <a:r>
              <a:rPr lang="en-US" sz="1050" b="1" dirty="0"/>
              <a:t>from</a:t>
            </a:r>
            <a:r>
              <a:rPr lang="en-US" sz="1050" b="1" dirty="0">
                <a:solidFill>
                  <a:schemeClr val="dk1"/>
                </a:solidFill>
              </a:rPr>
              <a:t> </a:t>
            </a:r>
            <a:r>
              <a:rPr lang="en-US" sz="1050" b="1" dirty="0">
                <a:solidFill>
                  <a:srgbClr val="FF0000"/>
                </a:solidFill>
              </a:rPr>
              <a:t>GSL-GOCART</a:t>
            </a:r>
            <a:endParaRPr sz="1050" b="1" dirty="0">
              <a:solidFill>
                <a:srgbClr val="FF0000"/>
              </a:solidFill>
            </a:endParaRPr>
          </a:p>
        </p:txBody>
      </p:sp>
      <p:sp>
        <p:nvSpPr>
          <p:cNvPr id="9" name="Google Shape;317;p38">
            <a:extLst>
              <a:ext uri="{FF2B5EF4-FFF2-40B4-BE49-F238E27FC236}">
                <a16:creationId xmlns:a16="http://schemas.microsoft.com/office/drawing/2014/main" id="{0FB0A08F-5C24-72EB-BE4C-1D9A135EDC4F}"/>
              </a:ext>
            </a:extLst>
          </p:cNvPr>
          <p:cNvSpPr txBox="1"/>
          <p:nvPr/>
        </p:nvSpPr>
        <p:spPr>
          <a:xfrm>
            <a:off x="944180" y="4583149"/>
            <a:ext cx="2359636" cy="184636"/>
          </a:xfrm>
          <a:prstGeom prst="rect">
            <a:avLst/>
          </a:prstGeom>
          <a:solidFill>
            <a:srgbClr val="FFFF00">
              <a:alpha val="64705"/>
            </a:srgbClr>
          </a:solidFill>
          <a:ln>
            <a:noFill/>
          </a:ln>
        </p:spPr>
        <p:txBody>
          <a:bodyPr spcFirstLastPara="1" wrap="square" lIns="68569" tIns="34275" rIns="68569" bIns="34275" anchor="t" anchorCtr="0">
            <a:spAutoFit/>
          </a:bodyPr>
          <a:lstStyle/>
          <a:p>
            <a:pPr algn="ctr"/>
            <a:r>
              <a:rPr lang="en-US" sz="750">
                <a:solidFill>
                  <a:schemeClr val="dk1"/>
                </a:solidFill>
              </a:rPr>
              <a:t>AOD biases with respective to MERRA-2, Aug. 2016 </a:t>
            </a:r>
            <a:endParaRPr sz="750"/>
          </a:p>
        </p:txBody>
      </p:sp>
      <p:pic>
        <p:nvPicPr>
          <p:cNvPr id="10" name="Google Shape;318;p38">
            <a:extLst>
              <a:ext uri="{FF2B5EF4-FFF2-40B4-BE49-F238E27FC236}">
                <a16:creationId xmlns:a16="http://schemas.microsoft.com/office/drawing/2014/main" id="{5EA00F4B-9227-734F-FD0D-2A4DB8A45A87}"/>
              </a:ext>
            </a:extLst>
          </p:cNvPr>
          <p:cNvPicPr preferRelativeResize="0"/>
          <p:nvPr/>
        </p:nvPicPr>
        <p:blipFill rotWithShape="1">
          <a:blip r:embed="rId3">
            <a:alphaModFix/>
          </a:blip>
          <a:srcRect l="53524" t="11814" b="23517"/>
          <a:stretch/>
        </p:blipFill>
        <p:spPr>
          <a:xfrm>
            <a:off x="2775542" y="951216"/>
            <a:ext cx="3269168" cy="1788172"/>
          </a:xfrm>
          <a:prstGeom prst="rect">
            <a:avLst/>
          </a:prstGeom>
          <a:noFill/>
          <a:ln>
            <a:noFill/>
          </a:ln>
        </p:spPr>
      </p:pic>
      <p:pic>
        <p:nvPicPr>
          <p:cNvPr id="11" name="Google Shape;319;p38">
            <a:extLst>
              <a:ext uri="{FF2B5EF4-FFF2-40B4-BE49-F238E27FC236}">
                <a16:creationId xmlns:a16="http://schemas.microsoft.com/office/drawing/2014/main" id="{96D96C70-C5BD-E4E6-B5B1-257BD04CD0CA}"/>
              </a:ext>
            </a:extLst>
          </p:cNvPr>
          <p:cNvPicPr preferRelativeResize="0"/>
          <p:nvPr/>
        </p:nvPicPr>
        <p:blipFill rotWithShape="1">
          <a:blip r:embed="rId4">
            <a:alphaModFix/>
          </a:blip>
          <a:srcRect l="53684" t="11405" b="23312"/>
          <a:stretch/>
        </p:blipFill>
        <p:spPr>
          <a:xfrm>
            <a:off x="398620" y="3028388"/>
            <a:ext cx="3269168" cy="1811493"/>
          </a:xfrm>
          <a:prstGeom prst="rect">
            <a:avLst/>
          </a:prstGeom>
          <a:noFill/>
          <a:ln>
            <a:noFill/>
          </a:ln>
        </p:spPr>
      </p:pic>
      <p:pic>
        <p:nvPicPr>
          <p:cNvPr id="13" name="Google Shape;321;p38">
            <a:extLst>
              <a:ext uri="{FF2B5EF4-FFF2-40B4-BE49-F238E27FC236}">
                <a16:creationId xmlns:a16="http://schemas.microsoft.com/office/drawing/2014/main" id="{272171E5-E8D8-828A-F63A-1A2368158CA0}"/>
              </a:ext>
            </a:extLst>
          </p:cNvPr>
          <p:cNvPicPr preferRelativeResize="0"/>
          <p:nvPr/>
        </p:nvPicPr>
        <p:blipFill rotWithShape="1">
          <a:blip r:embed="rId3">
            <a:alphaModFix/>
          </a:blip>
          <a:srcRect l="-83" t="15833" r="96593" b="36053"/>
          <a:stretch/>
        </p:blipFill>
        <p:spPr>
          <a:xfrm>
            <a:off x="2504791" y="1131944"/>
            <a:ext cx="244937" cy="1327292"/>
          </a:xfrm>
          <a:prstGeom prst="rect">
            <a:avLst/>
          </a:prstGeom>
          <a:noFill/>
          <a:ln>
            <a:noFill/>
          </a:ln>
        </p:spPr>
      </p:pic>
      <p:pic>
        <p:nvPicPr>
          <p:cNvPr id="14" name="Google Shape;322;p38">
            <a:extLst>
              <a:ext uri="{FF2B5EF4-FFF2-40B4-BE49-F238E27FC236}">
                <a16:creationId xmlns:a16="http://schemas.microsoft.com/office/drawing/2014/main" id="{90C6EDAB-B952-5C3B-16D9-F9CD702C36AA}"/>
              </a:ext>
            </a:extLst>
          </p:cNvPr>
          <p:cNvPicPr preferRelativeResize="0"/>
          <p:nvPr/>
        </p:nvPicPr>
        <p:blipFill rotWithShape="1">
          <a:blip r:embed="rId3">
            <a:alphaModFix/>
          </a:blip>
          <a:srcRect l="-83" t="15833" r="96593" b="36053"/>
          <a:stretch/>
        </p:blipFill>
        <p:spPr>
          <a:xfrm>
            <a:off x="5132763" y="3219055"/>
            <a:ext cx="243410" cy="1319012"/>
          </a:xfrm>
          <a:prstGeom prst="rect">
            <a:avLst/>
          </a:prstGeom>
          <a:noFill/>
          <a:ln>
            <a:noFill/>
          </a:ln>
        </p:spPr>
      </p:pic>
      <p:pic>
        <p:nvPicPr>
          <p:cNvPr id="15" name="Google Shape;323;p38">
            <a:extLst>
              <a:ext uri="{FF2B5EF4-FFF2-40B4-BE49-F238E27FC236}">
                <a16:creationId xmlns:a16="http://schemas.microsoft.com/office/drawing/2014/main" id="{E645D51C-8567-E190-3CB7-B310E456DF1A}"/>
              </a:ext>
            </a:extLst>
          </p:cNvPr>
          <p:cNvPicPr preferRelativeResize="0"/>
          <p:nvPr/>
        </p:nvPicPr>
        <p:blipFill rotWithShape="1">
          <a:blip r:embed="rId3">
            <a:alphaModFix/>
          </a:blip>
          <a:srcRect l="-83" t="15833" r="96593" b="36053"/>
          <a:stretch/>
        </p:blipFill>
        <p:spPr>
          <a:xfrm>
            <a:off x="156186" y="3146469"/>
            <a:ext cx="247906" cy="1343378"/>
          </a:xfrm>
          <a:prstGeom prst="rect">
            <a:avLst/>
          </a:prstGeom>
          <a:noFill/>
          <a:ln>
            <a:noFill/>
          </a:ln>
        </p:spPr>
      </p:pic>
      <p:sp>
        <p:nvSpPr>
          <p:cNvPr id="18" name="Google Shape;326;p38">
            <a:extLst>
              <a:ext uri="{FF2B5EF4-FFF2-40B4-BE49-F238E27FC236}">
                <a16:creationId xmlns:a16="http://schemas.microsoft.com/office/drawing/2014/main" id="{E007CDC6-2D4D-306E-7E74-D93916B7F757}"/>
              </a:ext>
            </a:extLst>
          </p:cNvPr>
          <p:cNvSpPr txBox="1"/>
          <p:nvPr/>
        </p:nvSpPr>
        <p:spPr>
          <a:xfrm>
            <a:off x="1686394" y="2591365"/>
            <a:ext cx="5257612" cy="300052"/>
          </a:xfrm>
          <a:prstGeom prst="rect">
            <a:avLst/>
          </a:prstGeom>
          <a:solidFill>
            <a:srgbClr val="FFFF00">
              <a:alpha val="64705"/>
            </a:srgbClr>
          </a:solidFill>
          <a:ln>
            <a:noFill/>
          </a:ln>
        </p:spPr>
        <p:txBody>
          <a:bodyPr spcFirstLastPara="1" wrap="square" lIns="68569" tIns="34275" rIns="68569" bIns="34275" anchor="t" anchorCtr="0">
            <a:spAutoFit/>
          </a:bodyPr>
          <a:lstStyle/>
          <a:p>
            <a:pPr algn="ctr"/>
            <a:r>
              <a:rPr lang="en-US" sz="1500" b="1" dirty="0">
                <a:solidFill>
                  <a:schemeClr val="dk1"/>
                </a:solidFill>
              </a:rPr>
              <a:t>Fire AOD biases with respect to MERRA-2, Aug. 2016</a:t>
            </a:r>
            <a:endParaRPr sz="1500" b="1" dirty="0"/>
          </a:p>
        </p:txBody>
      </p:sp>
      <p:pic>
        <p:nvPicPr>
          <p:cNvPr id="19" name="Picture 18" descr="A screenshot of a map&#10;&#10;AI-generated content may be incorrect.">
            <a:extLst>
              <a:ext uri="{FF2B5EF4-FFF2-40B4-BE49-F238E27FC236}">
                <a16:creationId xmlns:a16="http://schemas.microsoft.com/office/drawing/2014/main" id="{E5A0CC73-5390-20F3-62D2-03D508CA8B70}"/>
              </a:ext>
            </a:extLst>
          </p:cNvPr>
          <p:cNvPicPr>
            <a:picLocks noChangeAspect="1"/>
          </p:cNvPicPr>
          <p:nvPr/>
        </p:nvPicPr>
        <p:blipFill>
          <a:blip r:embed="rId5"/>
          <a:srcRect l="52728" t="27615" b="15984"/>
          <a:stretch>
            <a:fillRect/>
          </a:stretch>
        </p:blipFill>
        <p:spPr>
          <a:xfrm>
            <a:off x="5459666" y="3087811"/>
            <a:ext cx="3285714" cy="1795290"/>
          </a:xfrm>
          <a:prstGeom prst="rect">
            <a:avLst/>
          </a:prstGeom>
        </p:spPr>
      </p:pic>
      <p:sp>
        <p:nvSpPr>
          <p:cNvPr id="2" name="Google Shape;305;p37">
            <a:extLst>
              <a:ext uri="{FF2B5EF4-FFF2-40B4-BE49-F238E27FC236}">
                <a16:creationId xmlns:a16="http://schemas.microsoft.com/office/drawing/2014/main" id="{0381E6D2-35F0-DD1A-BD20-EB78C95319FE}"/>
              </a:ext>
            </a:extLst>
          </p:cNvPr>
          <p:cNvSpPr txBox="1"/>
          <p:nvPr/>
        </p:nvSpPr>
        <p:spPr>
          <a:xfrm>
            <a:off x="156186" y="1336927"/>
            <a:ext cx="2161439" cy="992549"/>
          </a:xfrm>
          <a:prstGeom prst="rect">
            <a:avLst/>
          </a:prstGeom>
          <a:solidFill>
            <a:srgbClr val="BBFFFF"/>
          </a:solidFill>
          <a:ln>
            <a:noFill/>
          </a:ln>
        </p:spPr>
        <p:txBody>
          <a:bodyPr spcFirstLastPara="1" wrap="square" lIns="68569" tIns="34275" rIns="68569" bIns="34275" anchor="t" anchorCtr="0">
            <a:spAutoFit/>
          </a:bodyPr>
          <a:lstStyle/>
          <a:p>
            <a:r>
              <a:rPr lang="en-US" sz="1200" dirty="0"/>
              <a:t>Both GCAFS and UFS-Chem shows consistent impact of aerosol feedbacks of direct, semi-direct, and indirect effects. </a:t>
            </a:r>
          </a:p>
        </p:txBody>
      </p:sp>
      <p:sp>
        <p:nvSpPr>
          <p:cNvPr id="3" name="Google Shape;303;p37">
            <a:extLst>
              <a:ext uri="{FF2B5EF4-FFF2-40B4-BE49-F238E27FC236}">
                <a16:creationId xmlns:a16="http://schemas.microsoft.com/office/drawing/2014/main" id="{831AD7A3-D3E4-1911-49F9-A9A739A90C08}"/>
              </a:ext>
            </a:extLst>
          </p:cNvPr>
          <p:cNvSpPr txBox="1"/>
          <p:nvPr/>
        </p:nvSpPr>
        <p:spPr>
          <a:xfrm>
            <a:off x="6231876" y="1143286"/>
            <a:ext cx="2401136" cy="1177215"/>
          </a:xfrm>
          <a:prstGeom prst="rect">
            <a:avLst/>
          </a:prstGeom>
          <a:solidFill>
            <a:srgbClr val="BBFFFF"/>
          </a:solidFill>
          <a:ln>
            <a:noFill/>
          </a:ln>
        </p:spPr>
        <p:txBody>
          <a:bodyPr spcFirstLastPara="1" wrap="square" lIns="68569" tIns="34275" rIns="68569" bIns="34275" anchor="t" anchorCtr="0">
            <a:spAutoFit/>
          </a:bodyPr>
          <a:lstStyle/>
          <a:p>
            <a:r>
              <a:rPr lang="en-US" sz="1200" dirty="0"/>
              <a:t>Adding online-predicted aerosol indirect feedback further reduces AOD biases at high latitudes but increases biases over the tropical Atlantic compared with using only direct and semi-direct feedback.</a:t>
            </a:r>
            <a:endParaRPr sz="1200" dirty="0">
              <a:solidFill>
                <a:schemeClr val="dk1"/>
              </a:solidFill>
            </a:endParaRPr>
          </a:p>
        </p:txBody>
      </p:sp>
      <p:sp>
        <p:nvSpPr>
          <p:cNvPr id="12" name="Google Shape;314;p38">
            <a:extLst>
              <a:ext uri="{FF2B5EF4-FFF2-40B4-BE49-F238E27FC236}">
                <a16:creationId xmlns:a16="http://schemas.microsoft.com/office/drawing/2014/main" id="{16E87BA0-137D-8FBC-8EB2-6802B690D5EC}"/>
              </a:ext>
            </a:extLst>
          </p:cNvPr>
          <p:cNvSpPr txBox="1"/>
          <p:nvPr/>
        </p:nvSpPr>
        <p:spPr>
          <a:xfrm>
            <a:off x="3367516" y="2368564"/>
            <a:ext cx="2609086" cy="192330"/>
          </a:xfrm>
          <a:prstGeom prst="rect">
            <a:avLst/>
          </a:prstGeom>
          <a:solidFill>
            <a:schemeClr val="tx2">
              <a:lumMod val="20000"/>
              <a:lumOff val="80000"/>
            </a:schemeClr>
          </a:solidFill>
          <a:ln>
            <a:noFill/>
          </a:ln>
        </p:spPr>
        <p:txBody>
          <a:bodyPr spcFirstLastPara="1" wrap="square" lIns="68569" tIns="34275" rIns="68569" bIns="34275" anchor="t" anchorCtr="0">
            <a:spAutoFit/>
          </a:bodyPr>
          <a:lstStyle/>
          <a:p>
            <a:pPr algn="ctr">
              <a:buClr>
                <a:schemeClr val="dk1"/>
              </a:buClr>
              <a:buSzPts val="1800"/>
            </a:pPr>
            <a:r>
              <a:rPr lang="en-US" sz="800" b="1" dirty="0">
                <a:solidFill>
                  <a:srgbClr val="0432FF"/>
                </a:solidFill>
              </a:rPr>
              <a:t>No radiative feedback from coupled aerosol model</a:t>
            </a:r>
            <a:endParaRPr sz="800" b="1" dirty="0">
              <a:solidFill>
                <a:srgbClr val="0432FF"/>
              </a:solidFill>
            </a:endParaRPr>
          </a:p>
        </p:txBody>
      </p:sp>
    </p:spTree>
    <p:extLst>
      <p:ext uri="{BB962C8B-B14F-4D97-AF65-F5344CB8AC3E}">
        <p14:creationId xmlns:p14="http://schemas.microsoft.com/office/powerpoint/2010/main" val="1266892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creenshot of a map&#10;&#10;AI-generated content may be incorrect.">
            <a:extLst>
              <a:ext uri="{FF2B5EF4-FFF2-40B4-BE49-F238E27FC236}">
                <a16:creationId xmlns:a16="http://schemas.microsoft.com/office/drawing/2014/main" id="{0AA03F63-CEA1-01C3-C842-C2EA0575CC59}"/>
              </a:ext>
            </a:extLst>
          </p:cNvPr>
          <p:cNvPicPr>
            <a:picLocks noChangeAspect="1"/>
          </p:cNvPicPr>
          <p:nvPr/>
        </p:nvPicPr>
        <p:blipFill>
          <a:blip r:embed="rId2"/>
          <a:stretch>
            <a:fillRect/>
          </a:stretch>
        </p:blipFill>
        <p:spPr>
          <a:xfrm>
            <a:off x="5469803" y="845695"/>
            <a:ext cx="2856098" cy="3744799"/>
          </a:xfrm>
          <a:prstGeom prst="rect">
            <a:avLst/>
          </a:prstGeom>
        </p:spPr>
      </p:pic>
      <p:sp>
        <p:nvSpPr>
          <p:cNvPr id="4" name="Google Shape;332;p39">
            <a:extLst>
              <a:ext uri="{FF2B5EF4-FFF2-40B4-BE49-F238E27FC236}">
                <a16:creationId xmlns:a16="http://schemas.microsoft.com/office/drawing/2014/main" id="{36D6BEAF-5E5B-B2BB-AD67-D5438C9CA67E}"/>
              </a:ext>
            </a:extLst>
          </p:cNvPr>
          <p:cNvSpPr txBox="1">
            <a:spLocks noGrp="1"/>
          </p:cNvSpPr>
          <p:nvPr>
            <p:ph type="title"/>
          </p:nvPr>
        </p:nvSpPr>
        <p:spPr>
          <a:xfrm>
            <a:off x="0" y="22260"/>
            <a:ext cx="9144000" cy="501586"/>
          </a:xfrm>
          <a:prstGeom prst="rect">
            <a:avLst/>
          </a:prstGeom>
          <a:noFill/>
          <a:ln>
            <a:noFill/>
          </a:ln>
        </p:spPr>
        <p:txBody>
          <a:bodyPr spcFirstLastPara="1" wrap="square" lIns="68569" tIns="34275" rIns="68569" bIns="34275" anchor="ctr" anchorCtr="0">
            <a:noAutofit/>
          </a:bodyPr>
          <a:lstStyle/>
          <a:p>
            <a:pPr algn="ctr"/>
            <a:r>
              <a:rPr lang="en-US" sz="2000" b="1" dirty="0">
                <a:solidFill>
                  <a:srgbClr val="0432FF"/>
                </a:solidFill>
                <a:latin typeface="Arial"/>
                <a:ea typeface="Arial"/>
                <a:cs typeface="Arial"/>
                <a:sym typeface="Arial"/>
              </a:rPr>
              <a:t>Evaluate the impacts of fire aerosols on S2S predictions in </a:t>
            </a:r>
            <a:r>
              <a:rPr lang="en-US" sz="2000" b="1" dirty="0">
                <a:solidFill>
                  <a:srgbClr val="FF0000"/>
                </a:solidFill>
                <a:latin typeface="Arial"/>
                <a:ea typeface="Arial"/>
                <a:cs typeface="Arial"/>
                <a:sym typeface="Arial"/>
              </a:rPr>
              <a:t>UFS-Chem</a:t>
            </a:r>
            <a:endParaRPr sz="2000" dirty="0">
              <a:solidFill>
                <a:srgbClr val="FF0000"/>
              </a:solidFill>
            </a:endParaRPr>
          </a:p>
        </p:txBody>
      </p:sp>
      <p:sp>
        <p:nvSpPr>
          <p:cNvPr id="5" name="Google Shape;333;p39">
            <a:extLst>
              <a:ext uri="{FF2B5EF4-FFF2-40B4-BE49-F238E27FC236}">
                <a16:creationId xmlns:a16="http://schemas.microsoft.com/office/drawing/2014/main" id="{627D700B-F7A8-8AF9-C709-E0B9FB4231E6}"/>
              </a:ext>
            </a:extLst>
          </p:cNvPr>
          <p:cNvSpPr txBox="1"/>
          <p:nvPr/>
        </p:nvSpPr>
        <p:spPr>
          <a:xfrm>
            <a:off x="977276" y="485015"/>
            <a:ext cx="7470985" cy="276969"/>
          </a:xfrm>
          <a:prstGeom prst="rect">
            <a:avLst/>
          </a:prstGeom>
          <a:solidFill>
            <a:schemeClr val="lt1"/>
          </a:solidFill>
          <a:ln>
            <a:noFill/>
          </a:ln>
        </p:spPr>
        <p:txBody>
          <a:bodyPr spcFirstLastPara="1" wrap="square" lIns="68569" tIns="34275" rIns="68569" bIns="34275" anchor="t" anchorCtr="0">
            <a:spAutoFit/>
          </a:bodyPr>
          <a:lstStyle/>
          <a:p>
            <a:pPr algn="ctr">
              <a:buSzPts val="1800"/>
            </a:pPr>
            <a:r>
              <a:rPr lang="en-US" sz="1350" b="1" dirty="0">
                <a:solidFill>
                  <a:schemeClr val="bg2"/>
                </a:solidFill>
              </a:rPr>
              <a:t>Sensitivity experiment: </a:t>
            </a:r>
            <a:r>
              <a:rPr lang="en-US" sz="1350" b="1" dirty="0">
                <a:solidFill>
                  <a:srgbClr val="FF0000"/>
                </a:solidFill>
              </a:rPr>
              <a:t>with fire emission run </a:t>
            </a:r>
            <a:r>
              <a:rPr lang="en-US" sz="1350" b="1" dirty="0">
                <a:solidFill>
                  <a:schemeClr val="bg2"/>
                </a:solidFill>
              </a:rPr>
              <a:t>minus</a:t>
            </a:r>
            <a:r>
              <a:rPr lang="en-US" sz="1350" b="1" dirty="0">
                <a:solidFill>
                  <a:srgbClr val="FF0000"/>
                </a:solidFill>
              </a:rPr>
              <a:t> no fire emission run </a:t>
            </a:r>
            <a:r>
              <a:rPr lang="en-US" sz="1350" b="1" dirty="0">
                <a:solidFill>
                  <a:schemeClr val="bg2"/>
                </a:solidFill>
              </a:rPr>
              <a:t>(August 2016) </a:t>
            </a:r>
            <a:endParaRPr sz="1350" b="1" dirty="0">
              <a:solidFill>
                <a:schemeClr val="bg2"/>
              </a:solidFill>
            </a:endParaRPr>
          </a:p>
        </p:txBody>
      </p:sp>
      <p:pic>
        <p:nvPicPr>
          <p:cNvPr id="6" name="Google Shape;334;p39">
            <a:extLst>
              <a:ext uri="{FF2B5EF4-FFF2-40B4-BE49-F238E27FC236}">
                <a16:creationId xmlns:a16="http://schemas.microsoft.com/office/drawing/2014/main" id="{DCB3992D-D2AB-9143-812B-CE172B29D7AB}"/>
              </a:ext>
            </a:extLst>
          </p:cNvPr>
          <p:cNvPicPr preferRelativeResize="0"/>
          <p:nvPr/>
        </p:nvPicPr>
        <p:blipFill rotWithShape="1">
          <a:blip r:embed="rId3">
            <a:alphaModFix/>
          </a:blip>
          <a:srcRect t="1955" b="33746"/>
          <a:stretch/>
        </p:blipFill>
        <p:spPr>
          <a:xfrm>
            <a:off x="787342" y="955965"/>
            <a:ext cx="2856098" cy="3612756"/>
          </a:xfrm>
          <a:prstGeom prst="rect">
            <a:avLst/>
          </a:prstGeom>
          <a:noFill/>
          <a:ln>
            <a:noFill/>
          </a:ln>
        </p:spPr>
      </p:pic>
      <p:sp>
        <p:nvSpPr>
          <p:cNvPr id="8" name="Google Shape;336;p39">
            <a:extLst>
              <a:ext uri="{FF2B5EF4-FFF2-40B4-BE49-F238E27FC236}">
                <a16:creationId xmlns:a16="http://schemas.microsoft.com/office/drawing/2014/main" id="{FAE75F31-1999-480C-BE6F-46B63E55BEC3}"/>
              </a:ext>
            </a:extLst>
          </p:cNvPr>
          <p:cNvSpPr txBox="1"/>
          <p:nvPr/>
        </p:nvSpPr>
        <p:spPr>
          <a:xfrm>
            <a:off x="90033" y="4568720"/>
            <a:ext cx="4274149" cy="530884"/>
          </a:xfrm>
          <a:prstGeom prst="rect">
            <a:avLst/>
          </a:prstGeom>
          <a:noFill/>
          <a:ln>
            <a:noFill/>
          </a:ln>
        </p:spPr>
        <p:txBody>
          <a:bodyPr spcFirstLastPara="1" wrap="square" lIns="68569" tIns="34275" rIns="68569" bIns="34275" anchor="t" anchorCtr="0">
            <a:spAutoFit/>
          </a:bodyPr>
          <a:lstStyle/>
          <a:p>
            <a:r>
              <a:rPr lang="en-US" sz="1000" dirty="0"/>
              <a:t>When only direct and semi-direct feedback are included, fire aerosols exhibit a </a:t>
            </a:r>
            <a:r>
              <a:rPr lang="en-US" sz="1000" dirty="0">
                <a:solidFill>
                  <a:srgbClr val="FF0000"/>
                </a:solidFill>
              </a:rPr>
              <a:t>cooling effect across central Russia and Asia</a:t>
            </a:r>
            <a:r>
              <a:rPr lang="en-US" sz="1000" dirty="0"/>
              <a:t>, while causing a </a:t>
            </a:r>
            <a:r>
              <a:rPr lang="en-US" sz="1000" dirty="0">
                <a:solidFill>
                  <a:srgbClr val="FF0000"/>
                </a:solidFill>
              </a:rPr>
              <a:t>warming effect over the western US and central Canada</a:t>
            </a:r>
            <a:r>
              <a:rPr lang="en-US" sz="1000" dirty="0"/>
              <a:t>.</a:t>
            </a:r>
            <a:endParaRPr sz="1000" dirty="0"/>
          </a:p>
        </p:txBody>
      </p:sp>
      <p:sp>
        <p:nvSpPr>
          <p:cNvPr id="9" name="Google Shape;337;p39">
            <a:extLst>
              <a:ext uri="{FF2B5EF4-FFF2-40B4-BE49-F238E27FC236}">
                <a16:creationId xmlns:a16="http://schemas.microsoft.com/office/drawing/2014/main" id="{C3F891ED-EB8C-CE68-9E77-E071ED476774}"/>
              </a:ext>
            </a:extLst>
          </p:cNvPr>
          <p:cNvSpPr txBox="1"/>
          <p:nvPr/>
        </p:nvSpPr>
        <p:spPr>
          <a:xfrm>
            <a:off x="4779818" y="4590495"/>
            <a:ext cx="4187537" cy="530884"/>
          </a:xfrm>
          <a:prstGeom prst="rect">
            <a:avLst/>
          </a:prstGeom>
          <a:solidFill>
            <a:schemeClr val="lt1"/>
          </a:solidFill>
          <a:ln>
            <a:noFill/>
          </a:ln>
        </p:spPr>
        <p:txBody>
          <a:bodyPr spcFirstLastPara="1" wrap="square" lIns="68569" tIns="34275" rIns="68569" bIns="34275" anchor="t" anchorCtr="0">
            <a:spAutoFit/>
          </a:bodyPr>
          <a:lstStyle/>
          <a:p>
            <a:r>
              <a:rPr lang="en-US" sz="1000" dirty="0"/>
              <a:t>Enabling aerosol-aware indirect feedback </a:t>
            </a:r>
            <a:r>
              <a:rPr lang="en-US" sz="1000" dirty="0">
                <a:solidFill>
                  <a:srgbClr val="FF0000"/>
                </a:solidFill>
              </a:rPr>
              <a:t>shifts fire aerosol </a:t>
            </a:r>
            <a:r>
              <a:rPr lang="en-US" sz="1000" dirty="0"/>
              <a:t>impacts from </a:t>
            </a:r>
            <a:r>
              <a:rPr lang="en-US" sz="1000" dirty="0">
                <a:solidFill>
                  <a:srgbClr val="FF0000"/>
                </a:solidFill>
              </a:rPr>
              <a:t>cooling to warming over Alaska and central Russia</a:t>
            </a:r>
            <a:r>
              <a:rPr lang="en-US" sz="1000" dirty="0"/>
              <a:t>, and from </a:t>
            </a:r>
            <a:r>
              <a:rPr lang="en-US" sz="1000" dirty="0">
                <a:solidFill>
                  <a:srgbClr val="FF0000"/>
                </a:solidFill>
              </a:rPr>
              <a:t>warming to cooling over eastern North America</a:t>
            </a:r>
            <a:r>
              <a:rPr lang="en-US" sz="1000" dirty="0"/>
              <a:t>.</a:t>
            </a:r>
            <a:endParaRPr sz="1000" dirty="0"/>
          </a:p>
        </p:txBody>
      </p:sp>
      <p:sp>
        <p:nvSpPr>
          <p:cNvPr id="10" name="Google Shape;338;p39">
            <a:extLst>
              <a:ext uri="{FF2B5EF4-FFF2-40B4-BE49-F238E27FC236}">
                <a16:creationId xmlns:a16="http://schemas.microsoft.com/office/drawing/2014/main" id="{242CF9A9-65AC-6DA0-3A5A-58B004386021}"/>
              </a:ext>
            </a:extLst>
          </p:cNvPr>
          <p:cNvSpPr txBox="1"/>
          <p:nvPr/>
        </p:nvSpPr>
        <p:spPr>
          <a:xfrm>
            <a:off x="3330827" y="973946"/>
            <a:ext cx="2350272" cy="484718"/>
          </a:xfrm>
          <a:prstGeom prst="rect">
            <a:avLst/>
          </a:prstGeom>
          <a:noFill/>
          <a:ln>
            <a:noFill/>
          </a:ln>
        </p:spPr>
        <p:txBody>
          <a:bodyPr spcFirstLastPara="1" wrap="square" lIns="68569" tIns="34275" rIns="68569" bIns="34275" anchor="t" anchorCtr="0">
            <a:spAutoFit/>
          </a:bodyPr>
          <a:lstStyle/>
          <a:p>
            <a:pPr algn="ctr">
              <a:buClr>
                <a:schemeClr val="dk1"/>
              </a:buClr>
              <a:buSzPts val="1800"/>
            </a:pPr>
            <a:r>
              <a:rPr lang="en-US" sz="1350" b="1">
                <a:solidFill>
                  <a:srgbClr val="0432FF"/>
                </a:solidFill>
              </a:rPr>
              <a:t>Differences of </a:t>
            </a:r>
            <a:endParaRPr sz="788"/>
          </a:p>
          <a:p>
            <a:pPr algn="ctr">
              <a:buClr>
                <a:schemeClr val="dk1"/>
              </a:buClr>
              <a:buSzPts val="1800"/>
            </a:pPr>
            <a:r>
              <a:rPr lang="en-US" sz="1350" b="1">
                <a:solidFill>
                  <a:srgbClr val="0432FF"/>
                </a:solidFill>
              </a:rPr>
              <a:t>surface T (K) </a:t>
            </a:r>
            <a:endParaRPr sz="1350" b="1">
              <a:solidFill>
                <a:srgbClr val="0432FF"/>
              </a:solidFill>
            </a:endParaRPr>
          </a:p>
        </p:txBody>
      </p:sp>
      <p:sp>
        <p:nvSpPr>
          <p:cNvPr id="11" name="Google Shape;339;p39">
            <a:extLst>
              <a:ext uri="{FF2B5EF4-FFF2-40B4-BE49-F238E27FC236}">
                <a16:creationId xmlns:a16="http://schemas.microsoft.com/office/drawing/2014/main" id="{B28E6017-9FBE-1A83-08CE-608195C7700A}"/>
              </a:ext>
            </a:extLst>
          </p:cNvPr>
          <p:cNvSpPr txBox="1"/>
          <p:nvPr/>
        </p:nvSpPr>
        <p:spPr>
          <a:xfrm>
            <a:off x="5878779" y="2656056"/>
            <a:ext cx="2134907" cy="230802"/>
          </a:xfrm>
          <a:prstGeom prst="rect">
            <a:avLst/>
          </a:prstGeom>
          <a:solidFill>
            <a:schemeClr val="lt1"/>
          </a:solidFill>
          <a:ln>
            <a:noFill/>
          </a:ln>
        </p:spPr>
        <p:txBody>
          <a:bodyPr spcFirstLastPara="1" wrap="square" lIns="68569" tIns="34275" rIns="68569" bIns="34275" anchor="t" anchorCtr="0">
            <a:spAutoFit/>
          </a:bodyPr>
          <a:lstStyle/>
          <a:p>
            <a:pPr algn="ctr">
              <a:buClr>
                <a:schemeClr val="dk1"/>
              </a:buClr>
              <a:buSzPts val="1800"/>
            </a:pPr>
            <a:r>
              <a:rPr lang="en-US" dirty="0">
                <a:solidFill>
                  <a:schemeClr val="lt1"/>
                </a:solidFill>
              </a:rPr>
              <a:t> </a:t>
            </a:r>
            <a:endParaRPr b="1" dirty="0">
              <a:solidFill>
                <a:schemeClr val="lt1"/>
              </a:solidFill>
            </a:endParaRPr>
          </a:p>
        </p:txBody>
      </p:sp>
      <p:sp>
        <p:nvSpPr>
          <p:cNvPr id="12" name="Google Shape;340;p39">
            <a:extLst>
              <a:ext uri="{FF2B5EF4-FFF2-40B4-BE49-F238E27FC236}">
                <a16:creationId xmlns:a16="http://schemas.microsoft.com/office/drawing/2014/main" id="{88D5FAFE-47B9-F826-1B08-00493AD2AD1B}"/>
              </a:ext>
            </a:extLst>
          </p:cNvPr>
          <p:cNvSpPr txBox="1"/>
          <p:nvPr/>
        </p:nvSpPr>
        <p:spPr>
          <a:xfrm>
            <a:off x="3703980" y="2926367"/>
            <a:ext cx="1736040" cy="484718"/>
          </a:xfrm>
          <a:prstGeom prst="rect">
            <a:avLst/>
          </a:prstGeom>
          <a:solidFill>
            <a:schemeClr val="lt1"/>
          </a:solidFill>
          <a:ln>
            <a:noFill/>
          </a:ln>
        </p:spPr>
        <p:txBody>
          <a:bodyPr spcFirstLastPara="1" wrap="square" lIns="68569" tIns="34275" rIns="68569" bIns="34275" anchor="t" anchorCtr="0">
            <a:spAutoFit/>
          </a:bodyPr>
          <a:lstStyle/>
          <a:p>
            <a:pPr algn="ctr">
              <a:buClr>
                <a:schemeClr val="dk1"/>
              </a:buClr>
              <a:buSzPts val="1800"/>
            </a:pPr>
            <a:r>
              <a:rPr lang="en-US" sz="1350" b="1" dirty="0">
                <a:solidFill>
                  <a:srgbClr val="0432FF"/>
                </a:solidFill>
              </a:rPr>
              <a:t>Differences of </a:t>
            </a:r>
            <a:endParaRPr sz="788" dirty="0"/>
          </a:p>
          <a:p>
            <a:pPr algn="ctr">
              <a:buClr>
                <a:schemeClr val="dk1"/>
              </a:buClr>
              <a:buSzPts val="1800"/>
            </a:pPr>
            <a:r>
              <a:rPr lang="en-US" sz="1350" b="1" dirty="0">
                <a:solidFill>
                  <a:srgbClr val="0432FF"/>
                </a:solidFill>
              </a:rPr>
              <a:t>550 nm AOD</a:t>
            </a:r>
            <a:endParaRPr sz="1350" b="1" dirty="0">
              <a:solidFill>
                <a:srgbClr val="0432FF"/>
              </a:solidFill>
            </a:endParaRPr>
          </a:p>
        </p:txBody>
      </p:sp>
      <p:sp>
        <p:nvSpPr>
          <p:cNvPr id="13" name="Google Shape;341;p39">
            <a:extLst>
              <a:ext uri="{FF2B5EF4-FFF2-40B4-BE49-F238E27FC236}">
                <a16:creationId xmlns:a16="http://schemas.microsoft.com/office/drawing/2014/main" id="{82F65E74-7A8A-446D-EE11-84196A772645}"/>
              </a:ext>
            </a:extLst>
          </p:cNvPr>
          <p:cNvSpPr txBox="1"/>
          <p:nvPr/>
        </p:nvSpPr>
        <p:spPr>
          <a:xfrm>
            <a:off x="977275" y="729350"/>
            <a:ext cx="2555288" cy="230802"/>
          </a:xfrm>
          <a:prstGeom prst="rect">
            <a:avLst/>
          </a:prstGeom>
          <a:solidFill>
            <a:srgbClr val="FFFF00"/>
          </a:solidFill>
          <a:ln>
            <a:noFill/>
          </a:ln>
        </p:spPr>
        <p:txBody>
          <a:bodyPr spcFirstLastPara="1" wrap="square" lIns="68569" tIns="34275" rIns="68569" bIns="34275" anchor="t" anchorCtr="0">
            <a:spAutoFit/>
          </a:bodyPr>
          <a:lstStyle/>
          <a:p>
            <a:pPr algn="ctr">
              <a:buClr>
                <a:schemeClr val="dk1"/>
              </a:buClr>
              <a:buSzPts val="1800"/>
            </a:pPr>
            <a:r>
              <a:rPr lang="en-US" sz="1050" b="1" dirty="0">
                <a:solidFill>
                  <a:srgbClr val="0432FF"/>
                </a:solidFill>
              </a:rPr>
              <a:t>Direct + semi-direct feedback</a:t>
            </a:r>
            <a:endParaRPr sz="1050" b="1" dirty="0">
              <a:solidFill>
                <a:srgbClr val="0432FF"/>
              </a:solidFill>
            </a:endParaRPr>
          </a:p>
        </p:txBody>
      </p:sp>
      <p:sp>
        <p:nvSpPr>
          <p:cNvPr id="14" name="Google Shape;342;p39">
            <a:extLst>
              <a:ext uri="{FF2B5EF4-FFF2-40B4-BE49-F238E27FC236}">
                <a16:creationId xmlns:a16="http://schemas.microsoft.com/office/drawing/2014/main" id="{9D98EB83-7D53-5996-9D5C-7B98A1845AF8}"/>
              </a:ext>
            </a:extLst>
          </p:cNvPr>
          <p:cNvSpPr txBox="1"/>
          <p:nvPr/>
        </p:nvSpPr>
        <p:spPr>
          <a:xfrm>
            <a:off x="1187373" y="2645453"/>
            <a:ext cx="2134907" cy="230802"/>
          </a:xfrm>
          <a:prstGeom prst="rect">
            <a:avLst/>
          </a:prstGeom>
          <a:solidFill>
            <a:schemeClr val="lt1"/>
          </a:solidFill>
          <a:ln>
            <a:noFill/>
          </a:ln>
        </p:spPr>
        <p:txBody>
          <a:bodyPr spcFirstLastPara="1" wrap="square" lIns="68569" tIns="34275" rIns="68569" bIns="34275" anchor="t" anchorCtr="0">
            <a:spAutoFit/>
          </a:bodyPr>
          <a:lstStyle/>
          <a:p>
            <a:pPr algn="ctr">
              <a:buClr>
                <a:schemeClr val="dk1"/>
              </a:buClr>
              <a:buSzPts val="1800"/>
            </a:pPr>
            <a:r>
              <a:rPr lang="en-US">
                <a:solidFill>
                  <a:schemeClr val="lt1"/>
                </a:solidFill>
              </a:rPr>
              <a:t> </a:t>
            </a:r>
            <a:endParaRPr b="1">
              <a:solidFill>
                <a:schemeClr val="lt1"/>
              </a:solidFill>
            </a:endParaRPr>
          </a:p>
        </p:txBody>
      </p:sp>
      <p:sp>
        <p:nvSpPr>
          <p:cNvPr id="15" name="Google Shape;343;p39">
            <a:extLst>
              <a:ext uri="{FF2B5EF4-FFF2-40B4-BE49-F238E27FC236}">
                <a16:creationId xmlns:a16="http://schemas.microsoft.com/office/drawing/2014/main" id="{F406436D-58A4-E2C1-2F26-6983E21957C2}"/>
              </a:ext>
            </a:extLst>
          </p:cNvPr>
          <p:cNvSpPr txBox="1"/>
          <p:nvPr/>
        </p:nvSpPr>
        <p:spPr>
          <a:xfrm>
            <a:off x="5611438" y="734008"/>
            <a:ext cx="2669590" cy="230802"/>
          </a:xfrm>
          <a:prstGeom prst="rect">
            <a:avLst/>
          </a:prstGeom>
          <a:solidFill>
            <a:srgbClr val="FFFF00"/>
          </a:solidFill>
          <a:ln>
            <a:noFill/>
          </a:ln>
        </p:spPr>
        <p:txBody>
          <a:bodyPr spcFirstLastPara="1" wrap="square" lIns="68569" tIns="34275" rIns="68569" bIns="34275" anchor="t" anchorCtr="0">
            <a:spAutoFit/>
          </a:bodyPr>
          <a:lstStyle/>
          <a:p>
            <a:pPr algn="ctr">
              <a:buClr>
                <a:schemeClr val="dk1"/>
              </a:buClr>
              <a:buSzPts val="1800"/>
            </a:pPr>
            <a:r>
              <a:rPr lang="en-US" sz="1000" b="1" dirty="0">
                <a:solidFill>
                  <a:srgbClr val="0432FF"/>
                </a:solidFill>
              </a:rPr>
              <a:t>Direct + semi-direct + </a:t>
            </a:r>
            <a:r>
              <a:rPr lang="en-US" sz="1000" b="1" dirty="0">
                <a:solidFill>
                  <a:srgbClr val="FF0000"/>
                </a:solidFill>
              </a:rPr>
              <a:t>indirect feedback</a:t>
            </a:r>
            <a:endParaRPr sz="1000" b="1" dirty="0">
              <a:solidFill>
                <a:srgbClr val="FF0000"/>
              </a:solidFill>
            </a:endParaRPr>
          </a:p>
        </p:txBody>
      </p:sp>
      <p:grpSp>
        <p:nvGrpSpPr>
          <p:cNvPr id="16" name="Google Shape;344;p39">
            <a:extLst>
              <a:ext uri="{FF2B5EF4-FFF2-40B4-BE49-F238E27FC236}">
                <a16:creationId xmlns:a16="http://schemas.microsoft.com/office/drawing/2014/main" id="{3745DBA6-48E9-6564-7EB1-27E2F5D23F45}"/>
              </a:ext>
            </a:extLst>
          </p:cNvPr>
          <p:cNvGrpSpPr/>
          <p:nvPr/>
        </p:nvGrpSpPr>
        <p:grpSpPr>
          <a:xfrm>
            <a:off x="958927" y="982791"/>
            <a:ext cx="6801045" cy="577675"/>
            <a:chOff x="1278569" y="1310388"/>
            <a:chExt cx="9068061" cy="770233"/>
          </a:xfrm>
        </p:grpSpPr>
        <p:sp>
          <p:nvSpPr>
            <p:cNvPr id="17" name="Google Shape;345;p39">
              <a:extLst>
                <a:ext uri="{FF2B5EF4-FFF2-40B4-BE49-F238E27FC236}">
                  <a16:creationId xmlns:a16="http://schemas.microsoft.com/office/drawing/2014/main" id="{8026098C-7AD4-9830-E47F-DC37B7E449EA}"/>
                </a:ext>
              </a:extLst>
            </p:cNvPr>
            <p:cNvSpPr/>
            <p:nvPr/>
          </p:nvSpPr>
          <p:spPr>
            <a:xfrm>
              <a:off x="1278569" y="1372776"/>
              <a:ext cx="2846544" cy="707845"/>
            </a:xfrm>
            <a:prstGeom prst="ellipse">
              <a:avLst/>
            </a:prstGeom>
            <a:noFill/>
            <a:ln w="25400" cap="flat" cmpd="sng">
              <a:solidFill>
                <a:srgbClr val="00FA00"/>
              </a:solidFill>
              <a:prstDash val="solid"/>
              <a:round/>
              <a:headEnd type="none" w="sm" len="sm"/>
              <a:tailEnd type="none" w="sm" len="sm"/>
            </a:ln>
          </p:spPr>
          <p:txBody>
            <a:bodyPr spcFirstLastPara="1" wrap="square" lIns="68569" tIns="34275" rIns="68569" bIns="34275" anchor="ctr" anchorCtr="0">
              <a:noAutofit/>
            </a:bodyPr>
            <a:lstStyle/>
            <a:p>
              <a:pPr algn="ctr"/>
              <a:endParaRPr>
                <a:solidFill>
                  <a:schemeClr val="lt1"/>
                </a:solidFill>
              </a:endParaRPr>
            </a:p>
          </p:txBody>
        </p:sp>
        <p:sp>
          <p:nvSpPr>
            <p:cNvPr id="18" name="Google Shape;346;p39">
              <a:extLst>
                <a:ext uri="{FF2B5EF4-FFF2-40B4-BE49-F238E27FC236}">
                  <a16:creationId xmlns:a16="http://schemas.microsoft.com/office/drawing/2014/main" id="{647CC553-AF35-7B2B-655D-28D527972AD0}"/>
                </a:ext>
              </a:extLst>
            </p:cNvPr>
            <p:cNvSpPr/>
            <p:nvPr/>
          </p:nvSpPr>
          <p:spPr>
            <a:xfrm>
              <a:off x="7481916" y="1310388"/>
              <a:ext cx="2864714" cy="658473"/>
            </a:xfrm>
            <a:prstGeom prst="ellipse">
              <a:avLst/>
            </a:prstGeom>
            <a:noFill/>
            <a:ln w="25400" cap="flat" cmpd="sng">
              <a:solidFill>
                <a:srgbClr val="00FA00"/>
              </a:solidFill>
              <a:prstDash val="solid"/>
              <a:round/>
              <a:headEnd type="none" w="sm" len="sm"/>
              <a:tailEnd type="none" w="sm" len="sm"/>
            </a:ln>
          </p:spPr>
          <p:txBody>
            <a:bodyPr spcFirstLastPara="1" wrap="square" lIns="68569" tIns="34275" rIns="68569" bIns="34275" anchor="ctr" anchorCtr="0">
              <a:noAutofit/>
            </a:bodyPr>
            <a:lstStyle/>
            <a:p>
              <a:pPr algn="ctr"/>
              <a:endParaRPr>
                <a:solidFill>
                  <a:schemeClr val="lt1"/>
                </a:solidFill>
              </a:endParaRPr>
            </a:p>
          </p:txBody>
        </p:sp>
      </p:grpSp>
    </p:spTree>
    <p:extLst>
      <p:ext uri="{BB962C8B-B14F-4D97-AF65-F5344CB8AC3E}">
        <p14:creationId xmlns:p14="http://schemas.microsoft.com/office/powerpoint/2010/main" val="410355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466AD-2857-F843-858B-87408AC259D1}"/>
            </a:ext>
          </a:extLst>
        </p:cNvPr>
        <p:cNvGrpSpPr/>
        <p:nvPr/>
      </p:nvGrpSpPr>
      <p:grpSpPr>
        <a:xfrm>
          <a:off x="0" y="0"/>
          <a:ext cx="0" cy="0"/>
          <a:chOff x="0" y="0"/>
          <a:chExt cx="0" cy="0"/>
        </a:xfrm>
      </p:grpSpPr>
      <p:pic>
        <p:nvPicPr>
          <p:cNvPr id="22" name="Picture 21" descr="A screenshot of a map of the world&#10;&#10;AI-generated content may be incorrect.">
            <a:extLst>
              <a:ext uri="{FF2B5EF4-FFF2-40B4-BE49-F238E27FC236}">
                <a16:creationId xmlns:a16="http://schemas.microsoft.com/office/drawing/2014/main" id="{8FB3BFA4-A044-005A-C394-BDAF2FF50051}"/>
              </a:ext>
            </a:extLst>
          </p:cNvPr>
          <p:cNvPicPr>
            <a:picLocks noChangeAspect="1"/>
          </p:cNvPicPr>
          <p:nvPr/>
        </p:nvPicPr>
        <p:blipFill>
          <a:blip r:embed="rId3"/>
          <a:srcRect t="5950" r="50264" b="18951"/>
          <a:stretch>
            <a:fillRect/>
          </a:stretch>
        </p:blipFill>
        <p:spPr>
          <a:xfrm>
            <a:off x="63168" y="3084635"/>
            <a:ext cx="3690538" cy="1896738"/>
          </a:xfrm>
          <a:prstGeom prst="rect">
            <a:avLst/>
          </a:prstGeom>
        </p:spPr>
      </p:pic>
      <p:pic>
        <p:nvPicPr>
          <p:cNvPr id="24" name="Picture 23" descr="A screenshot of a map of the world&#10;&#10;AI-generated content may be incorrect.">
            <a:extLst>
              <a:ext uri="{FF2B5EF4-FFF2-40B4-BE49-F238E27FC236}">
                <a16:creationId xmlns:a16="http://schemas.microsoft.com/office/drawing/2014/main" id="{5716665A-7428-A041-A137-4A7EC00507B7}"/>
              </a:ext>
            </a:extLst>
          </p:cNvPr>
          <p:cNvPicPr>
            <a:picLocks noChangeAspect="1"/>
          </p:cNvPicPr>
          <p:nvPr/>
        </p:nvPicPr>
        <p:blipFill>
          <a:blip r:embed="rId4"/>
          <a:srcRect t="6188" r="50345" b="19494"/>
          <a:stretch>
            <a:fillRect/>
          </a:stretch>
        </p:blipFill>
        <p:spPr>
          <a:xfrm>
            <a:off x="5428732" y="3061512"/>
            <a:ext cx="3690536" cy="1880069"/>
          </a:xfrm>
          <a:prstGeom prst="rect">
            <a:avLst/>
          </a:prstGeom>
        </p:spPr>
      </p:pic>
      <p:pic>
        <p:nvPicPr>
          <p:cNvPr id="13" name="Picture 12" descr="A screenshot of a map of the world&#10;&#10;AI-generated content may be incorrect.">
            <a:extLst>
              <a:ext uri="{FF2B5EF4-FFF2-40B4-BE49-F238E27FC236}">
                <a16:creationId xmlns:a16="http://schemas.microsoft.com/office/drawing/2014/main" id="{5108B585-1418-8BDD-2186-020230865AB9}"/>
              </a:ext>
            </a:extLst>
          </p:cNvPr>
          <p:cNvPicPr>
            <a:picLocks noChangeAspect="1"/>
          </p:cNvPicPr>
          <p:nvPr/>
        </p:nvPicPr>
        <p:blipFill>
          <a:blip r:embed="rId5"/>
          <a:srcRect t="5949" r="49777" b="19201"/>
          <a:stretch>
            <a:fillRect/>
          </a:stretch>
        </p:blipFill>
        <p:spPr>
          <a:xfrm>
            <a:off x="2822118" y="1113020"/>
            <a:ext cx="3655141" cy="1854143"/>
          </a:xfrm>
          <a:prstGeom prst="rect">
            <a:avLst/>
          </a:prstGeom>
        </p:spPr>
      </p:pic>
      <p:sp>
        <p:nvSpPr>
          <p:cNvPr id="6" name="Google Shape;71;p3">
            <a:extLst>
              <a:ext uri="{FF2B5EF4-FFF2-40B4-BE49-F238E27FC236}">
                <a16:creationId xmlns:a16="http://schemas.microsoft.com/office/drawing/2014/main" id="{261CD79B-6A8B-F690-58E2-3D1EAD2B89BF}"/>
              </a:ext>
            </a:extLst>
          </p:cNvPr>
          <p:cNvSpPr txBox="1">
            <a:spLocks noGrp="1"/>
          </p:cNvSpPr>
          <p:nvPr>
            <p:ph type="title"/>
          </p:nvPr>
        </p:nvSpPr>
        <p:spPr>
          <a:xfrm>
            <a:off x="144403" y="11571"/>
            <a:ext cx="8888972" cy="530440"/>
          </a:xfrm>
          <a:prstGeom prst="rect">
            <a:avLst/>
          </a:prstGeom>
          <a:noFill/>
          <a:ln>
            <a:noFill/>
          </a:ln>
        </p:spPr>
        <p:txBody>
          <a:bodyPr spcFirstLastPara="1" wrap="square" lIns="68569" tIns="34275" rIns="68569" bIns="34275" anchor="ctr" anchorCtr="0">
            <a:noAutofit/>
          </a:bodyPr>
          <a:lstStyle/>
          <a:p>
            <a:pPr algn="ctr">
              <a:buClr>
                <a:schemeClr val="lt1"/>
              </a:buClr>
              <a:buSzPts val="2400"/>
            </a:pPr>
            <a:r>
              <a:rPr lang="en-US" sz="2000" dirty="0">
                <a:solidFill>
                  <a:srgbClr val="0432FF"/>
                </a:solidFill>
                <a:latin typeface="Arial"/>
                <a:ea typeface="Arial"/>
                <a:cs typeface="Arial"/>
                <a:sym typeface="Arial"/>
              </a:rPr>
              <a:t>Impact of aerosol feedbacks on AOD prediction for 2012-2017</a:t>
            </a:r>
            <a:endParaRPr sz="2000" dirty="0">
              <a:solidFill>
                <a:srgbClr val="0432FF"/>
              </a:solidFill>
            </a:endParaRPr>
          </a:p>
        </p:txBody>
      </p:sp>
      <p:sp>
        <p:nvSpPr>
          <p:cNvPr id="3" name="TextBox 2">
            <a:extLst>
              <a:ext uri="{FF2B5EF4-FFF2-40B4-BE49-F238E27FC236}">
                <a16:creationId xmlns:a16="http://schemas.microsoft.com/office/drawing/2014/main" id="{F86EBEB0-269F-7E16-BA22-43CAC47EBBB6}"/>
              </a:ext>
            </a:extLst>
          </p:cNvPr>
          <p:cNvSpPr txBox="1"/>
          <p:nvPr/>
        </p:nvSpPr>
        <p:spPr>
          <a:xfrm>
            <a:off x="581717" y="611390"/>
            <a:ext cx="8188437" cy="307777"/>
          </a:xfrm>
          <a:prstGeom prst="rect">
            <a:avLst/>
          </a:prstGeom>
          <a:noFill/>
        </p:spPr>
        <p:txBody>
          <a:bodyPr wrap="square">
            <a:spAutoFit/>
          </a:bodyPr>
          <a:lstStyle/>
          <a:p>
            <a:pPr algn="ctr"/>
            <a:r>
              <a:rPr lang="en-US" sz="1400" b="1" dirty="0">
                <a:solidFill>
                  <a:schemeClr val="dk1"/>
                </a:solidFill>
              </a:rPr>
              <a:t>AOD RMSE with respect to MERRA-2 in </a:t>
            </a:r>
            <a:r>
              <a:rPr lang="en-US" sz="1400" b="1" dirty="0">
                <a:solidFill>
                  <a:srgbClr val="FF0000"/>
                </a:solidFill>
              </a:rPr>
              <a:t>UFS-Chem</a:t>
            </a:r>
            <a:r>
              <a:rPr lang="en-US" sz="1400" b="1" dirty="0">
                <a:solidFill>
                  <a:schemeClr val="dk1"/>
                </a:solidFill>
              </a:rPr>
              <a:t>, </a:t>
            </a:r>
            <a:r>
              <a:rPr lang="en-US" b="1" dirty="0"/>
              <a:t>August of 6-yr average</a:t>
            </a:r>
            <a:r>
              <a:rPr lang="en-US" sz="1400" b="1" dirty="0"/>
              <a:t> </a:t>
            </a:r>
            <a:endParaRPr lang="en-US" dirty="0"/>
          </a:p>
        </p:txBody>
      </p:sp>
      <p:sp>
        <p:nvSpPr>
          <p:cNvPr id="5" name="Google Shape;76;p3">
            <a:extLst>
              <a:ext uri="{FF2B5EF4-FFF2-40B4-BE49-F238E27FC236}">
                <a16:creationId xmlns:a16="http://schemas.microsoft.com/office/drawing/2014/main" id="{AEA4C377-942F-3D6B-E6D0-56EE60A27DDE}"/>
              </a:ext>
            </a:extLst>
          </p:cNvPr>
          <p:cNvSpPr txBox="1"/>
          <p:nvPr/>
        </p:nvSpPr>
        <p:spPr>
          <a:xfrm>
            <a:off x="2993616" y="934830"/>
            <a:ext cx="2411325" cy="207719"/>
          </a:xfrm>
          <a:prstGeom prst="rect">
            <a:avLst/>
          </a:prstGeom>
          <a:noFill/>
          <a:ln>
            <a:noFill/>
          </a:ln>
        </p:spPr>
        <p:txBody>
          <a:bodyPr spcFirstLastPara="1" wrap="square" lIns="68569" tIns="34275" rIns="68569" bIns="34275" anchor="t" anchorCtr="0">
            <a:spAutoFit/>
          </a:bodyPr>
          <a:lstStyle/>
          <a:p>
            <a:pPr algn="ctr">
              <a:buSzPts val="1800"/>
            </a:pPr>
            <a:r>
              <a:rPr lang="en-US" sz="900" b="1" dirty="0">
                <a:highlight>
                  <a:srgbClr val="FF00FF"/>
                </a:highlight>
              </a:rPr>
              <a:t>MERRA2</a:t>
            </a:r>
            <a:r>
              <a:rPr lang="en-US" sz="900" b="1" dirty="0"/>
              <a:t> Direct + semi-direct feedback </a:t>
            </a:r>
            <a:endParaRPr sz="900" b="1" dirty="0"/>
          </a:p>
        </p:txBody>
      </p:sp>
      <p:sp>
        <p:nvSpPr>
          <p:cNvPr id="4" name="Google Shape;77;p3">
            <a:extLst>
              <a:ext uri="{FF2B5EF4-FFF2-40B4-BE49-F238E27FC236}">
                <a16:creationId xmlns:a16="http://schemas.microsoft.com/office/drawing/2014/main" id="{874BD86B-C9DD-BB0C-98B0-400C8B71D90A}"/>
              </a:ext>
            </a:extLst>
          </p:cNvPr>
          <p:cNvSpPr txBox="1"/>
          <p:nvPr/>
        </p:nvSpPr>
        <p:spPr>
          <a:xfrm>
            <a:off x="5824238" y="2893585"/>
            <a:ext cx="3209137" cy="207719"/>
          </a:xfrm>
          <a:prstGeom prst="rect">
            <a:avLst/>
          </a:prstGeom>
          <a:noFill/>
          <a:ln>
            <a:noFill/>
          </a:ln>
        </p:spPr>
        <p:txBody>
          <a:bodyPr spcFirstLastPara="1" wrap="square" lIns="68569" tIns="34275" rIns="68569" bIns="34275" anchor="t" anchorCtr="0">
            <a:spAutoFit/>
          </a:bodyPr>
          <a:lstStyle/>
          <a:p>
            <a:pPr algn="ctr">
              <a:buSzPts val="1800"/>
            </a:pPr>
            <a:r>
              <a:rPr lang="en-US" sz="900" b="1" dirty="0">
                <a:highlight>
                  <a:srgbClr val="FF00FF"/>
                </a:highlight>
              </a:rPr>
              <a:t>GSL-GOCART</a:t>
            </a:r>
            <a:r>
              <a:rPr lang="en-US" sz="900" b="1" dirty="0"/>
              <a:t> Direct + semi-direct + </a:t>
            </a:r>
            <a:r>
              <a:rPr lang="en-US" sz="900" b="1" dirty="0">
                <a:solidFill>
                  <a:srgbClr val="FF0000"/>
                </a:solidFill>
              </a:rPr>
              <a:t>indirect feedback </a:t>
            </a:r>
            <a:endParaRPr sz="900" b="1" dirty="0">
              <a:solidFill>
                <a:srgbClr val="FF0000"/>
              </a:solidFill>
            </a:endParaRPr>
          </a:p>
        </p:txBody>
      </p:sp>
      <p:sp>
        <p:nvSpPr>
          <p:cNvPr id="2" name="Google Shape;76;p3">
            <a:extLst>
              <a:ext uri="{FF2B5EF4-FFF2-40B4-BE49-F238E27FC236}">
                <a16:creationId xmlns:a16="http://schemas.microsoft.com/office/drawing/2014/main" id="{2DBB4551-F726-3A35-FA27-5FB5EC2B6366}"/>
              </a:ext>
            </a:extLst>
          </p:cNvPr>
          <p:cNvSpPr txBox="1"/>
          <p:nvPr/>
        </p:nvSpPr>
        <p:spPr>
          <a:xfrm>
            <a:off x="581717" y="2893586"/>
            <a:ext cx="3099336" cy="207719"/>
          </a:xfrm>
          <a:prstGeom prst="rect">
            <a:avLst/>
          </a:prstGeom>
          <a:noFill/>
          <a:ln>
            <a:noFill/>
          </a:ln>
        </p:spPr>
        <p:txBody>
          <a:bodyPr spcFirstLastPara="1" wrap="square" lIns="68569" tIns="34275" rIns="68569" bIns="34275" anchor="t" anchorCtr="0">
            <a:spAutoFit/>
          </a:bodyPr>
          <a:lstStyle/>
          <a:p>
            <a:pPr algn="ctr">
              <a:buSzPts val="1800"/>
            </a:pPr>
            <a:r>
              <a:rPr lang="en-US" sz="900" b="1" dirty="0">
                <a:highlight>
                  <a:srgbClr val="FF00FF"/>
                </a:highlight>
              </a:rPr>
              <a:t>GSL-GOCART</a:t>
            </a:r>
            <a:r>
              <a:rPr lang="en-US" sz="900" b="1" dirty="0"/>
              <a:t> Direct + semi-direct feedback </a:t>
            </a:r>
            <a:endParaRPr sz="900" b="1" dirty="0"/>
          </a:p>
        </p:txBody>
      </p:sp>
      <p:sp>
        <p:nvSpPr>
          <p:cNvPr id="8" name="Google Shape;305;p37">
            <a:extLst>
              <a:ext uri="{FF2B5EF4-FFF2-40B4-BE49-F238E27FC236}">
                <a16:creationId xmlns:a16="http://schemas.microsoft.com/office/drawing/2014/main" id="{6E6B8739-F30F-F6D0-F30A-FF0B47E0B7DD}"/>
              </a:ext>
            </a:extLst>
          </p:cNvPr>
          <p:cNvSpPr txBox="1"/>
          <p:nvPr/>
        </p:nvSpPr>
        <p:spPr>
          <a:xfrm>
            <a:off x="144403" y="1243500"/>
            <a:ext cx="2294706" cy="992549"/>
          </a:xfrm>
          <a:prstGeom prst="rect">
            <a:avLst/>
          </a:prstGeom>
          <a:solidFill>
            <a:srgbClr val="BBFFFF"/>
          </a:solidFill>
          <a:ln>
            <a:noFill/>
          </a:ln>
        </p:spPr>
        <p:txBody>
          <a:bodyPr spcFirstLastPara="1" wrap="square" lIns="68569" tIns="34275" rIns="68569" bIns="34275" anchor="t" anchorCtr="0">
            <a:spAutoFit/>
          </a:bodyPr>
          <a:lstStyle/>
          <a:p>
            <a:r>
              <a:rPr lang="en-US" sz="1200" dirty="0"/>
              <a:t>Inclusion of online-predicted aerosols for direct and semi-direct feedback from GOCART reduce AOD RMSE over eastern Europe. </a:t>
            </a:r>
            <a:endParaRPr sz="1200" dirty="0">
              <a:solidFill>
                <a:schemeClr val="dk1"/>
              </a:solidFill>
            </a:endParaRPr>
          </a:p>
        </p:txBody>
      </p:sp>
      <p:sp>
        <p:nvSpPr>
          <p:cNvPr id="11" name="Google Shape;306;p37">
            <a:extLst>
              <a:ext uri="{FF2B5EF4-FFF2-40B4-BE49-F238E27FC236}">
                <a16:creationId xmlns:a16="http://schemas.microsoft.com/office/drawing/2014/main" id="{7E077ED9-F0E0-47A3-1CA7-12D363DA1775}"/>
              </a:ext>
            </a:extLst>
          </p:cNvPr>
          <p:cNvSpPr/>
          <p:nvPr/>
        </p:nvSpPr>
        <p:spPr>
          <a:xfrm rot="10800000">
            <a:off x="83919" y="2420715"/>
            <a:ext cx="1204196" cy="487541"/>
          </a:xfrm>
          <a:prstGeom prst="upArrow">
            <a:avLst>
              <a:gd name="adj1" fmla="val 57556"/>
              <a:gd name="adj2" fmla="val 50208"/>
            </a:avLst>
          </a:prstGeom>
          <a:gradFill>
            <a:gsLst>
              <a:gs pos="0">
                <a:srgbClr val="FF00FF"/>
              </a:gs>
              <a:gs pos="29000">
                <a:srgbClr val="D793FF"/>
              </a:gs>
              <a:gs pos="89000">
                <a:schemeClr val="lt1"/>
              </a:gs>
              <a:gs pos="100000">
                <a:schemeClr val="lt1"/>
              </a:gs>
            </a:gsLst>
            <a:lin ang="5400000" scaled="0"/>
          </a:grad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Calibri"/>
              <a:ea typeface="Calibri"/>
              <a:cs typeface="Calibri"/>
              <a:sym typeface="Calibri"/>
            </a:endParaRPr>
          </a:p>
        </p:txBody>
      </p:sp>
      <p:sp>
        <p:nvSpPr>
          <p:cNvPr id="17" name="Google Shape;324;p38">
            <a:extLst>
              <a:ext uri="{FF2B5EF4-FFF2-40B4-BE49-F238E27FC236}">
                <a16:creationId xmlns:a16="http://schemas.microsoft.com/office/drawing/2014/main" id="{F98A1A63-35D3-EAD1-DDD8-432768CAAEFF}"/>
              </a:ext>
            </a:extLst>
          </p:cNvPr>
          <p:cNvSpPr txBox="1"/>
          <p:nvPr/>
        </p:nvSpPr>
        <p:spPr>
          <a:xfrm>
            <a:off x="6538061" y="1183235"/>
            <a:ext cx="2373709" cy="1361881"/>
          </a:xfrm>
          <a:prstGeom prst="rect">
            <a:avLst/>
          </a:prstGeom>
          <a:solidFill>
            <a:srgbClr val="BBFFFF"/>
          </a:solidFill>
          <a:ln>
            <a:noFill/>
          </a:ln>
        </p:spPr>
        <p:txBody>
          <a:bodyPr spcFirstLastPara="1" wrap="square" lIns="68569" tIns="34275" rIns="68569" bIns="34275" anchor="t" anchorCtr="0">
            <a:spAutoFit/>
          </a:bodyPr>
          <a:lstStyle/>
          <a:p>
            <a:r>
              <a:rPr lang="en-US" sz="1200" dirty="0"/>
              <a:t>Inclusion of online-predicted aerosols into the Thompson MP aerosol-aware scheme (indirect feedback) reduces AOD RMSE over North America compared to the inclusion of only direct and semi-direct feedback.</a:t>
            </a:r>
            <a:endParaRPr lang="en-US" sz="1200" dirty="0">
              <a:solidFill>
                <a:schemeClr val="dk1"/>
              </a:solidFill>
            </a:endParaRPr>
          </a:p>
        </p:txBody>
      </p:sp>
      <p:sp>
        <p:nvSpPr>
          <p:cNvPr id="18" name="Google Shape;306;p37">
            <a:extLst>
              <a:ext uri="{FF2B5EF4-FFF2-40B4-BE49-F238E27FC236}">
                <a16:creationId xmlns:a16="http://schemas.microsoft.com/office/drawing/2014/main" id="{848F40EE-BDF5-860E-E15E-48D2F9CE7CC2}"/>
              </a:ext>
            </a:extLst>
          </p:cNvPr>
          <p:cNvSpPr/>
          <p:nvPr/>
        </p:nvSpPr>
        <p:spPr>
          <a:xfrm rot="10800000">
            <a:off x="7122818" y="2575485"/>
            <a:ext cx="1204196" cy="257362"/>
          </a:xfrm>
          <a:prstGeom prst="upArrow">
            <a:avLst>
              <a:gd name="adj1" fmla="val 57556"/>
              <a:gd name="adj2" fmla="val 50208"/>
            </a:avLst>
          </a:prstGeom>
          <a:gradFill>
            <a:gsLst>
              <a:gs pos="0">
                <a:srgbClr val="FF00FF"/>
              </a:gs>
              <a:gs pos="29000">
                <a:srgbClr val="D793FF"/>
              </a:gs>
              <a:gs pos="89000">
                <a:schemeClr val="lt1"/>
              </a:gs>
              <a:gs pos="100000">
                <a:schemeClr val="lt1"/>
              </a:gs>
            </a:gsLst>
            <a:lin ang="5400000" scaled="0"/>
          </a:grad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latin typeface="Calibri"/>
              <a:ea typeface="Calibri"/>
              <a:cs typeface="Calibri"/>
              <a:sym typeface="Calibri"/>
            </a:endParaRPr>
          </a:p>
        </p:txBody>
      </p:sp>
      <p:sp>
        <p:nvSpPr>
          <p:cNvPr id="19" name="TextBox 18">
            <a:extLst>
              <a:ext uri="{FF2B5EF4-FFF2-40B4-BE49-F238E27FC236}">
                <a16:creationId xmlns:a16="http://schemas.microsoft.com/office/drawing/2014/main" id="{1AD1355D-C70D-C3F4-D82D-9961310D5D69}"/>
              </a:ext>
            </a:extLst>
          </p:cNvPr>
          <p:cNvSpPr txBox="1"/>
          <p:nvPr/>
        </p:nvSpPr>
        <p:spPr>
          <a:xfrm>
            <a:off x="2573575" y="4557590"/>
            <a:ext cx="1107478" cy="215444"/>
          </a:xfrm>
          <a:prstGeom prst="rect">
            <a:avLst/>
          </a:prstGeom>
          <a:solidFill>
            <a:schemeClr val="tx2">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432FF"/>
                </a:solidFill>
                <a:effectLst/>
                <a:latin typeface="Arial" panose="020B0604020202020204" pitchFamily="34" charset="0"/>
              </a:rPr>
              <a:t>Mean: 0.106</a:t>
            </a:r>
            <a:endParaRPr kumimoji="0" lang="en-US" altLang="en-US" sz="800" b="1" i="0" u="none" strike="noStrike" cap="none" normalizeH="0" baseline="0" dirty="0">
              <a:ln>
                <a:noFill/>
              </a:ln>
              <a:solidFill>
                <a:srgbClr val="0432FF"/>
              </a:solidFill>
              <a:effectLst/>
            </a:endParaRPr>
          </a:p>
        </p:txBody>
      </p:sp>
      <p:sp>
        <p:nvSpPr>
          <p:cNvPr id="20" name="TextBox 19">
            <a:extLst>
              <a:ext uri="{FF2B5EF4-FFF2-40B4-BE49-F238E27FC236}">
                <a16:creationId xmlns:a16="http://schemas.microsoft.com/office/drawing/2014/main" id="{35697913-24FA-877A-F862-123A23953A78}"/>
              </a:ext>
            </a:extLst>
          </p:cNvPr>
          <p:cNvSpPr txBox="1"/>
          <p:nvPr/>
        </p:nvSpPr>
        <p:spPr>
          <a:xfrm>
            <a:off x="8079351" y="4521216"/>
            <a:ext cx="986655" cy="215444"/>
          </a:xfrm>
          <a:prstGeom prst="rect">
            <a:avLst/>
          </a:prstGeom>
          <a:solidFill>
            <a:schemeClr val="tx2">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432FF"/>
                </a:solidFill>
                <a:effectLst/>
                <a:latin typeface="Arial" panose="020B0604020202020204" pitchFamily="34" charset="0"/>
              </a:rPr>
              <a:t>Mean:0.105</a:t>
            </a:r>
            <a:endParaRPr kumimoji="0" lang="en-US" altLang="en-US" sz="800" b="1" i="0" u="none" strike="noStrike" cap="none" normalizeH="0" baseline="0" dirty="0">
              <a:ln>
                <a:noFill/>
              </a:ln>
              <a:solidFill>
                <a:srgbClr val="0432FF"/>
              </a:solidFill>
              <a:effectLst/>
            </a:endParaRPr>
          </a:p>
        </p:txBody>
      </p:sp>
      <p:sp>
        <p:nvSpPr>
          <p:cNvPr id="21" name="TextBox 20">
            <a:extLst>
              <a:ext uri="{FF2B5EF4-FFF2-40B4-BE49-F238E27FC236}">
                <a16:creationId xmlns:a16="http://schemas.microsoft.com/office/drawing/2014/main" id="{B216D1CF-22C1-DF2D-3A8C-2069DBC41ADA}"/>
              </a:ext>
            </a:extLst>
          </p:cNvPr>
          <p:cNvSpPr txBox="1"/>
          <p:nvPr/>
        </p:nvSpPr>
        <p:spPr>
          <a:xfrm>
            <a:off x="5308980" y="920465"/>
            <a:ext cx="1107478" cy="215444"/>
          </a:xfrm>
          <a:prstGeom prst="rect">
            <a:avLst/>
          </a:prstGeom>
          <a:solidFill>
            <a:schemeClr val="tx2">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432FF"/>
                </a:solidFill>
                <a:effectLst/>
                <a:latin typeface="Arial" panose="020B0604020202020204" pitchFamily="34" charset="0"/>
              </a:rPr>
              <a:t>Mean: 0.108</a:t>
            </a:r>
            <a:endParaRPr kumimoji="0" lang="en-US" altLang="en-US" sz="800" b="1" i="0" u="none" strike="noStrike" cap="none" normalizeH="0" baseline="0" dirty="0">
              <a:ln>
                <a:noFill/>
              </a:ln>
              <a:solidFill>
                <a:srgbClr val="0432FF"/>
              </a:solidFill>
              <a:effectLst/>
            </a:endParaRPr>
          </a:p>
        </p:txBody>
      </p:sp>
      <p:sp>
        <p:nvSpPr>
          <p:cNvPr id="7" name="Google Shape;314;p38">
            <a:extLst>
              <a:ext uri="{FF2B5EF4-FFF2-40B4-BE49-F238E27FC236}">
                <a16:creationId xmlns:a16="http://schemas.microsoft.com/office/drawing/2014/main" id="{80AC7169-E26A-EE90-DDAB-2DEEA9CCADE1}"/>
              </a:ext>
            </a:extLst>
          </p:cNvPr>
          <p:cNvSpPr txBox="1"/>
          <p:nvPr/>
        </p:nvSpPr>
        <p:spPr>
          <a:xfrm>
            <a:off x="3739061" y="2580678"/>
            <a:ext cx="2609086" cy="192330"/>
          </a:xfrm>
          <a:prstGeom prst="rect">
            <a:avLst/>
          </a:prstGeom>
          <a:solidFill>
            <a:schemeClr val="tx2">
              <a:lumMod val="20000"/>
              <a:lumOff val="80000"/>
            </a:schemeClr>
          </a:solidFill>
          <a:ln>
            <a:noFill/>
          </a:ln>
        </p:spPr>
        <p:txBody>
          <a:bodyPr spcFirstLastPara="1" wrap="square" lIns="68569" tIns="34275" rIns="68569" bIns="34275" anchor="t" anchorCtr="0">
            <a:spAutoFit/>
          </a:bodyPr>
          <a:lstStyle/>
          <a:p>
            <a:pPr algn="ctr">
              <a:buClr>
                <a:schemeClr val="dk1"/>
              </a:buClr>
              <a:buSzPts val="1800"/>
            </a:pPr>
            <a:r>
              <a:rPr lang="en-US" sz="800" b="1" dirty="0">
                <a:solidFill>
                  <a:srgbClr val="0432FF"/>
                </a:solidFill>
              </a:rPr>
              <a:t>No radiative feedback from coupled aerosol model</a:t>
            </a:r>
            <a:endParaRPr sz="800" b="1" dirty="0">
              <a:solidFill>
                <a:srgbClr val="0432FF"/>
              </a:solidFill>
            </a:endParaRPr>
          </a:p>
        </p:txBody>
      </p:sp>
      <p:pic>
        <p:nvPicPr>
          <p:cNvPr id="26" name="Picture 25">
            <a:extLst>
              <a:ext uri="{FF2B5EF4-FFF2-40B4-BE49-F238E27FC236}">
                <a16:creationId xmlns:a16="http://schemas.microsoft.com/office/drawing/2014/main" id="{7FF2B4BF-4D75-87A9-885C-1D9DD80F051F}"/>
              </a:ext>
            </a:extLst>
          </p:cNvPr>
          <p:cNvPicPr>
            <a:picLocks noChangeAspect="1"/>
          </p:cNvPicPr>
          <p:nvPr/>
        </p:nvPicPr>
        <p:blipFill>
          <a:blip r:embed="rId6"/>
          <a:stretch>
            <a:fillRect/>
          </a:stretch>
        </p:blipFill>
        <p:spPr>
          <a:xfrm>
            <a:off x="2439109" y="4868558"/>
            <a:ext cx="4190639" cy="253678"/>
          </a:xfrm>
          <a:prstGeom prst="rect">
            <a:avLst/>
          </a:prstGeom>
        </p:spPr>
      </p:pic>
    </p:spTree>
    <p:extLst>
      <p:ext uri="{BB962C8B-B14F-4D97-AF65-F5344CB8AC3E}">
        <p14:creationId xmlns:p14="http://schemas.microsoft.com/office/powerpoint/2010/main" val="281714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411F9-7853-87D1-F6B1-90B1544E3514}"/>
            </a:ext>
          </a:extLst>
        </p:cNvPr>
        <p:cNvGrpSpPr/>
        <p:nvPr/>
      </p:nvGrpSpPr>
      <p:grpSpPr>
        <a:xfrm>
          <a:off x="0" y="0"/>
          <a:ext cx="0" cy="0"/>
          <a:chOff x="0" y="0"/>
          <a:chExt cx="0" cy="0"/>
        </a:xfrm>
      </p:grpSpPr>
      <p:sp>
        <p:nvSpPr>
          <p:cNvPr id="16" name="Google Shape;257;p36">
            <a:extLst>
              <a:ext uri="{FF2B5EF4-FFF2-40B4-BE49-F238E27FC236}">
                <a16:creationId xmlns:a16="http://schemas.microsoft.com/office/drawing/2014/main" id="{2C672122-07B8-806E-77E5-3FFD231C4BD8}"/>
              </a:ext>
            </a:extLst>
          </p:cNvPr>
          <p:cNvSpPr/>
          <p:nvPr/>
        </p:nvSpPr>
        <p:spPr>
          <a:xfrm>
            <a:off x="80318" y="709030"/>
            <a:ext cx="8994600" cy="900216"/>
          </a:xfrm>
          <a:prstGeom prst="rect">
            <a:avLst/>
          </a:prstGeom>
          <a:gradFill>
            <a:gsLst>
              <a:gs pos="0">
                <a:srgbClr val="FFFFFF"/>
              </a:gs>
              <a:gs pos="38000">
                <a:srgbClr val="FFFFFF"/>
              </a:gs>
              <a:gs pos="100000">
                <a:srgbClr val="94FDFF"/>
              </a:gs>
            </a:gsLst>
            <a:path path="circle">
              <a:fillToRect l="50000" t="50000" r="50000" b="50000"/>
            </a:path>
            <a:tileRect/>
          </a:gradFill>
          <a:ln w="38100" cap="flat" cmpd="sng">
            <a:solidFill>
              <a:srgbClr val="7F7F7F"/>
            </a:solidFill>
            <a:prstDash val="solid"/>
            <a:round/>
            <a:headEnd type="none" w="sm" len="sm"/>
            <a:tailEnd type="none" w="sm" len="sm"/>
          </a:ln>
        </p:spPr>
        <p:txBody>
          <a:bodyPr spcFirstLastPara="1" wrap="square" lIns="68569" tIns="34275" rIns="68569" bIns="34275" anchor="t" anchorCtr="0">
            <a:spAutoFit/>
          </a:bodyPr>
          <a:lstStyle/>
          <a:p>
            <a:pPr algn="ctr">
              <a:buClr>
                <a:schemeClr val="dk1"/>
              </a:buClr>
              <a:buSzPts val="2000"/>
            </a:pPr>
            <a:r>
              <a:rPr lang="en-US" sz="1200" b="1" dirty="0">
                <a:solidFill>
                  <a:srgbClr val="FF0000"/>
                </a:solidFill>
              </a:rPr>
              <a:t>Aerosol direct, semi-direct, and indirect feedbacks on cloud fraction and SST  for S2S prediction (August of 6-yr average)</a:t>
            </a:r>
          </a:p>
          <a:p>
            <a:pPr algn="ctr">
              <a:buClr>
                <a:schemeClr val="dk1"/>
              </a:buClr>
              <a:buSzPts val="2000"/>
            </a:pPr>
            <a:endParaRPr lang="en-US" b="1" dirty="0">
              <a:solidFill>
                <a:schemeClr val="accent1"/>
              </a:solidFill>
            </a:endParaRPr>
          </a:p>
          <a:p>
            <a:pPr algn="ctr">
              <a:buClr>
                <a:schemeClr val="dk1"/>
              </a:buClr>
              <a:buSzPts val="2000"/>
            </a:pPr>
            <a:endParaRPr lang="en-US" b="1" dirty="0">
              <a:solidFill>
                <a:schemeClr val="accent1"/>
              </a:solidFill>
            </a:endParaRPr>
          </a:p>
          <a:p>
            <a:pPr algn="ctr">
              <a:buClr>
                <a:schemeClr val="dk1"/>
              </a:buClr>
              <a:buSzPts val="2000"/>
            </a:pPr>
            <a:r>
              <a:rPr lang="en-US" b="1" dirty="0">
                <a:solidFill>
                  <a:schemeClr val="accent1"/>
                </a:solidFill>
              </a:rPr>
              <a:t> </a:t>
            </a:r>
          </a:p>
        </p:txBody>
      </p:sp>
      <p:sp>
        <p:nvSpPr>
          <p:cNvPr id="6" name="Google Shape;71;p3">
            <a:extLst>
              <a:ext uri="{FF2B5EF4-FFF2-40B4-BE49-F238E27FC236}">
                <a16:creationId xmlns:a16="http://schemas.microsoft.com/office/drawing/2014/main" id="{8B45A049-02B6-52EC-C552-0D71D6DA9AAE}"/>
              </a:ext>
            </a:extLst>
          </p:cNvPr>
          <p:cNvSpPr txBox="1">
            <a:spLocks noGrp="1"/>
          </p:cNvSpPr>
          <p:nvPr>
            <p:ph type="title"/>
          </p:nvPr>
        </p:nvSpPr>
        <p:spPr>
          <a:xfrm>
            <a:off x="144403" y="11570"/>
            <a:ext cx="8888972" cy="654655"/>
          </a:xfrm>
          <a:prstGeom prst="rect">
            <a:avLst/>
          </a:prstGeom>
          <a:noFill/>
          <a:ln>
            <a:noFill/>
          </a:ln>
        </p:spPr>
        <p:txBody>
          <a:bodyPr spcFirstLastPara="1" wrap="square" lIns="68569" tIns="34275" rIns="68569" bIns="34275" anchor="ctr" anchorCtr="0">
            <a:noAutofit/>
          </a:bodyPr>
          <a:lstStyle/>
          <a:p>
            <a:pPr algn="ctr">
              <a:buClr>
                <a:schemeClr val="lt1"/>
              </a:buClr>
              <a:buSzPts val="2400"/>
            </a:pPr>
            <a:r>
              <a:rPr lang="en-US" sz="1800" dirty="0">
                <a:solidFill>
                  <a:srgbClr val="0432FF"/>
                </a:solidFill>
                <a:latin typeface="Arial"/>
                <a:ea typeface="Arial"/>
                <a:cs typeface="Arial"/>
                <a:sym typeface="Arial"/>
              </a:rPr>
              <a:t>Impact of aerosol feedbacks on S2S forecasting in </a:t>
            </a:r>
            <a:r>
              <a:rPr lang="en-US" sz="1800" dirty="0">
                <a:solidFill>
                  <a:srgbClr val="FF0000"/>
                </a:solidFill>
                <a:latin typeface="Arial"/>
                <a:ea typeface="Arial"/>
                <a:cs typeface="Arial"/>
                <a:sym typeface="Arial"/>
              </a:rPr>
              <a:t>UFS-Chem</a:t>
            </a:r>
            <a:r>
              <a:rPr lang="en-US" sz="1800" dirty="0">
                <a:solidFill>
                  <a:srgbClr val="0432FF"/>
                </a:solidFill>
                <a:latin typeface="Arial"/>
                <a:ea typeface="Arial"/>
                <a:cs typeface="Arial"/>
                <a:sym typeface="Arial"/>
              </a:rPr>
              <a:t> for 2012-2017</a:t>
            </a:r>
            <a:endParaRPr sz="1800" dirty="0">
              <a:solidFill>
                <a:srgbClr val="0432FF"/>
              </a:solidFill>
            </a:endParaRPr>
          </a:p>
        </p:txBody>
      </p:sp>
      <p:sp>
        <p:nvSpPr>
          <p:cNvPr id="8" name="Google Shape;73;p3">
            <a:extLst>
              <a:ext uri="{FF2B5EF4-FFF2-40B4-BE49-F238E27FC236}">
                <a16:creationId xmlns:a16="http://schemas.microsoft.com/office/drawing/2014/main" id="{BF963C52-83F3-F72C-8071-681944CE5270}"/>
              </a:ext>
            </a:extLst>
          </p:cNvPr>
          <p:cNvSpPr/>
          <p:nvPr/>
        </p:nvSpPr>
        <p:spPr>
          <a:xfrm>
            <a:off x="5711625" y="1723795"/>
            <a:ext cx="3432375" cy="2183583"/>
          </a:xfrm>
          <a:prstGeom prst="rect">
            <a:avLst/>
          </a:prstGeom>
          <a:solidFill>
            <a:schemeClr val="lt1"/>
          </a:solidFill>
          <a:ln>
            <a:noFill/>
          </a:ln>
        </p:spPr>
        <p:txBody>
          <a:bodyPr spcFirstLastPara="1" wrap="square" lIns="68569" tIns="34275" rIns="68569" bIns="34275" anchor="ctr" anchorCtr="0">
            <a:noAutofit/>
          </a:bodyPr>
          <a:lstStyle/>
          <a:p>
            <a:pPr marL="104775" algn="ctr">
              <a:buClr>
                <a:schemeClr val="dk1"/>
              </a:buClr>
              <a:buSzPts val="1400"/>
            </a:pPr>
            <a:endParaRPr sz="1200" dirty="0"/>
          </a:p>
        </p:txBody>
      </p:sp>
      <p:sp>
        <p:nvSpPr>
          <p:cNvPr id="9" name="Google Shape;74;p3">
            <a:extLst>
              <a:ext uri="{FF2B5EF4-FFF2-40B4-BE49-F238E27FC236}">
                <a16:creationId xmlns:a16="http://schemas.microsoft.com/office/drawing/2014/main" id="{B8C4CBE4-D70D-6D3B-28B3-98DA7D2EDCAC}"/>
              </a:ext>
            </a:extLst>
          </p:cNvPr>
          <p:cNvSpPr txBox="1"/>
          <p:nvPr/>
        </p:nvSpPr>
        <p:spPr>
          <a:xfrm>
            <a:off x="95471" y="940835"/>
            <a:ext cx="8953057" cy="652050"/>
          </a:xfrm>
          <a:prstGeom prst="rect">
            <a:avLst/>
          </a:prstGeom>
          <a:noFill/>
          <a:ln>
            <a:noFill/>
          </a:ln>
        </p:spPr>
        <p:txBody>
          <a:bodyPr spcFirstLastPara="1" wrap="square" lIns="68569" tIns="68569" rIns="68569" bIns="68569" anchor="t" anchorCtr="0">
            <a:noAutofit/>
          </a:bodyPr>
          <a:lstStyle/>
          <a:p>
            <a:pPr marL="290512" indent="-171450">
              <a:lnSpc>
                <a:spcPct val="115000"/>
              </a:lnSpc>
              <a:buClr>
                <a:schemeClr val="accent1"/>
              </a:buClr>
              <a:buSzPts val="1100"/>
              <a:buFont typeface="Wingdings" pitchFamily="2" charset="2"/>
              <a:buChar char="Ø"/>
            </a:pPr>
            <a:r>
              <a:rPr lang="en-US" sz="1000" dirty="0"/>
              <a:t>Direct and semi-direct feedback reduce global cloud fraction bias by ~13%, while adding indirect feedback achieves a further 28% reduction, most notably over the North Atlantic.</a:t>
            </a:r>
          </a:p>
          <a:p>
            <a:pPr marL="290512" indent="-171450">
              <a:lnSpc>
                <a:spcPct val="115000"/>
              </a:lnSpc>
              <a:buClr>
                <a:schemeClr val="accent1"/>
              </a:buClr>
              <a:buSzPts val="1100"/>
              <a:buFont typeface="Wingdings" pitchFamily="2" charset="2"/>
              <a:buChar char="Ø"/>
            </a:pPr>
            <a:r>
              <a:rPr lang="en-US" sz="1000" dirty="0"/>
              <a:t>Aerosol indirect feedback contributes to warming over the North Pacific Ocean and helps reduce global sea surface temperature (SST) biases.</a:t>
            </a:r>
            <a:endParaRPr sz="1000" dirty="0"/>
          </a:p>
        </p:txBody>
      </p:sp>
      <p:sp>
        <p:nvSpPr>
          <p:cNvPr id="10" name="Google Shape;76;p3">
            <a:extLst>
              <a:ext uri="{FF2B5EF4-FFF2-40B4-BE49-F238E27FC236}">
                <a16:creationId xmlns:a16="http://schemas.microsoft.com/office/drawing/2014/main" id="{2B14F58B-4495-CCD2-3EB4-AB77DCB68540}"/>
              </a:ext>
            </a:extLst>
          </p:cNvPr>
          <p:cNvSpPr txBox="1"/>
          <p:nvPr/>
        </p:nvSpPr>
        <p:spPr>
          <a:xfrm>
            <a:off x="3148876" y="1761103"/>
            <a:ext cx="2567713" cy="207719"/>
          </a:xfrm>
          <a:prstGeom prst="rect">
            <a:avLst/>
          </a:prstGeom>
          <a:noFill/>
          <a:ln>
            <a:noFill/>
          </a:ln>
        </p:spPr>
        <p:txBody>
          <a:bodyPr spcFirstLastPara="1" wrap="square" lIns="68569" tIns="34275" rIns="68569" bIns="34275" anchor="t" anchorCtr="0">
            <a:spAutoFit/>
          </a:bodyPr>
          <a:lstStyle/>
          <a:p>
            <a:pPr algn="ctr">
              <a:buSzPts val="1800"/>
            </a:pPr>
            <a:r>
              <a:rPr lang="en-US" sz="900" b="1" dirty="0">
                <a:highlight>
                  <a:srgbClr val="FF00FF"/>
                </a:highlight>
              </a:rPr>
              <a:t>GSL-GOCART</a:t>
            </a:r>
            <a:r>
              <a:rPr lang="en-US" sz="900" b="1" dirty="0"/>
              <a:t> Direct + semi-direct feedback </a:t>
            </a:r>
            <a:endParaRPr sz="900" b="1" dirty="0"/>
          </a:p>
        </p:txBody>
      </p:sp>
      <p:sp>
        <p:nvSpPr>
          <p:cNvPr id="11" name="Google Shape;77;p3">
            <a:extLst>
              <a:ext uri="{FF2B5EF4-FFF2-40B4-BE49-F238E27FC236}">
                <a16:creationId xmlns:a16="http://schemas.microsoft.com/office/drawing/2014/main" id="{1E644219-67D5-F448-8EFA-7D2D881FFB5E}"/>
              </a:ext>
            </a:extLst>
          </p:cNvPr>
          <p:cNvSpPr txBox="1"/>
          <p:nvPr/>
        </p:nvSpPr>
        <p:spPr>
          <a:xfrm>
            <a:off x="5961142" y="1761103"/>
            <a:ext cx="3113776" cy="207719"/>
          </a:xfrm>
          <a:prstGeom prst="rect">
            <a:avLst/>
          </a:prstGeom>
          <a:noFill/>
          <a:ln>
            <a:noFill/>
          </a:ln>
        </p:spPr>
        <p:txBody>
          <a:bodyPr spcFirstLastPara="1" wrap="square" lIns="68569" tIns="34275" rIns="68569" bIns="34275" anchor="t" anchorCtr="0">
            <a:spAutoFit/>
          </a:bodyPr>
          <a:lstStyle/>
          <a:p>
            <a:pPr algn="ctr">
              <a:buSzPts val="1800"/>
            </a:pPr>
            <a:r>
              <a:rPr lang="en-US" sz="900" b="1" dirty="0">
                <a:highlight>
                  <a:srgbClr val="FF00FF"/>
                </a:highlight>
              </a:rPr>
              <a:t>GSL-GOCART</a:t>
            </a:r>
            <a:r>
              <a:rPr lang="en-US" sz="900" b="1" dirty="0"/>
              <a:t> Direct + semi-direct + </a:t>
            </a:r>
            <a:r>
              <a:rPr lang="en-US" sz="900" b="1" dirty="0">
                <a:solidFill>
                  <a:srgbClr val="FF0000"/>
                </a:solidFill>
              </a:rPr>
              <a:t>indirect feedback </a:t>
            </a:r>
            <a:endParaRPr sz="900" b="1" dirty="0">
              <a:solidFill>
                <a:srgbClr val="FF0000"/>
              </a:solidFill>
            </a:endParaRPr>
          </a:p>
        </p:txBody>
      </p:sp>
      <p:grpSp>
        <p:nvGrpSpPr>
          <p:cNvPr id="19" name="Group 18">
            <a:extLst>
              <a:ext uri="{FF2B5EF4-FFF2-40B4-BE49-F238E27FC236}">
                <a16:creationId xmlns:a16="http://schemas.microsoft.com/office/drawing/2014/main" id="{6FBBF196-34A8-1F9A-9843-E13713E40F6F}"/>
              </a:ext>
            </a:extLst>
          </p:cNvPr>
          <p:cNvGrpSpPr/>
          <p:nvPr/>
        </p:nvGrpSpPr>
        <p:grpSpPr>
          <a:xfrm>
            <a:off x="6059091" y="1970377"/>
            <a:ext cx="2893623" cy="3144022"/>
            <a:chOff x="2733501" y="1987909"/>
            <a:chExt cx="2893623" cy="3144022"/>
          </a:xfrm>
        </p:grpSpPr>
        <p:pic>
          <p:nvPicPr>
            <p:cNvPr id="12" name="Google Shape;79;p3" title="Screenshot 2025-07-10 at 9.51.50 PM.png">
              <a:extLst>
                <a:ext uri="{FF2B5EF4-FFF2-40B4-BE49-F238E27FC236}">
                  <a16:creationId xmlns:a16="http://schemas.microsoft.com/office/drawing/2014/main" id="{64A535B6-1789-68EB-993C-84FB77303AFF}"/>
                </a:ext>
              </a:extLst>
            </p:cNvPr>
            <p:cNvPicPr preferRelativeResize="0">
              <a:picLocks noChangeAspect="1"/>
            </p:cNvPicPr>
            <p:nvPr/>
          </p:nvPicPr>
          <p:blipFill>
            <a:blip r:embed="rId3">
              <a:alphaModFix/>
            </a:blip>
            <a:stretch>
              <a:fillRect/>
            </a:stretch>
          </p:blipFill>
          <p:spPr>
            <a:xfrm>
              <a:off x="5371531" y="2183580"/>
              <a:ext cx="244054" cy="1371600"/>
            </a:xfrm>
            <a:prstGeom prst="rect">
              <a:avLst/>
            </a:prstGeom>
            <a:noFill/>
            <a:ln>
              <a:noFill/>
            </a:ln>
          </p:spPr>
        </p:pic>
        <p:pic>
          <p:nvPicPr>
            <p:cNvPr id="13" name="Google Shape;80;p3" title="Screenshot 2025-07-10 at 9.52.33 PM.png">
              <a:extLst>
                <a:ext uri="{FF2B5EF4-FFF2-40B4-BE49-F238E27FC236}">
                  <a16:creationId xmlns:a16="http://schemas.microsoft.com/office/drawing/2014/main" id="{CEF415E7-30D2-A896-26F2-26723004E10B}"/>
                </a:ext>
              </a:extLst>
            </p:cNvPr>
            <p:cNvPicPr preferRelativeResize="0"/>
            <p:nvPr/>
          </p:nvPicPr>
          <p:blipFill>
            <a:blip r:embed="rId4">
              <a:alphaModFix/>
            </a:blip>
            <a:stretch>
              <a:fillRect/>
            </a:stretch>
          </p:blipFill>
          <p:spPr>
            <a:xfrm>
              <a:off x="5371531" y="3750852"/>
              <a:ext cx="255593" cy="1339857"/>
            </a:xfrm>
            <a:prstGeom prst="rect">
              <a:avLst/>
            </a:prstGeom>
            <a:noFill/>
            <a:ln>
              <a:noFill/>
            </a:ln>
          </p:spPr>
        </p:pic>
        <p:pic>
          <p:nvPicPr>
            <p:cNvPr id="14" name="Google Shape;81;p3">
              <a:extLst>
                <a:ext uri="{FF2B5EF4-FFF2-40B4-BE49-F238E27FC236}">
                  <a16:creationId xmlns:a16="http://schemas.microsoft.com/office/drawing/2014/main" id="{663935F9-FAC0-D7D2-5B8B-036B4B07E4E8}"/>
                </a:ext>
              </a:extLst>
            </p:cNvPr>
            <p:cNvPicPr preferRelativeResize="0">
              <a:picLocks noChangeAspect="1"/>
            </p:cNvPicPr>
            <p:nvPr/>
          </p:nvPicPr>
          <p:blipFill>
            <a:blip r:embed="rId5">
              <a:alphaModFix/>
            </a:blip>
            <a:srcRect t="-1" b="952"/>
            <a:stretch>
              <a:fillRect/>
            </a:stretch>
          </p:blipFill>
          <p:spPr>
            <a:xfrm>
              <a:off x="2733501" y="1987909"/>
              <a:ext cx="2638030" cy="3144022"/>
            </a:xfrm>
            <a:prstGeom prst="rect">
              <a:avLst/>
            </a:prstGeom>
            <a:noFill/>
            <a:ln>
              <a:noFill/>
            </a:ln>
          </p:spPr>
        </p:pic>
      </p:grpSp>
      <p:pic>
        <p:nvPicPr>
          <p:cNvPr id="15" name="Google Shape;82;p3">
            <a:extLst>
              <a:ext uri="{FF2B5EF4-FFF2-40B4-BE49-F238E27FC236}">
                <a16:creationId xmlns:a16="http://schemas.microsoft.com/office/drawing/2014/main" id="{44744A9B-EB06-590B-C56A-4CF9F89E34AF}"/>
              </a:ext>
            </a:extLst>
          </p:cNvPr>
          <p:cNvPicPr preferRelativeResize="0">
            <a:picLocks noChangeAspect="1"/>
          </p:cNvPicPr>
          <p:nvPr/>
        </p:nvPicPr>
        <p:blipFill>
          <a:blip r:embed="rId6">
            <a:alphaModFix/>
          </a:blip>
          <a:stretch>
            <a:fillRect/>
          </a:stretch>
        </p:blipFill>
        <p:spPr>
          <a:xfrm>
            <a:off x="3046364" y="1970377"/>
            <a:ext cx="2638030" cy="3108960"/>
          </a:xfrm>
          <a:prstGeom prst="rect">
            <a:avLst/>
          </a:prstGeom>
          <a:noFill/>
          <a:ln>
            <a:noFill/>
          </a:ln>
        </p:spPr>
      </p:pic>
      <p:sp>
        <p:nvSpPr>
          <p:cNvPr id="18" name="TextBox 17">
            <a:extLst>
              <a:ext uri="{FF2B5EF4-FFF2-40B4-BE49-F238E27FC236}">
                <a16:creationId xmlns:a16="http://schemas.microsoft.com/office/drawing/2014/main" id="{ECABB7BC-03B5-EC65-7075-36FF92284F9B}"/>
              </a:ext>
            </a:extLst>
          </p:cNvPr>
          <p:cNvSpPr txBox="1"/>
          <p:nvPr/>
        </p:nvSpPr>
        <p:spPr>
          <a:xfrm>
            <a:off x="5711625" y="3960050"/>
            <a:ext cx="2022749" cy="400110"/>
          </a:xfrm>
          <a:prstGeom prst="rect">
            <a:avLst/>
          </a:prstGeom>
          <a:noFill/>
        </p:spPr>
        <p:txBody>
          <a:bodyPr wrap="square">
            <a:spAutoFit/>
          </a:bodyPr>
          <a:lstStyle/>
          <a:p>
            <a:br>
              <a:rPr lang="en-US" sz="1000" dirty="0">
                <a:solidFill>
                  <a:srgbClr val="0070C0"/>
                </a:solidFill>
              </a:rPr>
            </a:br>
            <a:endParaRPr lang="en-US" sz="1000" dirty="0">
              <a:solidFill>
                <a:srgbClr val="0070C0"/>
              </a:solidFill>
            </a:endParaRPr>
          </a:p>
        </p:txBody>
      </p:sp>
      <p:sp>
        <p:nvSpPr>
          <p:cNvPr id="21" name="Google Shape;76;p3">
            <a:extLst>
              <a:ext uri="{FF2B5EF4-FFF2-40B4-BE49-F238E27FC236}">
                <a16:creationId xmlns:a16="http://schemas.microsoft.com/office/drawing/2014/main" id="{E32BF1F2-759E-A064-5AE3-737AF5B492CE}"/>
              </a:ext>
            </a:extLst>
          </p:cNvPr>
          <p:cNvSpPr txBox="1"/>
          <p:nvPr/>
        </p:nvSpPr>
        <p:spPr>
          <a:xfrm>
            <a:off x="317095" y="1761103"/>
            <a:ext cx="2411325" cy="207719"/>
          </a:xfrm>
          <a:prstGeom prst="rect">
            <a:avLst/>
          </a:prstGeom>
          <a:noFill/>
          <a:ln>
            <a:noFill/>
          </a:ln>
        </p:spPr>
        <p:txBody>
          <a:bodyPr spcFirstLastPara="1" wrap="square" lIns="68569" tIns="34275" rIns="68569" bIns="34275" anchor="t" anchorCtr="0">
            <a:spAutoFit/>
          </a:bodyPr>
          <a:lstStyle/>
          <a:p>
            <a:pPr algn="ctr">
              <a:buSzPts val="1800"/>
            </a:pPr>
            <a:r>
              <a:rPr lang="en-US" sz="900" b="1" dirty="0">
                <a:highlight>
                  <a:srgbClr val="FF00FF"/>
                </a:highlight>
              </a:rPr>
              <a:t>MERRA2</a:t>
            </a:r>
            <a:r>
              <a:rPr lang="en-US" sz="900" b="1" dirty="0"/>
              <a:t> Direct + semi-direct feedback </a:t>
            </a:r>
            <a:endParaRPr sz="900" b="1" dirty="0"/>
          </a:p>
        </p:txBody>
      </p:sp>
      <p:grpSp>
        <p:nvGrpSpPr>
          <p:cNvPr id="7" name="Group 6">
            <a:extLst>
              <a:ext uri="{FF2B5EF4-FFF2-40B4-BE49-F238E27FC236}">
                <a16:creationId xmlns:a16="http://schemas.microsoft.com/office/drawing/2014/main" id="{04E8D1E4-FDFC-107C-679F-E4C2CC6DBFE7}"/>
              </a:ext>
            </a:extLst>
          </p:cNvPr>
          <p:cNvGrpSpPr/>
          <p:nvPr/>
        </p:nvGrpSpPr>
        <p:grpSpPr>
          <a:xfrm>
            <a:off x="239226" y="2012143"/>
            <a:ext cx="2489194" cy="2950423"/>
            <a:chOff x="239226" y="2012143"/>
            <a:chExt cx="2489194" cy="2950423"/>
          </a:xfrm>
        </p:grpSpPr>
        <p:pic>
          <p:nvPicPr>
            <p:cNvPr id="5" name="Picture 4" descr="A map of the world&#10;&#10;AI-generated content may be incorrect.">
              <a:extLst>
                <a:ext uri="{FF2B5EF4-FFF2-40B4-BE49-F238E27FC236}">
                  <a16:creationId xmlns:a16="http://schemas.microsoft.com/office/drawing/2014/main" id="{D491C35E-4CC7-4692-6CF1-3556D8B31B9F}"/>
                </a:ext>
              </a:extLst>
            </p:cNvPr>
            <p:cNvPicPr>
              <a:picLocks noChangeAspect="1"/>
            </p:cNvPicPr>
            <p:nvPr/>
          </p:nvPicPr>
          <p:blipFill>
            <a:blip r:embed="rId7"/>
            <a:stretch>
              <a:fillRect/>
            </a:stretch>
          </p:blipFill>
          <p:spPr>
            <a:xfrm>
              <a:off x="317094" y="3566689"/>
              <a:ext cx="2411326" cy="1395877"/>
            </a:xfrm>
            <a:prstGeom prst="rect">
              <a:avLst/>
            </a:prstGeom>
          </p:spPr>
        </p:pic>
        <p:pic>
          <p:nvPicPr>
            <p:cNvPr id="20" name="Picture 19" descr="A picture containing diagram&#10;&#10;AI-generated content may be incorrect.">
              <a:extLst>
                <a:ext uri="{FF2B5EF4-FFF2-40B4-BE49-F238E27FC236}">
                  <a16:creationId xmlns:a16="http://schemas.microsoft.com/office/drawing/2014/main" id="{97B8DA2D-76C3-1F08-B909-22DAC92D5AA9}"/>
                </a:ext>
              </a:extLst>
            </p:cNvPr>
            <p:cNvPicPr>
              <a:picLocks noChangeAspect="1"/>
            </p:cNvPicPr>
            <p:nvPr/>
          </p:nvPicPr>
          <p:blipFill>
            <a:blip r:embed="rId8"/>
            <a:srcRect l="30039" t="36918" r="30745" b="33386"/>
            <a:stretch>
              <a:fillRect/>
            </a:stretch>
          </p:blipFill>
          <p:spPr>
            <a:xfrm>
              <a:off x="239226" y="2048823"/>
              <a:ext cx="2489194" cy="1413668"/>
            </a:xfrm>
            <a:prstGeom prst="rect">
              <a:avLst/>
            </a:prstGeom>
          </p:spPr>
        </p:pic>
        <p:sp>
          <p:nvSpPr>
            <p:cNvPr id="22" name="TextBox 21">
              <a:extLst>
                <a:ext uri="{FF2B5EF4-FFF2-40B4-BE49-F238E27FC236}">
                  <a16:creationId xmlns:a16="http://schemas.microsoft.com/office/drawing/2014/main" id="{612646B8-1870-5B1C-3833-62F2C0A66710}"/>
                </a:ext>
              </a:extLst>
            </p:cNvPr>
            <p:cNvSpPr txBox="1"/>
            <p:nvPr/>
          </p:nvSpPr>
          <p:spPr>
            <a:xfrm>
              <a:off x="371639" y="2012143"/>
              <a:ext cx="1112184" cy="215444"/>
            </a:xfrm>
            <a:prstGeom prst="rect">
              <a:avLst/>
            </a:prstGeom>
            <a:solidFill>
              <a:srgbClr val="FFFC00"/>
            </a:solidFill>
          </p:spPr>
          <p:txBody>
            <a:bodyPr wrap="square" rtlCol="0">
              <a:spAutoFit/>
            </a:bodyPr>
            <a:lstStyle/>
            <a:p>
              <a:r>
                <a:rPr lang="en-US" sz="800" b="1" dirty="0"/>
                <a:t>Cloud fraction bias</a:t>
              </a:r>
            </a:p>
          </p:txBody>
        </p:sp>
        <p:sp>
          <p:nvSpPr>
            <p:cNvPr id="23" name="TextBox 22">
              <a:extLst>
                <a:ext uri="{FF2B5EF4-FFF2-40B4-BE49-F238E27FC236}">
                  <a16:creationId xmlns:a16="http://schemas.microsoft.com/office/drawing/2014/main" id="{A9221390-2F59-1FDD-5126-A3497DA7385A}"/>
                </a:ext>
              </a:extLst>
            </p:cNvPr>
            <p:cNvSpPr txBox="1"/>
            <p:nvPr/>
          </p:nvSpPr>
          <p:spPr>
            <a:xfrm>
              <a:off x="484744" y="3537648"/>
              <a:ext cx="999079" cy="215444"/>
            </a:xfrm>
            <a:prstGeom prst="rect">
              <a:avLst/>
            </a:prstGeom>
            <a:solidFill>
              <a:srgbClr val="FFFC00"/>
            </a:solidFill>
          </p:spPr>
          <p:txBody>
            <a:bodyPr wrap="square" rtlCol="0">
              <a:spAutoFit/>
            </a:bodyPr>
            <a:lstStyle/>
            <a:p>
              <a:pPr algn="ctr"/>
              <a:r>
                <a:rPr lang="en-US" sz="800" b="1" dirty="0"/>
                <a:t>SST bias</a:t>
              </a:r>
            </a:p>
          </p:txBody>
        </p:sp>
      </p:grpSp>
      <p:sp>
        <p:nvSpPr>
          <p:cNvPr id="17" name="Google Shape;314;p38">
            <a:extLst>
              <a:ext uri="{FF2B5EF4-FFF2-40B4-BE49-F238E27FC236}">
                <a16:creationId xmlns:a16="http://schemas.microsoft.com/office/drawing/2014/main" id="{FF566024-AEE2-7598-E351-7A5C6CD59F57}"/>
              </a:ext>
            </a:extLst>
          </p:cNvPr>
          <p:cNvSpPr txBox="1"/>
          <p:nvPr/>
        </p:nvSpPr>
        <p:spPr>
          <a:xfrm>
            <a:off x="119334" y="4951170"/>
            <a:ext cx="2609086" cy="192330"/>
          </a:xfrm>
          <a:prstGeom prst="rect">
            <a:avLst/>
          </a:prstGeom>
          <a:solidFill>
            <a:schemeClr val="tx2">
              <a:lumMod val="20000"/>
              <a:lumOff val="80000"/>
            </a:schemeClr>
          </a:solidFill>
          <a:ln>
            <a:noFill/>
          </a:ln>
        </p:spPr>
        <p:txBody>
          <a:bodyPr spcFirstLastPara="1" wrap="square" lIns="68569" tIns="34275" rIns="68569" bIns="34275" anchor="t" anchorCtr="0">
            <a:spAutoFit/>
          </a:bodyPr>
          <a:lstStyle/>
          <a:p>
            <a:pPr algn="ctr">
              <a:buClr>
                <a:schemeClr val="dk1"/>
              </a:buClr>
              <a:buSzPts val="1800"/>
            </a:pPr>
            <a:r>
              <a:rPr lang="en-US" sz="800" b="1" dirty="0">
                <a:solidFill>
                  <a:srgbClr val="0432FF"/>
                </a:solidFill>
              </a:rPr>
              <a:t>No radiative feedback from coupled aerosol model</a:t>
            </a:r>
            <a:endParaRPr sz="800" b="1" dirty="0">
              <a:solidFill>
                <a:srgbClr val="0432FF"/>
              </a:solidFill>
            </a:endParaRPr>
          </a:p>
        </p:txBody>
      </p:sp>
    </p:spTree>
    <p:extLst>
      <p:ext uri="{BB962C8B-B14F-4D97-AF65-F5344CB8AC3E}">
        <p14:creationId xmlns:p14="http://schemas.microsoft.com/office/powerpoint/2010/main" val="3779152722"/>
      </p:ext>
    </p:extLst>
  </p:cSld>
  <p:clrMapOvr>
    <a:masterClrMapping/>
  </p:clrMapOvr>
</p:sld>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11664</TotalTime>
  <Words>2100</Words>
  <Application>Microsoft Macintosh PowerPoint</Application>
  <PresentationFormat>On-screen Show (16:9)</PresentationFormat>
  <Paragraphs>209</Paragraphs>
  <Slides>16</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Maven Pro</vt:lpstr>
      <vt:lpstr>Times New Roman</vt:lpstr>
      <vt:lpstr>Nunito</vt:lpstr>
      <vt:lpstr>Calibri</vt:lpstr>
      <vt:lpstr>Wingdings</vt:lpstr>
      <vt:lpstr>Noto Sans Symbols</vt:lpstr>
      <vt:lpstr>Momentum</vt:lpstr>
      <vt:lpstr>Fire Aerosol Prediction in NOAA’s Global Aerosol Systems and Its Impact on Subseasonal to Seasonal (S2S) Forecasting</vt:lpstr>
      <vt:lpstr>Motivation</vt:lpstr>
      <vt:lpstr>NOAA’s Global Chemistry/Aerosol Forecast Systems</vt:lpstr>
      <vt:lpstr>Implementation of inline large-scale wet removal and aerosol-aware indirect effect into Thomson MP for GOCART aerosol</vt:lpstr>
      <vt:lpstr>Impact of aerosol feedback on fire (OC+BC+Sulfate) AOD biases in GCAFS v1</vt:lpstr>
      <vt:lpstr>Impact of aerosol feedback on fire  (OC+BC+Sulfate) AOD biases in UFS-Chem</vt:lpstr>
      <vt:lpstr>Evaluate the impacts of fire aerosols on S2S predictions in UFS-Chem</vt:lpstr>
      <vt:lpstr>Impact of aerosol feedbacks on AOD prediction for 2012-2017</vt:lpstr>
      <vt:lpstr>Impact of aerosol feedbacks on S2S forecasting in UFS-Chem for 2012-2017</vt:lpstr>
      <vt:lpstr>ML/AL-Based Fire Emission Prediction and its Application for S2S Forecasting</vt:lpstr>
      <vt:lpstr>Summary</vt:lpstr>
      <vt:lpstr>PowerPoint Presentation</vt:lpstr>
      <vt:lpstr>Impact of aerosol feedbacks on AOD prediction for 2012-2017</vt:lpstr>
      <vt:lpstr>Impact of aerosol feedback on AOD biases in GCAFSv1</vt:lpstr>
      <vt:lpstr>Impact of aerosol feedback on AOD biases in UFS-Chem</vt:lpstr>
      <vt:lpstr>Impact of aerosol feedbacks on fire AOD prediction for 2012-2017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Li Zhang</cp:lastModifiedBy>
  <cp:revision>21</cp:revision>
  <dcterms:modified xsi:type="dcterms:W3CDTF">2025-09-11T16:27:15Z</dcterms:modified>
</cp:coreProperties>
</file>