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Nunito"/>
      <p:regular r:id="rId25"/>
      <p:bold r:id="rId26"/>
      <p:italic r:id="rId27"/>
      <p:boldItalic r:id="rId28"/>
    </p:embeddedFont>
    <p:embeddedFont>
      <p:font typeface="Maven Pro"/>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fntdata"/><Relationship Id="rId25" Type="http://schemas.openxmlformats.org/officeDocument/2006/relationships/font" Target="fonts/Nunito-regular.fntdata"/><Relationship Id="rId28" Type="http://schemas.openxmlformats.org/officeDocument/2006/relationships/font" Target="fonts/Nunito-boldItalic.fntdata"/><Relationship Id="rId27"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MavenPro-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48bba94352_1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48bba94352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“The previous two slides showed how these different configs changed cloud coverage/location. We find that these differences in cloud coverage lead to notable differences in incoming rad. flux. and consequently surface temperature”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Notice how these rad fluxes over ocean are larger from 9/2 to 9/8. This coincides with two major weather systems (Earl &amp; Danielle) over the basin.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7ad1e6ac92_1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7ad1e6ac92_1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rad flux and temperature differences from the previous slide result in significantly different air mass biases throughout the entire atmospheric column”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48bba94352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48bba94352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rad flux and temperature differences from the previous slide result in significantly different air mass biases throughout the entire atmospheric column”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7ad1e6ac92_1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7ad1e6ac92_1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rad flux and air mass bias differences also potentially feed back into cloud processes. We notice that while overall precip rates are similar, the 6km resolution results in greater convective precip and CAPE while the 3km results in greater non-convective precip.”</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48bba9435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48bba9435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rad flux and air mass bias differences also potentially feed back into cloud processes. We notice that while overall precip rates are similar, the 6km resolution results in greater convective precip and CAPE while the 3km results in greater non-convective precip.”</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48bba94352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48bba94352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rad flux and air mass bias differences also potentially feed back into cloud processes. We notice that while overall precip rates are similar, the 6km resolution results in greater convective precip and CAPE while the 3km results in greater non-convective precip.”</a:t>
            </a:r>
            <a:endParaRPr/>
          </a:p>
          <a:p>
            <a:pPr indent="0" lvl="0" marL="45720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48bba94352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48bba94352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“These rad flux and air mass bias differences also potentially feed back into cloud processes. We notice that while overall precip rates are similar, the 6km resolution results in greater convective precip and CAPE while the 3km results in greater non-convective precip.”</a:t>
            </a:r>
            <a:endParaRPr/>
          </a:p>
          <a:p>
            <a:pPr indent="0" lvl="0" marL="45720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7ad1e6ac92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7ad1e6ac92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Given all the errors we showed in the last slide, it makes sense that 3km is giving us a bad track. Intensity is more mixed. SLP bias is almost zero at 6 hr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48c22ef6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48c22ef6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Given all the errors we showed in the last slide, it makes sense that 3km is giving us a bad track. Intensity is more mixed. SLP bias is almost zero at 6 hr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7b01f544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7b01f544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expanding this convective permitting domain without modifying physics. First of all because its expensive to test such things, and second because we’re not physics people. It goes beyond the scope of our 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a8b4450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7a8b4450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domain figure when you get a chance</a:t>
            </a:r>
            <a:br>
              <a:rPr lang="en"/>
            </a:br>
            <a:r>
              <a:rPr lang="en"/>
              <a:t>We in the HAFS community discussed domain rez and we decided in the long run we’d shoot for 3 km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aaad94c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7aaad94c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Ensemble of forecasts lets us cut down on sampling error/noisiness when </a:t>
            </a:r>
            <a:r>
              <a:rPr lang="en"/>
              <a:t>verifying</a:t>
            </a:r>
            <a:r>
              <a:rPr lang="en"/>
              <a:t> forecasts</a:t>
            </a:r>
            <a:endParaRPr/>
          </a:p>
          <a:p>
            <a:pPr indent="0" lvl="0" marL="0" rtl="0" algn="l">
              <a:spcBef>
                <a:spcPts val="0"/>
              </a:spcBef>
              <a:spcAft>
                <a:spcPts val="0"/>
              </a:spcAft>
              <a:buNone/>
            </a:pPr>
            <a:r>
              <a:rPr lang="en"/>
              <a:t>Skip augmented ensembles but mention online radiace BC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ad1e6ac92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7ad1e6ac92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Changes in forecast resolution result in notable differences in the placement and concentration of humidity and hydrometeors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ad1e6ac92_1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7ad1e6ac92_1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424242"/>
              </a:buClr>
              <a:buSzPts val="1300"/>
              <a:buFont typeface="Nunito"/>
              <a:buChar char="●"/>
            </a:pPr>
            <a:r>
              <a:rPr lang="en" sz="1300">
                <a:solidFill>
                  <a:srgbClr val="424242"/>
                </a:solidFill>
                <a:latin typeface="Nunito"/>
                <a:ea typeface="Nunito"/>
                <a:cs typeface="Nunito"/>
                <a:sym typeface="Nunito"/>
              </a:rPr>
              <a:t>Changes in forecast resolution result in notable differences in the placement and concentration of humidity and hydrometeors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ad1e6ac92_1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7ad1e6ac92_1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previous two slides showed how these different configs changed cloud coverage/location. We find that these differences in cloud coverage lead to notable differences in incoming rad. flux. and consequently surface temperature”</a:t>
            </a:r>
            <a:endParaRPr/>
          </a:p>
          <a:p>
            <a:pPr indent="0" lvl="0" marL="45720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48bba9435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48bba9435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previous two slides showed how these different configs changed cloud coverage/location. We find that these differences in cloud coverage lead to notable differences in incoming rad. flux. and consequently surface temperature”</a:t>
            </a:r>
            <a:endParaRPr/>
          </a:p>
          <a:p>
            <a:pPr indent="0" lvl="0" marL="45720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48bba9435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48bba9435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previous two slides showed how these different configs changed cloud coverage/location. We find that these differences in cloud coverage lead to notable differences in incoming rad. flux. and consequently surface temperature”</a:t>
            </a:r>
            <a:endParaRPr/>
          </a:p>
          <a:p>
            <a:pPr indent="0" lvl="0" marL="45720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10" name="Shape 10"/>
        <p:cNvGrpSpPr/>
        <p:nvPr/>
      </p:nvGrpSpPr>
      <p:grpSpPr>
        <a:xfrm>
          <a:off x="0" y="0"/>
          <a:ext cx="0" cy="0"/>
          <a:chOff x="0" y="0"/>
          <a:chExt cx="0" cy="0"/>
        </a:xfrm>
      </p:grpSpPr>
      <p:pic>
        <p:nvPicPr>
          <p:cNvPr id="11" name="Google Shape;11;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2" name="Google Shape;12;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 name="Google Shape;13;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4" name="Google Shape;14;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6" name="Shape 106"/>
        <p:cNvGrpSpPr/>
        <p:nvPr/>
      </p:nvGrpSpPr>
      <p:grpSpPr>
        <a:xfrm>
          <a:off x="0" y="0"/>
          <a:ext cx="0" cy="0"/>
          <a:chOff x="0" y="0"/>
          <a:chExt cx="0" cy="0"/>
        </a:xfrm>
      </p:grpSpPr>
      <p:grpSp>
        <p:nvGrpSpPr>
          <p:cNvPr id="107" name="Google Shape;107;p11"/>
          <p:cNvGrpSpPr/>
          <p:nvPr/>
        </p:nvGrpSpPr>
        <p:grpSpPr>
          <a:xfrm>
            <a:off x="52" y="4099200"/>
            <a:ext cx="9144036" cy="1044300"/>
            <a:chOff x="52" y="4099200"/>
            <a:chExt cx="9144036" cy="1044300"/>
          </a:xfrm>
        </p:grpSpPr>
        <p:grpSp>
          <p:nvGrpSpPr>
            <p:cNvPr id="108" name="Google Shape;108;p11"/>
            <p:cNvGrpSpPr/>
            <p:nvPr/>
          </p:nvGrpSpPr>
          <p:grpSpPr>
            <a:xfrm>
              <a:off x="52" y="4309200"/>
              <a:ext cx="231622" cy="834300"/>
              <a:chOff x="2688737" y="4301380"/>
              <a:chExt cx="231900" cy="834300"/>
            </a:xfrm>
          </p:grpSpPr>
          <p:sp>
            <p:nvSpPr>
              <p:cNvPr id="109" name="Google Shape;10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11"/>
            <p:cNvGrpSpPr/>
            <p:nvPr/>
          </p:nvGrpSpPr>
          <p:grpSpPr>
            <a:xfrm>
              <a:off x="371406" y="4099200"/>
              <a:ext cx="231622" cy="1044300"/>
              <a:chOff x="2688737" y="4091380"/>
              <a:chExt cx="231900" cy="1044300"/>
            </a:xfrm>
          </p:grpSpPr>
          <p:sp>
            <p:nvSpPr>
              <p:cNvPr id="114" name="Google Shape;11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11"/>
            <p:cNvGrpSpPr/>
            <p:nvPr/>
          </p:nvGrpSpPr>
          <p:grpSpPr>
            <a:xfrm>
              <a:off x="742761" y="4309200"/>
              <a:ext cx="231622" cy="834300"/>
              <a:chOff x="2688737" y="4301380"/>
              <a:chExt cx="231900" cy="834300"/>
            </a:xfrm>
          </p:grpSpPr>
          <p:sp>
            <p:nvSpPr>
              <p:cNvPr id="120" name="Google Shape;12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11"/>
            <p:cNvGrpSpPr/>
            <p:nvPr/>
          </p:nvGrpSpPr>
          <p:grpSpPr>
            <a:xfrm>
              <a:off x="1114115" y="4518900"/>
              <a:ext cx="231622" cy="624600"/>
              <a:chOff x="2688737" y="4511080"/>
              <a:chExt cx="231900" cy="624600"/>
            </a:xfrm>
          </p:grpSpPr>
          <p:sp>
            <p:nvSpPr>
              <p:cNvPr id="125" name="Google Shape;12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11"/>
            <p:cNvGrpSpPr/>
            <p:nvPr/>
          </p:nvGrpSpPr>
          <p:grpSpPr>
            <a:xfrm>
              <a:off x="1856753" y="4099200"/>
              <a:ext cx="231600" cy="1044300"/>
              <a:chOff x="1856753" y="4099200"/>
              <a:chExt cx="231600" cy="1044300"/>
            </a:xfrm>
          </p:grpSpPr>
          <p:sp>
            <p:nvSpPr>
              <p:cNvPr id="129" name="Google Shape;129;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1"/>
            <p:cNvGrpSpPr/>
            <p:nvPr/>
          </p:nvGrpSpPr>
          <p:grpSpPr>
            <a:xfrm>
              <a:off x="2228107" y="4309200"/>
              <a:ext cx="231600" cy="834300"/>
              <a:chOff x="2228107" y="4309200"/>
              <a:chExt cx="231600" cy="834300"/>
            </a:xfrm>
          </p:grpSpPr>
          <p:sp>
            <p:nvSpPr>
              <p:cNvPr id="135" name="Google Shape;135;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1"/>
            <p:cNvGrpSpPr/>
            <p:nvPr/>
          </p:nvGrpSpPr>
          <p:grpSpPr>
            <a:xfrm>
              <a:off x="2599462" y="4518900"/>
              <a:ext cx="231600" cy="624600"/>
              <a:chOff x="2599462" y="4518900"/>
              <a:chExt cx="231600" cy="624600"/>
            </a:xfrm>
          </p:grpSpPr>
          <p:sp>
            <p:nvSpPr>
              <p:cNvPr id="140" name="Google Shape;140;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11"/>
            <p:cNvGrpSpPr/>
            <p:nvPr/>
          </p:nvGrpSpPr>
          <p:grpSpPr>
            <a:xfrm>
              <a:off x="3342171" y="4099200"/>
              <a:ext cx="231600" cy="1044300"/>
              <a:chOff x="3342171" y="4099200"/>
              <a:chExt cx="231600" cy="1044300"/>
            </a:xfrm>
          </p:grpSpPr>
          <p:sp>
            <p:nvSpPr>
              <p:cNvPr id="144" name="Google Shape;144;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1"/>
            <p:cNvGrpSpPr/>
            <p:nvPr/>
          </p:nvGrpSpPr>
          <p:grpSpPr>
            <a:xfrm>
              <a:off x="3713525" y="4309200"/>
              <a:ext cx="231600" cy="834300"/>
              <a:chOff x="3713525" y="4309200"/>
              <a:chExt cx="231600" cy="834300"/>
            </a:xfrm>
          </p:grpSpPr>
          <p:sp>
            <p:nvSpPr>
              <p:cNvPr id="150" name="Google Shape;150;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1485398" y="4309200"/>
              <a:ext cx="231600" cy="834300"/>
              <a:chOff x="1485398" y="4309200"/>
              <a:chExt cx="231600" cy="834300"/>
            </a:xfrm>
          </p:grpSpPr>
          <p:sp>
            <p:nvSpPr>
              <p:cNvPr id="155" name="Google Shape;155;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4084879" y="4518900"/>
              <a:ext cx="231600" cy="624600"/>
              <a:chOff x="4084879" y="4518900"/>
              <a:chExt cx="231600" cy="624600"/>
            </a:xfrm>
          </p:grpSpPr>
          <p:sp>
            <p:nvSpPr>
              <p:cNvPr id="160" name="Google Shape;160;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2970816" y="4309200"/>
              <a:ext cx="231600" cy="834300"/>
              <a:chOff x="2970816" y="4309200"/>
              <a:chExt cx="231600" cy="834300"/>
            </a:xfrm>
          </p:grpSpPr>
          <p:sp>
            <p:nvSpPr>
              <p:cNvPr id="164" name="Google Shape;164;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1"/>
            <p:cNvGrpSpPr/>
            <p:nvPr/>
          </p:nvGrpSpPr>
          <p:grpSpPr>
            <a:xfrm>
              <a:off x="4456234" y="4309200"/>
              <a:ext cx="231600" cy="834300"/>
              <a:chOff x="4456234" y="4309200"/>
              <a:chExt cx="231600" cy="834300"/>
            </a:xfrm>
          </p:grpSpPr>
          <p:sp>
            <p:nvSpPr>
              <p:cNvPr id="169" name="Google Shape;169;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1"/>
            <p:cNvGrpSpPr/>
            <p:nvPr/>
          </p:nvGrpSpPr>
          <p:grpSpPr>
            <a:xfrm>
              <a:off x="4827588" y="4099200"/>
              <a:ext cx="231600" cy="1044300"/>
              <a:chOff x="4827588" y="4099200"/>
              <a:chExt cx="231600" cy="1044300"/>
            </a:xfrm>
          </p:grpSpPr>
          <p:sp>
            <p:nvSpPr>
              <p:cNvPr id="174" name="Google Shape;174;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1"/>
            <p:cNvGrpSpPr/>
            <p:nvPr/>
          </p:nvGrpSpPr>
          <p:grpSpPr>
            <a:xfrm>
              <a:off x="5198943" y="4309200"/>
              <a:ext cx="231600" cy="834300"/>
              <a:chOff x="5198943" y="4309200"/>
              <a:chExt cx="231600" cy="834300"/>
            </a:xfrm>
          </p:grpSpPr>
          <p:sp>
            <p:nvSpPr>
              <p:cNvPr id="180" name="Google Shape;180;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5570297" y="4518900"/>
              <a:ext cx="231600" cy="624600"/>
              <a:chOff x="5570297" y="4518900"/>
              <a:chExt cx="231600" cy="624600"/>
            </a:xfrm>
          </p:grpSpPr>
          <p:sp>
            <p:nvSpPr>
              <p:cNvPr id="185" name="Google Shape;185;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11"/>
            <p:cNvGrpSpPr/>
            <p:nvPr/>
          </p:nvGrpSpPr>
          <p:grpSpPr>
            <a:xfrm>
              <a:off x="5941652" y="4309200"/>
              <a:ext cx="231600" cy="834300"/>
              <a:chOff x="5941652" y="4309200"/>
              <a:chExt cx="231600" cy="834300"/>
            </a:xfrm>
          </p:grpSpPr>
          <p:sp>
            <p:nvSpPr>
              <p:cNvPr id="189" name="Google Shape;189;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11"/>
            <p:cNvGrpSpPr/>
            <p:nvPr/>
          </p:nvGrpSpPr>
          <p:grpSpPr>
            <a:xfrm>
              <a:off x="6313006" y="4099200"/>
              <a:ext cx="231600" cy="1044300"/>
              <a:chOff x="6313006" y="4099200"/>
              <a:chExt cx="231600" cy="1044300"/>
            </a:xfrm>
          </p:grpSpPr>
          <p:sp>
            <p:nvSpPr>
              <p:cNvPr id="194" name="Google Shape;194;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11"/>
            <p:cNvGrpSpPr/>
            <p:nvPr/>
          </p:nvGrpSpPr>
          <p:grpSpPr>
            <a:xfrm>
              <a:off x="6684361" y="4309200"/>
              <a:ext cx="231600" cy="834300"/>
              <a:chOff x="6684361" y="4309200"/>
              <a:chExt cx="231600" cy="834300"/>
            </a:xfrm>
          </p:grpSpPr>
          <p:sp>
            <p:nvSpPr>
              <p:cNvPr id="200" name="Google Shape;200;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11"/>
            <p:cNvGrpSpPr/>
            <p:nvPr/>
          </p:nvGrpSpPr>
          <p:grpSpPr>
            <a:xfrm>
              <a:off x="7055715" y="4518900"/>
              <a:ext cx="231600" cy="624600"/>
              <a:chOff x="7055715" y="4518900"/>
              <a:chExt cx="231600" cy="624600"/>
            </a:xfrm>
          </p:grpSpPr>
          <p:sp>
            <p:nvSpPr>
              <p:cNvPr id="205" name="Google Shape;205;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7798424" y="4099200"/>
              <a:ext cx="231600" cy="1044300"/>
              <a:chOff x="7798424" y="4099200"/>
              <a:chExt cx="231600" cy="1044300"/>
            </a:xfrm>
          </p:grpSpPr>
          <p:sp>
            <p:nvSpPr>
              <p:cNvPr id="209" name="Google Shape;209;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8169779" y="4309200"/>
              <a:ext cx="231600" cy="834300"/>
              <a:chOff x="8169779" y="4309200"/>
              <a:chExt cx="231600" cy="834300"/>
            </a:xfrm>
          </p:grpSpPr>
          <p:sp>
            <p:nvSpPr>
              <p:cNvPr id="215" name="Google Shape;215;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7427070" y="4309200"/>
              <a:ext cx="231600" cy="834300"/>
              <a:chOff x="7427070" y="4309200"/>
              <a:chExt cx="231600" cy="834300"/>
            </a:xfrm>
          </p:grpSpPr>
          <p:sp>
            <p:nvSpPr>
              <p:cNvPr id="220" name="Google Shape;220;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 name="Google Shape;224;p11"/>
            <p:cNvGrpSpPr/>
            <p:nvPr/>
          </p:nvGrpSpPr>
          <p:grpSpPr>
            <a:xfrm>
              <a:off x="8541133" y="4518900"/>
              <a:ext cx="231600" cy="624600"/>
              <a:chOff x="8541133" y="4518900"/>
              <a:chExt cx="231600" cy="624600"/>
            </a:xfrm>
          </p:grpSpPr>
          <p:sp>
            <p:nvSpPr>
              <p:cNvPr id="225" name="Google Shape;225;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8912488" y="4309200"/>
              <a:ext cx="231600" cy="834300"/>
              <a:chOff x="8912488" y="4309200"/>
              <a:chExt cx="231600" cy="834300"/>
            </a:xfrm>
          </p:grpSpPr>
          <p:sp>
            <p:nvSpPr>
              <p:cNvPr id="229" name="Google Shape;229;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3" name="Google Shape;233;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4" name="Google Shape;234;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5" name="Google Shape;235;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6" name="Shape 236"/>
        <p:cNvGrpSpPr/>
        <p:nvPr/>
      </p:nvGrpSpPr>
      <p:grpSpPr>
        <a:xfrm>
          <a:off x="0" y="0"/>
          <a:ext cx="0" cy="0"/>
          <a:chOff x="0" y="0"/>
          <a:chExt cx="0" cy="0"/>
        </a:xfrm>
      </p:grpSpPr>
      <p:sp>
        <p:nvSpPr>
          <p:cNvPr id="237" name="Google Shape;237;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grpSp>
        <p:nvGrpSpPr>
          <p:cNvPr id="17" name="Google Shape;17;p3"/>
          <p:cNvGrpSpPr/>
          <p:nvPr/>
        </p:nvGrpSpPr>
        <p:grpSpPr>
          <a:xfrm>
            <a:off x="146769" y="3406"/>
            <a:ext cx="1233215" cy="1384535"/>
            <a:chOff x="146769" y="3406"/>
            <a:chExt cx="1233215" cy="1384535"/>
          </a:xfrm>
        </p:grpSpPr>
        <p:grpSp>
          <p:nvGrpSpPr>
            <p:cNvPr id="18" name="Google Shape;18;p3"/>
            <p:cNvGrpSpPr/>
            <p:nvPr/>
          </p:nvGrpSpPr>
          <p:grpSpPr>
            <a:xfrm>
              <a:off x="1063183" y="3406"/>
              <a:ext cx="316800" cy="688513"/>
              <a:chOff x="1063183" y="3406"/>
              <a:chExt cx="316800" cy="688513"/>
            </a:xfrm>
          </p:grpSpPr>
          <p:sp>
            <p:nvSpPr>
              <p:cNvPr id="19" name="Google Shape;19;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 name="Google Shape;21;p3"/>
            <p:cNvGrpSpPr/>
            <p:nvPr/>
          </p:nvGrpSpPr>
          <p:grpSpPr>
            <a:xfrm>
              <a:off x="604976" y="3406"/>
              <a:ext cx="316800" cy="1036524"/>
              <a:chOff x="604976" y="3406"/>
              <a:chExt cx="316800" cy="1036524"/>
            </a:xfrm>
          </p:grpSpPr>
          <p:sp>
            <p:nvSpPr>
              <p:cNvPr id="22" name="Google Shape;22;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 name="Google Shape;25;p3"/>
            <p:cNvGrpSpPr/>
            <p:nvPr/>
          </p:nvGrpSpPr>
          <p:grpSpPr>
            <a:xfrm>
              <a:off x="146769" y="3406"/>
              <a:ext cx="316800" cy="1384535"/>
              <a:chOff x="146769" y="3406"/>
              <a:chExt cx="316800" cy="1384535"/>
            </a:xfrm>
          </p:grpSpPr>
          <p:sp>
            <p:nvSpPr>
              <p:cNvPr id="26" name="Google Shape;26;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 name="Google Shape;30;p3"/>
          <p:cNvGrpSpPr/>
          <p:nvPr/>
        </p:nvGrpSpPr>
        <p:grpSpPr>
          <a:xfrm>
            <a:off x="6775084" y="2904008"/>
            <a:ext cx="2186148" cy="2239500"/>
            <a:chOff x="6775084" y="2904008"/>
            <a:chExt cx="2186148" cy="2239500"/>
          </a:xfrm>
        </p:grpSpPr>
        <p:grpSp>
          <p:nvGrpSpPr>
            <p:cNvPr id="31" name="Google Shape;31;p3"/>
            <p:cNvGrpSpPr/>
            <p:nvPr/>
          </p:nvGrpSpPr>
          <p:grpSpPr>
            <a:xfrm>
              <a:off x="6775084" y="4253708"/>
              <a:ext cx="409500" cy="889800"/>
              <a:chOff x="6775084" y="4253708"/>
              <a:chExt cx="409500" cy="889800"/>
            </a:xfrm>
          </p:grpSpPr>
          <p:sp>
            <p:nvSpPr>
              <p:cNvPr id="32" name="Google Shape;32;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 name="Google Shape;34;p3"/>
            <p:cNvGrpSpPr/>
            <p:nvPr/>
          </p:nvGrpSpPr>
          <p:grpSpPr>
            <a:xfrm>
              <a:off x="7367299" y="3804008"/>
              <a:ext cx="409500" cy="1339500"/>
              <a:chOff x="7367299" y="3804008"/>
              <a:chExt cx="409500" cy="1339500"/>
            </a:xfrm>
          </p:grpSpPr>
          <p:sp>
            <p:nvSpPr>
              <p:cNvPr id="35" name="Google Shape;35;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 name="Google Shape;38;p3"/>
            <p:cNvGrpSpPr/>
            <p:nvPr/>
          </p:nvGrpSpPr>
          <p:grpSpPr>
            <a:xfrm>
              <a:off x="7959516" y="3354008"/>
              <a:ext cx="409500" cy="1789500"/>
              <a:chOff x="7959516" y="3354008"/>
              <a:chExt cx="409500" cy="1789500"/>
            </a:xfrm>
          </p:grpSpPr>
          <p:sp>
            <p:nvSpPr>
              <p:cNvPr id="39" name="Google Shape;39;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8551731" y="2904008"/>
              <a:ext cx="409500" cy="2239500"/>
              <a:chOff x="8551731" y="2904008"/>
              <a:chExt cx="409500" cy="2239500"/>
            </a:xfrm>
          </p:grpSpPr>
          <p:sp>
            <p:nvSpPr>
              <p:cNvPr id="44" name="Google Shape;44;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9" name="Google Shape;49;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0" name="Google Shape;50;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1" name="Shape 51"/>
        <p:cNvGrpSpPr/>
        <p:nvPr/>
      </p:nvGrpSpPr>
      <p:grpSpPr>
        <a:xfrm>
          <a:off x="0" y="0"/>
          <a:ext cx="0" cy="0"/>
          <a:chOff x="0" y="0"/>
          <a:chExt cx="0" cy="0"/>
        </a:xfrm>
      </p:grpSpPr>
      <p:sp>
        <p:nvSpPr>
          <p:cNvPr id="52" name="Google Shape;52;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6" name="Google Shape;56;p4"/>
          <p:cNvGrpSpPr/>
          <p:nvPr/>
        </p:nvGrpSpPr>
        <p:grpSpPr>
          <a:xfrm>
            <a:off x="1419300" y="598575"/>
            <a:ext cx="1072800" cy="0"/>
            <a:chOff x="1376350" y="528325"/>
            <a:chExt cx="1072800" cy="0"/>
          </a:xfrm>
        </p:grpSpPr>
        <p:cxnSp>
          <p:nvCxnSpPr>
            <p:cNvPr id="57" name="Google Shape;57;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8" name="Google Shape;58;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9" name="Google Shape;59;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 name="Shape 60"/>
        <p:cNvGrpSpPr/>
        <p:nvPr/>
      </p:nvGrpSpPr>
      <p:grpSpPr>
        <a:xfrm>
          <a:off x="0" y="0"/>
          <a:ext cx="0" cy="0"/>
          <a:chOff x="0" y="0"/>
          <a:chExt cx="0" cy="0"/>
        </a:xfrm>
      </p:grpSpPr>
      <p:sp>
        <p:nvSpPr>
          <p:cNvPr id="61" name="Google Shape;61;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2" name="Google Shape;62;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4" name="Google Shape;64;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5" name="Google Shape;65;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6" name="Google Shape;66;p5"/>
          <p:cNvGrpSpPr/>
          <p:nvPr/>
        </p:nvGrpSpPr>
        <p:grpSpPr>
          <a:xfrm>
            <a:off x="1404700" y="598575"/>
            <a:ext cx="1072800" cy="0"/>
            <a:chOff x="1376350" y="528325"/>
            <a:chExt cx="1072800" cy="0"/>
          </a:xfrm>
        </p:grpSpPr>
        <p:cxnSp>
          <p:nvCxnSpPr>
            <p:cNvPr id="67" name="Google Shape;67;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8" name="Google Shape;68;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9" name="Google Shape;69;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2" name="Google Shape;72;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3" name="Google Shape;73;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4" name="Google Shape;74;p6"/>
          <p:cNvGrpSpPr/>
          <p:nvPr/>
        </p:nvGrpSpPr>
        <p:grpSpPr>
          <a:xfrm>
            <a:off x="1376350" y="528325"/>
            <a:ext cx="1072800" cy="0"/>
            <a:chOff x="1376350" y="528325"/>
            <a:chExt cx="1072800" cy="0"/>
          </a:xfrm>
        </p:grpSpPr>
        <p:cxnSp>
          <p:nvCxnSpPr>
            <p:cNvPr id="75" name="Google Shape;75;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6" name="Google Shape;76;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7" name="Google Shape;77;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8" name="Shape 78"/>
        <p:cNvGrpSpPr/>
        <p:nvPr/>
      </p:nvGrpSpPr>
      <p:grpSpPr>
        <a:xfrm>
          <a:off x="0" y="0"/>
          <a:ext cx="0" cy="0"/>
          <a:chOff x="0" y="0"/>
          <a:chExt cx="0" cy="0"/>
        </a:xfrm>
      </p:grpSpPr>
      <p:sp>
        <p:nvSpPr>
          <p:cNvPr id="79" name="Google Shape;7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1" name="Google Shape;8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3" name="Google Shape;83;p7"/>
          <p:cNvGrpSpPr/>
          <p:nvPr/>
        </p:nvGrpSpPr>
        <p:grpSpPr>
          <a:xfrm>
            <a:off x="1376350" y="528325"/>
            <a:ext cx="1072800" cy="0"/>
            <a:chOff x="1376350" y="528325"/>
            <a:chExt cx="1072800" cy="0"/>
          </a:xfrm>
        </p:grpSpPr>
        <p:cxnSp>
          <p:nvCxnSpPr>
            <p:cNvPr id="84" name="Google Shape;84;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5" name="Google Shape;85;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6" name="Google Shape;86;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7" name="Shape 87"/>
        <p:cNvGrpSpPr/>
        <p:nvPr/>
      </p:nvGrpSpPr>
      <p:grpSpPr>
        <a:xfrm>
          <a:off x="0" y="0"/>
          <a:ext cx="0" cy="0"/>
          <a:chOff x="0" y="0"/>
          <a:chExt cx="0" cy="0"/>
        </a:xfrm>
      </p:grpSpPr>
      <p:pic>
        <p:nvPicPr>
          <p:cNvPr id="88" name="Google Shape;88;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9" name="Google Shape;89;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0" name="Google Shape;90;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2" name="Shape 92"/>
        <p:cNvGrpSpPr/>
        <p:nvPr/>
      </p:nvGrpSpPr>
      <p:grpSpPr>
        <a:xfrm>
          <a:off x="0" y="0"/>
          <a:ext cx="0" cy="0"/>
          <a:chOff x="0" y="0"/>
          <a:chExt cx="0" cy="0"/>
        </a:xfrm>
      </p:grpSpPr>
      <p:sp>
        <p:nvSpPr>
          <p:cNvPr id="93" name="Google Shape;93;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4" name="Google Shape;94;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5" name="Google Shape;95;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6" name="Google Shape;96;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7" name="Google Shape;97;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8" name="Google Shape;98;p9"/>
          <p:cNvGrpSpPr/>
          <p:nvPr/>
        </p:nvGrpSpPr>
        <p:grpSpPr>
          <a:xfrm>
            <a:off x="1376350" y="528325"/>
            <a:ext cx="1072800" cy="0"/>
            <a:chOff x="1376350" y="528325"/>
            <a:chExt cx="1072800" cy="0"/>
          </a:xfrm>
        </p:grpSpPr>
        <p:cxnSp>
          <p:nvCxnSpPr>
            <p:cNvPr id="99" name="Google Shape;99;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00" name="Google Shape;100;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1" name="Google Shape;101;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hyperlink" Target="mailto:jknisely@umd.edu" TargetMode="Externa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110525" y="4824875"/>
            <a:ext cx="8577300" cy="21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u="sng">
                <a:solidFill>
                  <a:schemeClr val="hlink"/>
                </a:solidFill>
                <a:latin typeface="Nunito"/>
                <a:ea typeface="Nunito"/>
                <a:cs typeface="Nunito"/>
                <a:sym typeface="Nunito"/>
                <a:hlinkClick r:id="rId1"/>
              </a:rPr>
              <a:t>jknisely@umd.edu</a:t>
            </a:r>
            <a:r>
              <a:rPr lang="en" sz="1000">
                <a:solidFill>
                  <a:schemeClr val="dk2"/>
                </a:solidFill>
                <a:latin typeface="Nunito"/>
                <a:ea typeface="Nunito"/>
                <a:cs typeface="Nunito"/>
                <a:sym typeface="Nunito"/>
              </a:rPr>
              <a:t> | 9/11/2025 | Boulder, CO</a:t>
            </a:r>
            <a:endParaRPr sz="1000">
              <a:solidFill>
                <a:schemeClr val="dk2"/>
              </a:solidFill>
              <a:latin typeface="Nunito"/>
              <a:ea typeface="Nunito"/>
              <a:cs typeface="Nunito"/>
              <a:sym typeface="Nunito"/>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ph type="ctrTitle"/>
          </p:nvPr>
        </p:nvSpPr>
        <p:spPr>
          <a:xfrm>
            <a:off x="307100" y="825767"/>
            <a:ext cx="7688100" cy="147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3780"/>
              <a:buFont typeface="Arial"/>
              <a:buNone/>
            </a:pPr>
            <a:r>
              <a:rPr lang="en" sz="3400"/>
              <a:t>Obstacles for High-Resolution HAFS over the Entire Atlantic Basin</a:t>
            </a:r>
            <a:endParaRPr sz="3400"/>
          </a:p>
        </p:txBody>
      </p:sp>
      <p:sp>
        <p:nvSpPr>
          <p:cNvPr id="243" name="Google Shape;243;p13"/>
          <p:cNvSpPr txBox="1"/>
          <p:nvPr>
            <p:ph idx="1" type="subTitle"/>
          </p:nvPr>
        </p:nvSpPr>
        <p:spPr>
          <a:xfrm>
            <a:off x="339700" y="2395092"/>
            <a:ext cx="6254400" cy="19590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1000"/>
              </a:spcBef>
              <a:spcAft>
                <a:spcPts val="0"/>
              </a:spcAft>
              <a:buSzPts val="935"/>
              <a:buNone/>
            </a:pPr>
            <a:r>
              <a:rPr lang="en" sz="2200"/>
              <a:t>Joseph Knisely</a:t>
            </a:r>
            <a:endParaRPr sz="2200"/>
          </a:p>
          <a:p>
            <a:pPr indent="0" lvl="0" marL="0" rtl="0" algn="l">
              <a:lnSpc>
                <a:spcPct val="80000"/>
              </a:lnSpc>
              <a:spcBef>
                <a:spcPts val="1000"/>
              </a:spcBef>
              <a:spcAft>
                <a:spcPts val="0"/>
              </a:spcAft>
              <a:buSzPts val="935"/>
              <a:buNone/>
            </a:pPr>
            <a:r>
              <a:rPr lang="en" sz="1400"/>
              <a:t>University of Maryland</a:t>
            </a:r>
            <a:endParaRPr sz="1400"/>
          </a:p>
          <a:p>
            <a:pPr indent="0" lvl="0" marL="0" rtl="0" algn="l">
              <a:lnSpc>
                <a:spcPct val="80000"/>
              </a:lnSpc>
              <a:spcBef>
                <a:spcPts val="1000"/>
              </a:spcBef>
              <a:spcAft>
                <a:spcPts val="0"/>
              </a:spcAft>
              <a:buSzPts val="935"/>
              <a:buNone/>
            </a:pPr>
            <a:r>
              <a:rPr lang="en" sz="1400"/>
              <a:t>WPO Innovation for Next Generation Scientists (WINGS) Fellow</a:t>
            </a:r>
            <a:endParaRPr sz="1400"/>
          </a:p>
          <a:p>
            <a:pPr indent="0" lvl="0" marL="0" rtl="0" algn="l">
              <a:lnSpc>
                <a:spcPct val="80000"/>
              </a:lnSpc>
              <a:spcBef>
                <a:spcPts val="1000"/>
              </a:spcBef>
              <a:spcAft>
                <a:spcPts val="0"/>
              </a:spcAft>
              <a:buSzPts val="935"/>
              <a:buNone/>
            </a:pPr>
            <a:r>
              <a:t/>
            </a:r>
            <a:endParaRPr sz="1400"/>
          </a:p>
          <a:p>
            <a:pPr indent="0" lvl="0" marL="0" rtl="0" algn="l">
              <a:lnSpc>
                <a:spcPct val="80000"/>
              </a:lnSpc>
              <a:spcBef>
                <a:spcPts val="1000"/>
              </a:spcBef>
              <a:spcAft>
                <a:spcPts val="0"/>
              </a:spcAft>
              <a:buSzPts val="935"/>
              <a:buNone/>
            </a:pPr>
            <a:r>
              <a:rPr lang="en" sz="1400"/>
              <a:t>Co-Author:</a:t>
            </a:r>
            <a:endParaRPr sz="1400"/>
          </a:p>
          <a:p>
            <a:pPr indent="0" lvl="0" marL="0" rtl="0" algn="l">
              <a:lnSpc>
                <a:spcPct val="80000"/>
              </a:lnSpc>
              <a:spcBef>
                <a:spcPts val="1000"/>
              </a:spcBef>
              <a:spcAft>
                <a:spcPts val="1000"/>
              </a:spcAft>
              <a:buSzPts val="935"/>
              <a:buNone/>
            </a:pPr>
            <a:r>
              <a:rPr lang="en" sz="1400"/>
              <a:t>Dr. Jonathan Poterjoy, University of Maryland</a:t>
            </a:r>
            <a:endParaRPr sz="1400"/>
          </a:p>
        </p:txBody>
      </p:sp>
      <p:sp>
        <p:nvSpPr>
          <p:cNvPr id="244" name="Google Shape;244;p1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39" name="Google Shape;339;p22"/>
          <p:cNvGrpSpPr/>
          <p:nvPr/>
        </p:nvGrpSpPr>
        <p:grpSpPr>
          <a:xfrm>
            <a:off x="1089638" y="61750"/>
            <a:ext cx="5947824" cy="4675225"/>
            <a:chOff x="1598088" y="101450"/>
            <a:chExt cx="5947824" cy="4675225"/>
          </a:xfrm>
        </p:grpSpPr>
        <p:pic>
          <p:nvPicPr>
            <p:cNvPr id="340" name="Google Shape;340;p22" title="surf_ts_diff_DSWRF_surface.png"/>
            <p:cNvPicPr preferRelativeResize="0"/>
            <p:nvPr/>
          </p:nvPicPr>
          <p:blipFill>
            <a:blip r:embed="rId3">
              <a:alphaModFix/>
            </a:blip>
            <a:stretch>
              <a:fillRect/>
            </a:stretch>
          </p:blipFill>
          <p:spPr>
            <a:xfrm>
              <a:off x="1598100" y="101450"/>
              <a:ext cx="5947798" cy="1962774"/>
            </a:xfrm>
            <a:prstGeom prst="rect">
              <a:avLst/>
            </a:prstGeom>
            <a:noFill/>
            <a:ln>
              <a:noFill/>
            </a:ln>
          </p:spPr>
        </p:pic>
        <p:pic>
          <p:nvPicPr>
            <p:cNvPr id="341" name="Google Shape;341;p22" title="surf_ts_diff_DLWRF_surface.png"/>
            <p:cNvPicPr preferRelativeResize="0"/>
            <p:nvPr/>
          </p:nvPicPr>
          <p:blipFill>
            <a:blip r:embed="rId4">
              <a:alphaModFix/>
            </a:blip>
            <a:stretch>
              <a:fillRect/>
            </a:stretch>
          </p:blipFill>
          <p:spPr>
            <a:xfrm>
              <a:off x="1598100" y="1459300"/>
              <a:ext cx="5947798" cy="1963700"/>
            </a:xfrm>
            <a:prstGeom prst="rect">
              <a:avLst/>
            </a:prstGeom>
            <a:noFill/>
            <a:ln>
              <a:noFill/>
            </a:ln>
          </p:spPr>
        </p:pic>
        <p:pic>
          <p:nvPicPr>
            <p:cNvPr id="342" name="Google Shape;342;p22" title="surf_ts_diff_TMP_surface.png"/>
            <p:cNvPicPr preferRelativeResize="0"/>
            <p:nvPr/>
          </p:nvPicPr>
          <p:blipFill>
            <a:blip r:embed="rId5">
              <a:alphaModFix/>
            </a:blip>
            <a:stretch>
              <a:fillRect/>
            </a:stretch>
          </p:blipFill>
          <p:spPr>
            <a:xfrm>
              <a:off x="1598088" y="2814200"/>
              <a:ext cx="5947824" cy="1962475"/>
            </a:xfrm>
            <a:prstGeom prst="rect">
              <a:avLst/>
            </a:prstGeom>
            <a:noFill/>
            <a:ln>
              <a:noFill/>
            </a:ln>
          </p:spPr>
        </p:pic>
      </p:grpSp>
      <p:sp>
        <p:nvSpPr>
          <p:cNvPr id="343" name="Google Shape;343;p22"/>
          <p:cNvSpPr txBox="1"/>
          <p:nvPr/>
        </p:nvSpPr>
        <p:spPr>
          <a:xfrm>
            <a:off x="7217900" y="1768300"/>
            <a:ext cx="1647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a:t>
            </a:r>
            <a:r>
              <a:rPr b="1" lang="en">
                <a:solidFill>
                  <a:srgbClr val="351C75"/>
                </a:solidFill>
                <a:latin typeface="Nunito"/>
                <a:ea typeface="Nunito"/>
                <a:cs typeface="Nunito"/>
                <a:sym typeface="Nunito"/>
              </a:rPr>
              <a:t>Values: </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6 km &gt; 3 km</a:t>
            </a:r>
            <a:endParaRPr b="1">
              <a:solidFill>
                <a:srgbClr val="351C75"/>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49" name="Google Shape;349;p23"/>
          <p:cNvGrpSpPr/>
          <p:nvPr/>
        </p:nvGrpSpPr>
        <p:grpSpPr>
          <a:xfrm>
            <a:off x="449529" y="763001"/>
            <a:ext cx="8244945" cy="3922286"/>
            <a:chOff x="854" y="639139"/>
            <a:chExt cx="8244945" cy="3922286"/>
          </a:xfrm>
        </p:grpSpPr>
        <p:pic>
          <p:nvPicPr>
            <p:cNvPr id="350" name="Google Shape;350;p23" title="O-B_profile_rh_sondes.png"/>
            <p:cNvPicPr preferRelativeResize="0"/>
            <p:nvPr/>
          </p:nvPicPr>
          <p:blipFill rotWithShape="1">
            <a:blip r:embed="rId3">
              <a:alphaModFix/>
            </a:blip>
            <a:srcRect b="0" l="0" r="19607" t="0"/>
            <a:stretch/>
          </p:blipFill>
          <p:spPr>
            <a:xfrm>
              <a:off x="4567148" y="639150"/>
              <a:ext cx="3678650" cy="3922275"/>
            </a:xfrm>
            <a:prstGeom prst="rect">
              <a:avLst/>
            </a:prstGeom>
            <a:noFill/>
            <a:ln>
              <a:noFill/>
            </a:ln>
          </p:spPr>
        </p:pic>
        <p:pic>
          <p:nvPicPr>
            <p:cNvPr id="351" name="Google Shape;351;p23" title="O-B_profile_t_sondes.png"/>
            <p:cNvPicPr preferRelativeResize="0"/>
            <p:nvPr/>
          </p:nvPicPr>
          <p:blipFill rotWithShape="1">
            <a:blip r:embed="rId4">
              <a:alphaModFix/>
            </a:blip>
            <a:srcRect b="0" l="0" r="0" t="0"/>
            <a:stretch/>
          </p:blipFill>
          <p:spPr>
            <a:xfrm>
              <a:off x="853" y="639139"/>
              <a:ext cx="4575984" cy="3922272"/>
            </a:xfrm>
            <a:prstGeom prst="rect">
              <a:avLst/>
            </a:prstGeom>
            <a:noFill/>
            <a:ln>
              <a:noFill/>
            </a:ln>
          </p:spPr>
        </p:pic>
        <p:sp>
          <p:nvSpPr>
            <p:cNvPr id="352" name="Google Shape;352;p23"/>
            <p:cNvSpPr txBox="1"/>
            <p:nvPr/>
          </p:nvSpPr>
          <p:spPr>
            <a:xfrm>
              <a:off x="1519719" y="729450"/>
              <a:ext cx="1069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Temp</a:t>
              </a:r>
              <a:endParaRPr b="0" i="0" sz="1200" u="none" cap="none" strike="noStrike">
                <a:latin typeface="Arial"/>
                <a:ea typeface="Arial"/>
                <a:cs typeface="Arial"/>
                <a:sym typeface="Arial"/>
              </a:endParaRPr>
            </a:p>
          </p:txBody>
        </p:sp>
        <p:sp>
          <p:nvSpPr>
            <p:cNvPr id="353" name="Google Shape;353;p23"/>
            <p:cNvSpPr txBox="1"/>
            <p:nvPr/>
          </p:nvSpPr>
          <p:spPr>
            <a:xfrm>
              <a:off x="5878594" y="729450"/>
              <a:ext cx="1550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RH</a:t>
              </a:r>
              <a:endParaRPr b="0" i="0" sz="1200" u="none" cap="none" strike="noStrike">
                <a:latin typeface="Arial"/>
                <a:ea typeface="Arial"/>
                <a:cs typeface="Arial"/>
                <a:sym typeface="Arial"/>
              </a:endParaRPr>
            </a:p>
          </p:txBody>
        </p:sp>
        <p:cxnSp>
          <p:nvCxnSpPr>
            <p:cNvPr id="354" name="Google Shape;354;p23"/>
            <p:cNvCxnSpPr/>
            <p:nvPr/>
          </p:nvCxnSpPr>
          <p:spPr>
            <a:xfrm rot="10800000">
              <a:off x="2788113" y="1329192"/>
              <a:ext cx="5700" cy="2694900"/>
            </a:xfrm>
            <a:prstGeom prst="straightConnector1">
              <a:avLst/>
            </a:prstGeom>
            <a:noFill/>
            <a:ln cap="flat" cmpd="sng" w="9525">
              <a:solidFill>
                <a:srgbClr val="000000"/>
              </a:solidFill>
              <a:prstDash val="dash"/>
              <a:round/>
              <a:headEnd len="med" w="med" type="none"/>
              <a:tailEnd len="med" w="med" type="none"/>
            </a:ln>
          </p:spPr>
        </p:cxnSp>
        <p:cxnSp>
          <p:nvCxnSpPr>
            <p:cNvPr id="355" name="Google Shape;355;p23"/>
            <p:cNvCxnSpPr/>
            <p:nvPr/>
          </p:nvCxnSpPr>
          <p:spPr>
            <a:xfrm rot="10800000">
              <a:off x="7534375" y="1324806"/>
              <a:ext cx="5700" cy="2694900"/>
            </a:xfrm>
            <a:prstGeom prst="straightConnector1">
              <a:avLst/>
            </a:prstGeom>
            <a:noFill/>
            <a:ln cap="flat" cmpd="sng" w="9525">
              <a:solidFill>
                <a:srgbClr val="000000"/>
              </a:solidFill>
              <a:prstDash val="dash"/>
              <a:round/>
              <a:headEnd len="med" w="med" type="none"/>
              <a:tailEnd len="med" w="med" type="none"/>
            </a:ln>
          </p:spPr>
        </p:cxnSp>
      </p:grpSp>
      <p:sp>
        <p:nvSpPr>
          <p:cNvPr id="356" name="Google Shape;356;p23"/>
          <p:cNvSpPr txBox="1"/>
          <p:nvPr/>
        </p:nvSpPr>
        <p:spPr>
          <a:xfrm>
            <a:off x="449550" y="370225"/>
            <a:ext cx="8244900" cy="3411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Nunito"/>
                <a:ea typeface="Nunito"/>
                <a:cs typeface="Nunito"/>
                <a:sym typeface="Nunito"/>
              </a:rPr>
              <a:t>Domain-wide time-average observation minus forecast (O-B) verification</a:t>
            </a:r>
            <a:endParaRPr sz="1300">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4" title="O-B_profile_uv_sondes.png"/>
          <p:cNvPicPr preferRelativeResize="0"/>
          <p:nvPr/>
        </p:nvPicPr>
        <p:blipFill rotWithShape="1">
          <a:blip r:embed="rId3">
            <a:alphaModFix/>
          </a:blip>
          <a:srcRect b="0" l="0" r="19465" t="0"/>
          <a:stretch/>
        </p:blipFill>
        <p:spPr>
          <a:xfrm>
            <a:off x="5032274" y="763025"/>
            <a:ext cx="3685150" cy="3922249"/>
          </a:xfrm>
          <a:prstGeom prst="rect">
            <a:avLst/>
          </a:prstGeom>
          <a:noFill/>
          <a:ln>
            <a:noFill/>
          </a:ln>
        </p:spPr>
      </p:pic>
      <p:sp>
        <p:nvSpPr>
          <p:cNvPr id="362" name="Google Shape;362;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3" name="Google Shape;363;p24" title="O-B_profile_t_sondes.png"/>
          <p:cNvPicPr preferRelativeResize="0"/>
          <p:nvPr/>
        </p:nvPicPr>
        <p:blipFill rotWithShape="1">
          <a:blip r:embed="rId4">
            <a:alphaModFix/>
          </a:blip>
          <a:srcRect b="0" l="0" r="0" t="0"/>
          <a:stretch/>
        </p:blipFill>
        <p:spPr>
          <a:xfrm>
            <a:off x="449529" y="763001"/>
            <a:ext cx="4575984" cy="3922272"/>
          </a:xfrm>
          <a:prstGeom prst="rect">
            <a:avLst/>
          </a:prstGeom>
          <a:noFill/>
          <a:ln>
            <a:noFill/>
          </a:ln>
        </p:spPr>
      </p:pic>
      <p:sp>
        <p:nvSpPr>
          <p:cNvPr id="364" name="Google Shape;364;p24"/>
          <p:cNvSpPr txBox="1"/>
          <p:nvPr/>
        </p:nvSpPr>
        <p:spPr>
          <a:xfrm>
            <a:off x="1968394" y="853313"/>
            <a:ext cx="10692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latin typeface="Arial"/>
                <a:ea typeface="Arial"/>
                <a:cs typeface="Arial"/>
                <a:sym typeface="Arial"/>
              </a:rPr>
              <a:t>Temp</a:t>
            </a:r>
            <a:endParaRPr b="0" i="0" sz="1200" u="none" cap="none" strike="noStrike">
              <a:latin typeface="Arial"/>
              <a:ea typeface="Arial"/>
              <a:cs typeface="Arial"/>
              <a:sym typeface="Arial"/>
            </a:endParaRPr>
          </a:p>
        </p:txBody>
      </p:sp>
      <p:sp>
        <p:nvSpPr>
          <p:cNvPr id="365" name="Google Shape;365;p24"/>
          <p:cNvSpPr txBox="1"/>
          <p:nvPr/>
        </p:nvSpPr>
        <p:spPr>
          <a:xfrm>
            <a:off x="6327269" y="853313"/>
            <a:ext cx="15501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lang="en" sz="1200"/>
              <a:t>UV Wind</a:t>
            </a:r>
            <a:endParaRPr b="0" i="0" sz="1200" u="none" cap="none" strike="noStrike">
              <a:latin typeface="Arial"/>
              <a:ea typeface="Arial"/>
              <a:cs typeface="Arial"/>
              <a:sym typeface="Arial"/>
            </a:endParaRPr>
          </a:p>
        </p:txBody>
      </p:sp>
      <p:cxnSp>
        <p:nvCxnSpPr>
          <p:cNvPr id="366" name="Google Shape;366;p24"/>
          <p:cNvCxnSpPr/>
          <p:nvPr/>
        </p:nvCxnSpPr>
        <p:spPr>
          <a:xfrm rot="10800000">
            <a:off x="3236788" y="1453054"/>
            <a:ext cx="5700" cy="2694900"/>
          </a:xfrm>
          <a:prstGeom prst="straightConnector1">
            <a:avLst/>
          </a:prstGeom>
          <a:noFill/>
          <a:ln cap="flat" cmpd="sng" w="9525">
            <a:solidFill>
              <a:srgbClr val="000000"/>
            </a:solidFill>
            <a:prstDash val="dash"/>
            <a:round/>
            <a:headEnd len="med" w="med" type="none"/>
            <a:tailEnd len="med" w="med" type="none"/>
          </a:ln>
        </p:spPr>
      </p:cxnSp>
      <p:cxnSp>
        <p:nvCxnSpPr>
          <p:cNvPr id="367" name="Google Shape;367;p24"/>
          <p:cNvCxnSpPr/>
          <p:nvPr/>
        </p:nvCxnSpPr>
        <p:spPr>
          <a:xfrm rot="10800000">
            <a:off x="8314644" y="1453054"/>
            <a:ext cx="5700" cy="2694900"/>
          </a:xfrm>
          <a:prstGeom prst="straightConnector1">
            <a:avLst/>
          </a:prstGeom>
          <a:noFill/>
          <a:ln cap="flat" cmpd="sng" w="9525">
            <a:solidFill>
              <a:srgbClr val="000000"/>
            </a:solidFill>
            <a:prstDash val="dash"/>
            <a:round/>
            <a:headEnd len="med" w="med" type="none"/>
            <a:tailEnd len="med" w="med" type="none"/>
          </a:ln>
        </p:spPr>
      </p:cxnSp>
      <p:sp>
        <p:nvSpPr>
          <p:cNvPr id="368" name="Google Shape;368;p24"/>
          <p:cNvSpPr txBox="1"/>
          <p:nvPr/>
        </p:nvSpPr>
        <p:spPr>
          <a:xfrm>
            <a:off x="449550" y="370225"/>
            <a:ext cx="8244900" cy="341100"/>
          </a:xfrm>
          <a:prstGeom prst="rect">
            <a:avLst/>
          </a:prstGeom>
          <a:noFill/>
          <a:ln cap="flat" cmpd="sng" w="9525">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Nunito"/>
                <a:ea typeface="Nunito"/>
                <a:cs typeface="Nunito"/>
                <a:sym typeface="Nunito"/>
              </a:rPr>
              <a:t>Domain-wide time-average observation minus forecast (O-B) verification</a:t>
            </a:r>
            <a:endParaRPr sz="1300">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74" name="Google Shape;374;p25" title="surf_ts_diff_APCP_surface.png"/>
          <p:cNvPicPr preferRelativeResize="0"/>
          <p:nvPr/>
        </p:nvPicPr>
        <p:blipFill>
          <a:blip r:embed="rId3">
            <a:alphaModFix/>
          </a:blip>
          <a:stretch>
            <a:fillRect/>
          </a:stretch>
        </p:blipFill>
        <p:spPr>
          <a:xfrm>
            <a:off x="1275" y="512881"/>
            <a:ext cx="4559016" cy="1492425"/>
          </a:xfrm>
          <a:prstGeom prst="rect">
            <a:avLst/>
          </a:prstGeom>
          <a:noFill/>
          <a:ln>
            <a:noFill/>
          </a:ln>
        </p:spPr>
      </p:pic>
      <p:sp>
        <p:nvSpPr>
          <p:cNvPr id="375" name="Google Shape;375;p25"/>
          <p:cNvSpPr txBox="1"/>
          <p:nvPr/>
        </p:nvSpPr>
        <p:spPr>
          <a:xfrm>
            <a:off x="32888" y="390235"/>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Total Precipitation Diff (3 km -6 km)</a:t>
            </a:r>
            <a:endParaRPr b="1" sz="1200">
              <a:solidFill>
                <a:schemeClr val="dk2"/>
              </a:solidFill>
              <a:latin typeface="Nunito"/>
              <a:ea typeface="Nunito"/>
              <a:cs typeface="Nunito"/>
              <a:sym typeface="Nunito"/>
            </a:endParaRPr>
          </a:p>
        </p:txBody>
      </p:sp>
      <p:sp>
        <p:nvSpPr>
          <p:cNvPr id="376" name="Google Shape;376;p25"/>
          <p:cNvSpPr txBox="1"/>
          <p:nvPr/>
        </p:nvSpPr>
        <p:spPr>
          <a:xfrm>
            <a:off x="6002050" y="4514975"/>
            <a:ext cx="270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2" name="Google Shape;382;p26" title="surf_ts_diff_NCPCP_surface.png"/>
          <p:cNvPicPr preferRelativeResize="0"/>
          <p:nvPr/>
        </p:nvPicPr>
        <p:blipFill>
          <a:blip r:embed="rId3">
            <a:alphaModFix/>
          </a:blip>
          <a:stretch>
            <a:fillRect/>
          </a:stretch>
        </p:blipFill>
        <p:spPr>
          <a:xfrm>
            <a:off x="2538" y="2759275"/>
            <a:ext cx="4556492" cy="1492425"/>
          </a:xfrm>
          <a:prstGeom prst="rect">
            <a:avLst/>
          </a:prstGeom>
          <a:noFill/>
          <a:ln>
            <a:noFill/>
          </a:ln>
        </p:spPr>
      </p:pic>
      <p:pic>
        <p:nvPicPr>
          <p:cNvPr id="383" name="Google Shape;383;p26" title="surf_ts_diff_APCP_surface.png"/>
          <p:cNvPicPr preferRelativeResize="0"/>
          <p:nvPr/>
        </p:nvPicPr>
        <p:blipFill>
          <a:blip r:embed="rId4">
            <a:alphaModFix/>
          </a:blip>
          <a:stretch>
            <a:fillRect/>
          </a:stretch>
        </p:blipFill>
        <p:spPr>
          <a:xfrm>
            <a:off x="1275" y="512881"/>
            <a:ext cx="4559016" cy="1492425"/>
          </a:xfrm>
          <a:prstGeom prst="rect">
            <a:avLst/>
          </a:prstGeom>
          <a:noFill/>
          <a:ln>
            <a:noFill/>
          </a:ln>
        </p:spPr>
      </p:pic>
      <p:sp>
        <p:nvSpPr>
          <p:cNvPr id="384" name="Google Shape;384;p26"/>
          <p:cNvSpPr txBox="1"/>
          <p:nvPr/>
        </p:nvSpPr>
        <p:spPr>
          <a:xfrm>
            <a:off x="32888" y="390235"/>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Total Precipitation Diff (3 km -6 km)</a:t>
            </a:r>
            <a:endParaRPr b="1" sz="1200">
              <a:solidFill>
                <a:schemeClr val="dk2"/>
              </a:solidFill>
              <a:latin typeface="Nunito"/>
              <a:ea typeface="Nunito"/>
              <a:cs typeface="Nunito"/>
              <a:sym typeface="Nunito"/>
            </a:endParaRPr>
          </a:p>
        </p:txBody>
      </p:sp>
      <p:sp>
        <p:nvSpPr>
          <p:cNvPr id="385" name="Google Shape;385;p26"/>
          <p:cNvSpPr txBox="1"/>
          <p:nvPr/>
        </p:nvSpPr>
        <p:spPr>
          <a:xfrm>
            <a:off x="91763" y="2646310"/>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Large-Scale Precipitation (non-convective) Diff (3 km -6 km)</a:t>
            </a:r>
            <a:endParaRPr b="1" sz="1200">
              <a:solidFill>
                <a:schemeClr val="dk2"/>
              </a:solidFill>
              <a:latin typeface="Nunito"/>
              <a:ea typeface="Nunito"/>
              <a:cs typeface="Nunito"/>
              <a:sym typeface="Nunito"/>
            </a:endParaRPr>
          </a:p>
        </p:txBody>
      </p:sp>
      <p:sp>
        <p:nvSpPr>
          <p:cNvPr id="386" name="Google Shape;386;p26"/>
          <p:cNvSpPr txBox="1"/>
          <p:nvPr/>
        </p:nvSpPr>
        <p:spPr>
          <a:xfrm>
            <a:off x="6002050" y="4514975"/>
            <a:ext cx="270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92" name="Google Shape;392;p27" title="surf_ts_diff_NCPCP_surface.png"/>
          <p:cNvPicPr preferRelativeResize="0"/>
          <p:nvPr/>
        </p:nvPicPr>
        <p:blipFill>
          <a:blip r:embed="rId3">
            <a:alphaModFix/>
          </a:blip>
          <a:stretch>
            <a:fillRect/>
          </a:stretch>
        </p:blipFill>
        <p:spPr>
          <a:xfrm>
            <a:off x="2538" y="2759275"/>
            <a:ext cx="4556492" cy="1492425"/>
          </a:xfrm>
          <a:prstGeom prst="rect">
            <a:avLst/>
          </a:prstGeom>
          <a:noFill/>
          <a:ln>
            <a:noFill/>
          </a:ln>
        </p:spPr>
      </p:pic>
      <p:pic>
        <p:nvPicPr>
          <p:cNvPr id="393" name="Google Shape;393;p27" title="surf_ts_diff_ACPCP_surface.png"/>
          <p:cNvPicPr preferRelativeResize="0"/>
          <p:nvPr/>
        </p:nvPicPr>
        <p:blipFill>
          <a:blip r:embed="rId4">
            <a:alphaModFix/>
          </a:blip>
          <a:stretch>
            <a:fillRect/>
          </a:stretch>
        </p:blipFill>
        <p:spPr>
          <a:xfrm>
            <a:off x="4586275" y="506975"/>
            <a:ext cx="4559024" cy="1504216"/>
          </a:xfrm>
          <a:prstGeom prst="rect">
            <a:avLst/>
          </a:prstGeom>
          <a:noFill/>
          <a:ln>
            <a:noFill/>
          </a:ln>
        </p:spPr>
      </p:pic>
      <p:pic>
        <p:nvPicPr>
          <p:cNvPr id="394" name="Google Shape;394;p27" title="surf_ts_diff_APCP_surface.png"/>
          <p:cNvPicPr preferRelativeResize="0"/>
          <p:nvPr/>
        </p:nvPicPr>
        <p:blipFill>
          <a:blip r:embed="rId5">
            <a:alphaModFix/>
          </a:blip>
          <a:stretch>
            <a:fillRect/>
          </a:stretch>
        </p:blipFill>
        <p:spPr>
          <a:xfrm>
            <a:off x="1275" y="512881"/>
            <a:ext cx="4559016" cy="1492425"/>
          </a:xfrm>
          <a:prstGeom prst="rect">
            <a:avLst/>
          </a:prstGeom>
          <a:noFill/>
          <a:ln>
            <a:noFill/>
          </a:ln>
        </p:spPr>
      </p:pic>
      <p:sp>
        <p:nvSpPr>
          <p:cNvPr id="395" name="Google Shape;395;p27"/>
          <p:cNvSpPr txBox="1"/>
          <p:nvPr/>
        </p:nvSpPr>
        <p:spPr>
          <a:xfrm>
            <a:off x="32888" y="390235"/>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Total Precipitation Diff (3 km -6 km)</a:t>
            </a:r>
            <a:endParaRPr b="1" sz="1200">
              <a:solidFill>
                <a:schemeClr val="dk2"/>
              </a:solidFill>
              <a:latin typeface="Nunito"/>
              <a:ea typeface="Nunito"/>
              <a:cs typeface="Nunito"/>
              <a:sym typeface="Nunito"/>
            </a:endParaRPr>
          </a:p>
        </p:txBody>
      </p:sp>
      <p:sp>
        <p:nvSpPr>
          <p:cNvPr id="396" name="Google Shape;396;p27"/>
          <p:cNvSpPr txBox="1"/>
          <p:nvPr/>
        </p:nvSpPr>
        <p:spPr>
          <a:xfrm>
            <a:off x="4617875" y="390223"/>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Convective Precipitation Diff (3 km -6 km)</a:t>
            </a:r>
            <a:endParaRPr b="1" sz="1200">
              <a:solidFill>
                <a:schemeClr val="dk2"/>
              </a:solidFill>
              <a:latin typeface="Nunito"/>
              <a:ea typeface="Nunito"/>
              <a:cs typeface="Nunito"/>
              <a:sym typeface="Nunito"/>
            </a:endParaRPr>
          </a:p>
        </p:txBody>
      </p:sp>
      <p:sp>
        <p:nvSpPr>
          <p:cNvPr id="397" name="Google Shape;397;p27"/>
          <p:cNvSpPr txBox="1"/>
          <p:nvPr/>
        </p:nvSpPr>
        <p:spPr>
          <a:xfrm>
            <a:off x="91763" y="2646310"/>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Large-Scale Precipitation (non-convective) Diff (3 km -6 km)</a:t>
            </a:r>
            <a:endParaRPr b="1" sz="1200">
              <a:solidFill>
                <a:schemeClr val="dk2"/>
              </a:solidFill>
              <a:latin typeface="Nunito"/>
              <a:ea typeface="Nunito"/>
              <a:cs typeface="Nunito"/>
              <a:sym typeface="Nunito"/>
            </a:endParaRPr>
          </a:p>
        </p:txBody>
      </p:sp>
      <p:sp>
        <p:nvSpPr>
          <p:cNvPr id="398" name="Google Shape;398;p27"/>
          <p:cNvSpPr txBox="1"/>
          <p:nvPr/>
        </p:nvSpPr>
        <p:spPr>
          <a:xfrm>
            <a:off x="6002050" y="4514975"/>
            <a:ext cx="270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04" name="Google Shape;404;p28" title="surf_ts_diff_NCPCP_surface.png"/>
          <p:cNvPicPr preferRelativeResize="0"/>
          <p:nvPr/>
        </p:nvPicPr>
        <p:blipFill>
          <a:blip r:embed="rId3">
            <a:alphaModFix/>
          </a:blip>
          <a:stretch>
            <a:fillRect/>
          </a:stretch>
        </p:blipFill>
        <p:spPr>
          <a:xfrm>
            <a:off x="2538" y="2759275"/>
            <a:ext cx="4556492" cy="1492425"/>
          </a:xfrm>
          <a:prstGeom prst="rect">
            <a:avLst/>
          </a:prstGeom>
          <a:noFill/>
          <a:ln>
            <a:noFill/>
          </a:ln>
        </p:spPr>
      </p:pic>
      <p:pic>
        <p:nvPicPr>
          <p:cNvPr id="405" name="Google Shape;405;p28" title="surf_ts_diff_ACPCP_surface.png"/>
          <p:cNvPicPr preferRelativeResize="0"/>
          <p:nvPr/>
        </p:nvPicPr>
        <p:blipFill>
          <a:blip r:embed="rId4">
            <a:alphaModFix/>
          </a:blip>
          <a:stretch>
            <a:fillRect/>
          </a:stretch>
        </p:blipFill>
        <p:spPr>
          <a:xfrm>
            <a:off x="4586275" y="506975"/>
            <a:ext cx="4559024" cy="1504216"/>
          </a:xfrm>
          <a:prstGeom prst="rect">
            <a:avLst/>
          </a:prstGeom>
          <a:noFill/>
          <a:ln>
            <a:noFill/>
          </a:ln>
        </p:spPr>
      </p:pic>
      <p:pic>
        <p:nvPicPr>
          <p:cNvPr id="406" name="Google Shape;406;p28" title="surf_ts_diff_APCP_surface.png"/>
          <p:cNvPicPr preferRelativeResize="0"/>
          <p:nvPr/>
        </p:nvPicPr>
        <p:blipFill>
          <a:blip r:embed="rId5">
            <a:alphaModFix/>
          </a:blip>
          <a:stretch>
            <a:fillRect/>
          </a:stretch>
        </p:blipFill>
        <p:spPr>
          <a:xfrm>
            <a:off x="1275" y="512881"/>
            <a:ext cx="4559016" cy="1492425"/>
          </a:xfrm>
          <a:prstGeom prst="rect">
            <a:avLst/>
          </a:prstGeom>
          <a:noFill/>
          <a:ln>
            <a:noFill/>
          </a:ln>
        </p:spPr>
      </p:pic>
      <p:pic>
        <p:nvPicPr>
          <p:cNvPr id="407" name="Google Shape;407;p28" title="surf_ts_diff_CAPE_surface.png"/>
          <p:cNvPicPr preferRelativeResize="0"/>
          <p:nvPr/>
        </p:nvPicPr>
        <p:blipFill>
          <a:blip r:embed="rId6">
            <a:alphaModFix/>
          </a:blip>
          <a:stretch>
            <a:fillRect/>
          </a:stretch>
        </p:blipFill>
        <p:spPr>
          <a:xfrm>
            <a:off x="4587582" y="2759275"/>
            <a:ext cx="4556416" cy="1492425"/>
          </a:xfrm>
          <a:prstGeom prst="rect">
            <a:avLst/>
          </a:prstGeom>
          <a:noFill/>
          <a:ln>
            <a:noFill/>
          </a:ln>
        </p:spPr>
      </p:pic>
      <p:sp>
        <p:nvSpPr>
          <p:cNvPr id="408" name="Google Shape;408;p28"/>
          <p:cNvSpPr txBox="1"/>
          <p:nvPr/>
        </p:nvSpPr>
        <p:spPr>
          <a:xfrm>
            <a:off x="32888" y="390235"/>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Total Precipitation Diff (3 km -6 km)</a:t>
            </a:r>
            <a:endParaRPr b="1" sz="1200">
              <a:solidFill>
                <a:schemeClr val="dk2"/>
              </a:solidFill>
              <a:latin typeface="Nunito"/>
              <a:ea typeface="Nunito"/>
              <a:cs typeface="Nunito"/>
              <a:sym typeface="Nunito"/>
            </a:endParaRPr>
          </a:p>
        </p:txBody>
      </p:sp>
      <p:sp>
        <p:nvSpPr>
          <p:cNvPr id="409" name="Google Shape;409;p28"/>
          <p:cNvSpPr txBox="1"/>
          <p:nvPr/>
        </p:nvSpPr>
        <p:spPr>
          <a:xfrm>
            <a:off x="4617875" y="390223"/>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Convective Precipitation Diff (3 km -6 km)</a:t>
            </a:r>
            <a:endParaRPr b="1" sz="1200">
              <a:solidFill>
                <a:schemeClr val="dk2"/>
              </a:solidFill>
              <a:latin typeface="Nunito"/>
              <a:ea typeface="Nunito"/>
              <a:cs typeface="Nunito"/>
              <a:sym typeface="Nunito"/>
            </a:endParaRPr>
          </a:p>
        </p:txBody>
      </p:sp>
      <p:sp>
        <p:nvSpPr>
          <p:cNvPr id="410" name="Google Shape;410;p28"/>
          <p:cNvSpPr txBox="1"/>
          <p:nvPr/>
        </p:nvSpPr>
        <p:spPr>
          <a:xfrm>
            <a:off x="91763" y="2646310"/>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Large-Scale Precipitation (non-convective) Diff (3 km -6 km)</a:t>
            </a:r>
            <a:endParaRPr b="1" sz="1200">
              <a:solidFill>
                <a:schemeClr val="dk2"/>
              </a:solidFill>
              <a:latin typeface="Nunito"/>
              <a:ea typeface="Nunito"/>
              <a:cs typeface="Nunito"/>
              <a:sym typeface="Nunito"/>
            </a:endParaRPr>
          </a:p>
        </p:txBody>
      </p:sp>
      <p:sp>
        <p:nvSpPr>
          <p:cNvPr id="411" name="Google Shape;411;p28"/>
          <p:cNvSpPr txBox="1"/>
          <p:nvPr/>
        </p:nvSpPr>
        <p:spPr>
          <a:xfrm>
            <a:off x="4617875" y="2646310"/>
            <a:ext cx="4495800" cy="21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CAPE Diff (3 km -6 km)</a:t>
            </a:r>
            <a:endParaRPr b="1" sz="1200">
              <a:solidFill>
                <a:schemeClr val="dk2"/>
              </a:solidFill>
              <a:latin typeface="Nunito"/>
              <a:ea typeface="Nunito"/>
              <a:cs typeface="Nunito"/>
              <a:sym typeface="Nunito"/>
            </a:endParaRPr>
          </a:p>
        </p:txBody>
      </p:sp>
      <p:sp>
        <p:nvSpPr>
          <p:cNvPr id="412" name="Google Shape;412;p28"/>
          <p:cNvSpPr txBox="1"/>
          <p:nvPr/>
        </p:nvSpPr>
        <p:spPr>
          <a:xfrm>
            <a:off x="6002050" y="4514975"/>
            <a:ext cx="2702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18" name="Google Shape;418;p29" title="tc_rmse_spread_ensmean_UIFCW.png"/>
          <p:cNvPicPr preferRelativeResize="0"/>
          <p:nvPr/>
        </p:nvPicPr>
        <p:blipFill>
          <a:blip r:embed="rId3">
            <a:alphaModFix/>
          </a:blip>
          <a:stretch>
            <a:fillRect/>
          </a:stretch>
        </p:blipFill>
        <p:spPr>
          <a:xfrm>
            <a:off x="328125" y="187562"/>
            <a:ext cx="4301066" cy="4838699"/>
          </a:xfrm>
          <a:prstGeom prst="rect">
            <a:avLst/>
          </a:prstGeom>
          <a:noFill/>
          <a:ln>
            <a:noFill/>
          </a:ln>
        </p:spPr>
      </p:pic>
      <p:sp>
        <p:nvSpPr>
          <p:cNvPr id="419" name="Google Shape;419;p29"/>
          <p:cNvSpPr/>
          <p:nvPr/>
        </p:nvSpPr>
        <p:spPr>
          <a:xfrm>
            <a:off x="2964725" y="4746125"/>
            <a:ext cx="3216300" cy="3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
        <p:nvSpPr>
          <p:cNvPr id="420" name="Google Shape;420;p29"/>
          <p:cNvSpPr txBox="1"/>
          <p:nvPr/>
        </p:nvSpPr>
        <p:spPr>
          <a:xfrm>
            <a:off x="612514" y="309500"/>
            <a:ext cx="3732300" cy="16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RMSE &amp; Ens. Spread (Danielle and Earl)</a:t>
            </a:r>
            <a:endParaRPr b="1" sz="1200">
              <a:solidFill>
                <a:schemeClr val="dk2"/>
              </a:solidFill>
              <a:latin typeface="Nunito"/>
              <a:ea typeface="Nunito"/>
              <a:cs typeface="Nunito"/>
              <a:sym typeface="Nunito"/>
            </a:endParaRPr>
          </a:p>
        </p:txBody>
      </p:sp>
      <p:sp>
        <p:nvSpPr>
          <p:cNvPr id="421" name="Google Shape;421;p29"/>
          <p:cNvSpPr txBox="1"/>
          <p:nvPr/>
        </p:nvSpPr>
        <p:spPr>
          <a:xfrm>
            <a:off x="4537375" y="219550"/>
            <a:ext cx="4301100" cy="10293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TC-specific error metrics for 10 mem. ens. mean</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6 km results in noticeably better track forecasts</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Intensity results are more mixed</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Underdispersed spread</a:t>
            </a:r>
            <a:endParaRPr sz="1300">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27" name="Google Shape;427;p30" title="tc_rmse_spread_ensmean_UIFCW.png"/>
          <p:cNvPicPr preferRelativeResize="0"/>
          <p:nvPr/>
        </p:nvPicPr>
        <p:blipFill>
          <a:blip r:embed="rId3">
            <a:alphaModFix amt="55000"/>
          </a:blip>
          <a:stretch>
            <a:fillRect/>
          </a:stretch>
        </p:blipFill>
        <p:spPr>
          <a:xfrm>
            <a:off x="328125" y="187562"/>
            <a:ext cx="4301066" cy="4838699"/>
          </a:xfrm>
          <a:prstGeom prst="rect">
            <a:avLst/>
          </a:prstGeom>
          <a:noFill/>
          <a:ln>
            <a:noFill/>
          </a:ln>
        </p:spPr>
      </p:pic>
      <p:pic>
        <p:nvPicPr>
          <p:cNvPr id="428" name="Google Shape;428;p30" title="tc_bias_ensmean_UIFCW.png"/>
          <p:cNvPicPr preferRelativeResize="0"/>
          <p:nvPr/>
        </p:nvPicPr>
        <p:blipFill>
          <a:blip r:embed="rId4">
            <a:alphaModFix/>
          </a:blip>
          <a:stretch>
            <a:fillRect/>
          </a:stretch>
        </p:blipFill>
        <p:spPr>
          <a:xfrm>
            <a:off x="4537400" y="187551"/>
            <a:ext cx="4301076" cy="4838724"/>
          </a:xfrm>
          <a:prstGeom prst="rect">
            <a:avLst/>
          </a:prstGeom>
          <a:noFill/>
          <a:ln>
            <a:noFill/>
          </a:ln>
        </p:spPr>
      </p:pic>
      <p:sp>
        <p:nvSpPr>
          <p:cNvPr id="429" name="Google Shape;429;p30"/>
          <p:cNvSpPr/>
          <p:nvPr/>
        </p:nvSpPr>
        <p:spPr>
          <a:xfrm>
            <a:off x="2964725" y="4746125"/>
            <a:ext cx="3216300" cy="345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430" name="Google Shape;430;p30" title="tc_bias_ensmean_UIFCW.png"/>
          <p:cNvPicPr preferRelativeResize="0"/>
          <p:nvPr/>
        </p:nvPicPr>
        <p:blipFill rotWithShape="1">
          <a:blip r:embed="rId4">
            <a:alphaModFix/>
          </a:blip>
          <a:srcRect b="91865" l="0" r="0" t="2416"/>
          <a:stretch/>
        </p:blipFill>
        <p:spPr>
          <a:xfrm>
            <a:off x="4537400" y="1348501"/>
            <a:ext cx="4301074" cy="276676"/>
          </a:xfrm>
          <a:prstGeom prst="rect">
            <a:avLst/>
          </a:prstGeom>
          <a:noFill/>
          <a:ln>
            <a:noFill/>
          </a:ln>
        </p:spPr>
      </p:pic>
      <p:sp>
        <p:nvSpPr>
          <p:cNvPr id="431" name="Google Shape;431;p30"/>
          <p:cNvSpPr txBox="1"/>
          <p:nvPr/>
        </p:nvSpPr>
        <p:spPr>
          <a:xfrm>
            <a:off x="612514" y="309500"/>
            <a:ext cx="3732300" cy="16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666666"/>
                </a:solidFill>
                <a:latin typeface="Nunito"/>
                <a:ea typeface="Nunito"/>
                <a:cs typeface="Nunito"/>
                <a:sym typeface="Nunito"/>
              </a:rPr>
              <a:t>RMSE &amp; Ens. Spread (Danielle and Earl)</a:t>
            </a:r>
            <a:endParaRPr b="1" sz="1200">
              <a:solidFill>
                <a:srgbClr val="666666"/>
              </a:solidFill>
              <a:latin typeface="Nunito"/>
              <a:ea typeface="Nunito"/>
              <a:cs typeface="Nunito"/>
              <a:sym typeface="Nunito"/>
            </a:endParaRPr>
          </a:p>
        </p:txBody>
      </p:sp>
      <p:sp>
        <p:nvSpPr>
          <p:cNvPr id="432" name="Google Shape;432;p30"/>
          <p:cNvSpPr txBox="1"/>
          <p:nvPr/>
        </p:nvSpPr>
        <p:spPr>
          <a:xfrm>
            <a:off x="4821776" y="1402088"/>
            <a:ext cx="3732300" cy="16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2"/>
                </a:solidFill>
                <a:latin typeface="Nunito"/>
                <a:ea typeface="Nunito"/>
                <a:cs typeface="Nunito"/>
                <a:sym typeface="Nunito"/>
              </a:rPr>
              <a:t>Bias</a:t>
            </a:r>
            <a:r>
              <a:rPr b="1" lang="en" sz="1200">
                <a:solidFill>
                  <a:schemeClr val="dk2"/>
                </a:solidFill>
                <a:latin typeface="Nunito"/>
                <a:ea typeface="Nunito"/>
                <a:cs typeface="Nunito"/>
                <a:sym typeface="Nunito"/>
              </a:rPr>
              <a:t> (Danielle and Earl)</a:t>
            </a:r>
            <a:endParaRPr b="1" sz="1200">
              <a:solidFill>
                <a:schemeClr val="dk2"/>
              </a:solidFill>
              <a:latin typeface="Nunito"/>
              <a:ea typeface="Nunito"/>
              <a:cs typeface="Nunito"/>
              <a:sym typeface="Nunito"/>
            </a:endParaRPr>
          </a:p>
        </p:txBody>
      </p:sp>
      <p:sp>
        <p:nvSpPr>
          <p:cNvPr id="433" name="Google Shape;433;p30"/>
          <p:cNvSpPr txBox="1"/>
          <p:nvPr/>
        </p:nvSpPr>
        <p:spPr>
          <a:xfrm>
            <a:off x="4537375" y="219550"/>
            <a:ext cx="4301100" cy="1029300"/>
          </a:xfrm>
          <a:prstGeom prst="rect">
            <a:avLst/>
          </a:prstGeom>
          <a:solidFill>
            <a:schemeClr val="lt1"/>
          </a:solidFill>
          <a:ln cap="flat" cmpd="sng" w="9525">
            <a:solidFill>
              <a:srgbClr val="20124D"/>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TC-specific error metrics for 10 mem. ens. mean</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6 km results in noticeably better track forecasts</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Intensity results are more mixed</a:t>
            </a:r>
            <a:endParaRPr sz="1300">
              <a:latin typeface="Nunito"/>
              <a:ea typeface="Nunito"/>
              <a:cs typeface="Nunito"/>
              <a:sym typeface="Nunito"/>
            </a:endParaRPr>
          </a:p>
          <a:p>
            <a:pPr indent="-311150" lvl="0" marL="457200" rtl="0" algn="l">
              <a:lnSpc>
                <a:spcPct val="115000"/>
              </a:lnSpc>
              <a:spcBef>
                <a:spcPts val="0"/>
              </a:spcBef>
              <a:spcAft>
                <a:spcPts val="0"/>
              </a:spcAft>
              <a:buSzPts val="1300"/>
              <a:buFont typeface="Nunito"/>
              <a:buChar char="●"/>
            </a:pPr>
            <a:r>
              <a:rPr lang="en" sz="1300">
                <a:latin typeface="Nunito"/>
                <a:ea typeface="Nunito"/>
                <a:cs typeface="Nunito"/>
                <a:sym typeface="Nunito"/>
              </a:rPr>
              <a:t>Underdispersed spread</a:t>
            </a:r>
            <a:endParaRPr sz="1300">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a:p>
            <a:pPr indent="0" lvl="0" marL="0" rtl="0" algn="l">
              <a:lnSpc>
                <a:spcPct val="115000"/>
              </a:lnSpc>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1"/>
          <p:cNvSpPr txBox="1"/>
          <p:nvPr>
            <p:ph type="title"/>
          </p:nvPr>
        </p:nvSpPr>
        <p:spPr>
          <a:xfrm>
            <a:off x="111450" y="0"/>
            <a:ext cx="7030500" cy="55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1C75"/>
                </a:solidFill>
                <a:latin typeface="Nunito"/>
                <a:ea typeface="Nunito"/>
                <a:cs typeface="Nunito"/>
                <a:sym typeface="Nunito"/>
              </a:rPr>
              <a:t>Summary</a:t>
            </a:r>
            <a:endParaRPr>
              <a:solidFill>
                <a:srgbClr val="351C75"/>
              </a:solidFill>
              <a:latin typeface="Nunito"/>
              <a:ea typeface="Nunito"/>
              <a:cs typeface="Nunito"/>
              <a:sym typeface="Nunito"/>
            </a:endParaRPr>
          </a:p>
        </p:txBody>
      </p:sp>
      <p:sp>
        <p:nvSpPr>
          <p:cNvPr id="439" name="Google Shape;439;p31"/>
          <p:cNvSpPr txBox="1"/>
          <p:nvPr>
            <p:ph idx="1" type="body"/>
          </p:nvPr>
        </p:nvSpPr>
        <p:spPr>
          <a:xfrm>
            <a:off x="313050" y="937550"/>
            <a:ext cx="8517900" cy="2912400"/>
          </a:xfrm>
          <a:prstGeom prst="rect">
            <a:avLst/>
          </a:prstGeom>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HAFS can benefit from a self-contained</a:t>
            </a:r>
            <a:r>
              <a:rPr lang="en">
                <a:solidFill>
                  <a:srgbClr val="000000"/>
                </a:solidFill>
              </a:rPr>
              <a:t> basin-wide analysis configuration featuring high-resolution ensembles</a:t>
            </a:r>
            <a:endParaRPr>
              <a:solidFill>
                <a:srgbClr val="000000"/>
              </a:solidFill>
            </a:endParaRPr>
          </a:p>
          <a:p>
            <a:pPr indent="-311150" lvl="0" marL="457200" rtl="0" algn="l">
              <a:spcBef>
                <a:spcPts val="400"/>
              </a:spcBef>
              <a:spcAft>
                <a:spcPts val="0"/>
              </a:spcAft>
              <a:buClr>
                <a:srgbClr val="000000"/>
              </a:buClr>
              <a:buSzPts val="1300"/>
              <a:buChar char="●"/>
            </a:pPr>
            <a:r>
              <a:rPr lang="en">
                <a:solidFill>
                  <a:srgbClr val="000000"/>
                </a:solidFill>
              </a:rPr>
              <a:t>However, challenges remain in regards to expanding the analysis domain to the entire basin, particularly for model physics</a:t>
            </a:r>
            <a:endParaRPr>
              <a:solidFill>
                <a:srgbClr val="000000"/>
              </a:solidFill>
            </a:endParaRPr>
          </a:p>
          <a:p>
            <a:pPr indent="-311150" lvl="0" marL="457200" rtl="0" algn="l">
              <a:spcBef>
                <a:spcPts val="400"/>
              </a:spcBef>
              <a:spcAft>
                <a:spcPts val="0"/>
              </a:spcAft>
              <a:buClr>
                <a:srgbClr val="000000"/>
              </a:buClr>
              <a:buSzPts val="1300"/>
              <a:buChar char="●"/>
            </a:pPr>
            <a:r>
              <a:rPr lang="en">
                <a:solidFill>
                  <a:srgbClr val="000000"/>
                </a:solidFill>
              </a:rPr>
              <a:t>Changes in resolution result in notable differences in the placement and concentration of humidity and hydrometeors</a:t>
            </a:r>
            <a:endParaRPr>
              <a:solidFill>
                <a:srgbClr val="000000"/>
              </a:solidFill>
            </a:endParaRPr>
          </a:p>
          <a:p>
            <a:pPr indent="-311150" lvl="0" marL="457200" rtl="0" algn="l">
              <a:spcBef>
                <a:spcPts val="400"/>
              </a:spcBef>
              <a:spcAft>
                <a:spcPts val="0"/>
              </a:spcAft>
              <a:buClr>
                <a:srgbClr val="000000"/>
              </a:buClr>
              <a:buSzPts val="1300"/>
              <a:buChar char="●"/>
            </a:pPr>
            <a:r>
              <a:rPr lang="en">
                <a:solidFill>
                  <a:srgbClr val="000000"/>
                </a:solidFill>
              </a:rPr>
              <a:t>These differences in cloud coverage/composition result in significant air mass biases, which in turn feedback into cloud physical processes</a:t>
            </a:r>
            <a:endParaRPr>
              <a:solidFill>
                <a:srgbClr val="000000"/>
              </a:solidFill>
            </a:endParaRPr>
          </a:p>
          <a:p>
            <a:pPr indent="-311150" lvl="0" marL="457200" rtl="0" algn="l">
              <a:spcBef>
                <a:spcPts val="400"/>
              </a:spcBef>
              <a:spcAft>
                <a:spcPts val="0"/>
              </a:spcAft>
              <a:buClr>
                <a:srgbClr val="000000"/>
              </a:buClr>
              <a:buSzPts val="1300"/>
              <a:buChar char="●"/>
            </a:pPr>
            <a:r>
              <a:rPr lang="en">
                <a:solidFill>
                  <a:srgbClr val="000000"/>
                </a:solidFill>
              </a:rPr>
              <a:t>Altogether, these changes result in non-trivial differences in error profiles for TC-specific metrics</a:t>
            </a:r>
            <a:endParaRPr>
              <a:solidFill>
                <a:srgbClr val="000000"/>
              </a:solidFill>
            </a:endParaRPr>
          </a:p>
          <a:p>
            <a:pPr indent="-311150" lvl="0" marL="457200" rtl="0" algn="l">
              <a:spcBef>
                <a:spcPts val="400"/>
              </a:spcBef>
              <a:spcAft>
                <a:spcPts val="400"/>
              </a:spcAft>
              <a:buClr>
                <a:srgbClr val="000000"/>
              </a:buClr>
              <a:buSzPts val="1300"/>
              <a:buChar char="●"/>
            </a:pPr>
            <a:r>
              <a:rPr lang="en">
                <a:solidFill>
                  <a:srgbClr val="000000"/>
                </a:solidFill>
              </a:rPr>
              <a:t>These results should inform how we design and tune future HAFS model configurations</a:t>
            </a:r>
            <a:endParaRPr>
              <a:solidFill>
                <a:srgbClr val="000000"/>
              </a:solidFill>
            </a:endParaRPr>
          </a:p>
        </p:txBody>
      </p:sp>
      <p:sp>
        <p:nvSpPr>
          <p:cNvPr id="440" name="Google Shape;440;p3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4"/>
          <p:cNvSpPr txBox="1"/>
          <p:nvPr>
            <p:ph idx="4294967295" type="title"/>
          </p:nvPr>
        </p:nvSpPr>
        <p:spPr>
          <a:xfrm>
            <a:off x="0" y="0"/>
            <a:ext cx="9144000" cy="600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rgbClr val="351C75"/>
                </a:solidFill>
                <a:latin typeface="Nunito"/>
                <a:ea typeface="Nunito"/>
                <a:cs typeface="Nunito"/>
                <a:sym typeface="Nunito"/>
              </a:rPr>
              <a:t>Introduction</a:t>
            </a:r>
            <a:endParaRPr>
              <a:solidFill>
                <a:srgbClr val="351C75"/>
              </a:solidFill>
              <a:latin typeface="Nunito"/>
              <a:ea typeface="Nunito"/>
              <a:cs typeface="Nunito"/>
              <a:sym typeface="Nunito"/>
            </a:endParaRPr>
          </a:p>
        </p:txBody>
      </p:sp>
      <p:sp>
        <p:nvSpPr>
          <p:cNvPr id="250" name="Google Shape;250;p14"/>
          <p:cNvSpPr txBox="1"/>
          <p:nvPr>
            <p:ph idx="4294967295" type="body"/>
          </p:nvPr>
        </p:nvSpPr>
        <p:spPr>
          <a:xfrm>
            <a:off x="253500" y="526300"/>
            <a:ext cx="8637000" cy="2462400"/>
          </a:xfrm>
          <a:prstGeom prst="rect">
            <a:avLst/>
          </a:prstGeom>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Char char="●"/>
            </a:pPr>
            <a:r>
              <a:rPr lang="en" sz="1100">
                <a:solidFill>
                  <a:srgbClr val="000000"/>
                </a:solidFill>
              </a:rPr>
              <a:t>Operational HAFS performs well, </a:t>
            </a:r>
            <a:r>
              <a:rPr lang="en" sz="1100">
                <a:solidFill>
                  <a:srgbClr val="000000"/>
                </a:solidFill>
              </a:rPr>
              <a:t>but relies heavily on GFS and features limited DA over a small nest, which constrains capabilities</a:t>
            </a:r>
            <a:endParaRPr sz="1100">
              <a:solidFill>
                <a:srgbClr val="000000"/>
              </a:solidFill>
            </a:endParaRPr>
          </a:p>
          <a:p>
            <a:pPr indent="-298450" lvl="0" marL="457200" rtl="0" algn="l">
              <a:spcBef>
                <a:spcPts val="1000"/>
              </a:spcBef>
              <a:spcAft>
                <a:spcPts val="0"/>
              </a:spcAft>
              <a:buClr>
                <a:srgbClr val="000000"/>
              </a:buClr>
              <a:buSzPts val="1100"/>
              <a:buChar char="●"/>
            </a:pPr>
            <a:r>
              <a:rPr lang="en" sz="1100">
                <a:solidFill>
                  <a:srgbClr val="000000"/>
                </a:solidFill>
              </a:rPr>
              <a:t>We operate HAFS with a </a:t>
            </a:r>
            <a:r>
              <a:rPr b="1" lang="en">
                <a:solidFill>
                  <a:srgbClr val="351C75"/>
                </a:solidFill>
              </a:rPr>
              <a:t>static, basin-wide analysis domain with uninterrupted assimilation</a:t>
            </a:r>
            <a:r>
              <a:rPr b="1" lang="en" sz="1200">
                <a:solidFill>
                  <a:srgbClr val="351C75"/>
                </a:solidFill>
              </a:rPr>
              <a:t> of measurements domain-wide</a:t>
            </a:r>
            <a:endParaRPr b="1" sz="1200">
              <a:solidFill>
                <a:srgbClr val="351C75"/>
              </a:solidFill>
            </a:endParaRPr>
          </a:p>
          <a:p>
            <a:pPr indent="-298450" lvl="0" marL="457200" rtl="0" algn="l">
              <a:spcBef>
                <a:spcPts val="1000"/>
              </a:spcBef>
              <a:spcAft>
                <a:spcPts val="0"/>
              </a:spcAft>
              <a:buClr>
                <a:srgbClr val="000000"/>
              </a:buClr>
              <a:buSzPts val="1100"/>
              <a:buChar char="●"/>
            </a:pPr>
            <a:r>
              <a:rPr lang="en" sz="1100">
                <a:solidFill>
                  <a:srgbClr val="000000"/>
                </a:solidFill>
              </a:rPr>
              <a:t>Such a configuration would allow for a variety of </a:t>
            </a:r>
            <a:r>
              <a:rPr lang="en" sz="1200">
                <a:solidFill>
                  <a:srgbClr val="000000"/>
                </a:solidFill>
              </a:rPr>
              <a:t>probabilistic</a:t>
            </a:r>
            <a:r>
              <a:rPr lang="en" sz="1200">
                <a:solidFill>
                  <a:srgbClr val="000000"/>
                </a:solidFill>
              </a:rPr>
              <a:t> DA methodologies</a:t>
            </a:r>
            <a:r>
              <a:rPr lang="en" sz="1100">
                <a:solidFill>
                  <a:srgbClr val="000000"/>
                </a:solidFill>
              </a:rPr>
              <a:t> (e.g. high-res ensemble DA &amp; forecasts, online radiance bias correction, etc.)</a:t>
            </a:r>
            <a:endParaRPr sz="1100">
              <a:solidFill>
                <a:srgbClr val="000000"/>
              </a:solidFill>
            </a:endParaRPr>
          </a:p>
          <a:p>
            <a:pPr indent="-298450" lvl="0" marL="457200" rtl="0" algn="l">
              <a:spcBef>
                <a:spcPts val="1000"/>
              </a:spcBef>
              <a:spcAft>
                <a:spcPts val="0"/>
              </a:spcAft>
              <a:buClr>
                <a:srgbClr val="000000"/>
              </a:buClr>
              <a:buSzPts val="1100"/>
              <a:buChar char="●"/>
            </a:pPr>
            <a:r>
              <a:rPr lang="en" sz="1100">
                <a:solidFill>
                  <a:srgbClr val="000000"/>
                </a:solidFill>
              </a:rPr>
              <a:t>However, model physics parameters are carefully tuned to the TC application, and may struggle to characterize broader environmental conditions</a:t>
            </a:r>
            <a:endParaRPr sz="1100">
              <a:solidFill>
                <a:srgbClr val="000000"/>
              </a:solidFill>
            </a:endParaRPr>
          </a:p>
          <a:p>
            <a:pPr indent="-298450" lvl="0" marL="457200" rtl="0" algn="l">
              <a:spcBef>
                <a:spcPts val="1000"/>
              </a:spcBef>
              <a:spcAft>
                <a:spcPts val="1000"/>
              </a:spcAft>
              <a:buClr>
                <a:srgbClr val="000000"/>
              </a:buClr>
              <a:buSzPts val="1100"/>
              <a:buChar char="●"/>
            </a:pPr>
            <a:r>
              <a:rPr lang="en" sz="1100">
                <a:solidFill>
                  <a:srgbClr val="000000"/>
                </a:solidFill>
              </a:rPr>
              <a:t>Expanding analysis domain size while maintaining high resolution requires careful consideration of model physics </a:t>
            </a:r>
            <a:endParaRPr sz="1100">
              <a:solidFill>
                <a:srgbClr val="000000"/>
              </a:solidFill>
            </a:endParaRPr>
          </a:p>
        </p:txBody>
      </p:sp>
      <p:sp>
        <p:nvSpPr>
          <p:cNvPr id="251" name="Google Shape;251;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2" name="Google Shape;252;p14" title="hafs_logo.png"/>
          <p:cNvPicPr preferRelativeResize="0"/>
          <p:nvPr/>
        </p:nvPicPr>
        <p:blipFill>
          <a:blip r:embed="rId3">
            <a:alphaModFix/>
          </a:blip>
          <a:stretch>
            <a:fillRect/>
          </a:stretch>
        </p:blipFill>
        <p:spPr>
          <a:xfrm>
            <a:off x="2879175" y="3050851"/>
            <a:ext cx="3385651" cy="15919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txBox="1"/>
          <p:nvPr>
            <p:ph idx="4294967295" type="title"/>
          </p:nvPr>
        </p:nvSpPr>
        <p:spPr>
          <a:xfrm>
            <a:off x="0" y="0"/>
            <a:ext cx="9144000" cy="5781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rgbClr val="351C75"/>
                </a:solidFill>
                <a:latin typeface="Nunito"/>
                <a:ea typeface="Nunito"/>
                <a:cs typeface="Nunito"/>
                <a:sym typeface="Nunito"/>
              </a:rPr>
              <a:t>Goals</a:t>
            </a:r>
            <a:endParaRPr>
              <a:solidFill>
                <a:srgbClr val="351C75"/>
              </a:solidFill>
              <a:latin typeface="Nunito"/>
              <a:ea typeface="Nunito"/>
              <a:cs typeface="Nunito"/>
              <a:sym typeface="Nunito"/>
            </a:endParaRPr>
          </a:p>
        </p:txBody>
      </p:sp>
      <p:sp>
        <p:nvSpPr>
          <p:cNvPr id="258" name="Google Shape;258;p15"/>
          <p:cNvSpPr txBox="1"/>
          <p:nvPr>
            <p:ph idx="4294967295" type="body"/>
          </p:nvPr>
        </p:nvSpPr>
        <p:spPr>
          <a:xfrm>
            <a:off x="123275" y="676050"/>
            <a:ext cx="5520300" cy="3791400"/>
          </a:xfrm>
          <a:prstGeom prst="rect">
            <a:avLst/>
          </a:prstGeom>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We operate HAFS with a static high-res analysis &amp; forecast domain that covers the entire Atlantic basin, CONUS, and more</a:t>
            </a:r>
            <a:endParaRPr>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Config. includes continuous domain-wide DA and uses ensemble methodologies to produce probabilistic analyses</a:t>
            </a:r>
            <a:endParaRPr>
              <a:solidFill>
                <a:srgbClr val="000000"/>
              </a:solidFill>
            </a:endParaRPr>
          </a:p>
          <a:p>
            <a:pPr indent="-298450" lvl="1" marL="914400" rtl="0" algn="l">
              <a:spcBef>
                <a:spcPts val="1000"/>
              </a:spcBef>
              <a:spcAft>
                <a:spcPts val="0"/>
              </a:spcAft>
              <a:buClr>
                <a:srgbClr val="000000"/>
              </a:buClr>
              <a:buSzPts val="1100"/>
              <a:buChar char="○"/>
            </a:pPr>
            <a:r>
              <a:rPr lang="en">
                <a:solidFill>
                  <a:srgbClr val="000000"/>
                </a:solidFill>
              </a:rPr>
              <a:t>From these analyses we initialize an ensemble of storm-centric forecasts which resemble operational domain config.</a:t>
            </a:r>
            <a:endParaRPr>
              <a:solidFill>
                <a:srgbClr val="000000"/>
              </a:solidFill>
            </a:endParaRPr>
          </a:p>
          <a:p>
            <a:pPr indent="-317500" lvl="0" marL="457200" rtl="0" algn="l">
              <a:spcBef>
                <a:spcPts val="1000"/>
              </a:spcBef>
              <a:spcAft>
                <a:spcPts val="0"/>
              </a:spcAft>
              <a:buClr>
                <a:srgbClr val="351C75"/>
              </a:buClr>
              <a:buSzPts val="1400"/>
              <a:buChar char="●"/>
            </a:pPr>
            <a:r>
              <a:rPr b="1" lang="en" sz="1400">
                <a:solidFill>
                  <a:srgbClr val="351C75"/>
                </a:solidFill>
              </a:rPr>
              <a:t>We explore and compare two static analysis/forecast domain resolutions: 3 and 6 km</a:t>
            </a:r>
            <a:endParaRPr sz="1400">
              <a:solidFill>
                <a:srgbClr val="000000"/>
              </a:solidFill>
            </a:endParaRPr>
          </a:p>
          <a:p>
            <a:pPr indent="-311150" lvl="0" marL="457200" rtl="0" algn="l">
              <a:spcBef>
                <a:spcPts val="1000"/>
              </a:spcBef>
              <a:spcAft>
                <a:spcPts val="0"/>
              </a:spcAft>
              <a:buClr>
                <a:srgbClr val="000000"/>
              </a:buClr>
              <a:buSzPts val="1300"/>
              <a:buChar char="●"/>
            </a:pPr>
            <a:r>
              <a:rPr lang="en">
                <a:solidFill>
                  <a:srgbClr val="000000"/>
                </a:solidFill>
              </a:rPr>
              <a:t>We examine how high-res. IC &amp; ensemble data affect TC forecasts, including track &amp; intensity, and compare vs. operational HAFS</a:t>
            </a:r>
            <a:endParaRPr>
              <a:solidFill>
                <a:srgbClr val="000000"/>
              </a:solidFill>
            </a:endParaRPr>
          </a:p>
          <a:p>
            <a:pPr indent="-311150" lvl="0" marL="457200" rtl="0" algn="l">
              <a:spcBef>
                <a:spcPts val="1000"/>
              </a:spcBef>
              <a:spcAft>
                <a:spcPts val="1000"/>
              </a:spcAft>
              <a:buClr>
                <a:srgbClr val="000000"/>
              </a:buClr>
              <a:buSzPts val="1300"/>
              <a:buChar char="●"/>
            </a:pPr>
            <a:r>
              <a:rPr lang="en">
                <a:solidFill>
                  <a:srgbClr val="000000"/>
                </a:solidFill>
              </a:rPr>
              <a:t>We explore potential deficiencies with regards to model physics, but highlight the potential for probabilistic TC forecasting</a:t>
            </a:r>
            <a:endParaRPr>
              <a:solidFill>
                <a:srgbClr val="000000"/>
              </a:solidFill>
            </a:endParaRPr>
          </a:p>
        </p:txBody>
      </p:sp>
      <p:sp>
        <p:nvSpPr>
          <p:cNvPr id="259" name="Google Shape;259;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60" name="Google Shape;260;p15"/>
          <p:cNvGrpSpPr/>
          <p:nvPr/>
        </p:nvGrpSpPr>
        <p:grpSpPr>
          <a:xfrm>
            <a:off x="5933101" y="1432074"/>
            <a:ext cx="2979000" cy="2633651"/>
            <a:chOff x="5918376" y="1639674"/>
            <a:chExt cx="2979000" cy="2633651"/>
          </a:xfrm>
        </p:grpSpPr>
        <p:pic>
          <p:nvPicPr>
            <p:cNvPr id="261" name="Google Shape;261;p15"/>
            <p:cNvPicPr preferRelativeResize="0"/>
            <p:nvPr/>
          </p:nvPicPr>
          <p:blipFill rotWithShape="1">
            <a:blip r:embed="rId3">
              <a:alphaModFix/>
            </a:blip>
            <a:srcRect b="50072" l="15229" r="12043" t="7177"/>
            <a:stretch/>
          </p:blipFill>
          <p:spPr>
            <a:xfrm>
              <a:off x="5972063" y="1639674"/>
              <a:ext cx="2871599" cy="1864158"/>
            </a:xfrm>
            <a:prstGeom prst="rect">
              <a:avLst/>
            </a:prstGeom>
            <a:noFill/>
            <a:ln cap="flat" cmpd="sng" w="9525">
              <a:solidFill>
                <a:srgbClr val="000000"/>
              </a:solidFill>
              <a:prstDash val="solid"/>
              <a:round/>
              <a:headEnd len="sm" w="sm" type="none"/>
              <a:tailEnd len="sm" w="sm" type="none"/>
            </a:ln>
          </p:spPr>
        </p:pic>
        <p:sp>
          <p:nvSpPr>
            <p:cNvPr id="262" name="Google Shape;262;p15"/>
            <p:cNvSpPr txBox="1"/>
            <p:nvPr/>
          </p:nvSpPr>
          <p:spPr>
            <a:xfrm>
              <a:off x="5918376" y="3503825"/>
              <a:ext cx="29790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100" u="none" cap="none" strike="noStrike">
                  <a:solidFill>
                    <a:schemeClr val="accent6"/>
                  </a:solidFill>
                  <a:latin typeface="Arial"/>
                  <a:ea typeface="Arial"/>
                  <a:cs typeface="Arial"/>
                  <a:sym typeface="Arial"/>
                </a:rPr>
                <a:t>Pink</a:t>
              </a:r>
              <a:r>
                <a:rPr b="1" i="0" lang="en" sz="1100" u="none" cap="none" strike="noStrike">
                  <a:solidFill>
                    <a:srgbClr val="000000"/>
                  </a:solidFill>
                  <a:latin typeface="Arial"/>
                  <a:ea typeface="Arial"/>
                  <a:cs typeface="Arial"/>
                  <a:sym typeface="Arial"/>
                </a:rPr>
                <a:t>: </a:t>
              </a:r>
              <a:r>
                <a:rPr b="0" i="0" lang="en" sz="1100" u="none" cap="none" strike="noStrike">
                  <a:solidFill>
                    <a:srgbClr val="000000"/>
                  </a:solidFill>
                  <a:latin typeface="Arial"/>
                  <a:ea typeface="Arial"/>
                  <a:cs typeface="Arial"/>
                  <a:sym typeface="Arial"/>
                </a:rPr>
                <a:t>Basin-wide 3/6 km analysis/forecast</a:t>
              </a:r>
              <a:endParaRPr sz="1500"/>
            </a:p>
            <a:p>
              <a:pPr indent="0" lvl="0" marL="0" marR="0" rtl="0" algn="l">
                <a:lnSpc>
                  <a:spcPct val="100000"/>
                </a:lnSpc>
                <a:spcBef>
                  <a:spcPts val="0"/>
                </a:spcBef>
                <a:spcAft>
                  <a:spcPts val="0"/>
                </a:spcAft>
                <a:buNone/>
              </a:pPr>
              <a:r>
                <a:rPr b="1" lang="en" sz="1100">
                  <a:solidFill>
                    <a:srgbClr val="351C75"/>
                  </a:solidFill>
                </a:rPr>
                <a:t>Outer </a:t>
              </a:r>
              <a:r>
                <a:rPr b="1" i="0" lang="en" sz="1100" u="none" cap="none" strike="noStrike">
                  <a:solidFill>
                    <a:srgbClr val="351C75"/>
                  </a:solidFill>
                  <a:latin typeface="Arial"/>
                  <a:ea typeface="Arial"/>
                  <a:cs typeface="Arial"/>
                  <a:sym typeface="Arial"/>
                </a:rPr>
                <a:t>Purple</a:t>
              </a:r>
              <a:r>
                <a:rPr b="1" i="0" lang="en" sz="1100" u="none" cap="none" strike="noStrike">
                  <a:solidFill>
                    <a:srgbClr val="000000"/>
                  </a:solidFill>
                  <a:latin typeface="Arial"/>
                  <a:ea typeface="Arial"/>
                  <a:cs typeface="Arial"/>
                  <a:sym typeface="Arial"/>
                </a:rPr>
                <a:t>: </a:t>
              </a:r>
              <a:r>
                <a:rPr b="0" i="0" lang="en" sz="1100" u="none" cap="none" strike="noStrike">
                  <a:solidFill>
                    <a:srgbClr val="000000"/>
                  </a:solidFill>
                  <a:latin typeface="Arial"/>
                  <a:ea typeface="Arial"/>
                  <a:cs typeface="Arial"/>
                  <a:sym typeface="Arial"/>
                </a:rPr>
                <a:t>Storm-centric 6 km forecast</a:t>
              </a:r>
              <a:endParaRPr b="0" i="0" sz="11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1" lang="en" sz="1100">
                  <a:solidFill>
                    <a:srgbClr val="351C75"/>
                  </a:solidFill>
                </a:rPr>
                <a:t>Inner </a:t>
              </a:r>
              <a:r>
                <a:rPr b="1" lang="en" sz="1100">
                  <a:solidFill>
                    <a:srgbClr val="351C75"/>
                  </a:solidFill>
                </a:rPr>
                <a:t>Purple</a:t>
              </a:r>
              <a:r>
                <a:rPr b="1" lang="en" sz="1100"/>
                <a:t>: </a:t>
              </a:r>
              <a:r>
                <a:rPr lang="en" sz="1100"/>
                <a:t>Moving 2 km nest</a:t>
              </a:r>
              <a:endParaRPr sz="1100"/>
            </a:p>
            <a:p>
              <a:pPr indent="0" lvl="0" marL="0" marR="0" rtl="0" algn="l">
                <a:lnSpc>
                  <a:spcPct val="100000"/>
                </a:lnSpc>
                <a:spcBef>
                  <a:spcPts val="0"/>
                </a:spcBef>
                <a:spcAft>
                  <a:spcPts val="0"/>
                </a:spcAft>
                <a:buNone/>
              </a:pPr>
              <a:r>
                <a:rPr b="1" i="0" lang="en" sz="1100" u="none" cap="none" strike="noStrike">
                  <a:solidFill>
                    <a:srgbClr val="000000"/>
                  </a:solidFill>
                  <a:latin typeface="Arial"/>
                  <a:ea typeface="Arial"/>
                  <a:cs typeface="Arial"/>
                  <a:sym typeface="Arial"/>
                </a:rPr>
                <a:t>Black: </a:t>
              </a:r>
              <a:r>
                <a:rPr b="0" i="0" lang="en" sz="1100" u="none" cap="none" strike="noStrike">
                  <a:solidFill>
                    <a:srgbClr val="000000"/>
                  </a:solidFill>
                  <a:latin typeface="Arial"/>
                  <a:ea typeface="Arial"/>
                  <a:cs typeface="Arial"/>
                  <a:sym typeface="Arial"/>
                </a:rPr>
                <a:t>NHC “Area of Responsibility”</a:t>
              </a:r>
              <a:endParaRPr sz="15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6"/>
          <p:cNvSpPr txBox="1"/>
          <p:nvPr>
            <p:ph idx="4294967295" type="title"/>
          </p:nvPr>
        </p:nvSpPr>
        <p:spPr>
          <a:xfrm>
            <a:off x="-150" y="0"/>
            <a:ext cx="9144000" cy="531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351C75"/>
                </a:solidFill>
                <a:latin typeface="Nunito"/>
                <a:ea typeface="Nunito"/>
                <a:cs typeface="Nunito"/>
                <a:sym typeface="Nunito"/>
              </a:rPr>
              <a:t>Model Details</a:t>
            </a:r>
            <a:endParaRPr>
              <a:solidFill>
                <a:srgbClr val="351C75"/>
              </a:solidFill>
              <a:latin typeface="Nunito"/>
              <a:ea typeface="Nunito"/>
              <a:cs typeface="Nunito"/>
              <a:sym typeface="Nunito"/>
            </a:endParaRPr>
          </a:p>
        </p:txBody>
      </p:sp>
      <p:sp>
        <p:nvSpPr>
          <p:cNvPr id="268" name="Google Shape;268;p16"/>
          <p:cNvSpPr txBox="1"/>
          <p:nvPr>
            <p:ph idx="4294967295" type="body"/>
          </p:nvPr>
        </p:nvSpPr>
        <p:spPr>
          <a:xfrm>
            <a:off x="104075" y="468900"/>
            <a:ext cx="5367600" cy="4205700"/>
          </a:xfrm>
          <a:prstGeom prst="rect">
            <a:avLst/>
          </a:prstGeom>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sz="1400">
                <a:solidFill>
                  <a:srgbClr val="000000"/>
                </a:solidFill>
              </a:rPr>
              <a:t>3D-EnVar deterministic analysis w/ flow-dependent error covariances</a:t>
            </a:r>
            <a:endParaRPr sz="1400">
              <a:solidFill>
                <a:srgbClr val="000000"/>
              </a:solidFill>
            </a:endParaRPr>
          </a:p>
          <a:p>
            <a:pPr indent="-304800" lvl="1" marL="914400" rtl="0" algn="l">
              <a:spcBef>
                <a:spcPts val="1000"/>
              </a:spcBef>
              <a:spcAft>
                <a:spcPts val="0"/>
              </a:spcAft>
              <a:buClr>
                <a:srgbClr val="000000"/>
              </a:buClr>
              <a:buSzPts val="1200"/>
              <a:buChar char="○"/>
            </a:pPr>
            <a:r>
              <a:rPr lang="en" sz="1200">
                <a:solidFill>
                  <a:srgbClr val="000000"/>
                </a:solidFill>
              </a:rPr>
              <a:t>40 member HAFS ens. augmented w/ 80 member GDAS ens. </a:t>
            </a:r>
            <a:r>
              <a:rPr i="1" lang="en" sz="1200">
                <a:solidFill>
                  <a:srgbClr val="000000"/>
                </a:solidFill>
              </a:rPr>
              <a:t>(Kurosawa and Poterjoy 2025)</a:t>
            </a:r>
            <a:endParaRPr i="1" sz="1200">
              <a:solidFill>
                <a:srgbClr val="000000"/>
              </a:solidFill>
            </a:endParaRPr>
          </a:p>
          <a:p>
            <a:pPr indent="-304800" lvl="1" marL="914400" rtl="0" algn="l">
              <a:spcBef>
                <a:spcPts val="1000"/>
              </a:spcBef>
              <a:spcAft>
                <a:spcPts val="0"/>
              </a:spcAft>
              <a:buClr>
                <a:srgbClr val="000000"/>
              </a:buClr>
              <a:buSzPts val="1200"/>
              <a:buChar char="○"/>
            </a:pPr>
            <a:r>
              <a:rPr lang="en" sz="1200">
                <a:solidFill>
                  <a:srgbClr val="000000"/>
                </a:solidFill>
              </a:rPr>
              <a:t>Online radiance bias correction </a:t>
            </a:r>
            <a:r>
              <a:rPr i="1" lang="en" sz="1200">
                <a:solidFill>
                  <a:srgbClr val="000000"/>
                </a:solidFill>
              </a:rPr>
              <a:t>(Knisely and Poterjoy 2023)</a:t>
            </a:r>
            <a:endParaRPr i="1" sz="1200">
              <a:solidFill>
                <a:srgbClr val="000000"/>
              </a:solidFill>
            </a:endParaRPr>
          </a:p>
          <a:p>
            <a:pPr indent="-323850" lvl="0" marL="457200" rtl="0" algn="l">
              <a:spcBef>
                <a:spcPts val="1000"/>
              </a:spcBef>
              <a:spcAft>
                <a:spcPts val="0"/>
              </a:spcAft>
              <a:buClr>
                <a:srgbClr val="351C75"/>
              </a:buClr>
              <a:buSzPts val="1500"/>
              <a:buChar char="●"/>
            </a:pPr>
            <a:r>
              <a:rPr b="1" lang="en" sz="1500">
                <a:solidFill>
                  <a:srgbClr val="351C75"/>
                </a:solidFill>
              </a:rPr>
              <a:t>Basin-wide analyses provides IC for 10 member ens. of long storm-centric forecasts</a:t>
            </a:r>
            <a:endParaRPr b="1" sz="1500">
              <a:solidFill>
                <a:srgbClr val="351C75"/>
              </a:solidFill>
            </a:endParaRPr>
          </a:p>
          <a:p>
            <a:pPr indent="-304800" lvl="1" marL="914400" rtl="0" algn="l">
              <a:spcBef>
                <a:spcPts val="1000"/>
              </a:spcBef>
              <a:spcAft>
                <a:spcPts val="0"/>
              </a:spcAft>
              <a:buClr>
                <a:srgbClr val="000000"/>
              </a:buClr>
              <a:buSzPts val="1200"/>
              <a:buChar char="○"/>
            </a:pPr>
            <a:r>
              <a:rPr lang="en" sz="1200">
                <a:solidFill>
                  <a:srgbClr val="000000"/>
                </a:solidFill>
              </a:rPr>
              <a:t>Storm-centric forecasts resemble operational HAFS: 6 km parent domain w/ moving 2 km nest</a:t>
            </a:r>
            <a:endParaRPr sz="1200">
              <a:solidFill>
                <a:srgbClr val="000000"/>
              </a:solidFill>
            </a:endParaRPr>
          </a:p>
          <a:p>
            <a:pPr indent="-317500" lvl="0" marL="457200" rtl="0" algn="l">
              <a:spcBef>
                <a:spcPts val="1000"/>
              </a:spcBef>
              <a:spcAft>
                <a:spcPts val="0"/>
              </a:spcAft>
              <a:buClr>
                <a:srgbClr val="000000"/>
              </a:buClr>
              <a:buSzPts val="1400"/>
              <a:buChar char="●"/>
            </a:pPr>
            <a:r>
              <a:rPr lang="en" sz="1400">
                <a:solidFill>
                  <a:srgbClr val="000000"/>
                </a:solidFill>
              </a:rPr>
              <a:t>HAFS-B physics schemes</a:t>
            </a:r>
            <a:endParaRPr sz="1400">
              <a:solidFill>
                <a:srgbClr val="000000"/>
              </a:solidFill>
            </a:endParaRPr>
          </a:p>
          <a:p>
            <a:pPr indent="-317500" lvl="0" marL="457200" rtl="0" algn="l">
              <a:spcBef>
                <a:spcPts val="1000"/>
              </a:spcBef>
              <a:spcAft>
                <a:spcPts val="0"/>
              </a:spcAft>
              <a:buClr>
                <a:srgbClr val="000000"/>
              </a:buClr>
              <a:buSzPts val="1400"/>
              <a:buChar char="●"/>
            </a:pPr>
            <a:r>
              <a:rPr lang="en" sz="1400">
                <a:solidFill>
                  <a:srgbClr val="000000"/>
                </a:solidFill>
              </a:rPr>
              <a:t>HYCOM ocean coupling</a:t>
            </a:r>
            <a:endParaRPr sz="1400">
              <a:solidFill>
                <a:srgbClr val="000000"/>
              </a:solidFill>
            </a:endParaRPr>
          </a:p>
          <a:p>
            <a:pPr indent="-317500" lvl="0" marL="457200" rtl="0" algn="l">
              <a:spcBef>
                <a:spcPts val="1000"/>
              </a:spcBef>
              <a:spcAft>
                <a:spcPts val="1000"/>
              </a:spcAft>
              <a:buClr>
                <a:srgbClr val="000000"/>
              </a:buClr>
              <a:buSzPts val="1400"/>
              <a:buChar char="●"/>
            </a:pPr>
            <a:r>
              <a:rPr lang="en" sz="1400">
                <a:solidFill>
                  <a:srgbClr val="000000"/>
                </a:solidFill>
              </a:rPr>
              <a:t>Experiments cover 20 days during 2022 season, include 2 named storms (Danielle &amp; Earl)</a:t>
            </a:r>
            <a:endParaRPr sz="1400">
              <a:solidFill>
                <a:srgbClr val="000000"/>
              </a:solidFill>
            </a:endParaRPr>
          </a:p>
        </p:txBody>
      </p:sp>
      <p:sp>
        <p:nvSpPr>
          <p:cNvPr id="269" name="Google Shape;269;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70" name="Google Shape;270;p16"/>
          <p:cNvGrpSpPr/>
          <p:nvPr/>
        </p:nvGrpSpPr>
        <p:grpSpPr>
          <a:xfrm>
            <a:off x="5551362" y="543324"/>
            <a:ext cx="3480524" cy="4056846"/>
            <a:chOff x="5551362" y="531299"/>
            <a:chExt cx="3480524" cy="4056846"/>
          </a:xfrm>
        </p:grpSpPr>
        <p:pic>
          <p:nvPicPr>
            <p:cNvPr id="271" name="Google Shape;271;p16" title="track_6km_ens_06L_loop.gif"/>
            <p:cNvPicPr preferRelativeResize="0"/>
            <p:nvPr/>
          </p:nvPicPr>
          <p:blipFill>
            <a:blip r:embed="rId3">
              <a:alphaModFix/>
            </a:blip>
            <a:stretch>
              <a:fillRect/>
            </a:stretch>
          </p:blipFill>
          <p:spPr>
            <a:xfrm>
              <a:off x="5551362" y="531299"/>
              <a:ext cx="3480524" cy="3458549"/>
            </a:xfrm>
            <a:prstGeom prst="rect">
              <a:avLst/>
            </a:prstGeom>
            <a:noFill/>
            <a:ln>
              <a:noFill/>
            </a:ln>
          </p:spPr>
        </p:pic>
        <p:sp>
          <p:nvSpPr>
            <p:cNvPr id="272" name="Google Shape;272;p16"/>
            <p:cNvSpPr txBox="1"/>
            <p:nvPr/>
          </p:nvSpPr>
          <p:spPr>
            <a:xfrm>
              <a:off x="5596200" y="3849245"/>
              <a:ext cx="340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Nunito"/>
                  <a:ea typeface="Nunito"/>
                  <a:cs typeface="Nunito"/>
                  <a:sym typeface="Nunito"/>
                </a:rPr>
                <a:t>Progression of 10 member forecast ens. along the lifecycle of Hurricane Earl. Each member is a different color, and best track is in black</a:t>
              </a:r>
              <a:endParaRPr sz="1200">
                <a:latin typeface="Nunito"/>
                <a:ea typeface="Nunito"/>
                <a:cs typeface="Nunito"/>
                <a:sym typeface="Nuni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78" name="Google Shape;278;p17"/>
          <p:cNvGrpSpPr/>
          <p:nvPr/>
        </p:nvGrpSpPr>
        <p:grpSpPr>
          <a:xfrm>
            <a:off x="124650" y="70150"/>
            <a:ext cx="6491460" cy="4771425"/>
            <a:chOff x="272725" y="0"/>
            <a:chExt cx="6491460" cy="4771425"/>
          </a:xfrm>
        </p:grpSpPr>
        <p:grpSp>
          <p:nvGrpSpPr>
            <p:cNvPr id="279" name="Google Shape;279;p17"/>
            <p:cNvGrpSpPr/>
            <p:nvPr/>
          </p:nvGrpSpPr>
          <p:grpSpPr>
            <a:xfrm>
              <a:off x="272725" y="163675"/>
              <a:ext cx="6491460" cy="4607750"/>
              <a:chOff x="272725" y="163675"/>
              <a:chExt cx="6491460" cy="4607750"/>
            </a:xfrm>
          </p:grpSpPr>
          <p:grpSp>
            <p:nvGrpSpPr>
              <p:cNvPr id="280" name="Google Shape;280;p17"/>
              <p:cNvGrpSpPr/>
              <p:nvPr/>
            </p:nvGrpSpPr>
            <p:grpSpPr>
              <a:xfrm>
                <a:off x="374075" y="202625"/>
                <a:ext cx="6390110" cy="4568788"/>
                <a:chOff x="0" y="0"/>
                <a:chExt cx="6747028" cy="4823976"/>
              </a:xfrm>
            </p:grpSpPr>
            <p:pic>
              <p:nvPicPr>
                <p:cNvPr id="281" name="Google Shape;281;p17" title="cloud_fraction_mean_over_longitude_stud_sem.png"/>
                <p:cNvPicPr preferRelativeResize="0"/>
                <p:nvPr/>
              </p:nvPicPr>
              <p:blipFill rotWithShape="1">
                <a:blip r:embed="rId3">
                  <a:alphaModFix/>
                </a:blip>
                <a:srcRect b="14202" l="0" r="66337" t="20258"/>
                <a:stretch/>
              </p:blipFill>
              <p:spPr>
                <a:xfrm>
                  <a:off x="0" y="0"/>
                  <a:ext cx="2486026" cy="4823976"/>
                </a:xfrm>
                <a:prstGeom prst="rect">
                  <a:avLst/>
                </a:prstGeom>
                <a:noFill/>
                <a:ln>
                  <a:noFill/>
                </a:ln>
              </p:spPr>
            </p:pic>
            <p:pic>
              <p:nvPicPr>
                <p:cNvPr id="282" name="Google Shape;282;p17" title="cloud_fraction_mean_over_longitude_stud_sem.png"/>
                <p:cNvPicPr preferRelativeResize="0"/>
                <p:nvPr/>
              </p:nvPicPr>
              <p:blipFill rotWithShape="1">
                <a:blip r:embed="rId3">
                  <a:alphaModFix/>
                </a:blip>
                <a:srcRect b="14202" l="37929" r="34423" t="20258"/>
                <a:stretch/>
              </p:blipFill>
              <p:spPr>
                <a:xfrm>
                  <a:off x="2486025" y="0"/>
                  <a:ext cx="2041825" cy="4823976"/>
                </a:xfrm>
                <a:prstGeom prst="rect">
                  <a:avLst/>
                </a:prstGeom>
                <a:noFill/>
                <a:ln>
                  <a:noFill/>
                </a:ln>
              </p:spPr>
            </p:pic>
            <p:pic>
              <p:nvPicPr>
                <p:cNvPr id="283" name="Google Shape;283;p17" title="cloud_fraction_mean_over_longitude_stud_sem.png"/>
                <p:cNvPicPr preferRelativeResize="0"/>
                <p:nvPr/>
              </p:nvPicPr>
              <p:blipFill rotWithShape="1">
                <a:blip r:embed="rId3">
                  <a:alphaModFix/>
                </a:blip>
                <a:srcRect b="14202" l="69951" r="0" t="20258"/>
                <a:stretch/>
              </p:blipFill>
              <p:spPr>
                <a:xfrm>
                  <a:off x="4527851" y="0"/>
                  <a:ext cx="2219177" cy="4823976"/>
                </a:xfrm>
                <a:prstGeom prst="rect">
                  <a:avLst/>
                </a:prstGeom>
                <a:noFill/>
                <a:ln>
                  <a:noFill/>
                </a:ln>
              </p:spPr>
            </p:pic>
          </p:grpSp>
          <p:sp>
            <p:nvSpPr>
              <p:cNvPr id="284" name="Google Shape;284;p17"/>
              <p:cNvSpPr txBox="1"/>
              <p:nvPr/>
            </p:nvSpPr>
            <p:spPr>
              <a:xfrm rot="-5400000">
                <a:off x="-38975" y="475375"/>
                <a:ext cx="911700" cy="28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Liquid Water </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sp>
            <p:nvSpPr>
              <p:cNvPr id="285" name="Google Shape;285;p17"/>
              <p:cNvSpPr txBox="1"/>
              <p:nvPr/>
            </p:nvSpPr>
            <p:spPr>
              <a:xfrm rot="-5400000">
                <a:off x="-38975" y="1387075"/>
                <a:ext cx="911700" cy="28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Ice</a:t>
                </a:r>
                <a:r>
                  <a:rPr b="1" lang="en" sz="800">
                    <a:latin typeface="Nunito"/>
                    <a:ea typeface="Nunito"/>
                    <a:cs typeface="Nunito"/>
                    <a:sym typeface="Nunito"/>
                  </a:rPr>
                  <a:t> Water </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sp>
            <p:nvSpPr>
              <p:cNvPr id="286" name="Google Shape;286;p17"/>
              <p:cNvSpPr txBox="1"/>
              <p:nvPr/>
            </p:nvSpPr>
            <p:spPr>
              <a:xfrm rot="-5400000">
                <a:off x="-38975" y="2342875"/>
                <a:ext cx="911700" cy="28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Rain</a:t>
                </a:r>
                <a:r>
                  <a:rPr b="1" lang="en" sz="800">
                    <a:latin typeface="Nunito"/>
                    <a:ea typeface="Nunito"/>
                    <a:cs typeface="Nunito"/>
                    <a:sym typeface="Nunito"/>
                  </a:rPr>
                  <a:t> Water </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sp>
            <p:nvSpPr>
              <p:cNvPr id="287" name="Google Shape;287;p17"/>
              <p:cNvSpPr txBox="1"/>
              <p:nvPr/>
            </p:nvSpPr>
            <p:spPr>
              <a:xfrm rot="-5400000">
                <a:off x="-38975" y="3220050"/>
                <a:ext cx="911700" cy="28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Snow</a:t>
                </a:r>
                <a:r>
                  <a:rPr b="1" lang="en" sz="800">
                    <a:latin typeface="Nunito"/>
                    <a:ea typeface="Nunito"/>
                    <a:cs typeface="Nunito"/>
                    <a:sym typeface="Nunito"/>
                  </a:rPr>
                  <a:t> Water </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sp>
            <p:nvSpPr>
              <p:cNvPr id="288" name="Google Shape;288;p17"/>
              <p:cNvSpPr txBox="1"/>
              <p:nvPr/>
            </p:nvSpPr>
            <p:spPr>
              <a:xfrm rot="-5400000">
                <a:off x="-38975" y="4171425"/>
                <a:ext cx="911700" cy="28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Graupel </a:t>
                </a:r>
                <a:r>
                  <a:rPr b="1" lang="en" sz="800">
                    <a:latin typeface="Nunito"/>
                    <a:ea typeface="Nunito"/>
                    <a:cs typeface="Nunito"/>
                    <a:sym typeface="Nunito"/>
                  </a:rPr>
                  <a:t> Water </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grpSp>
        <p:sp>
          <p:nvSpPr>
            <p:cNvPr id="289" name="Google Shape;289;p17"/>
            <p:cNvSpPr txBox="1"/>
            <p:nvPr/>
          </p:nvSpPr>
          <p:spPr>
            <a:xfrm>
              <a:off x="1134325" y="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3 km</a:t>
              </a:r>
              <a:endParaRPr b="1" sz="1200"/>
            </a:p>
          </p:txBody>
        </p:sp>
        <p:sp>
          <p:nvSpPr>
            <p:cNvPr id="290" name="Google Shape;290;p17"/>
            <p:cNvSpPr txBox="1"/>
            <p:nvPr/>
          </p:nvSpPr>
          <p:spPr>
            <a:xfrm>
              <a:off x="3062600" y="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6</a:t>
              </a:r>
              <a:r>
                <a:rPr b="1" lang="en" sz="1200"/>
                <a:t> km</a:t>
              </a:r>
              <a:endParaRPr b="1" sz="1200"/>
            </a:p>
          </p:txBody>
        </p:sp>
        <p:sp>
          <p:nvSpPr>
            <p:cNvPr id="291" name="Google Shape;291;p17"/>
            <p:cNvSpPr txBox="1"/>
            <p:nvPr/>
          </p:nvSpPr>
          <p:spPr>
            <a:xfrm>
              <a:off x="4990875" y="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Diff</a:t>
              </a:r>
              <a:endParaRPr b="1" sz="1200"/>
            </a:p>
          </p:txBody>
        </p:sp>
      </p:grpSp>
      <p:grpSp>
        <p:nvGrpSpPr>
          <p:cNvPr id="292" name="Google Shape;292;p17"/>
          <p:cNvGrpSpPr/>
          <p:nvPr/>
        </p:nvGrpSpPr>
        <p:grpSpPr>
          <a:xfrm>
            <a:off x="6663575" y="400237"/>
            <a:ext cx="2213400" cy="4343026"/>
            <a:chOff x="6670950" y="541299"/>
            <a:chExt cx="2213400" cy="4343026"/>
          </a:xfrm>
        </p:grpSpPr>
        <p:sp>
          <p:nvSpPr>
            <p:cNvPr id="293" name="Google Shape;293;p17"/>
            <p:cNvSpPr txBox="1"/>
            <p:nvPr/>
          </p:nvSpPr>
          <p:spPr>
            <a:xfrm>
              <a:off x="6670950" y="541299"/>
              <a:ext cx="2213400" cy="3634500"/>
            </a:xfrm>
            <a:prstGeom prst="rect">
              <a:avLst/>
            </a:prstGeom>
            <a:no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Nunito"/>
                  <a:ea typeface="Nunito"/>
                  <a:cs typeface="Nunito"/>
                  <a:sym typeface="Nunito"/>
                </a:rPr>
                <a:t>Changes in forecast resolution result in </a:t>
              </a:r>
              <a:r>
                <a:rPr b="1" lang="en" sz="1200">
                  <a:solidFill>
                    <a:srgbClr val="351C75"/>
                  </a:solidFill>
                  <a:latin typeface="Nunito"/>
                  <a:ea typeface="Nunito"/>
                  <a:cs typeface="Nunito"/>
                  <a:sym typeface="Nunito"/>
                </a:rPr>
                <a:t>notable differences in the placement and concentration hydrometeors</a:t>
              </a:r>
              <a:r>
                <a:rPr lang="en" sz="1200">
                  <a:latin typeface="Nunito"/>
                  <a:ea typeface="Nunito"/>
                  <a:cs typeface="Nunito"/>
                  <a:sym typeface="Nunito"/>
                </a:rPr>
                <a:t> (water, ice, rain, snow, graupel)</a:t>
              </a:r>
              <a:endParaRPr sz="1200">
                <a:latin typeface="Nunito"/>
                <a:ea typeface="Nunito"/>
                <a:cs typeface="Nunito"/>
                <a:sym typeface="Nunito"/>
              </a:endParaRPr>
            </a:p>
            <a:p>
              <a:pPr indent="0" lvl="0" marL="0" rtl="0" algn="l">
                <a:lnSpc>
                  <a:spcPct val="115000"/>
                </a:lnSpc>
                <a:spcBef>
                  <a:spcPts val="1200"/>
                </a:spcBef>
                <a:spcAft>
                  <a:spcPts val="0"/>
                </a:spcAft>
                <a:buNone/>
              </a:pPr>
              <a:r>
                <a:rPr lang="en" sz="1200">
                  <a:latin typeface="Nunito"/>
                  <a:ea typeface="Nunito"/>
                  <a:cs typeface="Nunito"/>
                  <a:sym typeface="Nunito"/>
                </a:rPr>
                <a:t>We notice…</a:t>
              </a:r>
              <a:endParaRPr sz="1200">
                <a:latin typeface="Nunito"/>
                <a:ea typeface="Nunito"/>
                <a:cs typeface="Nunito"/>
                <a:sym typeface="Nunito"/>
              </a:endParaRPr>
            </a:p>
            <a:p>
              <a:pPr indent="-304800" lvl="0" marL="457200" rtl="0" algn="l">
                <a:lnSpc>
                  <a:spcPct val="115000"/>
                </a:lnSpc>
                <a:spcBef>
                  <a:spcPts val="1200"/>
                </a:spcBef>
                <a:spcAft>
                  <a:spcPts val="0"/>
                </a:spcAft>
                <a:buSzPts val="1200"/>
                <a:buFont typeface="Nunito"/>
                <a:buChar char="●"/>
              </a:pPr>
              <a:r>
                <a:rPr lang="en" sz="1200">
                  <a:latin typeface="Nunito"/>
                  <a:ea typeface="Nunito"/>
                  <a:cs typeface="Nunito"/>
                  <a:sym typeface="Nunito"/>
                </a:rPr>
                <a:t>A prominent band of liquid water at 700 mb in 3 km</a:t>
              </a:r>
              <a:endParaRPr sz="1200">
                <a:latin typeface="Nunito"/>
                <a:ea typeface="Nunito"/>
                <a:cs typeface="Nunito"/>
                <a:sym typeface="Nunito"/>
              </a:endParaRPr>
            </a:p>
            <a:p>
              <a:pPr indent="-304800" lvl="0" marL="457200" rtl="0" algn="l">
                <a:lnSpc>
                  <a:spcPct val="115000"/>
                </a:lnSpc>
                <a:spcBef>
                  <a:spcPts val="0"/>
                </a:spcBef>
                <a:spcAft>
                  <a:spcPts val="0"/>
                </a:spcAft>
                <a:buSzPts val="1200"/>
                <a:buFont typeface="Nunito"/>
                <a:buChar char="●"/>
              </a:pPr>
              <a:r>
                <a:rPr lang="en" sz="1200">
                  <a:latin typeface="Nunito"/>
                  <a:ea typeface="Nunito"/>
                  <a:cs typeface="Nunito"/>
                  <a:sym typeface="Nunito"/>
                </a:rPr>
                <a:t>Ice water clouds biased to higher altitudes in 3 km</a:t>
              </a:r>
              <a:endParaRPr sz="1200">
                <a:latin typeface="Nunito"/>
                <a:ea typeface="Nunito"/>
                <a:cs typeface="Nunito"/>
                <a:sym typeface="Nunito"/>
              </a:endParaRPr>
            </a:p>
            <a:p>
              <a:pPr indent="-304800" lvl="0" marL="457200" rtl="0" algn="l">
                <a:lnSpc>
                  <a:spcPct val="115000"/>
                </a:lnSpc>
                <a:spcBef>
                  <a:spcPts val="0"/>
                </a:spcBef>
                <a:spcAft>
                  <a:spcPts val="0"/>
                </a:spcAft>
                <a:buSzPts val="1200"/>
                <a:buFont typeface="Nunito"/>
                <a:buChar char="●"/>
              </a:pPr>
              <a:r>
                <a:rPr lang="en" sz="1200">
                  <a:latin typeface="Nunito"/>
                  <a:ea typeface="Nunito"/>
                  <a:cs typeface="Nunito"/>
                  <a:sym typeface="Nunito"/>
                </a:rPr>
                <a:t>More snow &amp; graupel throughout in 3 km</a:t>
              </a:r>
              <a:endParaRPr sz="1200">
                <a:latin typeface="Nunito"/>
                <a:ea typeface="Nunito"/>
                <a:cs typeface="Nunito"/>
                <a:sym typeface="Nunito"/>
              </a:endParaRPr>
            </a:p>
            <a:p>
              <a:pPr indent="0" lvl="0" marL="0" rtl="0" algn="l">
                <a:lnSpc>
                  <a:spcPct val="115000"/>
                </a:lnSpc>
                <a:spcBef>
                  <a:spcPts val="1200"/>
                </a:spcBef>
                <a:spcAft>
                  <a:spcPts val="0"/>
                </a:spcAft>
                <a:buNone/>
              </a:pPr>
              <a:r>
                <a:t/>
              </a:r>
              <a:endParaRPr sz="1200">
                <a:latin typeface="Nunito"/>
                <a:ea typeface="Nunito"/>
                <a:cs typeface="Nunito"/>
                <a:sym typeface="Nunito"/>
              </a:endParaRPr>
            </a:p>
            <a:p>
              <a:pPr indent="0" lvl="0" marL="0" rtl="0" algn="l">
                <a:lnSpc>
                  <a:spcPct val="115000"/>
                </a:lnSpc>
                <a:spcBef>
                  <a:spcPts val="1200"/>
                </a:spcBef>
                <a:spcAft>
                  <a:spcPts val="1200"/>
                </a:spcAft>
                <a:buNone/>
              </a:pPr>
              <a:r>
                <a:t/>
              </a:r>
              <a:endParaRPr sz="1200">
                <a:latin typeface="Nunito"/>
                <a:ea typeface="Nunito"/>
                <a:cs typeface="Nunito"/>
                <a:sym typeface="Nunito"/>
              </a:endParaRPr>
            </a:p>
          </p:txBody>
        </p:sp>
        <p:sp>
          <p:nvSpPr>
            <p:cNvPr id="294" name="Google Shape;294;p17"/>
            <p:cNvSpPr txBox="1"/>
            <p:nvPr/>
          </p:nvSpPr>
          <p:spPr>
            <a:xfrm>
              <a:off x="6870150" y="4099225"/>
              <a:ext cx="1815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for Diff plots:</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rgbClr val="851414"/>
                  </a:solidFill>
                  <a:latin typeface="Nunito"/>
                  <a:ea typeface="Nunito"/>
                  <a:cs typeface="Nunito"/>
                  <a:sym typeface="Nunito"/>
                </a:rPr>
                <a:t>Red —&gt; 3 km higher  </a:t>
              </a:r>
              <a:endParaRPr b="1" sz="1300">
                <a:solidFill>
                  <a:srgbClr val="851414"/>
                </a:solidFill>
                <a:latin typeface="Nunito"/>
                <a:ea typeface="Nunito"/>
                <a:cs typeface="Nunito"/>
                <a:sym typeface="Nunito"/>
              </a:endParaRPr>
            </a:p>
            <a:p>
              <a:pPr indent="0" lvl="0" marL="0" rtl="0" algn="l">
                <a:spcBef>
                  <a:spcPts val="0"/>
                </a:spcBef>
                <a:spcAft>
                  <a:spcPts val="0"/>
                </a:spcAft>
                <a:buNone/>
              </a:pPr>
              <a:r>
                <a:rPr b="1" lang="en" sz="1300">
                  <a:solidFill>
                    <a:srgbClr val="1155CC"/>
                  </a:solidFill>
                  <a:latin typeface="Nunito"/>
                  <a:ea typeface="Nunito"/>
                  <a:cs typeface="Nunito"/>
                  <a:sym typeface="Nunito"/>
                </a:rPr>
                <a:t>Blue —&gt; 6 km higher </a:t>
              </a:r>
              <a:endParaRPr b="1" sz="1300">
                <a:solidFill>
                  <a:srgbClr val="1155CC"/>
                </a:solidFill>
                <a:latin typeface="Nunito"/>
                <a:ea typeface="Nunito"/>
                <a:cs typeface="Nunito"/>
                <a:sym typeface="Nuni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18"/>
          <p:cNvSpPr txBox="1"/>
          <p:nvPr/>
        </p:nvSpPr>
        <p:spPr>
          <a:xfrm>
            <a:off x="266700" y="2957275"/>
            <a:ext cx="6324300" cy="1624200"/>
          </a:xfrm>
          <a:prstGeom prst="rect">
            <a:avLst/>
          </a:prstGeom>
          <a:no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Nunito"/>
                <a:ea typeface="Nunito"/>
                <a:cs typeface="Nunito"/>
                <a:sym typeface="Nunito"/>
              </a:rPr>
              <a:t>Changes in forecast resolution result in </a:t>
            </a:r>
            <a:r>
              <a:rPr b="1" lang="en" sz="1100">
                <a:solidFill>
                  <a:srgbClr val="351C75"/>
                </a:solidFill>
                <a:latin typeface="Nunito"/>
                <a:ea typeface="Nunito"/>
                <a:cs typeface="Nunito"/>
                <a:sym typeface="Nunito"/>
              </a:rPr>
              <a:t>notable differences in the placement and concentration of  cloud fraction &amp; specific humidity</a:t>
            </a:r>
            <a:endParaRPr b="1" sz="1100">
              <a:solidFill>
                <a:srgbClr val="351C75"/>
              </a:solidFill>
              <a:latin typeface="Nunito"/>
              <a:ea typeface="Nunito"/>
              <a:cs typeface="Nunito"/>
              <a:sym typeface="Nunito"/>
            </a:endParaRPr>
          </a:p>
          <a:p>
            <a:pPr indent="0" lvl="0" marL="0" rtl="0" algn="l">
              <a:lnSpc>
                <a:spcPct val="115000"/>
              </a:lnSpc>
              <a:spcBef>
                <a:spcPts val="1200"/>
              </a:spcBef>
              <a:spcAft>
                <a:spcPts val="0"/>
              </a:spcAft>
              <a:buNone/>
            </a:pPr>
            <a:r>
              <a:rPr lang="en" sz="1100">
                <a:latin typeface="Nunito"/>
                <a:ea typeface="Nunito"/>
                <a:cs typeface="Nunito"/>
                <a:sym typeface="Nunito"/>
              </a:rPr>
              <a:t>We see…</a:t>
            </a:r>
            <a:endParaRPr sz="1100">
              <a:latin typeface="Nunito"/>
              <a:ea typeface="Nunito"/>
              <a:cs typeface="Nunito"/>
              <a:sym typeface="Nunito"/>
            </a:endParaRPr>
          </a:p>
          <a:p>
            <a:pPr indent="-298450" lvl="0" marL="457200" rtl="0" algn="l">
              <a:lnSpc>
                <a:spcPct val="115000"/>
              </a:lnSpc>
              <a:spcBef>
                <a:spcPts val="1200"/>
              </a:spcBef>
              <a:spcAft>
                <a:spcPts val="0"/>
              </a:spcAft>
              <a:buSzPts val="1100"/>
              <a:buFont typeface="Nunito"/>
              <a:buChar char="●"/>
            </a:pPr>
            <a:r>
              <a:rPr lang="en" sz="1100">
                <a:latin typeface="Nunito"/>
                <a:ea typeface="Nunito"/>
                <a:cs typeface="Nunito"/>
                <a:sym typeface="Nunito"/>
              </a:rPr>
              <a:t>More humidity &amp; stratus/nimbostratus clouds around 700 hPA in 3km</a:t>
            </a:r>
            <a:endParaRPr sz="1100">
              <a:latin typeface="Nunito"/>
              <a:ea typeface="Nunito"/>
              <a:cs typeface="Nunito"/>
              <a:sym typeface="Nunito"/>
            </a:endParaRPr>
          </a:p>
          <a:p>
            <a:pPr indent="-298450" lvl="0" marL="457200" rtl="0" algn="l">
              <a:lnSpc>
                <a:spcPct val="115000"/>
              </a:lnSpc>
              <a:spcBef>
                <a:spcPts val="0"/>
              </a:spcBef>
              <a:spcAft>
                <a:spcPts val="0"/>
              </a:spcAft>
              <a:buSzPts val="1100"/>
              <a:buFont typeface="Nunito"/>
              <a:buChar char="●"/>
            </a:pPr>
            <a:r>
              <a:rPr lang="en" sz="1100">
                <a:latin typeface="Nunito"/>
                <a:ea typeface="Nunito"/>
                <a:cs typeface="Nunito"/>
                <a:sym typeface="Nunito"/>
              </a:rPr>
              <a:t>More </a:t>
            </a:r>
            <a:r>
              <a:rPr lang="en" sz="1100">
                <a:latin typeface="Nunito"/>
                <a:ea typeface="Nunito"/>
                <a:cs typeface="Nunito"/>
                <a:sym typeface="Nunito"/>
              </a:rPr>
              <a:t>humidity</a:t>
            </a:r>
            <a:r>
              <a:rPr lang="en" sz="1100">
                <a:latin typeface="Nunito"/>
                <a:ea typeface="Nunito"/>
                <a:cs typeface="Nunito"/>
                <a:sym typeface="Nunito"/>
              </a:rPr>
              <a:t> &amp; </a:t>
            </a:r>
            <a:r>
              <a:rPr lang="en" sz="1100">
                <a:latin typeface="Nunito"/>
                <a:ea typeface="Nunito"/>
                <a:cs typeface="Nunito"/>
                <a:sym typeface="Nunito"/>
              </a:rPr>
              <a:t>cumulonimbus</a:t>
            </a:r>
            <a:r>
              <a:rPr lang="en" sz="1100">
                <a:latin typeface="Nunito"/>
                <a:ea typeface="Nunito"/>
                <a:cs typeface="Nunito"/>
                <a:sym typeface="Nunito"/>
              </a:rPr>
              <a:t> clouds throughout mid trop. in 6 km</a:t>
            </a:r>
            <a:endParaRPr sz="1100">
              <a:latin typeface="Nunito"/>
              <a:ea typeface="Nunito"/>
              <a:cs typeface="Nunito"/>
              <a:sym typeface="Nunito"/>
            </a:endParaRPr>
          </a:p>
          <a:p>
            <a:pPr indent="-298450" lvl="0" marL="457200" rtl="0" algn="l">
              <a:lnSpc>
                <a:spcPct val="115000"/>
              </a:lnSpc>
              <a:spcBef>
                <a:spcPts val="0"/>
              </a:spcBef>
              <a:spcAft>
                <a:spcPts val="0"/>
              </a:spcAft>
              <a:buSzPts val="1100"/>
              <a:buFont typeface="Nunito"/>
              <a:buChar char="●"/>
            </a:pPr>
            <a:r>
              <a:rPr lang="en" sz="1100">
                <a:latin typeface="Nunito"/>
                <a:ea typeface="Nunito"/>
                <a:cs typeface="Nunito"/>
                <a:sym typeface="Nunito"/>
              </a:rPr>
              <a:t>Higher cloud fraction at high altitudes in 3 km (cold cloud bias)</a:t>
            </a:r>
            <a:br>
              <a:rPr lang="en" sz="1100">
                <a:latin typeface="Nunito"/>
                <a:ea typeface="Nunito"/>
                <a:cs typeface="Nunito"/>
                <a:sym typeface="Nunito"/>
              </a:rPr>
            </a:br>
            <a:endParaRPr sz="1100">
              <a:latin typeface="Nunito"/>
              <a:ea typeface="Nunito"/>
              <a:cs typeface="Nunito"/>
              <a:sym typeface="Nunito"/>
            </a:endParaRPr>
          </a:p>
        </p:txBody>
      </p:sp>
      <p:grpSp>
        <p:nvGrpSpPr>
          <p:cNvPr id="301" name="Google Shape;301;p18"/>
          <p:cNvGrpSpPr/>
          <p:nvPr/>
        </p:nvGrpSpPr>
        <p:grpSpPr>
          <a:xfrm>
            <a:off x="0" y="130450"/>
            <a:ext cx="9144003" cy="2755575"/>
            <a:chOff x="0" y="483250"/>
            <a:chExt cx="9144003" cy="2755575"/>
          </a:xfrm>
        </p:grpSpPr>
        <p:pic>
          <p:nvPicPr>
            <p:cNvPr id="302" name="Google Shape;302;p18" title="cloud_fraction_mean_over_longitude_stud_sem.png"/>
            <p:cNvPicPr preferRelativeResize="0"/>
            <p:nvPr/>
          </p:nvPicPr>
          <p:blipFill rotWithShape="1">
            <a:blip r:embed="rId3">
              <a:alphaModFix/>
            </a:blip>
            <a:srcRect b="79872" l="0" r="0" t="7384"/>
            <a:stretch/>
          </p:blipFill>
          <p:spPr>
            <a:xfrm>
              <a:off x="0" y="732550"/>
              <a:ext cx="9144003" cy="1161380"/>
            </a:xfrm>
            <a:prstGeom prst="rect">
              <a:avLst/>
            </a:prstGeom>
            <a:noFill/>
            <a:ln>
              <a:noFill/>
            </a:ln>
          </p:spPr>
        </p:pic>
        <p:pic>
          <p:nvPicPr>
            <p:cNvPr id="303" name="Google Shape;303;p18" title="cloud_fraction_mean_over_longitude_stud_sem.png"/>
            <p:cNvPicPr preferRelativeResize="0"/>
            <p:nvPr/>
          </p:nvPicPr>
          <p:blipFill rotWithShape="1">
            <a:blip r:embed="rId3">
              <a:alphaModFix/>
            </a:blip>
            <a:srcRect b="0" l="0" r="0" t="86325"/>
            <a:stretch/>
          </p:blipFill>
          <p:spPr>
            <a:xfrm>
              <a:off x="0" y="1992600"/>
              <a:ext cx="9143997" cy="1246225"/>
            </a:xfrm>
            <a:prstGeom prst="rect">
              <a:avLst/>
            </a:prstGeom>
            <a:noFill/>
            <a:ln>
              <a:noFill/>
            </a:ln>
          </p:spPr>
        </p:pic>
        <p:sp>
          <p:nvSpPr>
            <p:cNvPr id="304" name="Google Shape;304;p18"/>
            <p:cNvSpPr txBox="1"/>
            <p:nvPr/>
          </p:nvSpPr>
          <p:spPr>
            <a:xfrm>
              <a:off x="1126525" y="48325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3 km</a:t>
              </a:r>
              <a:endParaRPr b="1" sz="1200"/>
            </a:p>
          </p:txBody>
        </p:sp>
        <p:sp>
          <p:nvSpPr>
            <p:cNvPr id="305" name="Google Shape;305;p18"/>
            <p:cNvSpPr txBox="1"/>
            <p:nvPr/>
          </p:nvSpPr>
          <p:spPr>
            <a:xfrm>
              <a:off x="4075700" y="48325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6 km</a:t>
              </a:r>
              <a:endParaRPr b="1" sz="1200"/>
            </a:p>
          </p:txBody>
        </p:sp>
        <p:sp>
          <p:nvSpPr>
            <p:cNvPr id="306" name="Google Shape;306;p18"/>
            <p:cNvSpPr txBox="1"/>
            <p:nvPr/>
          </p:nvSpPr>
          <p:spPr>
            <a:xfrm>
              <a:off x="6978150" y="483250"/>
              <a:ext cx="911700" cy="249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t>Diff</a:t>
              </a:r>
              <a:endParaRPr b="1" sz="1200"/>
            </a:p>
          </p:txBody>
        </p:sp>
        <p:sp>
          <p:nvSpPr>
            <p:cNvPr id="307" name="Google Shape;307;p18"/>
            <p:cNvSpPr txBox="1"/>
            <p:nvPr/>
          </p:nvSpPr>
          <p:spPr>
            <a:xfrm rot="-5400000">
              <a:off x="-342900" y="1106675"/>
              <a:ext cx="911700" cy="22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Cloud Fraction</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sp>
          <p:nvSpPr>
            <p:cNvPr id="308" name="Google Shape;308;p18"/>
            <p:cNvSpPr txBox="1"/>
            <p:nvPr/>
          </p:nvSpPr>
          <p:spPr>
            <a:xfrm rot="-5400000">
              <a:off x="-342900" y="2393538"/>
              <a:ext cx="911700" cy="225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latin typeface="Nunito"/>
                  <a:ea typeface="Nunito"/>
                  <a:cs typeface="Nunito"/>
                  <a:sym typeface="Nunito"/>
                </a:rPr>
                <a:t>Sp. Humidity</a:t>
              </a:r>
              <a:endParaRPr b="1"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Pressure (hPa)</a:t>
              </a:r>
              <a:endParaRPr sz="800">
                <a:latin typeface="Nunito"/>
                <a:ea typeface="Nunito"/>
                <a:cs typeface="Nunito"/>
                <a:sym typeface="Nunito"/>
              </a:endParaRPr>
            </a:p>
          </p:txBody>
        </p:sp>
      </p:grpSp>
      <p:sp>
        <p:nvSpPr>
          <p:cNvPr id="309" name="Google Shape;309;p18"/>
          <p:cNvSpPr txBox="1"/>
          <p:nvPr/>
        </p:nvSpPr>
        <p:spPr>
          <a:xfrm>
            <a:off x="6877525" y="3376825"/>
            <a:ext cx="1815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for Diff plots:</a:t>
            </a:r>
            <a:endParaRPr sz="1300">
              <a:solidFill>
                <a:schemeClr val="dk2"/>
              </a:solidFill>
              <a:latin typeface="Nunito"/>
              <a:ea typeface="Nunito"/>
              <a:cs typeface="Nunito"/>
              <a:sym typeface="Nunito"/>
            </a:endParaRPr>
          </a:p>
          <a:p>
            <a:pPr indent="0" lvl="0" marL="0" rtl="0" algn="l">
              <a:spcBef>
                <a:spcPts val="0"/>
              </a:spcBef>
              <a:spcAft>
                <a:spcPts val="0"/>
              </a:spcAft>
              <a:buNone/>
            </a:pPr>
            <a:r>
              <a:rPr b="1" lang="en" sz="1300">
                <a:solidFill>
                  <a:srgbClr val="851414"/>
                </a:solidFill>
                <a:latin typeface="Nunito"/>
                <a:ea typeface="Nunito"/>
                <a:cs typeface="Nunito"/>
                <a:sym typeface="Nunito"/>
              </a:rPr>
              <a:t>Red —&gt; 3 km higher  </a:t>
            </a:r>
            <a:endParaRPr b="1" sz="1300">
              <a:solidFill>
                <a:srgbClr val="851414"/>
              </a:solidFill>
              <a:latin typeface="Nunito"/>
              <a:ea typeface="Nunito"/>
              <a:cs typeface="Nunito"/>
              <a:sym typeface="Nunito"/>
            </a:endParaRPr>
          </a:p>
          <a:p>
            <a:pPr indent="0" lvl="0" marL="0" rtl="0" algn="l">
              <a:spcBef>
                <a:spcPts val="0"/>
              </a:spcBef>
              <a:spcAft>
                <a:spcPts val="0"/>
              </a:spcAft>
              <a:buNone/>
            </a:pPr>
            <a:r>
              <a:rPr b="1" lang="en" sz="1300">
                <a:solidFill>
                  <a:srgbClr val="1155CC"/>
                </a:solidFill>
                <a:latin typeface="Nunito"/>
                <a:ea typeface="Nunito"/>
                <a:cs typeface="Nunito"/>
                <a:sym typeface="Nunito"/>
              </a:rPr>
              <a:t>Blue —&gt; 6 km higher </a:t>
            </a:r>
            <a:endParaRPr b="1" sz="1300">
              <a:solidFill>
                <a:srgbClr val="1155CC"/>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5" name="Google Shape;315;p19" title="surf_ts_diff_DSWRF_surface.png"/>
          <p:cNvPicPr preferRelativeResize="0"/>
          <p:nvPr/>
        </p:nvPicPr>
        <p:blipFill>
          <a:blip r:embed="rId3">
            <a:alphaModFix/>
          </a:blip>
          <a:stretch>
            <a:fillRect/>
          </a:stretch>
        </p:blipFill>
        <p:spPr>
          <a:xfrm>
            <a:off x="457200" y="1213863"/>
            <a:ext cx="8229601" cy="2715768"/>
          </a:xfrm>
          <a:prstGeom prst="rect">
            <a:avLst/>
          </a:prstGeom>
          <a:noFill/>
          <a:ln>
            <a:noFill/>
          </a:ln>
        </p:spPr>
      </p:pic>
      <p:sp>
        <p:nvSpPr>
          <p:cNvPr id="316" name="Google Shape;316;p19"/>
          <p:cNvSpPr txBox="1"/>
          <p:nvPr/>
        </p:nvSpPr>
        <p:spPr>
          <a:xfrm>
            <a:off x="913175" y="3988350"/>
            <a:ext cx="7305600" cy="435600"/>
          </a:xfrm>
          <a:prstGeom prst="rect">
            <a:avLst/>
          </a:prstGeom>
          <a:no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Nunito"/>
                <a:ea typeface="Nunito"/>
                <a:cs typeface="Nunito"/>
                <a:sym typeface="Nunito"/>
              </a:rPr>
              <a:t>3 km results in significantly less downward </a:t>
            </a:r>
            <a:r>
              <a:rPr lang="en" sz="1300">
                <a:latin typeface="Nunito"/>
                <a:ea typeface="Nunito"/>
                <a:cs typeface="Nunito"/>
                <a:sym typeface="Nunito"/>
              </a:rPr>
              <a:t>shortwave</a:t>
            </a:r>
            <a:r>
              <a:rPr lang="en" sz="1300">
                <a:latin typeface="Nunito"/>
                <a:ea typeface="Nunito"/>
                <a:cs typeface="Nunito"/>
                <a:sym typeface="Nunito"/>
              </a:rPr>
              <a:t> radiation flux</a:t>
            </a:r>
            <a:endParaRPr sz="1300">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317" name="Google Shape;317;p19"/>
          <p:cNvSpPr txBox="1"/>
          <p:nvPr/>
        </p:nvSpPr>
        <p:spPr>
          <a:xfrm>
            <a:off x="1820700" y="390250"/>
            <a:ext cx="550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3" name="Google Shape;323;p20" title="surf_ts_diff_DLWRF_surface.png"/>
          <p:cNvPicPr preferRelativeResize="0"/>
          <p:nvPr/>
        </p:nvPicPr>
        <p:blipFill>
          <a:blip r:embed="rId3">
            <a:alphaModFix/>
          </a:blip>
          <a:stretch>
            <a:fillRect/>
          </a:stretch>
        </p:blipFill>
        <p:spPr>
          <a:xfrm>
            <a:off x="459125" y="1213863"/>
            <a:ext cx="8225752" cy="2715768"/>
          </a:xfrm>
          <a:prstGeom prst="rect">
            <a:avLst/>
          </a:prstGeom>
          <a:noFill/>
          <a:ln>
            <a:noFill/>
          </a:ln>
        </p:spPr>
      </p:pic>
      <p:sp>
        <p:nvSpPr>
          <p:cNvPr id="324" name="Google Shape;324;p20"/>
          <p:cNvSpPr txBox="1"/>
          <p:nvPr/>
        </p:nvSpPr>
        <p:spPr>
          <a:xfrm>
            <a:off x="1820700" y="390250"/>
            <a:ext cx="550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a:t>
            </a:r>
            <a:r>
              <a:rPr b="1" lang="en">
                <a:solidFill>
                  <a:srgbClr val="351C75"/>
                </a:solidFill>
                <a:latin typeface="Nunito"/>
                <a:ea typeface="Nunito"/>
                <a:cs typeface="Nunito"/>
                <a:sym typeface="Nunito"/>
              </a:rPr>
              <a:t>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
        <p:nvSpPr>
          <p:cNvPr id="325" name="Google Shape;325;p20"/>
          <p:cNvSpPr txBox="1"/>
          <p:nvPr/>
        </p:nvSpPr>
        <p:spPr>
          <a:xfrm>
            <a:off x="913175" y="3988350"/>
            <a:ext cx="7305600" cy="435600"/>
          </a:xfrm>
          <a:prstGeom prst="rect">
            <a:avLst/>
          </a:prstGeom>
          <a:no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Nunito"/>
                <a:ea typeface="Nunito"/>
                <a:cs typeface="Nunito"/>
                <a:sym typeface="Nunito"/>
              </a:rPr>
              <a:t>Notice that relative downward longwave rad. flux increases while Earl and Danielle are active</a:t>
            </a:r>
            <a:endParaRPr sz="1300">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1" name="Google Shape;331;p21" title="surf_ts_diff_TMP_surface.png"/>
          <p:cNvPicPr preferRelativeResize="0"/>
          <p:nvPr/>
        </p:nvPicPr>
        <p:blipFill>
          <a:blip r:embed="rId3">
            <a:alphaModFix/>
          </a:blip>
          <a:stretch>
            <a:fillRect/>
          </a:stretch>
        </p:blipFill>
        <p:spPr>
          <a:xfrm>
            <a:off x="457526" y="1214175"/>
            <a:ext cx="8228951" cy="2715125"/>
          </a:xfrm>
          <a:prstGeom prst="rect">
            <a:avLst/>
          </a:prstGeom>
          <a:noFill/>
          <a:ln>
            <a:noFill/>
          </a:ln>
        </p:spPr>
      </p:pic>
      <p:sp>
        <p:nvSpPr>
          <p:cNvPr id="332" name="Google Shape;332;p21"/>
          <p:cNvSpPr txBox="1"/>
          <p:nvPr/>
        </p:nvSpPr>
        <p:spPr>
          <a:xfrm>
            <a:off x="913175" y="3988350"/>
            <a:ext cx="7305600" cy="435600"/>
          </a:xfrm>
          <a:prstGeom prst="rect">
            <a:avLst/>
          </a:prstGeom>
          <a:noFill/>
          <a:ln cap="flat" cmpd="sng" w="9525">
            <a:solidFill>
              <a:srgbClr val="351C75"/>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300">
                <a:latin typeface="Nunito"/>
                <a:ea typeface="Nunito"/>
                <a:cs typeface="Nunito"/>
                <a:sym typeface="Nunito"/>
              </a:rPr>
              <a:t>D</a:t>
            </a:r>
            <a:r>
              <a:rPr lang="en" sz="1300">
                <a:latin typeface="Nunito"/>
                <a:ea typeface="Nunito"/>
                <a:cs typeface="Nunito"/>
                <a:sym typeface="Nunito"/>
              </a:rPr>
              <a:t>ifferences in i</a:t>
            </a:r>
            <a:r>
              <a:rPr lang="en" sz="1300">
                <a:latin typeface="Nunito"/>
                <a:ea typeface="Nunito"/>
                <a:cs typeface="Nunito"/>
                <a:sym typeface="Nunito"/>
              </a:rPr>
              <a:t>ncoming rad. flux. correspond to differences in surface temperature</a:t>
            </a:r>
            <a:endParaRPr sz="1300">
              <a:latin typeface="Nunito"/>
              <a:ea typeface="Nunito"/>
              <a:cs typeface="Nunito"/>
              <a:sym typeface="Nunito"/>
            </a:endParaRPr>
          </a:p>
          <a:p>
            <a:pPr indent="0" lvl="0" marL="0" rtl="0" algn="l">
              <a:spcBef>
                <a:spcPts val="0"/>
              </a:spcBef>
              <a:spcAft>
                <a:spcPts val="0"/>
              </a:spcAft>
              <a:buNone/>
            </a:pPr>
            <a:r>
              <a:t/>
            </a:r>
            <a:endParaRPr sz="1300">
              <a:solidFill>
                <a:schemeClr val="dk2"/>
              </a:solidFill>
              <a:latin typeface="Nunito"/>
              <a:ea typeface="Nunito"/>
              <a:cs typeface="Nunito"/>
              <a:sym typeface="Nunito"/>
            </a:endParaRPr>
          </a:p>
        </p:txBody>
      </p:sp>
      <p:sp>
        <p:nvSpPr>
          <p:cNvPr id="333" name="Google Shape;333;p21"/>
          <p:cNvSpPr txBox="1"/>
          <p:nvPr/>
        </p:nvSpPr>
        <p:spPr>
          <a:xfrm>
            <a:off x="1820700" y="390250"/>
            <a:ext cx="5502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351C75"/>
                </a:solidFill>
                <a:latin typeface="Nunito"/>
                <a:ea typeface="Nunito"/>
                <a:cs typeface="Nunito"/>
                <a:sym typeface="Nunito"/>
              </a:rPr>
              <a:t>Positive Values: 3 km &gt; 6 km</a:t>
            </a:r>
            <a:endParaRPr b="1">
              <a:solidFill>
                <a:srgbClr val="351C75"/>
              </a:solidFill>
              <a:latin typeface="Nunito"/>
              <a:ea typeface="Nunito"/>
              <a:cs typeface="Nunito"/>
              <a:sym typeface="Nunito"/>
            </a:endParaRPr>
          </a:p>
          <a:p>
            <a:pPr indent="0" lvl="0" marL="0" rtl="0" algn="ctr">
              <a:spcBef>
                <a:spcPts val="0"/>
              </a:spcBef>
              <a:spcAft>
                <a:spcPts val="0"/>
              </a:spcAft>
              <a:buNone/>
            </a:pPr>
            <a:r>
              <a:rPr b="1" lang="en">
                <a:solidFill>
                  <a:srgbClr val="351C75"/>
                </a:solidFill>
                <a:latin typeface="Nunito"/>
                <a:ea typeface="Nunito"/>
                <a:cs typeface="Nunito"/>
                <a:sym typeface="Nunito"/>
              </a:rPr>
              <a:t>Negative Values: 6 km &gt; 3 km</a:t>
            </a:r>
            <a:endParaRPr b="1">
              <a:solidFill>
                <a:srgbClr val="351C75"/>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