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  <p:embeddedFont>
      <p:font typeface="Maven Pro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hIDe4R8VLr6ATUuFl9PtXqTFwF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MavenPro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Maven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5FA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 title="wave1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6" title="UIFCW2025_Logo_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5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07" name="Google Shape;107;p25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08" name="Google Shape;108;p2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25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13" name="Google Shape;113;p2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5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25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9" name="Google Shape;119;p2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" name="Google Shape;123;p25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24" name="Google Shape;124;p2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25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28" name="Google Shape;128;p25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5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5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5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25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34" name="Google Shape;134;p25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5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5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5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38;p25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39" name="Google Shape;139;p2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5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5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25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43" name="Google Shape;143;p25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5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5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5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5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25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49" name="Google Shape;149;p2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5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5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5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25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54" name="Google Shape;154;p25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5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" name="Google Shape;158;p25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59" name="Google Shape;159;p2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5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5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p25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63" name="Google Shape;163;p25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5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5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5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25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68" name="Google Shape;168;p25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5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5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172;p25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73" name="Google Shape;173;p25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5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25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79" name="Google Shape;179;p2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" name="Google Shape;183;p25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84" name="Google Shape;184;p25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5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25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88" name="Google Shape;188;p25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5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5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25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93" name="Google Shape;193;p25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5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5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5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5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25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99" name="Google Shape;199;p2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5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5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5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25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04" name="Google Shape;204;p25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5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5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25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08" name="Google Shape;208;p25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5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5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5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" name="Google Shape;213;p25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14" name="Google Shape;214;p25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5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5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5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Google Shape;218;p25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19" name="Google Shape;219;p2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5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5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5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25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24" name="Google Shape;224;p25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5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5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p25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28" name="Google Shape;228;p25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5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5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2" name="Google Shape;232;p25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25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4" name="Google Shape;234;p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7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17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21" name="Google Shape;21;p1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" name="Google Shape;22;p1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" name="Google Shape;23;p1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8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26" name="Google Shape;26;p18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27" name="Google Shape;27;p18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8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8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30" name="Google Shape;30;p18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8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8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33;p1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34" name="Google Shape;34;p18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8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8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8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" name="Google Shape;38;p18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39" name="Google Shape;39;p18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40" name="Google Shape;40;p18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8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" name="Google Shape;42;p18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43" name="Google Shape;43;p1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8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18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oogle Shape;46;p18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47" name="Google Shape;47;p18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8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8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8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51;p18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52" name="Google Shape;52;p18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8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8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8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" name="Google Shape;57;p18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9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9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66" name="Google Shape;66;p19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" name="Google Shape;67;p19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" name="Google Shape;68;p19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20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20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74" name="Google Shape;74;p20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" name="Google Shape;75;p20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20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21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21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83" name="Google Shape;83;p21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" name="Google Shape;84;p21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" name="Google Shape;85;p21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2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22" title="UIFCW2025_Logo_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2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23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23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98" name="Google Shape;98;p23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" name="Google Shape;99;p23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" name="Google Shape;100;p23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24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"/>
          <p:cNvSpPr txBox="1"/>
          <p:nvPr>
            <p:ph type="ctrTitle"/>
          </p:nvPr>
        </p:nvSpPr>
        <p:spPr>
          <a:xfrm>
            <a:off x="307100" y="972575"/>
            <a:ext cx="8209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80"/>
              <a:buNone/>
            </a:pPr>
            <a:r>
              <a:rPr lang="en" sz="3300"/>
              <a:t>JEDI-Based Data Assimilation for the NOAA Global Chemistry and Aerosol Forecast System (GCAFS)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80"/>
              <a:buNone/>
            </a:pPr>
            <a:r>
              <a:t/>
            </a:r>
            <a:endParaRPr sz="3300"/>
          </a:p>
        </p:txBody>
      </p:sp>
      <p:sp>
        <p:nvSpPr>
          <p:cNvPr id="242" name="Google Shape;242;p1"/>
          <p:cNvSpPr txBox="1"/>
          <p:nvPr>
            <p:ph idx="1" type="subTitle"/>
          </p:nvPr>
        </p:nvSpPr>
        <p:spPr>
          <a:xfrm>
            <a:off x="307102" y="2820408"/>
            <a:ext cx="7688100" cy="1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200"/>
              <a:t>Yaping Wang</a:t>
            </a:r>
            <a:r>
              <a:rPr b="1" baseline="30000" lang="en" sz="1200"/>
              <a:t>1,2</a:t>
            </a:r>
            <a:r>
              <a:rPr b="1" lang="en" sz="1200"/>
              <a:t>, Andrew Tangborn</a:t>
            </a:r>
            <a:r>
              <a:rPr b="1" baseline="30000" lang="en" sz="1200"/>
              <a:t>1,2</a:t>
            </a:r>
            <a:r>
              <a:rPr b="1" lang="en" sz="1200"/>
              <a:t>,  Cory Martin</a:t>
            </a:r>
            <a:r>
              <a:rPr b="1" baseline="30000" lang="en" sz="1200"/>
              <a:t>2</a:t>
            </a:r>
            <a:r>
              <a:rPr b="1" lang="en" sz="1200"/>
              <a:t>,  Li Pan</a:t>
            </a:r>
            <a:r>
              <a:rPr b="1" baseline="30000" lang="en" sz="1200"/>
              <a:t>1,2</a:t>
            </a:r>
            <a:r>
              <a:rPr b="1" lang="en" sz="1200"/>
              <a:t>, Partha S. Bhattacharjee</a:t>
            </a:r>
            <a:r>
              <a:rPr b="1" baseline="30000" lang="en" sz="1200"/>
              <a:t>1,2</a:t>
            </a:r>
            <a:r>
              <a:rPr b="1" lang="en" sz="1200"/>
              <a:t>, Barry Baker</a:t>
            </a:r>
            <a:r>
              <a:rPr b="1" baseline="30000" lang="en" sz="1200"/>
              <a:t>3</a:t>
            </a:r>
            <a:r>
              <a:rPr b="1" lang="en" sz="1200"/>
              <a:t>, Fanglin Yang</a:t>
            </a:r>
            <a:r>
              <a:rPr b="1" baseline="30000" lang="en" sz="1200"/>
              <a:t>2</a:t>
            </a:r>
            <a:r>
              <a:rPr b="1" lang="en" sz="1200"/>
              <a:t>, Youhua Tang</a:t>
            </a:r>
            <a:r>
              <a:rPr b="1" baseline="30000" lang="en" sz="1200"/>
              <a:t>3.4</a:t>
            </a:r>
            <a:r>
              <a:rPr b="1" lang="en" sz="1200"/>
              <a:t>, Bing Fu</a:t>
            </a:r>
            <a:r>
              <a:rPr b="1" baseline="30000" lang="en" sz="1200"/>
              <a:t>2</a:t>
            </a:r>
            <a:r>
              <a:rPr b="1" lang="en" sz="1200"/>
              <a:t>, Raffaele Montuoro</a:t>
            </a:r>
            <a:r>
              <a:rPr b="1" baseline="30000" lang="en" sz="1200"/>
              <a:t>2</a:t>
            </a:r>
            <a:r>
              <a:rPr b="1" lang="en" sz="1200"/>
              <a:t>, Li (Kate) Zhang</a:t>
            </a:r>
            <a:r>
              <a:rPr b="1" baseline="30000" lang="en" sz="1200"/>
              <a:t>5,6</a:t>
            </a:r>
            <a:r>
              <a:rPr b="1" lang="en" sz="1200"/>
              <a:t>, Bo Huang</a:t>
            </a:r>
            <a:r>
              <a:rPr b="1" baseline="30000" lang="en" sz="1200"/>
              <a:t>5,8</a:t>
            </a:r>
            <a:r>
              <a:rPr b="1" lang="en" sz="1200"/>
              <a:t>, Jerome Barre</a:t>
            </a:r>
            <a:r>
              <a:rPr b="1" baseline="30000" lang="en" sz="1200"/>
              <a:t>7</a:t>
            </a:r>
            <a:endParaRPr b="1" baseline="30000" sz="12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baseline="30000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baseline="30000" lang="en" sz="1200"/>
              <a:t>1</a:t>
            </a:r>
            <a:r>
              <a:rPr b="1" lang="en" sz="1200"/>
              <a:t>Lynker/SAIC at NCEP/NWS/EMC/NOAA; 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baseline="30000" lang="en" sz="1200"/>
              <a:t>2</a:t>
            </a:r>
            <a:r>
              <a:rPr b="1" lang="en" sz="1200"/>
              <a:t>Environmental Modeling Center, NCEP/NWS/NOAA; 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baseline="30000" lang="en" sz="1200"/>
              <a:t>3</a:t>
            </a:r>
            <a:r>
              <a:rPr b="1" lang="en" sz="1200"/>
              <a:t>Air Resources Laboratory, NOAA; </a:t>
            </a:r>
            <a:r>
              <a:rPr b="1" baseline="30000" lang="en" sz="1200"/>
              <a:t>4</a:t>
            </a:r>
            <a:r>
              <a:rPr b="1" lang="en" sz="1200"/>
              <a:t>George Mason University; </a:t>
            </a:r>
            <a:r>
              <a:rPr b="1" baseline="30000" lang="en" sz="1200"/>
              <a:t>5</a:t>
            </a:r>
            <a:r>
              <a:rPr b="1" lang="en" sz="1200"/>
              <a:t>CIRES, University of Colorado; 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baseline="30000" lang="en" sz="1200"/>
              <a:t>6</a:t>
            </a:r>
            <a:r>
              <a:rPr b="1" lang="en" sz="1200"/>
              <a:t>Global Systems Laboratory, NOAA; </a:t>
            </a:r>
            <a:r>
              <a:rPr b="1" baseline="30000" lang="en" sz="1200"/>
              <a:t>7</a:t>
            </a:r>
            <a:r>
              <a:rPr b="1" lang="en" sz="1200"/>
              <a:t>JCSDA/UCAR;  </a:t>
            </a:r>
            <a:r>
              <a:rPr b="1" baseline="30000" lang="en" sz="1200"/>
              <a:t>8</a:t>
            </a:r>
            <a:r>
              <a:rPr b="1" lang="en" sz="1200"/>
              <a:t>Physical Sciences Laboratory, NOAA;</a:t>
            </a:r>
            <a:endParaRPr sz="1860"/>
          </a:p>
        </p:txBody>
      </p:sp>
      <p:sp>
        <p:nvSpPr>
          <p:cNvPr id="243" name="Google Shape;243;p1"/>
          <p:cNvSpPr txBox="1"/>
          <p:nvPr/>
        </p:nvSpPr>
        <p:spPr>
          <a:xfrm>
            <a:off x="0" y="4729800"/>
            <a:ext cx="30000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60"/>
              <a:buFont typeface="Arial"/>
              <a:buNone/>
            </a:pPr>
            <a:r>
              <a:rPr b="0" i="0" lang="en" sz="186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September 8-12, 2025</a:t>
            </a:r>
            <a:endParaRPr b="0" i="0" sz="186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975" y="2111900"/>
            <a:ext cx="4488501" cy="22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0"/>
          <p:cNvSpPr txBox="1"/>
          <p:nvPr/>
        </p:nvSpPr>
        <p:spPr>
          <a:xfrm>
            <a:off x="703171" y="64025"/>
            <a:ext cx="720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GCDAS 6-h AOD</a:t>
            </a:r>
            <a:r>
              <a:rPr b="1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Verification against MODIS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 txBox="1"/>
          <p:nvPr/>
        </p:nvSpPr>
        <p:spPr>
          <a:xfrm>
            <a:off x="4689663" y="857950"/>
            <a:ext cx="4132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RMSE of AOD is reduced 13% globally by DA.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significant improvements are over dust areas and over ocean.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0"/>
          <p:cNvSpPr txBox="1"/>
          <p:nvPr/>
        </p:nvSpPr>
        <p:spPr>
          <a:xfrm>
            <a:off x="8308309" y="3686364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"/>
          <p:cNvSpPr txBox="1"/>
          <p:nvPr/>
        </p:nvSpPr>
        <p:spPr>
          <a:xfrm>
            <a:off x="4521548" y="3694926"/>
            <a:ext cx="91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1600">
                <a:solidFill>
                  <a:srgbClr val="4285F4"/>
                </a:solidFill>
              </a:rPr>
              <a:t>or</a:t>
            </a:r>
            <a:r>
              <a:rPr b="0" i="0" lang="en" sz="1600" u="none" cap="none" strike="noStrik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endParaRPr b="0" i="0" sz="1600" u="none" cap="none" strike="noStrik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0" y="3009125"/>
            <a:ext cx="4555444" cy="22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75" y="724474"/>
            <a:ext cx="4257442" cy="22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0"/>
          <p:cNvSpPr txBox="1"/>
          <p:nvPr/>
        </p:nvSpPr>
        <p:spPr>
          <a:xfrm>
            <a:off x="2359500" y="3911500"/>
            <a:ext cx="121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13% lower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"/>
          <p:cNvSpPr txBox="1"/>
          <p:nvPr>
            <p:ph type="title"/>
          </p:nvPr>
        </p:nvSpPr>
        <p:spPr>
          <a:xfrm>
            <a:off x="768688" y="65739"/>
            <a:ext cx="7624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Quality Control Experiments Compared with CAMS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343" name="Google Shape;343;p11"/>
          <p:cNvPicPr preferRelativeResize="0"/>
          <p:nvPr/>
        </p:nvPicPr>
        <p:blipFill rotWithShape="1">
          <a:blip r:embed="rId3">
            <a:alphaModFix/>
          </a:blip>
          <a:srcRect b="62135" l="4004" r="50899" t="8429"/>
          <a:stretch/>
        </p:blipFill>
        <p:spPr>
          <a:xfrm>
            <a:off x="3196080" y="1131775"/>
            <a:ext cx="2816497" cy="18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"/>
          <p:cNvPicPr preferRelativeResize="0"/>
          <p:nvPr/>
        </p:nvPicPr>
        <p:blipFill rotWithShape="1">
          <a:blip r:embed="rId3">
            <a:alphaModFix/>
          </a:blip>
          <a:srcRect b="62134" l="48421" r="8566" t="9791"/>
          <a:stretch/>
        </p:blipFill>
        <p:spPr>
          <a:xfrm>
            <a:off x="5969200" y="1173450"/>
            <a:ext cx="2816502" cy="183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"/>
          <p:cNvPicPr preferRelativeResize="0"/>
          <p:nvPr/>
        </p:nvPicPr>
        <p:blipFill rotWithShape="1">
          <a:blip r:embed="rId4">
            <a:alphaModFix/>
          </a:blip>
          <a:srcRect b="62181" l="4327" r="49974" t="8748"/>
          <a:stretch/>
        </p:blipFill>
        <p:spPr>
          <a:xfrm>
            <a:off x="3193500" y="3139475"/>
            <a:ext cx="2917376" cy="185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"/>
          <p:cNvPicPr preferRelativeResize="0"/>
          <p:nvPr/>
        </p:nvPicPr>
        <p:blipFill rotWithShape="1">
          <a:blip r:embed="rId4">
            <a:alphaModFix/>
          </a:blip>
          <a:srcRect b="62181" l="48850" r="7031" t="8748"/>
          <a:stretch/>
        </p:blipFill>
        <p:spPr>
          <a:xfrm>
            <a:off x="6110875" y="3166700"/>
            <a:ext cx="2816502" cy="185588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1"/>
          <p:cNvSpPr txBox="1"/>
          <p:nvPr/>
        </p:nvSpPr>
        <p:spPr>
          <a:xfrm>
            <a:off x="937000" y="1495725"/>
            <a:ext cx="225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Thinning vs. Superobbing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2697000" y="1768125"/>
            <a:ext cx="344100" cy="19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BCFD1"/>
          </a:solidFill>
          <a:ln cap="flat" cmpd="sng" w="9525">
            <a:solidFill>
              <a:srgbClr val="323C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 txBox="1"/>
          <p:nvPr/>
        </p:nvSpPr>
        <p:spPr>
          <a:xfrm>
            <a:off x="100050" y="3235825"/>
            <a:ext cx="25227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VarBC vs. VarBC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 correction applied to VIIRS NPP AOD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Wind speed and Constant Predictors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 txBox="1"/>
          <p:nvPr/>
        </p:nvSpPr>
        <p:spPr>
          <a:xfrm>
            <a:off x="3899950" y="1306425"/>
            <a:ext cx="507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323C46"/>
                </a:solidFill>
                <a:latin typeface="Arial"/>
                <a:ea typeface="Arial"/>
                <a:cs typeface="Arial"/>
                <a:sym typeface="Arial"/>
              </a:rPr>
              <a:t>Total AOD</a:t>
            </a:r>
            <a:endParaRPr b="0" i="0" sz="1800" u="none" cap="none" strike="noStrike">
              <a:solidFill>
                <a:srgbClr val="323C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 txBox="1"/>
          <p:nvPr/>
        </p:nvSpPr>
        <p:spPr>
          <a:xfrm>
            <a:off x="4089200" y="3926200"/>
            <a:ext cx="507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323C46"/>
                </a:solidFill>
                <a:latin typeface="Arial"/>
                <a:ea typeface="Arial"/>
                <a:cs typeface="Arial"/>
                <a:sym typeface="Arial"/>
              </a:rPr>
              <a:t>SU AOD</a:t>
            </a:r>
            <a:endParaRPr b="0" i="0" sz="1800" u="none" cap="none" strike="noStrike">
              <a:solidFill>
                <a:srgbClr val="323C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2697000" y="3825525"/>
            <a:ext cx="344100" cy="19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BCFD1"/>
          </a:solidFill>
          <a:ln cap="flat" cmpd="sng" w="9525">
            <a:solidFill>
              <a:srgbClr val="323C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 txBox="1"/>
          <p:nvPr/>
        </p:nvSpPr>
        <p:spPr>
          <a:xfrm>
            <a:off x="7026525" y="1478950"/>
            <a:ext cx="161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Superobbing further reduces MAE. 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1"/>
          <p:cNvSpPr txBox="1"/>
          <p:nvPr/>
        </p:nvSpPr>
        <p:spPr>
          <a:xfrm>
            <a:off x="6949950" y="3609600"/>
            <a:ext cx="161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VarBC reduces MAE of Sulfate by ~5%.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"/>
          <p:cNvSpPr txBox="1"/>
          <p:nvPr/>
        </p:nvSpPr>
        <p:spPr>
          <a:xfrm>
            <a:off x="311700" y="1075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GCAFS Free Forecast Verification against CAMS</a:t>
            </a:r>
            <a:endParaRPr b="1" i="0" sz="3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2" title="GCAFS_GOCART-CAMS_AOD_550nm_timeseries_100112Z_120900Z_allexp_global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600" y="1608625"/>
            <a:ext cx="2368450" cy="177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2" title="GCAFS_GOCART-CAMS_AOD_SU_550nm_timeseries_100112Z_120900Z_allexp_global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8275" y="1608625"/>
            <a:ext cx="2368450" cy="177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2" title="GCAFS_GOCART-CAMS_AOD_DU_550nm_timeseries_100112Z_120900Z_allexp_global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3950" y="1608625"/>
            <a:ext cx="2368440" cy="17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2" title="GCAFS_GOCART-CAMS_AOD_OC_550nm_timeseries_100112Z_120900Z_allexp_global.png"/>
          <p:cNvPicPr preferRelativeResize="0"/>
          <p:nvPr/>
        </p:nvPicPr>
        <p:blipFill rotWithShape="1">
          <a:blip r:embed="rId6">
            <a:alphaModFix/>
          </a:blip>
          <a:srcRect b="0" l="0" r="0" t="5455"/>
          <a:stretch/>
        </p:blipFill>
        <p:spPr>
          <a:xfrm>
            <a:off x="2218425" y="3411225"/>
            <a:ext cx="2505149" cy="177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" title="GCAFS_GOCART-CAMS_AOD_BC_550nm_timeseries_100112Z_120900Z_allexp_global.png"/>
          <p:cNvPicPr preferRelativeResize="0"/>
          <p:nvPr/>
        </p:nvPicPr>
        <p:blipFill rotWithShape="1">
          <a:blip r:embed="rId7">
            <a:alphaModFix/>
          </a:blip>
          <a:srcRect b="0" l="0" r="0" t="5589"/>
          <a:stretch/>
        </p:blipFill>
        <p:spPr>
          <a:xfrm>
            <a:off x="4556550" y="3411224"/>
            <a:ext cx="2446373" cy="173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2" title="GCAFS_GOCART-CAMS_AOD_SS_550nm_timeseries_100112Z_120900Z_allexp_global.png"/>
          <p:cNvPicPr preferRelativeResize="0"/>
          <p:nvPr/>
        </p:nvPicPr>
        <p:blipFill rotWithShape="1">
          <a:blip r:embed="rId8">
            <a:alphaModFix/>
          </a:blip>
          <a:srcRect b="0" l="0" r="0" t="5589"/>
          <a:stretch/>
        </p:blipFill>
        <p:spPr>
          <a:xfrm>
            <a:off x="6791250" y="3411225"/>
            <a:ext cx="2446373" cy="173227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2"/>
          <p:cNvSpPr txBox="1"/>
          <p:nvPr/>
        </p:nvSpPr>
        <p:spPr>
          <a:xfrm>
            <a:off x="813750" y="1029361"/>
            <a:ext cx="823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Aggregating 5-days forecasts from 138 initializations during Oct 1 to Dec 19 2023.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2"/>
          <p:cNvSpPr txBox="1"/>
          <p:nvPr/>
        </p:nvSpPr>
        <p:spPr>
          <a:xfrm>
            <a:off x="-70550" y="1665225"/>
            <a:ext cx="2570400" cy="22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Reduction in total AOD RMSE by DA is statistically significant for 102 hours.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Major improvements in Dust and OC.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2"/>
          <p:cNvSpPr txBox="1"/>
          <p:nvPr/>
        </p:nvSpPr>
        <p:spPr>
          <a:xfrm>
            <a:off x="2645600" y="2423000"/>
            <a:ext cx="9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Total AOD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9" name="Google Shape;369;p12"/>
          <p:cNvSpPr txBox="1"/>
          <p:nvPr/>
        </p:nvSpPr>
        <p:spPr>
          <a:xfrm>
            <a:off x="4895650" y="2304350"/>
            <a:ext cx="9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SU 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AOD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0" name="Google Shape;370;p12"/>
          <p:cNvSpPr txBox="1"/>
          <p:nvPr/>
        </p:nvSpPr>
        <p:spPr>
          <a:xfrm>
            <a:off x="7145700" y="2467450"/>
            <a:ext cx="9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DU 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AOD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1" name="Google Shape;371;p12"/>
          <p:cNvSpPr txBox="1"/>
          <p:nvPr/>
        </p:nvSpPr>
        <p:spPr>
          <a:xfrm>
            <a:off x="2599825" y="4160975"/>
            <a:ext cx="9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OC 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AOD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2" name="Google Shape;372;p12"/>
          <p:cNvSpPr txBox="1"/>
          <p:nvPr/>
        </p:nvSpPr>
        <p:spPr>
          <a:xfrm>
            <a:off x="4895650" y="4106950"/>
            <a:ext cx="9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BC 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AOD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3" name="Google Shape;373;p12"/>
          <p:cNvSpPr txBox="1"/>
          <p:nvPr/>
        </p:nvSpPr>
        <p:spPr>
          <a:xfrm>
            <a:off x="7145700" y="4248650"/>
            <a:ext cx="9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SS 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AOD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"/>
          <p:cNvSpPr txBox="1"/>
          <p:nvPr/>
        </p:nvSpPr>
        <p:spPr>
          <a:xfrm>
            <a:off x="1122250" y="607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Summary </a:t>
            </a:r>
            <a:endParaRPr b="1" i="0" sz="3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3"/>
          <p:cNvSpPr txBox="1"/>
          <p:nvPr/>
        </p:nvSpPr>
        <p:spPr>
          <a:xfrm>
            <a:off x="382825" y="1127721"/>
            <a:ext cx="8212800" cy="3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DA, Global total AOD RMSE differences with CAMS reanalysis, with AERONET and MODIS observations are all reduced by &gt; 10%.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Individual species improvements are variable, from a very large improvement in dust to degraded mean difference in SULF (though RMSE is nearly unchanged). Sea Salt is improved for the first time after 6 week spinup.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Observation quality control of superobbing further reduces forecast error than thinning.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 of VarBC reduces sulfate error by 5% verified by CAMS, though its impact on global total AOD is negligible.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Impact of DA on GCAFS AOD free forecast could last for nearly 5-days with statistical significance.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85" name="Google Shape;385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Continue background error tuning experiments and verification with latest updates in GOCART model and emissions.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 for reanalysis / retrospective runs.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Finalize bias correction and observation usage in GCDAS.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/>
          <p:nvPr/>
        </p:nvSpPr>
        <p:spPr>
          <a:xfrm>
            <a:off x="311700" y="55896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GCAFS - Global Chemistry and Aerosol Forecast System </a:t>
            </a:r>
            <a:endParaRPr b="1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"/>
          <p:cNvSpPr txBox="1"/>
          <p:nvPr/>
        </p:nvSpPr>
        <p:spPr>
          <a:xfrm>
            <a:off x="122075" y="1517786"/>
            <a:ext cx="6683400" cy="3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NOAA Global Chemistry and Aerosol Forecast System (GCAFS) is expected to begin operations in 2026.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GCAFS aerosol modules incorporate NASA's GOCART model.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aerosol species: dust, sea salt, black carbon, organic carbon and sulfate.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GCAFS include a Global Chemistry and Aerosol Data Assimilation System (</a:t>
            </a: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GCDAS</a:t>
            </a: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for the first time and will use the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Joint Effort for Data assimilation Integration (JEDI)</a:t>
            </a: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5499" y="1339358"/>
            <a:ext cx="2338500" cy="23385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"/>
          <p:cNvSpPr txBox="1"/>
          <p:nvPr>
            <p:ph type="title"/>
          </p:nvPr>
        </p:nvSpPr>
        <p:spPr>
          <a:xfrm>
            <a:off x="1303800" y="65739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GCAFS Analysis Configuration</a:t>
            </a:r>
            <a:endParaRPr/>
          </a:p>
        </p:txBody>
      </p:sp>
      <p:sp>
        <p:nvSpPr>
          <p:cNvPr id="256" name="Google Shape;256;p3"/>
          <p:cNvSpPr txBox="1"/>
          <p:nvPr/>
        </p:nvSpPr>
        <p:spPr>
          <a:xfrm>
            <a:off x="58800" y="1483244"/>
            <a:ext cx="35211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Aerosol Analysis from </a:t>
            </a: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GCDAS 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JEDI-bas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ed 3-dimensional variational-First Guess at Assimilation Time (3DVar-FGAT)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C384 analysis resolution (~25 km) 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Update 14 tracer species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AOD CRTM operator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VIIRS </a:t>
            </a: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Aerosol Optical Depth (AOD)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products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from S-</a:t>
            </a: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NPP, NOAA-20, NOAA-21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satellites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"/>
          <p:cNvPicPr preferRelativeResize="0"/>
          <p:nvPr/>
        </p:nvPicPr>
        <p:blipFill rotWithShape="1">
          <a:blip r:embed="rId3">
            <a:alphaModFix/>
          </a:blip>
          <a:srcRect b="0" l="0" r="0" t="26905"/>
          <a:stretch/>
        </p:blipFill>
        <p:spPr>
          <a:xfrm>
            <a:off x="3741775" y="1861763"/>
            <a:ext cx="5331648" cy="2318676"/>
          </a:xfrm>
          <a:prstGeom prst="rect">
            <a:avLst/>
          </a:prstGeom>
          <a:noFill/>
          <a:ln cap="flat" cmpd="sng" w="9525">
            <a:solidFill>
              <a:srgbClr val="323C4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8" name="Google Shape;258;p3"/>
          <p:cNvSpPr txBox="1"/>
          <p:nvPr/>
        </p:nvSpPr>
        <p:spPr>
          <a:xfrm>
            <a:off x="5062825" y="4180450"/>
            <a:ext cx="2819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GCAFS Cycling Workflow </a:t>
            </a:r>
            <a:r>
              <a:rPr i="1" lang="en"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(Courtesy of Cory Martin)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"/>
          <p:cNvSpPr txBox="1"/>
          <p:nvPr/>
        </p:nvSpPr>
        <p:spPr>
          <a:xfrm>
            <a:off x="58800" y="776425"/>
            <a:ext cx="67008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Atmospheric analysis from 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GDAS GSI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in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Global Forecast System (GFS)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regridded to GCAFS resolution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Provides highest quality meteorology ICs</a:t>
            </a:r>
            <a:endParaRPr/>
          </a:p>
        </p:txBody>
      </p:sp>
      <p:sp>
        <p:nvSpPr>
          <p:cNvPr id="260" name="Google Shape;260;p3"/>
          <p:cNvSpPr txBox="1"/>
          <p:nvPr/>
        </p:nvSpPr>
        <p:spPr>
          <a:xfrm>
            <a:off x="6972302" y="4773250"/>
            <a:ext cx="2171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"/>
          <p:cNvSpPr txBox="1"/>
          <p:nvPr>
            <p:ph type="title"/>
          </p:nvPr>
        </p:nvSpPr>
        <p:spPr>
          <a:xfrm>
            <a:off x="1303800" y="576827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GCDAS - Obs Quality Control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66" name="Google Shape;266;p4"/>
          <p:cNvSpPr txBox="1"/>
          <p:nvPr/>
        </p:nvSpPr>
        <p:spPr>
          <a:xfrm>
            <a:off x="654625" y="1216550"/>
            <a:ext cx="81777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Observation Quality Control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High-quality obs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within [-3h, +3h ]</a:t>
            </a: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window thinned or superobbed approximately to C384 resolution.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Domain check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Limit obs to 60°S–60°N latitude range.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Bounds Checks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obs values are within [0, 5].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1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 Checks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Inflate observation error by 3 times if the departure between obs and background guess is larger than 3 times of observation error.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"/>
          <p:cNvSpPr txBox="1"/>
          <p:nvPr/>
        </p:nvSpPr>
        <p:spPr>
          <a:xfrm>
            <a:off x="654625" y="3335600"/>
            <a:ext cx="6497400" cy="16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Variational Bias Correction (VarBC)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 correction applied to VIIRS NPP AOD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VarBC to VIIRS N20 and N21 AOD (work as anchor)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Wind speed and Constant Predictors applied separately over land and sea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 txBox="1"/>
          <p:nvPr>
            <p:ph type="title"/>
          </p:nvPr>
        </p:nvSpPr>
        <p:spPr>
          <a:xfrm>
            <a:off x="1271177" y="576827"/>
            <a:ext cx="73869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GCDAS - 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3DVar 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ackground Error Covariance (B)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273" name="Google Shape;2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8781" y="1314600"/>
            <a:ext cx="3225733" cy="19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"/>
          <p:cNvSpPr txBox="1"/>
          <p:nvPr/>
        </p:nvSpPr>
        <p:spPr>
          <a:xfrm>
            <a:off x="295781" y="1410450"/>
            <a:ext cx="51135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Flow</a:t>
            </a:r>
            <a:r>
              <a:rPr b="0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-dependent B matrix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diagonal of the B are estimated based on background. 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Tuning is done using rescaling factors that vary with aerosol species, land/ocean and latitude.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Spatial correlations length in B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300 km in horizontal, and 20 levels in vertical 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B matrix is a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pplied by the SABER model in JEDI</a:t>
            </a:r>
            <a:r>
              <a:rPr lang="en" sz="21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"/>
          <p:cNvSpPr txBox="1"/>
          <p:nvPr/>
        </p:nvSpPr>
        <p:spPr>
          <a:xfrm>
            <a:off x="6129806" y="3174450"/>
            <a:ext cx="29988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Neighboring gridpoints are used to compute the aerosol variance around each gridpoint as a proxy for uncertainty at that gridpoint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"/>
          <p:cNvSpPr txBox="1"/>
          <p:nvPr>
            <p:ph type="title"/>
          </p:nvPr>
        </p:nvSpPr>
        <p:spPr>
          <a:xfrm>
            <a:off x="1303800" y="87487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GCDAS Background Error Tuning Results</a:t>
            </a:r>
            <a:endParaRPr/>
          </a:p>
        </p:txBody>
      </p:sp>
      <p:pic>
        <p:nvPicPr>
          <p:cNvPr id="281" name="Google Shape;281;p6" title="Screen Shot 2025-08-29 at 11.21.46 A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1150" y="2269200"/>
            <a:ext cx="4466652" cy="278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" title="Screen Shot 2025-08-29 at 11.05.14 A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0" y="2339975"/>
            <a:ext cx="4466652" cy="278728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"/>
          <p:cNvSpPr txBox="1"/>
          <p:nvPr/>
        </p:nvSpPr>
        <p:spPr>
          <a:xfrm>
            <a:off x="3450" y="773765"/>
            <a:ext cx="8832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Cycling experiments started at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Sep 30 2023 </a:t>
            </a: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a 15 day spinup. 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GCDAS </a:t>
            </a: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6-h AOD forecast verification against CAMS (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GCDAS</a:t>
            </a: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CAMS) starting after 1 month of cycling spin up.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MERRA2 against CAMS (MERRA2 - CAMS).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6"/>
          <p:cNvSpPr txBox="1"/>
          <p:nvPr/>
        </p:nvSpPr>
        <p:spPr>
          <a:xfrm>
            <a:off x="4740800" y="1380175"/>
            <a:ext cx="4146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Blue - noDA</a:t>
            </a:r>
            <a:endParaRPr b="0" i="0" sz="13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- DA</a:t>
            </a:r>
            <a:endParaRPr b="0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Green - MERRA2 </a:t>
            </a:r>
            <a:r>
              <a:rPr b="1" i="0" lang="en" sz="13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reanalysis !!</a:t>
            </a:r>
            <a:endParaRPr b="1" i="0" sz="16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6"/>
          <p:cNvSpPr txBox="1"/>
          <p:nvPr/>
        </p:nvSpPr>
        <p:spPr>
          <a:xfrm>
            <a:off x="534625" y="2496150"/>
            <a:ext cx="113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AOD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6"/>
          <p:cNvSpPr txBox="1"/>
          <p:nvPr/>
        </p:nvSpPr>
        <p:spPr>
          <a:xfrm>
            <a:off x="7425125" y="2414850"/>
            <a:ext cx="113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Sulf AOD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 txBox="1"/>
          <p:nvPr/>
        </p:nvSpPr>
        <p:spPr>
          <a:xfrm>
            <a:off x="2766075" y="2773675"/>
            <a:ext cx="73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"/>
          <p:cNvSpPr txBox="1"/>
          <p:nvPr/>
        </p:nvSpPr>
        <p:spPr>
          <a:xfrm>
            <a:off x="3522700" y="3146575"/>
            <a:ext cx="94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2605825" y="3684550"/>
            <a:ext cx="998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MERRA2 </a:t>
            </a:r>
            <a:endParaRPr b="0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"/>
          <p:cNvSpPr txBox="1"/>
          <p:nvPr/>
        </p:nvSpPr>
        <p:spPr>
          <a:xfrm>
            <a:off x="6795000" y="3470400"/>
            <a:ext cx="2401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Nearly as good as MERRA2</a:t>
            </a:r>
            <a:endParaRPr b="0" i="0" sz="13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6"/>
          <p:cNvCxnSpPr/>
          <p:nvPr/>
        </p:nvCxnSpPr>
        <p:spPr>
          <a:xfrm flipH="1" rot="10800000">
            <a:off x="8013025" y="3292750"/>
            <a:ext cx="601500" cy="2706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2" name="Google Shape;292;p6"/>
          <p:cNvSpPr txBox="1"/>
          <p:nvPr/>
        </p:nvSpPr>
        <p:spPr>
          <a:xfrm>
            <a:off x="6972302" y="4773250"/>
            <a:ext cx="2171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(Courtesy of Andrew Tangborn)</a:t>
            </a:r>
            <a:endParaRPr i="1" sz="1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7" title="Screen Shot 2025-08-29 at 11.55.38 A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2400" y="1581750"/>
            <a:ext cx="4308726" cy="2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7" title="Screen Shot 2025-08-29 at 11.41.29 A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00" y="1546200"/>
            <a:ext cx="4308726" cy="265718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7"/>
          <p:cNvSpPr txBox="1"/>
          <p:nvPr/>
        </p:nvSpPr>
        <p:spPr>
          <a:xfrm>
            <a:off x="2363425" y="1657950"/>
            <a:ext cx="113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BC AOD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 txBox="1"/>
          <p:nvPr/>
        </p:nvSpPr>
        <p:spPr>
          <a:xfrm>
            <a:off x="7840000" y="1652850"/>
            <a:ext cx="113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 AOD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 txBox="1"/>
          <p:nvPr/>
        </p:nvSpPr>
        <p:spPr>
          <a:xfrm>
            <a:off x="3413650" y="287975"/>
            <a:ext cx="2683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Blue - noDA</a:t>
            </a:r>
            <a:endParaRPr b="0" i="0" sz="13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- DA</a:t>
            </a:r>
            <a:endParaRPr b="0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Green - MERRA2 reanalysis</a:t>
            </a:r>
            <a:endParaRPr b="0" i="0" sz="16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"/>
          <p:cNvSpPr txBox="1"/>
          <p:nvPr/>
        </p:nvSpPr>
        <p:spPr>
          <a:xfrm>
            <a:off x="2790575" y="2576850"/>
            <a:ext cx="1231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Small quantities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7"/>
          <p:cNvSpPr txBox="1"/>
          <p:nvPr/>
        </p:nvSpPr>
        <p:spPr>
          <a:xfrm>
            <a:off x="6972302" y="4773250"/>
            <a:ext cx="2171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(Courtesy of Andrew Tangborn)</a:t>
            </a:r>
            <a:endParaRPr i="1" sz="1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8" title="Screen Shot 2025-08-29 at 12.11.10 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799" y="1505548"/>
            <a:ext cx="4327373" cy="270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8" title="Screen Shot 2025-08-29 at 10.48.17 A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1505550"/>
            <a:ext cx="4327414" cy="27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8"/>
          <p:cNvSpPr txBox="1"/>
          <p:nvPr/>
        </p:nvSpPr>
        <p:spPr>
          <a:xfrm>
            <a:off x="1356800" y="1645825"/>
            <a:ext cx="113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Dust AOD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8"/>
          <p:cNvSpPr txBox="1"/>
          <p:nvPr/>
        </p:nvSpPr>
        <p:spPr>
          <a:xfrm>
            <a:off x="5734125" y="1640725"/>
            <a:ext cx="146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Seasalt AOD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3489850" y="364175"/>
            <a:ext cx="236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Blue - noDA</a:t>
            </a:r>
            <a:endParaRPr b="0" i="0" sz="13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- no rescaling</a:t>
            </a:r>
            <a:endParaRPr b="0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Green - MERRA2 reanalysis</a:t>
            </a:r>
            <a:endParaRPr b="0" i="0" sz="16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6972302" y="4773250"/>
            <a:ext cx="2171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(Courtesy of Andrew Tangborn)</a:t>
            </a:r>
            <a:endParaRPr i="1" sz="1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2500" y="1708275"/>
            <a:ext cx="4569799" cy="2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9"/>
          <p:cNvSpPr txBox="1"/>
          <p:nvPr/>
        </p:nvSpPr>
        <p:spPr>
          <a:xfrm>
            <a:off x="3117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GCDAS 6-h </a:t>
            </a:r>
            <a:r>
              <a:rPr b="1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AOD Verification against AERONET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02900"/>
            <a:ext cx="3953200" cy="313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9"/>
          <p:cNvSpPr txBox="1"/>
          <p:nvPr/>
        </p:nvSpPr>
        <p:spPr>
          <a:xfrm>
            <a:off x="4435600" y="789125"/>
            <a:ext cx="447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RMSE of total AOD verified against AERONET is reduced ~10% globally by DA.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9"/>
          <p:cNvSpPr txBox="1"/>
          <p:nvPr/>
        </p:nvSpPr>
        <p:spPr>
          <a:xfrm rot="5400000">
            <a:off x="8439775" y="18002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9"/>
          <p:cNvSpPr txBox="1"/>
          <p:nvPr/>
        </p:nvSpPr>
        <p:spPr>
          <a:xfrm rot="5400000">
            <a:off x="8450575" y="3787152"/>
            <a:ext cx="91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Wrose</a:t>
            </a:r>
            <a:endParaRPr b="0" i="0" sz="1600" u="none" cap="none" strike="noStrike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9"/>
          <p:cNvSpPr txBox="1"/>
          <p:nvPr/>
        </p:nvSpPr>
        <p:spPr>
          <a:xfrm>
            <a:off x="4996250" y="1496200"/>
            <a:ext cx="355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Abs. Error difference (noDA - DA)</a:t>
            </a:r>
            <a:endParaRPr b="0" i="0" sz="16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"/>
          <p:cNvSpPr txBox="1"/>
          <p:nvPr/>
        </p:nvSpPr>
        <p:spPr>
          <a:xfrm>
            <a:off x="2816700" y="3334875"/>
            <a:ext cx="121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10% lower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