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2"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embeddedFontLst>
    <p:embeddedFont>
      <p:font typeface="Roboto"/>
      <p:regular r:id="rId19"/>
      <p:bold r:id="rId20"/>
      <p:italic r:id="rId21"/>
      <p:boldItalic r:id="rId22"/>
    </p:embeddedFont>
    <p:embeddedFont>
      <p:font typeface="Nunito"/>
      <p:regular r:id="rId23"/>
      <p:bold r:id="rId24"/>
      <p:italic r:id="rId25"/>
      <p:boldItalic r:id="rId26"/>
    </p:embeddedFont>
    <p:embeddedFont>
      <p:font typeface="Maven Pro"/>
      <p:regular r:id="rId27"/>
      <p:bold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bold.fntdata"/><Relationship Id="rId22" Type="http://schemas.openxmlformats.org/officeDocument/2006/relationships/font" Target="fonts/Roboto-boldItalic.fntdata"/><Relationship Id="rId21" Type="http://schemas.openxmlformats.org/officeDocument/2006/relationships/font" Target="fonts/Roboto-italic.fntdata"/><Relationship Id="rId24" Type="http://schemas.openxmlformats.org/officeDocument/2006/relationships/font" Target="fonts/Nunito-bold.fntdata"/><Relationship Id="rId23" Type="http://schemas.openxmlformats.org/officeDocument/2006/relationships/font" Target="fonts/Nunito-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Nunito-boldItalic.fntdata"/><Relationship Id="rId25" Type="http://schemas.openxmlformats.org/officeDocument/2006/relationships/font" Target="fonts/Nunito-italic.fntdata"/><Relationship Id="rId28" Type="http://schemas.openxmlformats.org/officeDocument/2006/relationships/font" Target="fonts/MavenPro-bold.fntdata"/><Relationship Id="rId27" Type="http://schemas.openxmlformats.org/officeDocument/2006/relationships/font" Target="fonts/MavenPro-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font" Target="fonts/Roboto-regular.fntdata"/><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345624b8b9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9" name="Google Shape;249;g345624b8b9a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g3857553ab83_0_6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9" name="Google Shape;399;g3857553ab83_0_6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50">
                <a:solidFill>
                  <a:srgbClr val="1F1F1F"/>
                </a:solidFill>
                <a:highlight>
                  <a:srgbClr val="FFFFFF"/>
                </a:highlight>
                <a:latin typeface="Roboto"/>
                <a:ea typeface="Roboto"/>
                <a:cs typeface="Roboto"/>
                <a:sym typeface="Roboto"/>
              </a:rPr>
              <a:t>We're exploring the concept of 'Weather-Induced Mobile Emissions' and 'Weather-Induced Livestock NH3 Emissions.'</a:t>
            </a:r>
            <a:endParaRPr sz="1050">
              <a:solidFill>
                <a:srgbClr val="1F1F1F"/>
              </a:solidFill>
              <a:highlight>
                <a:srgbClr val="FFFFFF"/>
              </a:highlight>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1050">
              <a:solidFill>
                <a:srgbClr val="1F1F1F"/>
              </a:solidFill>
              <a:highlight>
                <a:srgbClr val="FFFFFF"/>
              </a:highlight>
              <a:latin typeface="Roboto"/>
              <a:ea typeface="Roboto"/>
              <a:cs typeface="Roboto"/>
              <a:sym typeface="Roboto"/>
            </a:endParaRPr>
          </a:p>
          <a:p>
            <a:pPr indent="0" lvl="0" marL="0" rtl="0" algn="l">
              <a:spcBef>
                <a:spcPts val="0"/>
              </a:spcBef>
              <a:spcAft>
                <a:spcPts val="0"/>
              </a:spcAft>
              <a:buNone/>
            </a:pPr>
            <a:r>
              <a:rPr lang="en" sz="1050">
                <a:solidFill>
                  <a:srgbClr val="1F1F1F"/>
                </a:solidFill>
                <a:highlight>
                  <a:srgbClr val="FFFFFF"/>
                </a:highlight>
                <a:latin typeface="Roboto"/>
                <a:ea typeface="Roboto"/>
                <a:cs typeface="Roboto"/>
                <a:sym typeface="Roboto"/>
              </a:rPr>
              <a:t>The example shown here is from the Dynamic Meteorology-induced Emissions Coupler, or MetEmis, developed by Baek et al. in 2023 for the CMAQ model. As you can see from the hourly ozone differences in San Jose, California, meteorological conditions can significantly influence emissions, leading to noticeable changes in air quality. This highlights the importance of moving beyond static emission inventories and developing more sophisticated methods that allow emissions to respond to real-time weather. This is a critical direction for improving the accuracy of our air quality forecasts."</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g37bd1ee2526_0_1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2" name="Google Shape;412;g37bd1ee2526_0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50">
                <a:solidFill>
                  <a:srgbClr val="1F1F1F"/>
                </a:solidFill>
                <a:highlight>
                  <a:srgbClr val="FFFFFF"/>
                </a:highlight>
                <a:latin typeface="Roboto"/>
                <a:ea typeface="Roboto"/>
                <a:cs typeface="Roboto"/>
                <a:sym typeface="Roboto"/>
              </a:rPr>
              <a:t>As anthropogenic emissions decrease year after year, biogenic emissions are becoming an increasingly significant source for ozone formation. To address this, we've updated the MEGANv2.1 biogenic emissions scheme in AQMv7, specifically by incorporating simplified canopy effects based on the work of Silva et al. (2020).</a:t>
            </a:r>
            <a:endParaRPr sz="1050">
              <a:solidFill>
                <a:srgbClr val="1F1F1F"/>
              </a:solidFill>
              <a:highlight>
                <a:srgbClr val="FFFFFF"/>
              </a:highlight>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1050">
              <a:solidFill>
                <a:srgbClr val="1F1F1F"/>
              </a:solidFill>
              <a:highlight>
                <a:srgbClr val="FFFFFF"/>
              </a:highlight>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1050">
                <a:solidFill>
                  <a:srgbClr val="1F1F1F"/>
                </a:solidFill>
                <a:highlight>
                  <a:srgbClr val="FFFFFF"/>
                </a:highlight>
                <a:latin typeface="Roboto"/>
                <a:ea typeface="Roboto"/>
                <a:cs typeface="Roboto"/>
                <a:sym typeface="Roboto"/>
              </a:rPr>
              <a:t>The new canopy effects significantly improve ozone distributions, which you can see in the comparison of 'Old' and 'New' plots on the slide. Notably, the new canopy effects lead to increased isoprene emissions in the southeastern US, while showing decreases in the northern part of the domain. This refinement is critical for more accurate air quality and atmospheric composition forecasts within both the AQM and GEFS models."</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g3857553ab83_0_6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4" name="Google Shape;424;g3857553ab83_0_6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50">
                <a:solidFill>
                  <a:srgbClr val="1F1F1F"/>
                </a:solidFill>
                <a:highlight>
                  <a:srgbClr val="FFFFFF"/>
                </a:highlight>
                <a:latin typeface="Roboto"/>
                <a:ea typeface="Roboto"/>
                <a:cs typeface="Roboto"/>
                <a:sym typeface="Roboto"/>
              </a:rPr>
              <a:t>"UFS-Chem is a key initiative to unify and streamline the chemistry capabilities within the Unified Forecast System. Its goal is to bring together various atmospheric chemistry processes and models into a more cohesive and user-friendly framework, promoting consistency and interoperability across different UFS applications. This allows for more robust and accurate simulations of atmospheric composition, supporting a wide range of research and operational needs."</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g3857553ab83_0_6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1" name="Google Shape;431;g3857553ab83_0_6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3857553ab83_0_2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3857553ab83_0_2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 my previous talk you heard about how we are creating a new chemistry </a:t>
            </a:r>
            <a:r>
              <a:rPr lang="en"/>
              <a:t>component</a:t>
            </a:r>
            <a:r>
              <a:rPr lang="en"/>
              <a:t> CATChem.  Well, atmospheric chemistry is </a:t>
            </a:r>
            <a:r>
              <a:rPr lang="en"/>
              <a:t>inherently</a:t>
            </a:r>
            <a:r>
              <a:rPr lang="en"/>
              <a:t> dependent on external data sources, specifically for emissions forcings.  This is in contrary to many other components in the UFS. So we are developing the NOAA Emission and Exchange Unified System or NEXUS to answer this call.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3857553ab83_0_5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5" name="Google Shape;265;g3857553ab83_0_5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50">
                <a:solidFill>
                  <a:srgbClr val="1F1F1F"/>
                </a:solidFill>
                <a:highlight>
                  <a:srgbClr val="FFFFFF"/>
                </a:highlight>
                <a:latin typeface="Roboto"/>
                <a:ea typeface="Roboto"/>
                <a:cs typeface="Roboto"/>
                <a:sym typeface="Roboto"/>
              </a:rPr>
              <a:t>As you can see from the diagram, NEXUS is designed to provide model-ready emissions data for both research and operational applications within the Unified Forecast System.</a:t>
            </a:r>
            <a:endParaRPr sz="1050">
              <a:solidFill>
                <a:srgbClr val="1F1F1F"/>
              </a:solidFill>
              <a:highlight>
                <a:srgbClr val="FFFFFF"/>
              </a:highlight>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1050">
              <a:solidFill>
                <a:srgbClr val="1F1F1F"/>
              </a:solidFill>
              <a:highlight>
                <a:srgbClr val="FFFFFF"/>
              </a:highlight>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1050">
                <a:solidFill>
                  <a:srgbClr val="1F1F1F"/>
                </a:solidFill>
                <a:highlight>
                  <a:srgbClr val="FFFFFF"/>
                </a:highlight>
                <a:latin typeface="Roboto"/>
                <a:ea typeface="Roboto"/>
                <a:cs typeface="Roboto"/>
                <a:sym typeface="Roboto"/>
              </a:rPr>
              <a:t>NEXUS integrates various types of emission sources, including aerosols, anthropogenic and biofuel emissions, halogens, natural sources, and biomass burning. It also accounts for specialized categories like anthropogenic aircraft and ship emissions, as well as extensions for dust, sea-salt, and biogenic emissions. Furthermore, NEXUS incorporates non-emission data, such as satellite ozone, Leaf Area Index (LAI), and albedo, which are crucial for atmospheric modeling. We also consider historical and future projections, including those from the IPCC and RCP scenarios.</a:t>
            </a:r>
            <a:endParaRPr sz="1050">
              <a:solidFill>
                <a:srgbClr val="1F1F1F"/>
              </a:solidFill>
              <a:highlight>
                <a:srgbClr val="FFFFFF"/>
              </a:highlight>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1050">
              <a:solidFill>
                <a:srgbClr val="1F1F1F"/>
              </a:solidFill>
              <a:highlight>
                <a:srgbClr val="FFFFFF"/>
              </a:highlight>
              <a:latin typeface="Roboto"/>
              <a:ea typeface="Roboto"/>
              <a:cs typeface="Roboto"/>
              <a:sym typeface="Roboto"/>
            </a:endParaRPr>
          </a:p>
          <a:p>
            <a:pPr indent="0" lvl="0" marL="0" rtl="0" algn="l">
              <a:spcBef>
                <a:spcPts val="0"/>
              </a:spcBef>
              <a:spcAft>
                <a:spcPts val="0"/>
              </a:spcAft>
              <a:buNone/>
            </a:pPr>
            <a:r>
              <a:rPr lang="en" sz="1050">
                <a:solidFill>
                  <a:srgbClr val="1F1F1F"/>
                </a:solidFill>
                <a:highlight>
                  <a:srgbClr val="FFFFFF"/>
                </a:highlight>
                <a:latin typeface="Roboto"/>
                <a:ea typeface="Roboto"/>
                <a:cs typeface="Roboto"/>
                <a:sym typeface="Roboto"/>
              </a:rPr>
              <a:t>At its core, NEXUS is a community emissions processing system for UFS atmospheric composition models, applicable to both global and regional scales. It's core is based on HEMCO, a widely recognized system developed by Harvard.  See Lin et al. in 2021. This work is a collaborative effort, and I want to acknowledge our key collaborators from Harvard, NASA, and NCAR. Within ARL, Patrick Campbell, Wei Li, Zach Moon, and myself are leading this development."</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g3857553ab83_0_6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1" name="Google Shape;321;g3857553ab83_0_6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50">
                <a:solidFill>
                  <a:srgbClr val="1F1F1F"/>
                </a:solidFill>
                <a:highlight>
                  <a:srgbClr val="FFFFFF"/>
                </a:highlight>
                <a:latin typeface="Roboto"/>
                <a:ea typeface="Roboto"/>
                <a:cs typeface="Roboto"/>
                <a:sym typeface="Roboto"/>
              </a:rPr>
              <a:t>"This slide, titled 'Current Extensions,' highlights some of the key extensions we've developed for NEXUS. We've focused on enhancing its capabilities to handle various specialized emission types. This includes anthropogenic aircraft emissions, crucial for understanding air quality in flight corridors, and anthropogenic ship emissions, which are significant contributors in maritime regions. We've also incorporated modules for dust, sea-salt, and biogenic emissions, all of which play important roles in atmospheric composition. These extensions demonstrate NEXUS's flexibility and its ability to integrate diverse data sources to provide a comprehensive emissions picture."</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3857553ab83_0_3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7" name="Google Shape;327;g3857553ab83_0_3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50">
                <a:solidFill>
                  <a:srgbClr val="1F1F1F"/>
                </a:solidFill>
                <a:highlight>
                  <a:srgbClr val="FFFFFF"/>
                </a:highlight>
                <a:latin typeface="Roboto"/>
                <a:ea typeface="Roboto"/>
                <a:cs typeface="Roboto"/>
                <a:sym typeface="Roboto"/>
              </a:rPr>
              <a:t>"Moving to slide 5, titled 'HEMCO Regridding Capabilities,' this slide is currently blank as it's a placeholder. However, I want to emphasize that a core strength of NEXUS, leveraging its foundation in HEMCO, is its powerful regridding capabilities. This allows us to take emissions data from various native resolutions and accurately remap them to the specific grids required by different UFS configurations, whether for global or regional applications, or with complex or reduced chemical mechanisms. This flexibility in regridding is crucial for seamless integration and efficient use of diverse emissions datasets within the modeling system."</a:t>
            </a:r>
            <a:endParaRPr sz="1050">
              <a:solidFill>
                <a:srgbClr val="1F1F1F"/>
              </a:solidFill>
              <a:highlight>
                <a:srgbClr val="FFFFFF"/>
              </a:highlight>
              <a:latin typeface="Roboto"/>
              <a:ea typeface="Roboto"/>
              <a:cs typeface="Roboto"/>
              <a:sym typeface="Roboto"/>
            </a:endParaRPr>
          </a:p>
          <a:p>
            <a:pPr indent="0" lvl="0" marL="0" rtl="0" algn="l">
              <a:spcBef>
                <a:spcPts val="0"/>
              </a:spcBef>
              <a:spcAft>
                <a:spcPts val="0"/>
              </a:spcAft>
              <a:buNone/>
            </a:pPr>
            <a:r>
              <a:t/>
            </a:r>
            <a:endParaRPr sz="1050">
              <a:solidFill>
                <a:srgbClr val="1F1F1F"/>
              </a:solidFill>
              <a:highlight>
                <a:srgbClr val="FFFFFF"/>
              </a:highlight>
              <a:latin typeface="Roboto"/>
              <a:ea typeface="Roboto"/>
              <a:cs typeface="Roboto"/>
              <a:sym typeface="Roboto"/>
            </a:endParaRPr>
          </a:p>
          <a:p>
            <a:pPr indent="0" lvl="0" marL="0" rtl="0" algn="l">
              <a:spcBef>
                <a:spcPts val="0"/>
              </a:spcBef>
              <a:spcAft>
                <a:spcPts val="0"/>
              </a:spcAft>
              <a:buNone/>
            </a:pPr>
            <a:r>
              <a:rPr lang="en" sz="1050">
                <a:solidFill>
                  <a:srgbClr val="1F1F1F"/>
                </a:solidFill>
                <a:highlight>
                  <a:srgbClr val="FFFFFF"/>
                </a:highlight>
                <a:latin typeface="Roboto"/>
                <a:ea typeface="Roboto"/>
                <a:cs typeface="Roboto"/>
                <a:sym typeface="Roboto"/>
              </a:rPr>
              <a:t>Note that in the online coupled version of NEXUS regridding will be done with ESMF for both import data as well as when reading from external data sources. </a:t>
            </a:r>
            <a:endParaRPr sz="1050">
              <a:solidFill>
                <a:srgbClr val="1F1F1F"/>
              </a:solidFill>
              <a:highlight>
                <a:srgbClr val="FFFFFF"/>
              </a:highlight>
              <a:latin typeface="Roboto"/>
              <a:ea typeface="Roboto"/>
              <a:cs typeface="Roboto"/>
              <a:sym typeface="Roboto"/>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334" name="Google Shape;33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50">
                <a:solidFill>
                  <a:srgbClr val="1F1F1F"/>
                </a:solidFill>
                <a:highlight>
                  <a:srgbClr val="FFFFFF"/>
                </a:highlight>
                <a:latin typeface="Roboto"/>
                <a:ea typeface="Roboto"/>
                <a:cs typeface="Roboto"/>
                <a:sym typeface="Roboto"/>
              </a:rPr>
              <a:t>he HEMCO configuration file is the central control panel for emissions processing within NEXUS. It allows us to define and manage all aspects of emission data, from applying specific scale factors and mapping different chemical species to outputting various diagnostics. This flexibility is crucial because it enables us to precisely tailor NEXUS to the unique requirements of any atmospheric modeling application, whether it's for research or operations. Essentially, it gives us complete command over how emissions information is prepared and utilized.</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g3857553ab83_0_6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0" name="Google Shape;340;g3857553ab83_0_6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g3857553ab83_0_6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2" name="Google Shape;362;g3857553ab83_0_6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g37bc1b441ec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8" name="Google Shape;388;g37bc1b441ec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50">
                <a:solidFill>
                  <a:srgbClr val="1F1F1F"/>
                </a:solidFill>
                <a:highlight>
                  <a:srgbClr val="FFFFFF"/>
                </a:highlight>
                <a:latin typeface="Roboto"/>
                <a:ea typeface="Roboto"/>
                <a:cs typeface="Roboto"/>
                <a:sym typeface="Roboto"/>
              </a:rPr>
              <a:t>There are some key Advantages of using NEXUS for our workflow. Looking at the 'Before' scenario, you can see that previously, each emissions inventory required a dedicated Fortran module for data ingestion, unit conversions, and scale factor application. Emissions also had to be prepared ahead of time on the model grid for each chemical mechanism, leading to huge data storage needs, and diagnostics and configurations were hard-coded. This was a cumbersome and inefficient process.</a:t>
            </a:r>
            <a:endParaRPr sz="1050">
              <a:solidFill>
                <a:srgbClr val="1F1F1F"/>
              </a:solidFill>
              <a:highlight>
                <a:srgbClr val="FFFFFF"/>
              </a:highlight>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1050">
              <a:solidFill>
                <a:srgbClr val="1F1F1F"/>
              </a:solidFill>
              <a:highlight>
                <a:srgbClr val="FFFFFF"/>
              </a:highlight>
              <a:latin typeface="Roboto"/>
              <a:ea typeface="Roboto"/>
              <a:cs typeface="Roboto"/>
              <a:sym typeface="Roboto"/>
            </a:endParaRPr>
          </a:p>
          <a:p>
            <a:pPr indent="0" lvl="0" marL="0" rtl="0" algn="l">
              <a:spcBef>
                <a:spcPts val="0"/>
              </a:spcBef>
              <a:spcAft>
                <a:spcPts val="0"/>
              </a:spcAft>
              <a:buNone/>
            </a:pPr>
            <a:r>
              <a:rPr lang="en" sz="1050">
                <a:solidFill>
                  <a:srgbClr val="1F1F1F"/>
                </a:solidFill>
                <a:highlight>
                  <a:srgbClr val="FFFFFF"/>
                </a:highlight>
                <a:latin typeface="Roboto"/>
                <a:ea typeface="Roboto"/>
                <a:cs typeface="Roboto"/>
                <a:sym typeface="Roboto"/>
              </a:rPr>
              <a:t>Now, with NEXUS, as shown in the 'After' section, we've dramatically simplified emission data processing for UFS models. It offers much greater flexibility for both global and regional applications, and crucially, it leverages community expertise and collaborations, avoiding redundant efforts. The namelist configuration for all species mapping and diagnostics provides far more control and adaptability. Ultimately, NEXUS provides robust, model-ready emission information, streamlining our operations and enabling more efficient and accurate atmospheric composition modeling."</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 Id="rId3"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rgbClr val="145FA6"/>
        </a:solidFill>
      </p:bgPr>
    </p:bg>
    <p:spTree>
      <p:nvGrpSpPr>
        <p:cNvPr id="9" name="Shape 9"/>
        <p:cNvGrpSpPr/>
        <p:nvPr/>
      </p:nvGrpSpPr>
      <p:grpSpPr>
        <a:xfrm>
          <a:off x="0" y="0"/>
          <a:ext cx="0" cy="0"/>
          <a:chOff x="0" y="0"/>
          <a:chExt cx="0" cy="0"/>
        </a:xfrm>
      </p:grpSpPr>
      <p:pic>
        <p:nvPicPr>
          <p:cNvPr id="10" name="Google Shape;10;p2" title="wave1.png"/>
          <p:cNvPicPr preferRelativeResize="0"/>
          <p:nvPr/>
        </p:nvPicPr>
        <p:blipFill>
          <a:blip r:embed="rId2">
            <a:alphaModFix/>
          </a:blip>
          <a:stretch>
            <a:fillRect/>
          </a:stretch>
        </p:blipFill>
        <p:spPr>
          <a:xfrm>
            <a:off x="-81637" y="-404450"/>
            <a:ext cx="9307274" cy="6980452"/>
          </a:xfrm>
          <a:prstGeom prst="rect">
            <a:avLst/>
          </a:prstGeom>
          <a:noFill/>
          <a:ln>
            <a:noFill/>
          </a:ln>
        </p:spPr>
      </p:pic>
      <p:sp>
        <p:nvSpPr>
          <p:cNvPr id="11" name="Google Shape;11;p2"/>
          <p:cNvSpPr txBox="1"/>
          <p:nvPr>
            <p:ph type="ctrTitle"/>
          </p:nvPr>
        </p:nvSpPr>
        <p:spPr>
          <a:xfrm>
            <a:off x="824000" y="1613813"/>
            <a:ext cx="4255500" cy="18729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12" name="Google Shape;12;p2"/>
          <p:cNvSpPr txBox="1"/>
          <p:nvPr>
            <p:ph idx="1" type="subTitle"/>
          </p:nvPr>
        </p:nvSpPr>
        <p:spPr>
          <a:xfrm>
            <a:off x="824000" y="3596300"/>
            <a:ext cx="4255500" cy="6954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13" name="Google Shape;13;p2"/>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pic>
        <p:nvPicPr>
          <p:cNvPr id="14" name="Google Shape;14;p2" title="UIFCW2025_Logo_white.png"/>
          <p:cNvPicPr preferRelativeResize="0"/>
          <p:nvPr/>
        </p:nvPicPr>
        <p:blipFill>
          <a:blip r:embed="rId3">
            <a:alphaModFix/>
          </a:blip>
          <a:stretch>
            <a:fillRect/>
          </a:stretch>
        </p:blipFill>
        <p:spPr>
          <a:xfrm>
            <a:off x="6861300" y="3166714"/>
            <a:ext cx="1937475" cy="1462562"/>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rgbClr val="145FA6"/>
        </a:solidFill>
      </p:bgPr>
    </p:bg>
    <p:spTree>
      <p:nvGrpSpPr>
        <p:cNvPr id="105" name="Shape 105"/>
        <p:cNvGrpSpPr/>
        <p:nvPr/>
      </p:nvGrpSpPr>
      <p:grpSpPr>
        <a:xfrm>
          <a:off x="0" y="0"/>
          <a:ext cx="0" cy="0"/>
          <a:chOff x="0" y="0"/>
          <a:chExt cx="0" cy="0"/>
        </a:xfrm>
      </p:grpSpPr>
      <p:grpSp>
        <p:nvGrpSpPr>
          <p:cNvPr id="106" name="Google Shape;106;p11"/>
          <p:cNvGrpSpPr/>
          <p:nvPr/>
        </p:nvGrpSpPr>
        <p:grpSpPr>
          <a:xfrm>
            <a:off x="52" y="4099200"/>
            <a:ext cx="9144036" cy="1044300"/>
            <a:chOff x="52" y="4099200"/>
            <a:chExt cx="9144036" cy="1044300"/>
          </a:xfrm>
        </p:grpSpPr>
        <p:grpSp>
          <p:nvGrpSpPr>
            <p:cNvPr id="107" name="Google Shape;107;p11"/>
            <p:cNvGrpSpPr/>
            <p:nvPr/>
          </p:nvGrpSpPr>
          <p:grpSpPr>
            <a:xfrm>
              <a:off x="52" y="4309200"/>
              <a:ext cx="231622" cy="834300"/>
              <a:chOff x="2688737" y="4301380"/>
              <a:chExt cx="231900" cy="834300"/>
            </a:xfrm>
          </p:grpSpPr>
          <p:sp>
            <p:nvSpPr>
              <p:cNvPr id="108" name="Google Shape;108;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2" name="Google Shape;112;p11"/>
            <p:cNvGrpSpPr/>
            <p:nvPr/>
          </p:nvGrpSpPr>
          <p:grpSpPr>
            <a:xfrm>
              <a:off x="371406" y="4099200"/>
              <a:ext cx="231622" cy="1044300"/>
              <a:chOff x="2688737" y="4091380"/>
              <a:chExt cx="231900" cy="1044300"/>
            </a:xfrm>
          </p:grpSpPr>
          <p:sp>
            <p:nvSpPr>
              <p:cNvPr id="113" name="Google Shape;113;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1"/>
              <p:cNvSpPr/>
              <p:nvPr/>
            </p:nvSpPr>
            <p:spPr>
              <a:xfrm flipH="1">
                <a:off x="2688737" y="4091380"/>
                <a:ext cx="2319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8" name="Google Shape;118;p11"/>
            <p:cNvGrpSpPr/>
            <p:nvPr/>
          </p:nvGrpSpPr>
          <p:grpSpPr>
            <a:xfrm>
              <a:off x="742761" y="4309200"/>
              <a:ext cx="231622" cy="834300"/>
              <a:chOff x="2688737" y="4301380"/>
              <a:chExt cx="231900" cy="834300"/>
            </a:xfrm>
          </p:grpSpPr>
          <p:sp>
            <p:nvSpPr>
              <p:cNvPr id="119" name="Google Shape;119;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3" name="Google Shape;123;p11"/>
            <p:cNvGrpSpPr/>
            <p:nvPr/>
          </p:nvGrpSpPr>
          <p:grpSpPr>
            <a:xfrm>
              <a:off x="1114115" y="4518900"/>
              <a:ext cx="231622" cy="624600"/>
              <a:chOff x="2688737" y="4511080"/>
              <a:chExt cx="231900" cy="624600"/>
            </a:xfrm>
          </p:grpSpPr>
          <p:sp>
            <p:nvSpPr>
              <p:cNvPr id="124" name="Google Shape;124;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7" name="Google Shape;127;p11"/>
            <p:cNvGrpSpPr/>
            <p:nvPr/>
          </p:nvGrpSpPr>
          <p:grpSpPr>
            <a:xfrm>
              <a:off x="1856753" y="4099200"/>
              <a:ext cx="231600" cy="1044300"/>
              <a:chOff x="1856753" y="4099200"/>
              <a:chExt cx="231600" cy="1044300"/>
            </a:xfrm>
          </p:grpSpPr>
          <p:sp>
            <p:nvSpPr>
              <p:cNvPr id="128" name="Google Shape;128;p11"/>
              <p:cNvSpPr/>
              <p:nvPr/>
            </p:nvSpPr>
            <p:spPr>
              <a:xfrm flipH="1">
                <a:off x="185675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11"/>
              <p:cNvSpPr/>
              <p:nvPr/>
            </p:nvSpPr>
            <p:spPr>
              <a:xfrm flipH="1">
                <a:off x="185675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11"/>
              <p:cNvSpPr/>
              <p:nvPr/>
            </p:nvSpPr>
            <p:spPr>
              <a:xfrm flipH="1">
                <a:off x="185675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11"/>
              <p:cNvSpPr/>
              <p:nvPr/>
            </p:nvSpPr>
            <p:spPr>
              <a:xfrm flipH="1">
                <a:off x="1856753"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11"/>
              <p:cNvSpPr/>
              <p:nvPr/>
            </p:nvSpPr>
            <p:spPr>
              <a:xfrm flipH="1">
                <a:off x="185675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3" name="Google Shape;133;p11"/>
            <p:cNvGrpSpPr/>
            <p:nvPr/>
          </p:nvGrpSpPr>
          <p:grpSpPr>
            <a:xfrm>
              <a:off x="2228107" y="4309200"/>
              <a:ext cx="231600" cy="834300"/>
              <a:chOff x="2228107" y="4309200"/>
              <a:chExt cx="231600" cy="834300"/>
            </a:xfrm>
          </p:grpSpPr>
          <p:sp>
            <p:nvSpPr>
              <p:cNvPr id="134" name="Google Shape;134;p11"/>
              <p:cNvSpPr/>
              <p:nvPr/>
            </p:nvSpPr>
            <p:spPr>
              <a:xfrm flipH="1">
                <a:off x="222810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11"/>
              <p:cNvSpPr/>
              <p:nvPr/>
            </p:nvSpPr>
            <p:spPr>
              <a:xfrm flipH="1">
                <a:off x="2228107"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11"/>
              <p:cNvSpPr/>
              <p:nvPr/>
            </p:nvSpPr>
            <p:spPr>
              <a:xfrm flipH="1">
                <a:off x="222810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11"/>
              <p:cNvSpPr/>
              <p:nvPr/>
            </p:nvSpPr>
            <p:spPr>
              <a:xfrm flipH="1">
                <a:off x="222810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8" name="Google Shape;138;p11"/>
            <p:cNvGrpSpPr/>
            <p:nvPr/>
          </p:nvGrpSpPr>
          <p:grpSpPr>
            <a:xfrm>
              <a:off x="2599462" y="4518900"/>
              <a:ext cx="231600" cy="624600"/>
              <a:chOff x="2599462" y="4518900"/>
              <a:chExt cx="231600" cy="624600"/>
            </a:xfrm>
          </p:grpSpPr>
          <p:sp>
            <p:nvSpPr>
              <p:cNvPr id="139" name="Google Shape;139;p11"/>
              <p:cNvSpPr/>
              <p:nvPr/>
            </p:nvSpPr>
            <p:spPr>
              <a:xfrm flipH="1">
                <a:off x="259946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11"/>
              <p:cNvSpPr/>
              <p:nvPr/>
            </p:nvSpPr>
            <p:spPr>
              <a:xfrm flipH="1">
                <a:off x="259946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11"/>
              <p:cNvSpPr/>
              <p:nvPr/>
            </p:nvSpPr>
            <p:spPr>
              <a:xfrm flipH="1">
                <a:off x="259946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2" name="Google Shape;142;p11"/>
            <p:cNvGrpSpPr/>
            <p:nvPr/>
          </p:nvGrpSpPr>
          <p:grpSpPr>
            <a:xfrm>
              <a:off x="3342171" y="4099200"/>
              <a:ext cx="231600" cy="1044300"/>
              <a:chOff x="3342171" y="4099200"/>
              <a:chExt cx="231600" cy="1044300"/>
            </a:xfrm>
          </p:grpSpPr>
          <p:sp>
            <p:nvSpPr>
              <p:cNvPr id="143" name="Google Shape;143;p11"/>
              <p:cNvSpPr/>
              <p:nvPr/>
            </p:nvSpPr>
            <p:spPr>
              <a:xfrm flipH="1">
                <a:off x="334217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11"/>
              <p:cNvSpPr/>
              <p:nvPr/>
            </p:nvSpPr>
            <p:spPr>
              <a:xfrm flipH="1">
                <a:off x="334217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1"/>
              <p:cNvSpPr/>
              <p:nvPr/>
            </p:nvSpPr>
            <p:spPr>
              <a:xfrm flipH="1">
                <a:off x="334217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1"/>
              <p:cNvSpPr/>
              <p:nvPr/>
            </p:nvSpPr>
            <p:spPr>
              <a:xfrm flipH="1">
                <a:off x="3342171"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1"/>
              <p:cNvSpPr/>
              <p:nvPr/>
            </p:nvSpPr>
            <p:spPr>
              <a:xfrm flipH="1">
                <a:off x="334217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8" name="Google Shape;148;p11"/>
            <p:cNvGrpSpPr/>
            <p:nvPr/>
          </p:nvGrpSpPr>
          <p:grpSpPr>
            <a:xfrm>
              <a:off x="3713525" y="4309200"/>
              <a:ext cx="231600" cy="834300"/>
              <a:chOff x="3713525" y="4309200"/>
              <a:chExt cx="231600" cy="834300"/>
            </a:xfrm>
          </p:grpSpPr>
          <p:sp>
            <p:nvSpPr>
              <p:cNvPr id="149" name="Google Shape;149;p11"/>
              <p:cNvSpPr/>
              <p:nvPr/>
            </p:nvSpPr>
            <p:spPr>
              <a:xfrm flipH="1">
                <a:off x="371352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1"/>
              <p:cNvSpPr/>
              <p:nvPr/>
            </p:nvSpPr>
            <p:spPr>
              <a:xfrm flipH="1">
                <a:off x="3713525"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1"/>
              <p:cNvSpPr/>
              <p:nvPr/>
            </p:nvSpPr>
            <p:spPr>
              <a:xfrm flipH="1">
                <a:off x="371352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1"/>
              <p:cNvSpPr/>
              <p:nvPr/>
            </p:nvSpPr>
            <p:spPr>
              <a:xfrm flipH="1">
                <a:off x="371352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3" name="Google Shape;153;p11"/>
            <p:cNvGrpSpPr/>
            <p:nvPr/>
          </p:nvGrpSpPr>
          <p:grpSpPr>
            <a:xfrm>
              <a:off x="1485398" y="4309200"/>
              <a:ext cx="231600" cy="834300"/>
              <a:chOff x="1485398" y="4309200"/>
              <a:chExt cx="231600" cy="834300"/>
            </a:xfrm>
          </p:grpSpPr>
          <p:sp>
            <p:nvSpPr>
              <p:cNvPr id="154" name="Google Shape;154;p11"/>
              <p:cNvSpPr/>
              <p:nvPr/>
            </p:nvSpPr>
            <p:spPr>
              <a:xfrm flipH="1">
                <a:off x="148539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11"/>
              <p:cNvSpPr/>
              <p:nvPr/>
            </p:nvSpPr>
            <p:spPr>
              <a:xfrm flipH="1">
                <a:off x="148539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1"/>
              <p:cNvSpPr/>
              <p:nvPr/>
            </p:nvSpPr>
            <p:spPr>
              <a:xfrm flipH="1">
                <a:off x="148539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1"/>
              <p:cNvSpPr/>
              <p:nvPr/>
            </p:nvSpPr>
            <p:spPr>
              <a:xfrm flipH="1">
                <a:off x="148539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8" name="Google Shape;158;p11"/>
            <p:cNvGrpSpPr/>
            <p:nvPr/>
          </p:nvGrpSpPr>
          <p:grpSpPr>
            <a:xfrm>
              <a:off x="4084879" y="4518900"/>
              <a:ext cx="231600" cy="624600"/>
              <a:chOff x="4084879" y="4518900"/>
              <a:chExt cx="231600" cy="624600"/>
            </a:xfrm>
          </p:grpSpPr>
          <p:sp>
            <p:nvSpPr>
              <p:cNvPr id="159" name="Google Shape;159;p11"/>
              <p:cNvSpPr/>
              <p:nvPr/>
            </p:nvSpPr>
            <p:spPr>
              <a:xfrm flipH="1">
                <a:off x="40848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11"/>
              <p:cNvSpPr/>
              <p:nvPr/>
            </p:nvSpPr>
            <p:spPr>
              <a:xfrm flipH="1">
                <a:off x="40848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1"/>
              <p:cNvSpPr/>
              <p:nvPr/>
            </p:nvSpPr>
            <p:spPr>
              <a:xfrm flipH="1">
                <a:off x="40848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2" name="Google Shape;162;p11"/>
            <p:cNvGrpSpPr/>
            <p:nvPr/>
          </p:nvGrpSpPr>
          <p:grpSpPr>
            <a:xfrm>
              <a:off x="2970816" y="4309200"/>
              <a:ext cx="231600" cy="834300"/>
              <a:chOff x="2970816" y="4309200"/>
              <a:chExt cx="231600" cy="834300"/>
            </a:xfrm>
          </p:grpSpPr>
          <p:sp>
            <p:nvSpPr>
              <p:cNvPr id="163" name="Google Shape;163;p11"/>
              <p:cNvSpPr/>
              <p:nvPr/>
            </p:nvSpPr>
            <p:spPr>
              <a:xfrm flipH="1">
                <a:off x="297081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11"/>
              <p:cNvSpPr/>
              <p:nvPr/>
            </p:nvSpPr>
            <p:spPr>
              <a:xfrm flipH="1">
                <a:off x="297081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1"/>
              <p:cNvSpPr/>
              <p:nvPr/>
            </p:nvSpPr>
            <p:spPr>
              <a:xfrm flipH="1">
                <a:off x="297081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1"/>
              <p:cNvSpPr/>
              <p:nvPr/>
            </p:nvSpPr>
            <p:spPr>
              <a:xfrm flipH="1">
                <a:off x="297081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7" name="Google Shape;167;p11"/>
            <p:cNvGrpSpPr/>
            <p:nvPr/>
          </p:nvGrpSpPr>
          <p:grpSpPr>
            <a:xfrm>
              <a:off x="4456234" y="4309200"/>
              <a:ext cx="231600" cy="834300"/>
              <a:chOff x="4456234" y="4309200"/>
              <a:chExt cx="231600" cy="834300"/>
            </a:xfrm>
          </p:grpSpPr>
          <p:sp>
            <p:nvSpPr>
              <p:cNvPr id="168" name="Google Shape;168;p11"/>
              <p:cNvSpPr/>
              <p:nvPr/>
            </p:nvSpPr>
            <p:spPr>
              <a:xfrm flipH="1">
                <a:off x="445623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11"/>
              <p:cNvSpPr/>
              <p:nvPr/>
            </p:nvSpPr>
            <p:spPr>
              <a:xfrm flipH="1">
                <a:off x="445623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11"/>
              <p:cNvSpPr/>
              <p:nvPr/>
            </p:nvSpPr>
            <p:spPr>
              <a:xfrm flipH="1">
                <a:off x="445623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1"/>
              <p:cNvSpPr/>
              <p:nvPr/>
            </p:nvSpPr>
            <p:spPr>
              <a:xfrm flipH="1">
                <a:off x="445623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2" name="Google Shape;172;p11"/>
            <p:cNvGrpSpPr/>
            <p:nvPr/>
          </p:nvGrpSpPr>
          <p:grpSpPr>
            <a:xfrm>
              <a:off x="4827588" y="4099200"/>
              <a:ext cx="231600" cy="1044300"/>
              <a:chOff x="4827588" y="4099200"/>
              <a:chExt cx="231600" cy="1044300"/>
            </a:xfrm>
          </p:grpSpPr>
          <p:sp>
            <p:nvSpPr>
              <p:cNvPr id="173" name="Google Shape;173;p11"/>
              <p:cNvSpPr/>
              <p:nvPr/>
            </p:nvSpPr>
            <p:spPr>
              <a:xfrm flipH="1">
                <a:off x="48275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11"/>
              <p:cNvSpPr/>
              <p:nvPr/>
            </p:nvSpPr>
            <p:spPr>
              <a:xfrm flipH="1">
                <a:off x="48275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11"/>
              <p:cNvSpPr/>
              <p:nvPr/>
            </p:nvSpPr>
            <p:spPr>
              <a:xfrm flipH="1">
                <a:off x="48275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1"/>
              <p:cNvSpPr/>
              <p:nvPr/>
            </p:nvSpPr>
            <p:spPr>
              <a:xfrm flipH="1">
                <a:off x="4827588"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1"/>
              <p:cNvSpPr/>
              <p:nvPr/>
            </p:nvSpPr>
            <p:spPr>
              <a:xfrm flipH="1">
                <a:off x="48275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8" name="Google Shape;178;p11"/>
            <p:cNvGrpSpPr/>
            <p:nvPr/>
          </p:nvGrpSpPr>
          <p:grpSpPr>
            <a:xfrm>
              <a:off x="5198943" y="4309200"/>
              <a:ext cx="231600" cy="834300"/>
              <a:chOff x="5198943" y="4309200"/>
              <a:chExt cx="231600" cy="834300"/>
            </a:xfrm>
          </p:grpSpPr>
          <p:sp>
            <p:nvSpPr>
              <p:cNvPr id="179" name="Google Shape;179;p11"/>
              <p:cNvSpPr/>
              <p:nvPr/>
            </p:nvSpPr>
            <p:spPr>
              <a:xfrm flipH="1">
                <a:off x="519894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1"/>
              <p:cNvSpPr/>
              <p:nvPr/>
            </p:nvSpPr>
            <p:spPr>
              <a:xfrm flipH="1">
                <a:off x="519894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1"/>
              <p:cNvSpPr/>
              <p:nvPr/>
            </p:nvSpPr>
            <p:spPr>
              <a:xfrm flipH="1">
                <a:off x="519894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1"/>
              <p:cNvSpPr/>
              <p:nvPr/>
            </p:nvSpPr>
            <p:spPr>
              <a:xfrm flipH="1">
                <a:off x="519894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3" name="Google Shape;183;p11"/>
            <p:cNvGrpSpPr/>
            <p:nvPr/>
          </p:nvGrpSpPr>
          <p:grpSpPr>
            <a:xfrm>
              <a:off x="5570297" y="4518900"/>
              <a:ext cx="231600" cy="624600"/>
              <a:chOff x="5570297" y="4518900"/>
              <a:chExt cx="231600" cy="624600"/>
            </a:xfrm>
          </p:grpSpPr>
          <p:sp>
            <p:nvSpPr>
              <p:cNvPr id="184" name="Google Shape;184;p11"/>
              <p:cNvSpPr/>
              <p:nvPr/>
            </p:nvSpPr>
            <p:spPr>
              <a:xfrm flipH="1">
                <a:off x="557029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11"/>
              <p:cNvSpPr/>
              <p:nvPr/>
            </p:nvSpPr>
            <p:spPr>
              <a:xfrm flipH="1">
                <a:off x="557029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1"/>
              <p:cNvSpPr/>
              <p:nvPr/>
            </p:nvSpPr>
            <p:spPr>
              <a:xfrm flipH="1">
                <a:off x="557029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7" name="Google Shape;187;p11"/>
            <p:cNvGrpSpPr/>
            <p:nvPr/>
          </p:nvGrpSpPr>
          <p:grpSpPr>
            <a:xfrm>
              <a:off x="5941652" y="4309200"/>
              <a:ext cx="231600" cy="834300"/>
              <a:chOff x="5941652" y="4309200"/>
              <a:chExt cx="231600" cy="834300"/>
            </a:xfrm>
          </p:grpSpPr>
          <p:sp>
            <p:nvSpPr>
              <p:cNvPr id="188" name="Google Shape;188;p11"/>
              <p:cNvSpPr/>
              <p:nvPr/>
            </p:nvSpPr>
            <p:spPr>
              <a:xfrm flipH="1">
                <a:off x="594165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11"/>
              <p:cNvSpPr/>
              <p:nvPr/>
            </p:nvSpPr>
            <p:spPr>
              <a:xfrm flipH="1">
                <a:off x="5941652"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11"/>
              <p:cNvSpPr/>
              <p:nvPr/>
            </p:nvSpPr>
            <p:spPr>
              <a:xfrm flipH="1">
                <a:off x="594165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1"/>
              <p:cNvSpPr/>
              <p:nvPr/>
            </p:nvSpPr>
            <p:spPr>
              <a:xfrm flipH="1">
                <a:off x="594165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2" name="Google Shape;192;p11"/>
            <p:cNvGrpSpPr/>
            <p:nvPr/>
          </p:nvGrpSpPr>
          <p:grpSpPr>
            <a:xfrm>
              <a:off x="6313006" y="4099200"/>
              <a:ext cx="231600" cy="1044300"/>
              <a:chOff x="6313006" y="4099200"/>
              <a:chExt cx="231600" cy="1044300"/>
            </a:xfrm>
          </p:grpSpPr>
          <p:sp>
            <p:nvSpPr>
              <p:cNvPr id="193" name="Google Shape;193;p11"/>
              <p:cNvSpPr/>
              <p:nvPr/>
            </p:nvSpPr>
            <p:spPr>
              <a:xfrm flipH="1">
                <a:off x="631300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11"/>
              <p:cNvSpPr/>
              <p:nvPr/>
            </p:nvSpPr>
            <p:spPr>
              <a:xfrm flipH="1">
                <a:off x="631300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11"/>
              <p:cNvSpPr/>
              <p:nvPr/>
            </p:nvSpPr>
            <p:spPr>
              <a:xfrm flipH="1">
                <a:off x="631300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1"/>
              <p:cNvSpPr/>
              <p:nvPr/>
            </p:nvSpPr>
            <p:spPr>
              <a:xfrm flipH="1">
                <a:off x="6313006"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1"/>
              <p:cNvSpPr/>
              <p:nvPr/>
            </p:nvSpPr>
            <p:spPr>
              <a:xfrm flipH="1">
                <a:off x="631300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8" name="Google Shape;198;p11"/>
            <p:cNvGrpSpPr/>
            <p:nvPr/>
          </p:nvGrpSpPr>
          <p:grpSpPr>
            <a:xfrm>
              <a:off x="6684361" y="4309200"/>
              <a:ext cx="231600" cy="834300"/>
              <a:chOff x="6684361" y="4309200"/>
              <a:chExt cx="231600" cy="834300"/>
            </a:xfrm>
          </p:grpSpPr>
          <p:sp>
            <p:nvSpPr>
              <p:cNvPr id="199" name="Google Shape;199;p11"/>
              <p:cNvSpPr/>
              <p:nvPr/>
            </p:nvSpPr>
            <p:spPr>
              <a:xfrm flipH="1">
                <a:off x="668436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1"/>
              <p:cNvSpPr/>
              <p:nvPr/>
            </p:nvSpPr>
            <p:spPr>
              <a:xfrm flipH="1">
                <a:off x="668436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1"/>
              <p:cNvSpPr/>
              <p:nvPr/>
            </p:nvSpPr>
            <p:spPr>
              <a:xfrm flipH="1">
                <a:off x="668436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1"/>
              <p:cNvSpPr/>
              <p:nvPr/>
            </p:nvSpPr>
            <p:spPr>
              <a:xfrm flipH="1">
                <a:off x="668436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3" name="Google Shape;203;p11"/>
            <p:cNvGrpSpPr/>
            <p:nvPr/>
          </p:nvGrpSpPr>
          <p:grpSpPr>
            <a:xfrm>
              <a:off x="7055715" y="4518900"/>
              <a:ext cx="231600" cy="624600"/>
              <a:chOff x="7055715" y="4518900"/>
              <a:chExt cx="231600" cy="624600"/>
            </a:xfrm>
          </p:grpSpPr>
          <p:sp>
            <p:nvSpPr>
              <p:cNvPr id="204" name="Google Shape;204;p11"/>
              <p:cNvSpPr/>
              <p:nvPr/>
            </p:nvSpPr>
            <p:spPr>
              <a:xfrm flipH="1">
                <a:off x="705571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1"/>
              <p:cNvSpPr/>
              <p:nvPr/>
            </p:nvSpPr>
            <p:spPr>
              <a:xfrm flipH="1">
                <a:off x="705571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1"/>
              <p:cNvSpPr/>
              <p:nvPr/>
            </p:nvSpPr>
            <p:spPr>
              <a:xfrm flipH="1">
                <a:off x="705571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7" name="Google Shape;207;p11"/>
            <p:cNvGrpSpPr/>
            <p:nvPr/>
          </p:nvGrpSpPr>
          <p:grpSpPr>
            <a:xfrm>
              <a:off x="7798424" y="4099200"/>
              <a:ext cx="231600" cy="1044300"/>
              <a:chOff x="7798424" y="4099200"/>
              <a:chExt cx="231600" cy="1044300"/>
            </a:xfrm>
          </p:grpSpPr>
          <p:sp>
            <p:nvSpPr>
              <p:cNvPr id="208" name="Google Shape;208;p11"/>
              <p:cNvSpPr/>
              <p:nvPr/>
            </p:nvSpPr>
            <p:spPr>
              <a:xfrm flipH="1">
                <a:off x="779842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11"/>
              <p:cNvSpPr/>
              <p:nvPr/>
            </p:nvSpPr>
            <p:spPr>
              <a:xfrm flipH="1">
                <a:off x="779842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1"/>
              <p:cNvSpPr/>
              <p:nvPr/>
            </p:nvSpPr>
            <p:spPr>
              <a:xfrm flipH="1">
                <a:off x="779842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1"/>
              <p:cNvSpPr/>
              <p:nvPr/>
            </p:nvSpPr>
            <p:spPr>
              <a:xfrm flipH="1">
                <a:off x="7798424"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1"/>
              <p:cNvSpPr/>
              <p:nvPr/>
            </p:nvSpPr>
            <p:spPr>
              <a:xfrm flipH="1">
                <a:off x="779842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3" name="Google Shape;213;p11"/>
            <p:cNvGrpSpPr/>
            <p:nvPr/>
          </p:nvGrpSpPr>
          <p:grpSpPr>
            <a:xfrm>
              <a:off x="8169779" y="4309200"/>
              <a:ext cx="231600" cy="834300"/>
              <a:chOff x="8169779" y="4309200"/>
              <a:chExt cx="231600" cy="834300"/>
            </a:xfrm>
          </p:grpSpPr>
          <p:sp>
            <p:nvSpPr>
              <p:cNvPr id="214" name="Google Shape;214;p11"/>
              <p:cNvSpPr/>
              <p:nvPr/>
            </p:nvSpPr>
            <p:spPr>
              <a:xfrm flipH="1">
                <a:off x="81697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11"/>
              <p:cNvSpPr/>
              <p:nvPr/>
            </p:nvSpPr>
            <p:spPr>
              <a:xfrm flipH="1">
                <a:off x="8169779"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11"/>
              <p:cNvSpPr/>
              <p:nvPr/>
            </p:nvSpPr>
            <p:spPr>
              <a:xfrm flipH="1">
                <a:off x="81697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1"/>
              <p:cNvSpPr/>
              <p:nvPr/>
            </p:nvSpPr>
            <p:spPr>
              <a:xfrm flipH="1">
                <a:off x="81697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8" name="Google Shape;218;p11"/>
            <p:cNvGrpSpPr/>
            <p:nvPr/>
          </p:nvGrpSpPr>
          <p:grpSpPr>
            <a:xfrm>
              <a:off x="7427070" y="4309200"/>
              <a:ext cx="231600" cy="834300"/>
              <a:chOff x="7427070" y="4309200"/>
              <a:chExt cx="231600" cy="834300"/>
            </a:xfrm>
          </p:grpSpPr>
          <p:sp>
            <p:nvSpPr>
              <p:cNvPr id="219" name="Google Shape;219;p11"/>
              <p:cNvSpPr/>
              <p:nvPr/>
            </p:nvSpPr>
            <p:spPr>
              <a:xfrm flipH="1">
                <a:off x="7427070"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11"/>
              <p:cNvSpPr/>
              <p:nvPr/>
            </p:nvSpPr>
            <p:spPr>
              <a:xfrm flipH="1">
                <a:off x="7427070"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1"/>
              <p:cNvSpPr/>
              <p:nvPr/>
            </p:nvSpPr>
            <p:spPr>
              <a:xfrm flipH="1">
                <a:off x="7427070"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11"/>
              <p:cNvSpPr/>
              <p:nvPr/>
            </p:nvSpPr>
            <p:spPr>
              <a:xfrm flipH="1">
                <a:off x="7427070"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3" name="Google Shape;223;p11"/>
            <p:cNvGrpSpPr/>
            <p:nvPr/>
          </p:nvGrpSpPr>
          <p:grpSpPr>
            <a:xfrm>
              <a:off x="8541133" y="4518900"/>
              <a:ext cx="231600" cy="624600"/>
              <a:chOff x="8541133" y="4518900"/>
              <a:chExt cx="231600" cy="624600"/>
            </a:xfrm>
          </p:grpSpPr>
          <p:sp>
            <p:nvSpPr>
              <p:cNvPr id="224" name="Google Shape;224;p11"/>
              <p:cNvSpPr/>
              <p:nvPr/>
            </p:nvSpPr>
            <p:spPr>
              <a:xfrm flipH="1">
                <a:off x="854113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11"/>
              <p:cNvSpPr/>
              <p:nvPr/>
            </p:nvSpPr>
            <p:spPr>
              <a:xfrm flipH="1">
                <a:off x="854113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1"/>
              <p:cNvSpPr/>
              <p:nvPr/>
            </p:nvSpPr>
            <p:spPr>
              <a:xfrm flipH="1">
                <a:off x="854113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7" name="Google Shape;227;p11"/>
            <p:cNvGrpSpPr/>
            <p:nvPr/>
          </p:nvGrpSpPr>
          <p:grpSpPr>
            <a:xfrm>
              <a:off x="8912488" y="4309200"/>
              <a:ext cx="231600" cy="834300"/>
              <a:chOff x="8912488" y="4309200"/>
              <a:chExt cx="231600" cy="834300"/>
            </a:xfrm>
          </p:grpSpPr>
          <p:sp>
            <p:nvSpPr>
              <p:cNvPr id="228" name="Google Shape;228;p11"/>
              <p:cNvSpPr/>
              <p:nvPr/>
            </p:nvSpPr>
            <p:spPr>
              <a:xfrm flipH="1">
                <a:off x="89124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11"/>
              <p:cNvSpPr/>
              <p:nvPr/>
            </p:nvSpPr>
            <p:spPr>
              <a:xfrm flipH="1">
                <a:off x="89124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1"/>
              <p:cNvSpPr/>
              <p:nvPr/>
            </p:nvSpPr>
            <p:spPr>
              <a:xfrm flipH="1">
                <a:off x="89124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1"/>
              <p:cNvSpPr/>
              <p:nvPr/>
            </p:nvSpPr>
            <p:spPr>
              <a:xfrm flipH="1">
                <a:off x="89124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32" name="Google Shape;232;p11"/>
          <p:cNvSpPr txBox="1"/>
          <p:nvPr>
            <p:ph hasCustomPrompt="1" type="title"/>
          </p:nvPr>
        </p:nvSpPr>
        <p:spPr>
          <a:xfrm>
            <a:off x="1388625" y="772725"/>
            <a:ext cx="6366900" cy="18633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1"/>
              </a:buClr>
              <a:buSzPts val="8000"/>
              <a:buNone/>
              <a:defRPr sz="8000">
                <a:solidFill>
                  <a:schemeClr val="lt1"/>
                </a:solidFill>
              </a:defRPr>
            </a:lvl1pPr>
            <a:lvl2pPr lvl="1" algn="ctr">
              <a:spcBef>
                <a:spcPts val="0"/>
              </a:spcBef>
              <a:spcAft>
                <a:spcPts val="0"/>
              </a:spcAft>
              <a:buClr>
                <a:schemeClr val="lt1"/>
              </a:buClr>
              <a:buSzPts val="8000"/>
              <a:buNone/>
              <a:defRPr sz="8000">
                <a:solidFill>
                  <a:schemeClr val="lt1"/>
                </a:solidFill>
              </a:defRPr>
            </a:lvl2pPr>
            <a:lvl3pPr lvl="2" algn="ctr">
              <a:spcBef>
                <a:spcPts val="0"/>
              </a:spcBef>
              <a:spcAft>
                <a:spcPts val="0"/>
              </a:spcAft>
              <a:buClr>
                <a:schemeClr val="lt1"/>
              </a:buClr>
              <a:buSzPts val="8000"/>
              <a:buNone/>
              <a:defRPr sz="8000">
                <a:solidFill>
                  <a:schemeClr val="lt1"/>
                </a:solidFill>
              </a:defRPr>
            </a:lvl3pPr>
            <a:lvl4pPr lvl="3" algn="ctr">
              <a:spcBef>
                <a:spcPts val="0"/>
              </a:spcBef>
              <a:spcAft>
                <a:spcPts val="0"/>
              </a:spcAft>
              <a:buClr>
                <a:schemeClr val="lt1"/>
              </a:buClr>
              <a:buSzPts val="8000"/>
              <a:buNone/>
              <a:defRPr sz="8000">
                <a:solidFill>
                  <a:schemeClr val="lt1"/>
                </a:solidFill>
              </a:defRPr>
            </a:lvl4pPr>
            <a:lvl5pPr lvl="4" algn="ctr">
              <a:spcBef>
                <a:spcPts val="0"/>
              </a:spcBef>
              <a:spcAft>
                <a:spcPts val="0"/>
              </a:spcAft>
              <a:buClr>
                <a:schemeClr val="lt1"/>
              </a:buClr>
              <a:buSzPts val="8000"/>
              <a:buNone/>
              <a:defRPr sz="8000">
                <a:solidFill>
                  <a:schemeClr val="lt1"/>
                </a:solidFill>
              </a:defRPr>
            </a:lvl5pPr>
            <a:lvl6pPr lvl="5" algn="ctr">
              <a:spcBef>
                <a:spcPts val="0"/>
              </a:spcBef>
              <a:spcAft>
                <a:spcPts val="0"/>
              </a:spcAft>
              <a:buClr>
                <a:schemeClr val="lt1"/>
              </a:buClr>
              <a:buSzPts val="8000"/>
              <a:buNone/>
              <a:defRPr sz="8000">
                <a:solidFill>
                  <a:schemeClr val="lt1"/>
                </a:solidFill>
              </a:defRPr>
            </a:lvl6pPr>
            <a:lvl7pPr lvl="6" algn="ctr">
              <a:spcBef>
                <a:spcPts val="0"/>
              </a:spcBef>
              <a:spcAft>
                <a:spcPts val="0"/>
              </a:spcAft>
              <a:buClr>
                <a:schemeClr val="lt1"/>
              </a:buClr>
              <a:buSzPts val="8000"/>
              <a:buNone/>
              <a:defRPr sz="8000">
                <a:solidFill>
                  <a:schemeClr val="lt1"/>
                </a:solidFill>
              </a:defRPr>
            </a:lvl7pPr>
            <a:lvl8pPr lvl="7" algn="ctr">
              <a:spcBef>
                <a:spcPts val="0"/>
              </a:spcBef>
              <a:spcAft>
                <a:spcPts val="0"/>
              </a:spcAft>
              <a:buClr>
                <a:schemeClr val="lt1"/>
              </a:buClr>
              <a:buSzPts val="8000"/>
              <a:buNone/>
              <a:defRPr sz="8000">
                <a:solidFill>
                  <a:schemeClr val="lt1"/>
                </a:solidFill>
              </a:defRPr>
            </a:lvl8pPr>
            <a:lvl9pPr lvl="8" algn="ctr">
              <a:spcBef>
                <a:spcPts val="0"/>
              </a:spcBef>
              <a:spcAft>
                <a:spcPts val="0"/>
              </a:spcAft>
              <a:buClr>
                <a:schemeClr val="lt1"/>
              </a:buClr>
              <a:buSzPts val="8000"/>
              <a:buNone/>
              <a:defRPr sz="8000">
                <a:solidFill>
                  <a:schemeClr val="lt1"/>
                </a:solidFill>
              </a:defRPr>
            </a:lvl9pPr>
          </a:lstStyle>
          <a:p>
            <a:r>
              <a:t>xx%</a:t>
            </a:r>
          </a:p>
        </p:txBody>
      </p:sp>
      <p:sp>
        <p:nvSpPr>
          <p:cNvPr id="233" name="Google Shape;233;p11"/>
          <p:cNvSpPr txBox="1"/>
          <p:nvPr>
            <p:ph idx="1" type="body"/>
          </p:nvPr>
        </p:nvSpPr>
        <p:spPr>
          <a:xfrm>
            <a:off x="1388625" y="2712300"/>
            <a:ext cx="6366900" cy="1111200"/>
          </a:xfrm>
          <a:prstGeom prst="rect">
            <a:avLst/>
          </a:prstGeom>
        </p:spPr>
        <p:txBody>
          <a:bodyPr anchorCtr="0" anchor="t" bIns="91425" lIns="91425" spcFirstLastPara="1" rIns="91425" wrap="square" tIns="91425">
            <a:normAutofit/>
          </a:bodyPr>
          <a:lstStyle>
            <a:lvl1pPr indent="-311150" lvl="0" marL="457200" algn="ctr">
              <a:spcBef>
                <a:spcPts val="0"/>
              </a:spcBef>
              <a:spcAft>
                <a:spcPts val="0"/>
              </a:spcAft>
              <a:buClr>
                <a:schemeClr val="lt1"/>
              </a:buClr>
              <a:buSzPts val="1300"/>
              <a:buChar char="●"/>
              <a:defRPr>
                <a:solidFill>
                  <a:schemeClr val="lt1"/>
                </a:solidFill>
              </a:defRPr>
            </a:lvl1pPr>
            <a:lvl2pPr indent="-298450" lvl="1" marL="914400" algn="ctr">
              <a:spcBef>
                <a:spcPts val="0"/>
              </a:spcBef>
              <a:spcAft>
                <a:spcPts val="0"/>
              </a:spcAft>
              <a:buClr>
                <a:schemeClr val="lt1"/>
              </a:buClr>
              <a:buSzPts val="1100"/>
              <a:buChar char="○"/>
              <a:defRPr>
                <a:solidFill>
                  <a:schemeClr val="lt1"/>
                </a:solidFill>
              </a:defRPr>
            </a:lvl2pPr>
            <a:lvl3pPr indent="-298450" lvl="2" marL="1371600" algn="ctr">
              <a:spcBef>
                <a:spcPts val="0"/>
              </a:spcBef>
              <a:spcAft>
                <a:spcPts val="0"/>
              </a:spcAft>
              <a:buClr>
                <a:schemeClr val="lt1"/>
              </a:buClr>
              <a:buSzPts val="1100"/>
              <a:buChar char="■"/>
              <a:defRPr>
                <a:solidFill>
                  <a:schemeClr val="lt1"/>
                </a:solidFill>
              </a:defRPr>
            </a:lvl3pPr>
            <a:lvl4pPr indent="-298450" lvl="3" marL="1828800" algn="ctr">
              <a:spcBef>
                <a:spcPts val="0"/>
              </a:spcBef>
              <a:spcAft>
                <a:spcPts val="0"/>
              </a:spcAft>
              <a:buClr>
                <a:schemeClr val="lt1"/>
              </a:buClr>
              <a:buSzPts val="1100"/>
              <a:buChar char="●"/>
              <a:defRPr>
                <a:solidFill>
                  <a:schemeClr val="lt1"/>
                </a:solidFill>
              </a:defRPr>
            </a:lvl4pPr>
            <a:lvl5pPr indent="-298450" lvl="4" marL="2286000" algn="ctr">
              <a:spcBef>
                <a:spcPts val="0"/>
              </a:spcBef>
              <a:spcAft>
                <a:spcPts val="0"/>
              </a:spcAft>
              <a:buClr>
                <a:schemeClr val="lt1"/>
              </a:buClr>
              <a:buSzPts val="1100"/>
              <a:buChar char="○"/>
              <a:defRPr>
                <a:solidFill>
                  <a:schemeClr val="lt1"/>
                </a:solidFill>
              </a:defRPr>
            </a:lvl5pPr>
            <a:lvl6pPr indent="-298450" lvl="5" marL="2743200" algn="ctr">
              <a:spcBef>
                <a:spcPts val="0"/>
              </a:spcBef>
              <a:spcAft>
                <a:spcPts val="0"/>
              </a:spcAft>
              <a:buClr>
                <a:schemeClr val="lt1"/>
              </a:buClr>
              <a:buSzPts val="1100"/>
              <a:buChar char="■"/>
              <a:defRPr>
                <a:solidFill>
                  <a:schemeClr val="lt1"/>
                </a:solidFill>
              </a:defRPr>
            </a:lvl6pPr>
            <a:lvl7pPr indent="-298450" lvl="6" marL="3200400" algn="ctr">
              <a:spcBef>
                <a:spcPts val="0"/>
              </a:spcBef>
              <a:spcAft>
                <a:spcPts val="0"/>
              </a:spcAft>
              <a:buClr>
                <a:schemeClr val="lt1"/>
              </a:buClr>
              <a:buSzPts val="1100"/>
              <a:buChar char="●"/>
              <a:defRPr>
                <a:solidFill>
                  <a:schemeClr val="lt1"/>
                </a:solidFill>
              </a:defRPr>
            </a:lvl7pPr>
            <a:lvl8pPr indent="-298450" lvl="7" marL="3657600" algn="ctr">
              <a:spcBef>
                <a:spcPts val="0"/>
              </a:spcBef>
              <a:spcAft>
                <a:spcPts val="0"/>
              </a:spcAft>
              <a:buClr>
                <a:schemeClr val="lt1"/>
              </a:buClr>
              <a:buSzPts val="1100"/>
              <a:buChar char="○"/>
              <a:defRPr>
                <a:solidFill>
                  <a:schemeClr val="lt1"/>
                </a:solidFill>
              </a:defRPr>
            </a:lvl8pPr>
            <a:lvl9pPr indent="-298450" lvl="8" marL="4114800" algn="ctr">
              <a:spcBef>
                <a:spcPts val="0"/>
              </a:spcBef>
              <a:spcAft>
                <a:spcPts val="0"/>
              </a:spcAft>
              <a:buClr>
                <a:schemeClr val="lt1"/>
              </a:buClr>
              <a:buSzPts val="1100"/>
              <a:buChar char="■"/>
              <a:defRPr>
                <a:solidFill>
                  <a:schemeClr val="lt1"/>
                </a:solidFill>
              </a:defRPr>
            </a:lvl9pPr>
          </a:lstStyle>
          <a:p/>
        </p:txBody>
      </p:sp>
      <p:sp>
        <p:nvSpPr>
          <p:cNvPr id="234" name="Google Shape;234;p11"/>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35" name="Shape 235"/>
        <p:cNvGrpSpPr/>
        <p:nvPr/>
      </p:nvGrpSpPr>
      <p:grpSpPr>
        <a:xfrm>
          <a:off x="0" y="0"/>
          <a:ext cx="0" cy="0"/>
          <a:chOff x="0" y="0"/>
          <a:chExt cx="0" cy="0"/>
        </a:xfrm>
      </p:grpSpPr>
      <p:sp>
        <p:nvSpPr>
          <p:cNvPr id="236" name="Google Shape;236;p12"/>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1 Lg Pic">
  <p:cSld name="1_1 Lg Pic">
    <p:spTree>
      <p:nvGrpSpPr>
        <p:cNvPr id="237" name="Shape 237"/>
        <p:cNvGrpSpPr/>
        <p:nvPr/>
      </p:nvGrpSpPr>
      <p:grpSpPr>
        <a:xfrm>
          <a:off x="0" y="0"/>
          <a:ext cx="0" cy="0"/>
          <a:chOff x="0" y="0"/>
          <a:chExt cx="0" cy="0"/>
        </a:xfrm>
      </p:grpSpPr>
      <p:sp>
        <p:nvSpPr>
          <p:cNvPr id="238" name="Google Shape;238;p13"/>
          <p:cNvSpPr txBox="1"/>
          <p:nvPr>
            <p:ph type="title"/>
          </p:nvPr>
        </p:nvSpPr>
        <p:spPr>
          <a:xfrm>
            <a:off x="752889" y="205978"/>
            <a:ext cx="7400400" cy="5943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Clr>
                <a:srgbClr val="0099D8"/>
              </a:buClr>
              <a:buSzPts val="24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enerated Slide 1_1_1_TITLEANDBULLETS_G">
  <p:cSld name="TITLE_AND_BODY_2_1_1_1_1_1_1_1_1_1">
    <p:spTree>
      <p:nvGrpSpPr>
        <p:cNvPr id="239" name="Shape 239"/>
        <p:cNvGrpSpPr/>
        <p:nvPr/>
      </p:nvGrpSpPr>
      <p:grpSpPr>
        <a:xfrm>
          <a:off x="0" y="0"/>
          <a:ext cx="0" cy="0"/>
          <a:chOff x="0" y="0"/>
          <a:chExt cx="0" cy="0"/>
        </a:xfrm>
      </p:grpSpPr>
      <p:sp>
        <p:nvSpPr>
          <p:cNvPr id="240" name="Google Shape;240;p14"/>
          <p:cNvSpPr/>
          <p:nvPr>
            <p:ph idx="2" type="pic"/>
          </p:nvPr>
        </p:nvSpPr>
        <p:spPr>
          <a:xfrm>
            <a:off x="507438" y="1534500"/>
            <a:ext cx="3090600" cy="3090600"/>
          </a:xfrm>
          <a:prstGeom prst="rect">
            <a:avLst/>
          </a:prstGeom>
          <a:noFill/>
          <a:ln>
            <a:noFill/>
          </a:ln>
        </p:spPr>
      </p:sp>
      <p:sp>
        <p:nvSpPr>
          <p:cNvPr id="241" name="Google Shape;241;p14"/>
          <p:cNvSpPr txBox="1"/>
          <p:nvPr>
            <p:ph type="title"/>
          </p:nvPr>
        </p:nvSpPr>
        <p:spPr>
          <a:xfrm>
            <a:off x="507450" y="331400"/>
            <a:ext cx="8129100" cy="796200"/>
          </a:xfrm>
          <a:prstGeom prst="rect">
            <a:avLst/>
          </a:prstGeom>
        </p:spPr>
        <p:txBody>
          <a:bodyPr anchorCtr="0" anchor="ctr" bIns="0" lIns="0" spcFirstLastPara="1" rIns="0" wrap="square" tIns="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42" name="Google Shape;242;p14"/>
          <p:cNvSpPr txBox="1"/>
          <p:nvPr>
            <p:ph idx="1" type="body"/>
          </p:nvPr>
        </p:nvSpPr>
        <p:spPr>
          <a:xfrm>
            <a:off x="3854182" y="1519301"/>
            <a:ext cx="4782300" cy="3090600"/>
          </a:xfrm>
          <a:prstGeom prst="rect">
            <a:avLst/>
          </a:prstGeom>
        </p:spPr>
        <p:txBody>
          <a:bodyPr anchorCtr="0" anchor="t" bIns="0" lIns="0" spcFirstLastPara="1" rIns="0" wrap="square" tIns="0">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enerated Slide 1_1_1_TITLEANDBULLETS_C">
  <p:cSld name="TITLE_AND_BODY_2_1_1_1">
    <p:spTree>
      <p:nvGrpSpPr>
        <p:cNvPr id="243" name="Shape 243"/>
        <p:cNvGrpSpPr/>
        <p:nvPr/>
      </p:nvGrpSpPr>
      <p:grpSpPr>
        <a:xfrm>
          <a:off x="0" y="0"/>
          <a:ext cx="0" cy="0"/>
          <a:chOff x="0" y="0"/>
          <a:chExt cx="0" cy="0"/>
        </a:xfrm>
      </p:grpSpPr>
      <p:sp>
        <p:nvSpPr>
          <p:cNvPr id="244" name="Google Shape;244;p15"/>
          <p:cNvSpPr txBox="1"/>
          <p:nvPr>
            <p:ph type="title"/>
          </p:nvPr>
        </p:nvSpPr>
        <p:spPr>
          <a:xfrm>
            <a:off x="327575" y="289525"/>
            <a:ext cx="3548100" cy="1093500"/>
          </a:xfrm>
          <a:prstGeom prst="rect">
            <a:avLst/>
          </a:prstGeom>
        </p:spPr>
        <p:txBody>
          <a:bodyPr anchorCtr="0" anchor="t" bIns="0" lIns="0" spcFirstLastPara="1" rIns="0" wrap="square" tIns="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45" name="Google Shape;245;p15"/>
          <p:cNvSpPr txBox="1"/>
          <p:nvPr>
            <p:ph idx="1" type="body"/>
          </p:nvPr>
        </p:nvSpPr>
        <p:spPr>
          <a:xfrm>
            <a:off x="327575" y="1565671"/>
            <a:ext cx="3548100" cy="3288300"/>
          </a:xfrm>
          <a:prstGeom prst="rect">
            <a:avLst/>
          </a:prstGeom>
        </p:spPr>
        <p:txBody>
          <a:bodyPr anchorCtr="0" anchor="t" bIns="0" lIns="0" spcFirstLastPara="1" rIns="0" wrap="square" tIns="0">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246" name="Google Shape;246;p15"/>
          <p:cNvSpPr/>
          <p:nvPr>
            <p:ph idx="2" type="pic"/>
          </p:nvPr>
        </p:nvSpPr>
        <p:spPr>
          <a:xfrm>
            <a:off x="4298349" y="316350"/>
            <a:ext cx="4510800" cy="4510800"/>
          </a:xfrm>
          <a:prstGeom prst="roundRect">
            <a:avLst>
              <a:gd fmla="val 50000" name="adj"/>
            </a:avLst>
          </a:prstGeom>
          <a:no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5" name="Shape 15"/>
        <p:cNvGrpSpPr/>
        <p:nvPr/>
      </p:nvGrpSpPr>
      <p:grpSpPr>
        <a:xfrm>
          <a:off x="0" y="0"/>
          <a:ext cx="0" cy="0"/>
          <a:chOff x="0" y="0"/>
          <a:chExt cx="0" cy="0"/>
        </a:xfrm>
      </p:grpSpPr>
      <p:grpSp>
        <p:nvGrpSpPr>
          <p:cNvPr id="16" name="Google Shape;16;p3"/>
          <p:cNvGrpSpPr/>
          <p:nvPr/>
        </p:nvGrpSpPr>
        <p:grpSpPr>
          <a:xfrm>
            <a:off x="146769" y="3406"/>
            <a:ext cx="1233215" cy="1384535"/>
            <a:chOff x="146769" y="3406"/>
            <a:chExt cx="1233215" cy="1384535"/>
          </a:xfrm>
        </p:grpSpPr>
        <p:grpSp>
          <p:nvGrpSpPr>
            <p:cNvPr id="17" name="Google Shape;17;p3"/>
            <p:cNvGrpSpPr/>
            <p:nvPr/>
          </p:nvGrpSpPr>
          <p:grpSpPr>
            <a:xfrm>
              <a:off x="1063183" y="3406"/>
              <a:ext cx="316800" cy="688513"/>
              <a:chOff x="1063183" y="3406"/>
              <a:chExt cx="316800" cy="688513"/>
            </a:xfrm>
          </p:grpSpPr>
          <p:sp>
            <p:nvSpPr>
              <p:cNvPr id="18" name="Google Shape;18;p3"/>
              <p:cNvSpPr/>
              <p:nvPr/>
            </p:nvSpPr>
            <p:spPr>
              <a:xfrm rot="10800000">
                <a:off x="1063183"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3"/>
              <p:cNvSpPr/>
              <p:nvPr/>
            </p:nvSpPr>
            <p:spPr>
              <a:xfrm rot="10800000">
                <a:off x="1063183"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 name="Google Shape;20;p3"/>
            <p:cNvGrpSpPr/>
            <p:nvPr/>
          </p:nvGrpSpPr>
          <p:grpSpPr>
            <a:xfrm>
              <a:off x="604976" y="3406"/>
              <a:ext cx="316800" cy="1036524"/>
              <a:chOff x="604976" y="3406"/>
              <a:chExt cx="316800" cy="1036524"/>
            </a:xfrm>
          </p:grpSpPr>
          <p:sp>
            <p:nvSpPr>
              <p:cNvPr id="21" name="Google Shape;21;p3"/>
              <p:cNvSpPr/>
              <p:nvPr/>
            </p:nvSpPr>
            <p:spPr>
              <a:xfrm rot="10800000">
                <a:off x="604976"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3"/>
              <p:cNvSpPr/>
              <p:nvPr/>
            </p:nvSpPr>
            <p:spPr>
              <a:xfrm rot="10800000">
                <a:off x="604976" y="3430"/>
                <a:ext cx="316800" cy="1036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p:nvPr/>
            </p:nvSpPr>
            <p:spPr>
              <a:xfrm rot="10800000">
                <a:off x="604976"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 name="Google Shape;24;p3"/>
            <p:cNvGrpSpPr/>
            <p:nvPr/>
          </p:nvGrpSpPr>
          <p:grpSpPr>
            <a:xfrm>
              <a:off x="146769" y="3406"/>
              <a:ext cx="316800" cy="1384535"/>
              <a:chOff x="146769" y="3406"/>
              <a:chExt cx="316800" cy="1384535"/>
            </a:xfrm>
          </p:grpSpPr>
          <p:sp>
            <p:nvSpPr>
              <p:cNvPr id="25" name="Google Shape;25;p3"/>
              <p:cNvSpPr/>
              <p:nvPr/>
            </p:nvSpPr>
            <p:spPr>
              <a:xfrm rot="10800000">
                <a:off x="146769"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3"/>
              <p:cNvSpPr/>
              <p:nvPr/>
            </p:nvSpPr>
            <p:spPr>
              <a:xfrm rot="10800000">
                <a:off x="146769" y="3441"/>
                <a:ext cx="316800" cy="1384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3"/>
              <p:cNvSpPr/>
              <p:nvPr/>
            </p:nvSpPr>
            <p:spPr>
              <a:xfrm rot="10800000">
                <a:off x="146769" y="3430"/>
                <a:ext cx="316800" cy="1036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3"/>
              <p:cNvSpPr/>
              <p:nvPr/>
            </p:nvSpPr>
            <p:spPr>
              <a:xfrm rot="10800000">
                <a:off x="146769"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9" name="Google Shape;29;p3"/>
          <p:cNvGrpSpPr/>
          <p:nvPr/>
        </p:nvGrpSpPr>
        <p:grpSpPr>
          <a:xfrm>
            <a:off x="6775084" y="2904008"/>
            <a:ext cx="2186148" cy="2239500"/>
            <a:chOff x="6775084" y="2904008"/>
            <a:chExt cx="2186148" cy="2239500"/>
          </a:xfrm>
        </p:grpSpPr>
        <p:grpSp>
          <p:nvGrpSpPr>
            <p:cNvPr id="30" name="Google Shape;30;p3"/>
            <p:cNvGrpSpPr/>
            <p:nvPr/>
          </p:nvGrpSpPr>
          <p:grpSpPr>
            <a:xfrm>
              <a:off x="6775084" y="4253708"/>
              <a:ext cx="409500" cy="889800"/>
              <a:chOff x="6775084" y="4253708"/>
              <a:chExt cx="409500" cy="889800"/>
            </a:xfrm>
          </p:grpSpPr>
          <p:sp>
            <p:nvSpPr>
              <p:cNvPr id="31" name="Google Shape;31;p3"/>
              <p:cNvSpPr/>
              <p:nvPr/>
            </p:nvSpPr>
            <p:spPr>
              <a:xfrm>
                <a:off x="6775084"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3"/>
              <p:cNvSpPr/>
              <p:nvPr/>
            </p:nvSpPr>
            <p:spPr>
              <a:xfrm>
                <a:off x="6775084"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 name="Google Shape;33;p3"/>
            <p:cNvGrpSpPr/>
            <p:nvPr/>
          </p:nvGrpSpPr>
          <p:grpSpPr>
            <a:xfrm>
              <a:off x="7367299" y="3804008"/>
              <a:ext cx="409500" cy="1339500"/>
              <a:chOff x="7367299" y="3804008"/>
              <a:chExt cx="409500" cy="1339500"/>
            </a:xfrm>
          </p:grpSpPr>
          <p:sp>
            <p:nvSpPr>
              <p:cNvPr id="34" name="Google Shape;34;p3"/>
              <p:cNvSpPr/>
              <p:nvPr/>
            </p:nvSpPr>
            <p:spPr>
              <a:xfrm>
                <a:off x="7367299"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3"/>
              <p:cNvSpPr/>
              <p:nvPr/>
            </p:nvSpPr>
            <p:spPr>
              <a:xfrm>
                <a:off x="7367299"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3"/>
              <p:cNvSpPr/>
              <p:nvPr/>
            </p:nvSpPr>
            <p:spPr>
              <a:xfrm>
                <a:off x="7367299"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 name="Google Shape;37;p3"/>
            <p:cNvGrpSpPr/>
            <p:nvPr/>
          </p:nvGrpSpPr>
          <p:grpSpPr>
            <a:xfrm>
              <a:off x="7959516" y="3354008"/>
              <a:ext cx="409500" cy="1789500"/>
              <a:chOff x="7959516" y="3354008"/>
              <a:chExt cx="409500" cy="1789500"/>
            </a:xfrm>
          </p:grpSpPr>
          <p:sp>
            <p:nvSpPr>
              <p:cNvPr id="38" name="Google Shape;38;p3"/>
              <p:cNvSpPr/>
              <p:nvPr/>
            </p:nvSpPr>
            <p:spPr>
              <a:xfrm>
                <a:off x="7959516"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3"/>
              <p:cNvSpPr/>
              <p:nvPr/>
            </p:nvSpPr>
            <p:spPr>
              <a:xfrm>
                <a:off x="7959516" y="3354008"/>
                <a:ext cx="409500" cy="178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3"/>
              <p:cNvSpPr/>
              <p:nvPr/>
            </p:nvSpPr>
            <p:spPr>
              <a:xfrm>
                <a:off x="7959516"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3"/>
              <p:cNvSpPr/>
              <p:nvPr/>
            </p:nvSpPr>
            <p:spPr>
              <a:xfrm>
                <a:off x="7959516"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2" name="Google Shape;42;p3"/>
            <p:cNvGrpSpPr/>
            <p:nvPr/>
          </p:nvGrpSpPr>
          <p:grpSpPr>
            <a:xfrm>
              <a:off x="8551731" y="2904008"/>
              <a:ext cx="409500" cy="2239500"/>
              <a:chOff x="8551731" y="2904008"/>
              <a:chExt cx="409500" cy="2239500"/>
            </a:xfrm>
          </p:grpSpPr>
          <p:sp>
            <p:nvSpPr>
              <p:cNvPr id="43" name="Google Shape;43;p3"/>
              <p:cNvSpPr/>
              <p:nvPr/>
            </p:nvSpPr>
            <p:spPr>
              <a:xfrm>
                <a:off x="8551731"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3"/>
              <p:cNvSpPr/>
              <p:nvPr/>
            </p:nvSpPr>
            <p:spPr>
              <a:xfrm>
                <a:off x="8551731" y="3354008"/>
                <a:ext cx="409500" cy="178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3"/>
              <p:cNvSpPr/>
              <p:nvPr/>
            </p:nvSpPr>
            <p:spPr>
              <a:xfrm>
                <a:off x="8551731"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3"/>
              <p:cNvSpPr/>
              <p:nvPr/>
            </p:nvSpPr>
            <p:spPr>
              <a:xfrm>
                <a:off x="8551731" y="2904008"/>
                <a:ext cx="409500" cy="22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3"/>
              <p:cNvSpPr/>
              <p:nvPr/>
            </p:nvSpPr>
            <p:spPr>
              <a:xfrm>
                <a:off x="8551731"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48" name="Google Shape;48;p3"/>
          <p:cNvSpPr txBox="1"/>
          <p:nvPr>
            <p:ph type="title"/>
          </p:nvPr>
        </p:nvSpPr>
        <p:spPr>
          <a:xfrm>
            <a:off x="824000" y="1613825"/>
            <a:ext cx="5857800" cy="18729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49" name="Google Shape;49;p3"/>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50" name="Shape 50"/>
        <p:cNvGrpSpPr/>
        <p:nvPr/>
      </p:nvGrpSpPr>
      <p:grpSpPr>
        <a:xfrm>
          <a:off x="0" y="0"/>
          <a:ext cx="0" cy="0"/>
          <a:chOff x="0" y="0"/>
          <a:chExt cx="0" cy="0"/>
        </a:xfrm>
      </p:grpSpPr>
      <p:sp>
        <p:nvSpPr>
          <p:cNvPr id="51" name="Google Shape;51;p4"/>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52" name="Google Shape;52;p4"/>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3" name="Google Shape;53;p4"/>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54" name="Google Shape;54;p4" title="UIFCW2025_Logo.png"/>
          <p:cNvPicPr preferRelativeResize="0"/>
          <p:nvPr/>
        </p:nvPicPr>
        <p:blipFill>
          <a:blip r:embed="rId2">
            <a:alphaModFix/>
          </a:blip>
          <a:stretch>
            <a:fillRect/>
          </a:stretch>
        </p:blipFill>
        <p:spPr>
          <a:xfrm>
            <a:off x="7585575" y="3869550"/>
            <a:ext cx="1155000" cy="870202"/>
          </a:xfrm>
          <a:prstGeom prst="rect">
            <a:avLst/>
          </a:prstGeom>
          <a:noFill/>
          <a:ln>
            <a:noFill/>
          </a:ln>
        </p:spPr>
      </p:pic>
      <p:grpSp>
        <p:nvGrpSpPr>
          <p:cNvPr id="55" name="Google Shape;55;p4"/>
          <p:cNvGrpSpPr/>
          <p:nvPr/>
        </p:nvGrpSpPr>
        <p:grpSpPr>
          <a:xfrm>
            <a:off x="1419300" y="598575"/>
            <a:ext cx="1072800" cy="0"/>
            <a:chOff x="1376350" y="528325"/>
            <a:chExt cx="1072800" cy="0"/>
          </a:xfrm>
        </p:grpSpPr>
        <p:cxnSp>
          <p:nvCxnSpPr>
            <p:cNvPr id="56" name="Google Shape;56;p4"/>
            <p:cNvCxnSpPr/>
            <p:nvPr/>
          </p:nvCxnSpPr>
          <p:spPr>
            <a:xfrm>
              <a:off x="1376350" y="528325"/>
              <a:ext cx="357600" cy="0"/>
            </a:xfrm>
            <a:prstGeom prst="straightConnector1">
              <a:avLst/>
            </a:prstGeom>
            <a:noFill/>
            <a:ln cap="flat" cmpd="sng" w="28575">
              <a:solidFill>
                <a:srgbClr val="145FA6"/>
              </a:solidFill>
              <a:prstDash val="solid"/>
              <a:round/>
              <a:headEnd len="med" w="med" type="none"/>
              <a:tailEnd len="med" w="med" type="none"/>
            </a:ln>
          </p:spPr>
        </p:cxnSp>
        <p:cxnSp>
          <p:nvCxnSpPr>
            <p:cNvPr id="57" name="Google Shape;57;p4"/>
            <p:cNvCxnSpPr/>
            <p:nvPr/>
          </p:nvCxnSpPr>
          <p:spPr>
            <a:xfrm>
              <a:off x="1733950" y="528325"/>
              <a:ext cx="357600" cy="0"/>
            </a:xfrm>
            <a:prstGeom prst="straightConnector1">
              <a:avLst/>
            </a:prstGeom>
            <a:noFill/>
            <a:ln cap="flat" cmpd="sng" w="28575">
              <a:solidFill>
                <a:srgbClr val="F1761A"/>
              </a:solidFill>
              <a:prstDash val="solid"/>
              <a:round/>
              <a:headEnd len="med" w="med" type="none"/>
              <a:tailEnd len="med" w="med" type="none"/>
            </a:ln>
          </p:spPr>
        </p:cxnSp>
        <p:cxnSp>
          <p:nvCxnSpPr>
            <p:cNvPr id="58" name="Google Shape;58;p4"/>
            <p:cNvCxnSpPr/>
            <p:nvPr/>
          </p:nvCxnSpPr>
          <p:spPr>
            <a:xfrm>
              <a:off x="2091550" y="528325"/>
              <a:ext cx="357600" cy="0"/>
            </a:xfrm>
            <a:prstGeom prst="straightConnector1">
              <a:avLst/>
            </a:prstGeom>
            <a:noFill/>
            <a:ln cap="flat" cmpd="sng" w="28575">
              <a:solidFill>
                <a:srgbClr val="00C9FF"/>
              </a:solidFill>
              <a:prstDash val="solid"/>
              <a:round/>
              <a:headEnd len="med" w="med" type="none"/>
              <a:tailEnd len="med" w="med" type="none"/>
            </a:ln>
          </p:spPr>
        </p:cxn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59" name="Shape 59"/>
        <p:cNvGrpSpPr/>
        <p:nvPr/>
      </p:nvGrpSpPr>
      <p:grpSpPr>
        <a:xfrm>
          <a:off x="0" y="0"/>
          <a:ext cx="0" cy="0"/>
          <a:chOff x="0" y="0"/>
          <a:chExt cx="0" cy="0"/>
        </a:xfrm>
      </p:grpSpPr>
      <p:sp>
        <p:nvSpPr>
          <p:cNvPr id="60" name="Google Shape;60;p5"/>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61" name="Google Shape;61;p5"/>
          <p:cNvSpPr txBox="1"/>
          <p:nvPr>
            <p:ph idx="1" type="body"/>
          </p:nvPr>
        </p:nvSpPr>
        <p:spPr>
          <a:xfrm>
            <a:off x="1303800" y="1990050"/>
            <a:ext cx="3430500" cy="2541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2" name="Google Shape;62;p5"/>
          <p:cNvSpPr txBox="1"/>
          <p:nvPr>
            <p:ph idx="2" type="body"/>
          </p:nvPr>
        </p:nvSpPr>
        <p:spPr>
          <a:xfrm>
            <a:off x="4903650" y="1990050"/>
            <a:ext cx="3430500" cy="2541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3" name="Google Shape;63;p5"/>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64" name="Google Shape;64;p5" title="UIFCW2025_Logo.png"/>
          <p:cNvPicPr preferRelativeResize="0"/>
          <p:nvPr/>
        </p:nvPicPr>
        <p:blipFill>
          <a:blip r:embed="rId2">
            <a:alphaModFix/>
          </a:blip>
          <a:stretch>
            <a:fillRect/>
          </a:stretch>
        </p:blipFill>
        <p:spPr>
          <a:xfrm>
            <a:off x="7558875" y="3880775"/>
            <a:ext cx="1152143" cy="868678"/>
          </a:xfrm>
          <a:prstGeom prst="rect">
            <a:avLst/>
          </a:prstGeom>
          <a:noFill/>
          <a:ln>
            <a:noFill/>
          </a:ln>
        </p:spPr>
      </p:pic>
      <p:grpSp>
        <p:nvGrpSpPr>
          <p:cNvPr id="65" name="Google Shape;65;p5"/>
          <p:cNvGrpSpPr/>
          <p:nvPr/>
        </p:nvGrpSpPr>
        <p:grpSpPr>
          <a:xfrm>
            <a:off x="1404700" y="598575"/>
            <a:ext cx="1072800" cy="0"/>
            <a:chOff x="1376350" y="528325"/>
            <a:chExt cx="1072800" cy="0"/>
          </a:xfrm>
        </p:grpSpPr>
        <p:cxnSp>
          <p:nvCxnSpPr>
            <p:cNvPr id="66" name="Google Shape;66;p5"/>
            <p:cNvCxnSpPr/>
            <p:nvPr/>
          </p:nvCxnSpPr>
          <p:spPr>
            <a:xfrm>
              <a:off x="1376350" y="528325"/>
              <a:ext cx="357600" cy="0"/>
            </a:xfrm>
            <a:prstGeom prst="straightConnector1">
              <a:avLst/>
            </a:prstGeom>
            <a:noFill/>
            <a:ln cap="flat" cmpd="sng" w="28575">
              <a:solidFill>
                <a:srgbClr val="145FA6"/>
              </a:solidFill>
              <a:prstDash val="solid"/>
              <a:round/>
              <a:headEnd len="med" w="med" type="none"/>
              <a:tailEnd len="med" w="med" type="none"/>
            </a:ln>
          </p:spPr>
        </p:cxnSp>
        <p:cxnSp>
          <p:nvCxnSpPr>
            <p:cNvPr id="67" name="Google Shape;67;p5"/>
            <p:cNvCxnSpPr/>
            <p:nvPr/>
          </p:nvCxnSpPr>
          <p:spPr>
            <a:xfrm>
              <a:off x="1733950" y="528325"/>
              <a:ext cx="357600" cy="0"/>
            </a:xfrm>
            <a:prstGeom prst="straightConnector1">
              <a:avLst/>
            </a:prstGeom>
            <a:noFill/>
            <a:ln cap="flat" cmpd="sng" w="28575">
              <a:solidFill>
                <a:srgbClr val="F1761A"/>
              </a:solidFill>
              <a:prstDash val="solid"/>
              <a:round/>
              <a:headEnd len="med" w="med" type="none"/>
              <a:tailEnd len="med" w="med" type="none"/>
            </a:ln>
          </p:spPr>
        </p:cxnSp>
        <p:cxnSp>
          <p:nvCxnSpPr>
            <p:cNvPr id="68" name="Google Shape;68;p5"/>
            <p:cNvCxnSpPr/>
            <p:nvPr/>
          </p:nvCxnSpPr>
          <p:spPr>
            <a:xfrm>
              <a:off x="2091550" y="528325"/>
              <a:ext cx="357600" cy="0"/>
            </a:xfrm>
            <a:prstGeom prst="straightConnector1">
              <a:avLst/>
            </a:prstGeom>
            <a:noFill/>
            <a:ln cap="flat" cmpd="sng" w="28575">
              <a:solidFill>
                <a:srgbClr val="00C9FF"/>
              </a:solidFill>
              <a:prstDash val="solid"/>
              <a:round/>
              <a:headEnd len="med" w="med" type="none"/>
              <a:tailEnd len="med" w="med" type="none"/>
            </a:ln>
          </p:spPr>
        </p:cxn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9" name="Shape 69"/>
        <p:cNvGrpSpPr/>
        <p:nvPr/>
      </p:nvGrpSpPr>
      <p:grpSpPr>
        <a:xfrm>
          <a:off x="0" y="0"/>
          <a:ext cx="0" cy="0"/>
          <a:chOff x="0" y="0"/>
          <a:chExt cx="0" cy="0"/>
        </a:xfrm>
      </p:grpSpPr>
      <p:sp>
        <p:nvSpPr>
          <p:cNvPr id="70" name="Google Shape;70;p6"/>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71" name="Google Shape;71;p6"/>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72" name="Google Shape;72;p6" title="UIFCW2025_Logo.png"/>
          <p:cNvPicPr preferRelativeResize="0"/>
          <p:nvPr/>
        </p:nvPicPr>
        <p:blipFill>
          <a:blip r:embed="rId2">
            <a:alphaModFix/>
          </a:blip>
          <a:stretch>
            <a:fillRect/>
          </a:stretch>
        </p:blipFill>
        <p:spPr>
          <a:xfrm>
            <a:off x="7549225" y="3879750"/>
            <a:ext cx="1152143" cy="875629"/>
          </a:xfrm>
          <a:prstGeom prst="rect">
            <a:avLst/>
          </a:prstGeom>
          <a:noFill/>
          <a:ln>
            <a:noFill/>
          </a:ln>
        </p:spPr>
      </p:pic>
      <p:grpSp>
        <p:nvGrpSpPr>
          <p:cNvPr id="73" name="Google Shape;73;p6"/>
          <p:cNvGrpSpPr/>
          <p:nvPr/>
        </p:nvGrpSpPr>
        <p:grpSpPr>
          <a:xfrm>
            <a:off x="1376350" y="528325"/>
            <a:ext cx="1072800" cy="0"/>
            <a:chOff x="1376350" y="528325"/>
            <a:chExt cx="1072800" cy="0"/>
          </a:xfrm>
        </p:grpSpPr>
        <p:cxnSp>
          <p:nvCxnSpPr>
            <p:cNvPr id="74" name="Google Shape;74;p6"/>
            <p:cNvCxnSpPr/>
            <p:nvPr/>
          </p:nvCxnSpPr>
          <p:spPr>
            <a:xfrm>
              <a:off x="1376350" y="528325"/>
              <a:ext cx="357600" cy="0"/>
            </a:xfrm>
            <a:prstGeom prst="straightConnector1">
              <a:avLst/>
            </a:prstGeom>
            <a:noFill/>
            <a:ln cap="flat" cmpd="sng" w="28575">
              <a:solidFill>
                <a:srgbClr val="145FA6"/>
              </a:solidFill>
              <a:prstDash val="solid"/>
              <a:round/>
              <a:headEnd len="med" w="med" type="none"/>
              <a:tailEnd len="med" w="med" type="none"/>
            </a:ln>
          </p:spPr>
        </p:cxnSp>
        <p:cxnSp>
          <p:nvCxnSpPr>
            <p:cNvPr id="75" name="Google Shape;75;p6"/>
            <p:cNvCxnSpPr/>
            <p:nvPr/>
          </p:nvCxnSpPr>
          <p:spPr>
            <a:xfrm>
              <a:off x="1733950" y="528325"/>
              <a:ext cx="357600" cy="0"/>
            </a:xfrm>
            <a:prstGeom prst="straightConnector1">
              <a:avLst/>
            </a:prstGeom>
            <a:noFill/>
            <a:ln cap="flat" cmpd="sng" w="28575">
              <a:solidFill>
                <a:srgbClr val="F1761A"/>
              </a:solidFill>
              <a:prstDash val="solid"/>
              <a:round/>
              <a:headEnd len="med" w="med" type="none"/>
              <a:tailEnd len="med" w="med" type="none"/>
            </a:ln>
          </p:spPr>
        </p:cxnSp>
        <p:cxnSp>
          <p:nvCxnSpPr>
            <p:cNvPr id="76" name="Google Shape;76;p6"/>
            <p:cNvCxnSpPr/>
            <p:nvPr/>
          </p:nvCxnSpPr>
          <p:spPr>
            <a:xfrm>
              <a:off x="2091550" y="528325"/>
              <a:ext cx="357600" cy="0"/>
            </a:xfrm>
            <a:prstGeom prst="straightConnector1">
              <a:avLst/>
            </a:prstGeom>
            <a:noFill/>
            <a:ln cap="flat" cmpd="sng" w="28575">
              <a:solidFill>
                <a:srgbClr val="00C9FF"/>
              </a:solidFill>
              <a:prstDash val="solid"/>
              <a:round/>
              <a:headEnd len="med" w="med" type="none"/>
              <a:tailEnd len="med" w="med" type="none"/>
            </a:ln>
          </p:spPr>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77" name="Shape 77"/>
        <p:cNvGrpSpPr/>
        <p:nvPr/>
      </p:nvGrpSpPr>
      <p:grpSpPr>
        <a:xfrm>
          <a:off x="0" y="0"/>
          <a:ext cx="0" cy="0"/>
          <a:chOff x="0" y="0"/>
          <a:chExt cx="0" cy="0"/>
        </a:xfrm>
      </p:grpSpPr>
      <p:sp>
        <p:nvSpPr>
          <p:cNvPr id="78" name="Google Shape;78;p7"/>
          <p:cNvSpPr txBox="1"/>
          <p:nvPr>
            <p:ph type="title"/>
          </p:nvPr>
        </p:nvSpPr>
        <p:spPr>
          <a:xfrm>
            <a:off x="1303800" y="598575"/>
            <a:ext cx="3312000" cy="15900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79" name="Google Shape;79;p7"/>
          <p:cNvSpPr txBox="1"/>
          <p:nvPr>
            <p:ph idx="1" type="body"/>
          </p:nvPr>
        </p:nvSpPr>
        <p:spPr>
          <a:xfrm>
            <a:off x="1303800" y="2309675"/>
            <a:ext cx="3312000" cy="22218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80" name="Google Shape;80;p7"/>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81" name="Google Shape;81;p7" title="UIFCW2025_Logo.png"/>
          <p:cNvPicPr preferRelativeResize="0"/>
          <p:nvPr/>
        </p:nvPicPr>
        <p:blipFill>
          <a:blip r:embed="rId2">
            <a:alphaModFix/>
          </a:blip>
          <a:stretch>
            <a:fillRect/>
          </a:stretch>
        </p:blipFill>
        <p:spPr>
          <a:xfrm>
            <a:off x="7549225" y="3879750"/>
            <a:ext cx="1152143" cy="875629"/>
          </a:xfrm>
          <a:prstGeom prst="rect">
            <a:avLst/>
          </a:prstGeom>
          <a:noFill/>
          <a:ln>
            <a:noFill/>
          </a:ln>
        </p:spPr>
      </p:pic>
      <p:grpSp>
        <p:nvGrpSpPr>
          <p:cNvPr id="82" name="Google Shape;82;p7"/>
          <p:cNvGrpSpPr/>
          <p:nvPr/>
        </p:nvGrpSpPr>
        <p:grpSpPr>
          <a:xfrm>
            <a:off x="1376350" y="528325"/>
            <a:ext cx="1072800" cy="0"/>
            <a:chOff x="1376350" y="528325"/>
            <a:chExt cx="1072800" cy="0"/>
          </a:xfrm>
        </p:grpSpPr>
        <p:cxnSp>
          <p:nvCxnSpPr>
            <p:cNvPr id="83" name="Google Shape;83;p7"/>
            <p:cNvCxnSpPr/>
            <p:nvPr/>
          </p:nvCxnSpPr>
          <p:spPr>
            <a:xfrm>
              <a:off x="1376350" y="528325"/>
              <a:ext cx="357600" cy="0"/>
            </a:xfrm>
            <a:prstGeom prst="straightConnector1">
              <a:avLst/>
            </a:prstGeom>
            <a:noFill/>
            <a:ln cap="flat" cmpd="sng" w="28575">
              <a:solidFill>
                <a:srgbClr val="145FA6"/>
              </a:solidFill>
              <a:prstDash val="solid"/>
              <a:round/>
              <a:headEnd len="med" w="med" type="none"/>
              <a:tailEnd len="med" w="med" type="none"/>
            </a:ln>
          </p:spPr>
        </p:cxnSp>
        <p:cxnSp>
          <p:nvCxnSpPr>
            <p:cNvPr id="84" name="Google Shape;84;p7"/>
            <p:cNvCxnSpPr/>
            <p:nvPr/>
          </p:nvCxnSpPr>
          <p:spPr>
            <a:xfrm>
              <a:off x="1733950" y="528325"/>
              <a:ext cx="357600" cy="0"/>
            </a:xfrm>
            <a:prstGeom prst="straightConnector1">
              <a:avLst/>
            </a:prstGeom>
            <a:noFill/>
            <a:ln cap="flat" cmpd="sng" w="28575">
              <a:solidFill>
                <a:srgbClr val="F1761A"/>
              </a:solidFill>
              <a:prstDash val="solid"/>
              <a:round/>
              <a:headEnd len="med" w="med" type="none"/>
              <a:tailEnd len="med" w="med" type="none"/>
            </a:ln>
          </p:spPr>
        </p:cxnSp>
        <p:cxnSp>
          <p:nvCxnSpPr>
            <p:cNvPr id="85" name="Google Shape;85;p7"/>
            <p:cNvCxnSpPr/>
            <p:nvPr/>
          </p:nvCxnSpPr>
          <p:spPr>
            <a:xfrm>
              <a:off x="2091550" y="528325"/>
              <a:ext cx="357600" cy="0"/>
            </a:xfrm>
            <a:prstGeom prst="straightConnector1">
              <a:avLst/>
            </a:prstGeom>
            <a:noFill/>
            <a:ln cap="flat" cmpd="sng" w="28575">
              <a:solidFill>
                <a:srgbClr val="00C9FF"/>
              </a:solidFill>
              <a:prstDash val="solid"/>
              <a:round/>
              <a:headEnd len="med" w="med" type="none"/>
              <a:tailEnd len="med" w="med" type="none"/>
            </a:ln>
          </p:spPr>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dk1"/>
        </a:solidFill>
      </p:bgPr>
    </p:bg>
    <p:spTree>
      <p:nvGrpSpPr>
        <p:cNvPr id="86" name="Shape 86"/>
        <p:cNvGrpSpPr/>
        <p:nvPr/>
      </p:nvGrpSpPr>
      <p:grpSpPr>
        <a:xfrm>
          <a:off x="0" y="0"/>
          <a:ext cx="0" cy="0"/>
          <a:chOff x="0" y="0"/>
          <a:chExt cx="0" cy="0"/>
        </a:xfrm>
      </p:grpSpPr>
      <p:pic>
        <p:nvPicPr>
          <p:cNvPr id="87" name="Google Shape;87;p8"/>
          <p:cNvPicPr preferRelativeResize="0"/>
          <p:nvPr/>
        </p:nvPicPr>
        <p:blipFill>
          <a:blip r:embed="rId2">
            <a:alphaModFix/>
          </a:blip>
          <a:stretch>
            <a:fillRect/>
          </a:stretch>
        </p:blipFill>
        <p:spPr>
          <a:xfrm>
            <a:off x="0" y="6"/>
            <a:ext cx="9144001" cy="5659919"/>
          </a:xfrm>
          <a:prstGeom prst="rect">
            <a:avLst/>
          </a:prstGeom>
          <a:noFill/>
          <a:ln>
            <a:noFill/>
          </a:ln>
        </p:spPr>
      </p:pic>
      <p:sp>
        <p:nvSpPr>
          <p:cNvPr id="88" name="Google Shape;88;p8"/>
          <p:cNvSpPr txBox="1"/>
          <p:nvPr>
            <p:ph type="title"/>
          </p:nvPr>
        </p:nvSpPr>
        <p:spPr>
          <a:xfrm>
            <a:off x="824000" y="763600"/>
            <a:ext cx="5857800" cy="35733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89" name="Google Shape;89;p8"/>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pic>
        <p:nvPicPr>
          <p:cNvPr id="90" name="Google Shape;90;p8" title="UIFCW2025_Logo_white.png"/>
          <p:cNvPicPr preferRelativeResize="0"/>
          <p:nvPr/>
        </p:nvPicPr>
        <p:blipFill>
          <a:blip r:embed="rId3">
            <a:alphaModFix/>
          </a:blip>
          <a:stretch>
            <a:fillRect/>
          </a:stretch>
        </p:blipFill>
        <p:spPr>
          <a:xfrm>
            <a:off x="7425625" y="3745100"/>
            <a:ext cx="1373148" cy="1036574"/>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91" name="Shape 91"/>
        <p:cNvGrpSpPr/>
        <p:nvPr/>
      </p:nvGrpSpPr>
      <p:grpSpPr>
        <a:xfrm>
          <a:off x="0" y="0"/>
          <a:ext cx="0" cy="0"/>
          <a:chOff x="0" y="0"/>
          <a:chExt cx="0" cy="0"/>
        </a:xfrm>
      </p:grpSpPr>
      <p:sp>
        <p:nvSpPr>
          <p:cNvPr id="92" name="Google Shape;92;p9"/>
          <p:cNvSpPr txBox="1"/>
          <p:nvPr>
            <p:ph type="title"/>
          </p:nvPr>
        </p:nvSpPr>
        <p:spPr>
          <a:xfrm>
            <a:off x="1303800" y="598575"/>
            <a:ext cx="3430500" cy="19902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3" name="Google Shape;93;p9"/>
          <p:cNvSpPr txBox="1"/>
          <p:nvPr>
            <p:ph idx="1" type="subTitle"/>
          </p:nvPr>
        </p:nvSpPr>
        <p:spPr>
          <a:xfrm>
            <a:off x="1303800" y="2743203"/>
            <a:ext cx="3430500" cy="7260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94" name="Google Shape;94;p9"/>
          <p:cNvSpPr txBox="1"/>
          <p:nvPr>
            <p:ph idx="2" type="body"/>
          </p:nvPr>
        </p:nvSpPr>
        <p:spPr>
          <a:xfrm>
            <a:off x="4903700" y="661000"/>
            <a:ext cx="3430500" cy="38706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95" name="Google Shape;95;p9"/>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96" name="Google Shape;96;p9" title="UIFCW2025_Logo.png"/>
          <p:cNvPicPr preferRelativeResize="0"/>
          <p:nvPr/>
        </p:nvPicPr>
        <p:blipFill>
          <a:blip r:embed="rId2">
            <a:alphaModFix/>
          </a:blip>
          <a:stretch>
            <a:fillRect/>
          </a:stretch>
        </p:blipFill>
        <p:spPr>
          <a:xfrm>
            <a:off x="7549225" y="3879750"/>
            <a:ext cx="1152143" cy="875629"/>
          </a:xfrm>
          <a:prstGeom prst="rect">
            <a:avLst/>
          </a:prstGeom>
          <a:noFill/>
          <a:ln>
            <a:noFill/>
          </a:ln>
        </p:spPr>
      </p:pic>
      <p:grpSp>
        <p:nvGrpSpPr>
          <p:cNvPr id="97" name="Google Shape;97;p9"/>
          <p:cNvGrpSpPr/>
          <p:nvPr/>
        </p:nvGrpSpPr>
        <p:grpSpPr>
          <a:xfrm>
            <a:off x="1376350" y="528325"/>
            <a:ext cx="1072800" cy="0"/>
            <a:chOff x="1376350" y="528325"/>
            <a:chExt cx="1072800" cy="0"/>
          </a:xfrm>
        </p:grpSpPr>
        <p:cxnSp>
          <p:nvCxnSpPr>
            <p:cNvPr id="98" name="Google Shape;98;p9"/>
            <p:cNvCxnSpPr/>
            <p:nvPr/>
          </p:nvCxnSpPr>
          <p:spPr>
            <a:xfrm>
              <a:off x="1376350" y="528325"/>
              <a:ext cx="357600" cy="0"/>
            </a:xfrm>
            <a:prstGeom prst="straightConnector1">
              <a:avLst/>
            </a:prstGeom>
            <a:noFill/>
            <a:ln cap="flat" cmpd="sng" w="28575">
              <a:solidFill>
                <a:srgbClr val="145FA6"/>
              </a:solidFill>
              <a:prstDash val="solid"/>
              <a:round/>
              <a:headEnd len="med" w="med" type="none"/>
              <a:tailEnd len="med" w="med" type="none"/>
            </a:ln>
          </p:spPr>
        </p:cxnSp>
        <p:cxnSp>
          <p:nvCxnSpPr>
            <p:cNvPr id="99" name="Google Shape;99;p9"/>
            <p:cNvCxnSpPr/>
            <p:nvPr/>
          </p:nvCxnSpPr>
          <p:spPr>
            <a:xfrm>
              <a:off x="1733950" y="528325"/>
              <a:ext cx="357600" cy="0"/>
            </a:xfrm>
            <a:prstGeom prst="straightConnector1">
              <a:avLst/>
            </a:prstGeom>
            <a:noFill/>
            <a:ln cap="flat" cmpd="sng" w="28575">
              <a:solidFill>
                <a:srgbClr val="F1761A"/>
              </a:solidFill>
              <a:prstDash val="solid"/>
              <a:round/>
              <a:headEnd len="med" w="med" type="none"/>
              <a:tailEnd len="med" w="med" type="none"/>
            </a:ln>
          </p:spPr>
        </p:cxnSp>
        <p:cxnSp>
          <p:nvCxnSpPr>
            <p:cNvPr id="100" name="Google Shape;100;p9"/>
            <p:cNvCxnSpPr/>
            <p:nvPr/>
          </p:nvCxnSpPr>
          <p:spPr>
            <a:xfrm>
              <a:off x="2091550" y="528325"/>
              <a:ext cx="357600" cy="0"/>
            </a:xfrm>
            <a:prstGeom prst="straightConnector1">
              <a:avLst/>
            </a:prstGeom>
            <a:noFill/>
            <a:ln cap="flat" cmpd="sng" w="28575">
              <a:solidFill>
                <a:srgbClr val="00C9FF"/>
              </a:solidFill>
              <a:prstDash val="solid"/>
              <a:round/>
              <a:headEnd len="med" w="med" type="none"/>
              <a:tailEnd len="med" w="med" type="none"/>
            </a:ln>
          </p:spPr>
        </p:cxn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01" name="Shape 101"/>
        <p:cNvGrpSpPr/>
        <p:nvPr/>
      </p:nvGrpSpPr>
      <p:grpSpPr>
        <a:xfrm>
          <a:off x="0" y="0"/>
          <a:ext cx="0" cy="0"/>
          <a:chOff x="0" y="0"/>
          <a:chExt cx="0" cy="0"/>
        </a:xfrm>
      </p:grpSpPr>
      <p:sp>
        <p:nvSpPr>
          <p:cNvPr id="102" name="Google Shape;102;p10"/>
          <p:cNvSpPr txBox="1"/>
          <p:nvPr>
            <p:ph idx="1" type="body"/>
          </p:nvPr>
        </p:nvSpPr>
        <p:spPr>
          <a:xfrm>
            <a:off x="1303800" y="4138975"/>
            <a:ext cx="5843100" cy="534900"/>
          </a:xfrm>
          <a:prstGeom prst="rect">
            <a:avLst/>
          </a:prstGeom>
        </p:spPr>
        <p:txBody>
          <a:bodyPr anchorCtr="0" anchor="t"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103" name="Google Shape;103;p10"/>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104" name="Google Shape;104;p10" title="UIFCW2025_Logo.png"/>
          <p:cNvPicPr preferRelativeResize="0"/>
          <p:nvPr/>
        </p:nvPicPr>
        <p:blipFill>
          <a:blip r:embed="rId2">
            <a:alphaModFix/>
          </a:blip>
          <a:stretch>
            <a:fillRect/>
          </a:stretch>
        </p:blipFill>
        <p:spPr>
          <a:xfrm>
            <a:off x="7511650" y="3874450"/>
            <a:ext cx="1152143" cy="875629"/>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1.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omentu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1pPr>
            <a:lvl2pPr lvl="1">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2pPr>
            <a:lvl3pPr lvl="2">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3pPr>
            <a:lvl4pPr lvl="3">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4pPr>
            <a:lvl5pPr lvl="4">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5pPr>
            <a:lvl6pPr lvl="5">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6pPr>
            <a:lvl7pPr lvl="6">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7pPr>
            <a:lvl8pPr lvl="7">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8pPr>
            <a:lvl9pPr lvl="8">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dk2"/>
              </a:buClr>
              <a:buSzPts val="1300"/>
              <a:buFont typeface="Nunito"/>
              <a:buChar char="●"/>
              <a:defRPr sz="1300">
                <a:solidFill>
                  <a:schemeClr val="dk2"/>
                </a:solidFill>
                <a:latin typeface="Nunito"/>
                <a:ea typeface="Nunito"/>
                <a:cs typeface="Nunito"/>
                <a:sym typeface="Nunito"/>
              </a:defRPr>
            </a:lvl1pPr>
            <a:lvl2pPr indent="-298450" lvl="1" marL="9144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2pPr>
            <a:lvl3pPr indent="-298450" lvl="2" marL="13716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3pPr>
            <a:lvl4pPr indent="-298450" lvl="3" marL="18288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4pPr>
            <a:lvl5pPr indent="-298450" lvl="4" marL="22860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5pPr>
            <a:lvl6pPr indent="-298450" lvl="5" marL="27432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6pPr>
            <a:lvl7pPr indent="-298450" lvl="6" marL="32004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7pPr>
            <a:lvl8pPr indent="-298450" lvl="7" marL="36576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8pPr>
            <a:lvl9pPr indent="-298450" lvl="8" marL="41148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9pPr>
          </a:lstStyle>
          <a:p/>
        </p:txBody>
      </p:sp>
      <p:sp>
        <p:nvSpPr>
          <p:cNvPr id="8" name="Google Shape;8;p1"/>
          <p:cNvSpPr txBox="1"/>
          <p:nvPr>
            <p:ph idx="12" type="sldNum"/>
          </p:nvPr>
        </p:nvSpPr>
        <p:spPr>
          <a:xfrm>
            <a:off x="8451046" y="4736976"/>
            <a:ext cx="548700" cy="393600"/>
          </a:xfrm>
          <a:prstGeom prst="rect">
            <a:avLst/>
          </a:prstGeom>
          <a:noFill/>
          <a:ln>
            <a:noFill/>
          </a:ln>
        </p:spPr>
        <p:txBody>
          <a:bodyPr anchorCtr="0" anchor="ctr" bIns="91425" lIns="91425" spcFirstLastPara="1" rIns="91425" wrap="square" tIns="91425">
            <a:normAutofit/>
          </a:bodyPr>
          <a:lstStyle>
            <a:lvl1pPr lvl="0" algn="r">
              <a:buNone/>
              <a:defRPr sz="900">
                <a:solidFill>
                  <a:schemeClr val="dk2"/>
                </a:solidFill>
                <a:latin typeface="Nunito"/>
                <a:ea typeface="Nunito"/>
                <a:cs typeface="Nunito"/>
                <a:sym typeface="Nunito"/>
              </a:defRPr>
            </a:lvl1pPr>
            <a:lvl2pPr lvl="1" algn="r">
              <a:buNone/>
              <a:defRPr sz="900">
                <a:solidFill>
                  <a:schemeClr val="dk2"/>
                </a:solidFill>
                <a:latin typeface="Nunito"/>
                <a:ea typeface="Nunito"/>
                <a:cs typeface="Nunito"/>
                <a:sym typeface="Nunito"/>
              </a:defRPr>
            </a:lvl2pPr>
            <a:lvl3pPr lvl="2" algn="r">
              <a:buNone/>
              <a:defRPr sz="900">
                <a:solidFill>
                  <a:schemeClr val="dk2"/>
                </a:solidFill>
                <a:latin typeface="Nunito"/>
                <a:ea typeface="Nunito"/>
                <a:cs typeface="Nunito"/>
                <a:sym typeface="Nunito"/>
              </a:defRPr>
            </a:lvl3pPr>
            <a:lvl4pPr lvl="3" algn="r">
              <a:buNone/>
              <a:defRPr sz="900">
                <a:solidFill>
                  <a:schemeClr val="dk2"/>
                </a:solidFill>
                <a:latin typeface="Nunito"/>
                <a:ea typeface="Nunito"/>
                <a:cs typeface="Nunito"/>
                <a:sym typeface="Nunito"/>
              </a:defRPr>
            </a:lvl4pPr>
            <a:lvl5pPr lvl="4" algn="r">
              <a:buNone/>
              <a:defRPr sz="900">
                <a:solidFill>
                  <a:schemeClr val="dk2"/>
                </a:solidFill>
                <a:latin typeface="Nunito"/>
                <a:ea typeface="Nunito"/>
                <a:cs typeface="Nunito"/>
                <a:sym typeface="Nunito"/>
              </a:defRPr>
            </a:lvl5pPr>
            <a:lvl6pPr lvl="5" algn="r">
              <a:buNone/>
              <a:defRPr sz="900">
                <a:solidFill>
                  <a:schemeClr val="dk2"/>
                </a:solidFill>
                <a:latin typeface="Nunito"/>
                <a:ea typeface="Nunito"/>
                <a:cs typeface="Nunito"/>
                <a:sym typeface="Nunito"/>
              </a:defRPr>
            </a:lvl6pPr>
            <a:lvl7pPr lvl="6" algn="r">
              <a:buNone/>
              <a:defRPr sz="900">
                <a:solidFill>
                  <a:schemeClr val="dk2"/>
                </a:solidFill>
                <a:latin typeface="Nunito"/>
                <a:ea typeface="Nunito"/>
                <a:cs typeface="Nunito"/>
                <a:sym typeface="Nunito"/>
              </a:defRPr>
            </a:lvl7pPr>
            <a:lvl8pPr lvl="7" algn="r">
              <a:buNone/>
              <a:defRPr sz="900">
                <a:solidFill>
                  <a:schemeClr val="dk2"/>
                </a:solidFill>
                <a:latin typeface="Nunito"/>
                <a:ea typeface="Nunito"/>
                <a:cs typeface="Nunito"/>
                <a:sym typeface="Nunito"/>
              </a:defRPr>
            </a:lvl8pPr>
            <a:lvl9pPr lvl="8" algn="r">
              <a:buNone/>
              <a:defRPr sz="9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s://gmd.copernicus.org/articles/16/4659/2023/" TargetMode="External"/><Relationship Id="rId4" Type="http://schemas.openxmlformats.org/officeDocument/2006/relationships/image" Target="../media/image5.png"/><Relationship Id="rId5"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9.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hyperlink" Target="https://gmd.copernicus.org/articles/13/2569/2020/"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s://doi.org/0.5194/gmd-14-5487-2021" TargetMode="Externa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16"/>
          <p:cNvSpPr txBox="1"/>
          <p:nvPr>
            <p:ph type="ctrTitle"/>
          </p:nvPr>
        </p:nvSpPr>
        <p:spPr>
          <a:xfrm>
            <a:off x="307100" y="591850"/>
            <a:ext cx="8692200" cy="1872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780"/>
              <a:buNone/>
            </a:pPr>
            <a:r>
              <a:rPr lang="en" sz="2700"/>
              <a:t>Development of NEXUSv2 as a new component in the Unified Forecast System for applications to air composition modeling for AQMv8 and the Configurable Atmospheric Chemistry (CATChem) Component</a:t>
            </a:r>
            <a:endParaRPr sz="4900"/>
          </a:p>
        </p:txBody>
      </p:sp>
      <p:sp>
        <p:nvSpPr>
          <p:cNvPr id="252" name="Google Shape;252;p16"/>
          <p:cNvSpPr txBox="1"/>
          <p:nvPr>
            <p:ph idx="1" type="subTitle"/>
          </p:nvPr>
        </p:nvSpPr>
        <p:spPr>
          <a:xfrm>
            <a:off x="307102" y="2929150"/>
            <a:ext cx="7688100" cy="1581300"/>
          </a:xfrm>
          <a:prstGeom prst="rect">
            <a:avLst/>
          </a:prstGeom>
          <a:noFill/>
          <a:ln>
            <a:noFill/>
          </a:ln>
        </p:spPr>
        <p:txBody>
          <a:bodyPr anchorCtr="0" anchor="t" bIns="91425" lIns="91425" spcFirstLastPara="1" rIns="91425" wrap="square" tIns="91425">
            <a:spAutoFit/>
          </a:bodyPr>
          <a:lstStyle/>
          <a:p>
            <a:pPr indent="0" lvl="0" marL="0" rtl="0" algn="l">
              <a:lnSpc>
                <a:spcPct val="80000"/>
              </a:lnSpc>
              <a:spcBef>
                <a:spcPts val="0"/>
              </a:spcBef>
              <a:spcAft>
                <a:spcPts val="0"/>
              </a:spcAft>
              <a:buSzPts val="935"/>
              <a:buNone/>
            </a:pPr>
            <a:r>
              <a:rPr lang="en" sz="2060"/>
              <a:t>Center Green Auditorium, Boulder, CO</a:t>
            </a:r>
            <a:endParaRPr sz="2060"/>
          </a:p>
          <a:p>
            <a:pPr indent="0" lvl="0" marL="0" rtl="0" algn="l">
              <a:lnSpc>
                <a:spcPct val="80000"/>
              </a:lnSpc>
              <a:spcBef>
                <a:spcPts val="1000"/>
              </a:spcBef>
              <a:spcAft>
                <a:spcPts val="1000"/>
              </a:spcAft>
              <a:buSzPts val="935"/>
              <a:buNone/>
            </a:pPr>
            <a:r>
              <a:rPr lang="en" sz="2060"/>
              <a:t>September 8-12, 2025</a:t>
            </a:r>
            <a:br>
              <a:rPr lang="en" sz="2060"/>
            </a:br>
            <a:br>
              <a:rPr lang="en" sz="2060"/>
            </a:br>
            <a:r>
              <a:rPr lang="en" sz="2060"/>
              <a:t>Barry Baker, Patrick C. Campbell, Zach Moon, Raffaele Montouro, Wei Li, Youhua Tang</a:t>
            </a:r>
            <a:endParaRPr sz="206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sp>
        <p:nvSpPr>
          <p:cNvPr id="401" name="Google Shape;401;p25"/>
          <p:cNvSpPr txBox="1"/>
          <p:nvPr>
            <p:ph type="title"/>
          </p:nvPr>
        </p:nvSpPr>
        <p:spPr>
          <a:xfrm>
            <a:off x="0" y="0"/>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Future: MET Driven Emissions</a:t>
            </a:r>
            <a:endParaRPr/>
          </a:p>
        </p:txBody>
      </p:sp>
      <p:sp>
        <p:nvSpPr>
          <p:cNvPr id="402" name="Google Shape;402;p25"/>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
        <p:nvSpPr>
          <p:cNvPr id="403" name="Google Shape;403;p25"/>
          <p:cNvSpPr txBox="1"/>
          <p:nvPr>
            <p:ph idx="1" type="body"/>
          </p:nvPr>
        </p:nvSpPr>
        <p:spPr>
          <a:xfrm>
            <a:off x="311700" y="699075"/>
            <a:ext cx="85206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lang="en"/>
              <a:t>Dynamic Meteorology-induced Emissions Coupler (MetEmis) development in the Community Multiscale Air Quality (CMAQ) model (</a:t>
            </a:r>
            <a:r>
              <a:rPr lang="en" u="sng">
                <a:solidFill>
                  <a:schemeClr val="hlink"/>
                </a:solidFill>
                <a:hlinkClick r:id="rId3"/>
              </a:rPr>
              <a:t>Baek et al., 2023</a:t>
            </a:r>
            <a:r>
              <a:rPr lang="en"/>
              <a:t>)</a:t>
            </a:r>
            <a:endParaRPr/>
          </a:p>
        </p:txBody>
      </p:sp>
      <p:sp>
        <p:nvSpPr>
          <p:cNvPr id="404" name="Google Shape;404;p25"/>
          <p:cNvSpPr txBox="1"/>
          <p:nvPr/>
        </p:nvSpPr>
        <p:spPr>
          <a:xfrm>
            <a:off x="311700" y="1946400"/>
            <a:ext cx="4451700" cy="4002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1" i="0" lang="en" sz="1300" u="none" cap="none" strike="noStrike">
                <a:solidFill>
                  <a:schemeClr val="dk2"/>
                </a:solidFill>
                <a:latin typeface="Arial"/>
                <a:ea typeface="Arial"/>
                <a:cs typeface="Arial"/>
                <a:sym typeface="Arial"/>
              </a:rPr>
              <a:t>Hourly ozone differences (MetEmis-Base)</a:t>
            </a:r>
            <a:endParaRPr b="1" i="0" sz="1300" u="none" cap="none" strike="noStrike">
              <a:solidFill>
                <a:schemeClr val="dk2"/>
              </a:solidFill>
              <a:latin typeface="Arial"/>
              <a:ea typeface="Arial"/>
              <a:cs typeface="Arial"/>
              <a:sym typeface="Arial"/>
            </a:endParaRPr>
          </a:p>
        </p:txBody>
      </p:sp>
      <p:pic>
        <p:nvPicPr>
          <p:cNvPr id="405" name="Google Shape;405;p25"/>
          <p:cNvPicPr preferRelativeResize="0"/>
          <p:nvPr/>
        </p:nvPicPr>
        <p:blipFill rotWithShape="1">
          <a:blip r:embed="rId4">
            <a:alphaModFix/>
          </a:blip>
          <a:srcRect b="0" l="0" r="0" t="0"/>
          <a:stretch/>
        </p:blipFill>
        <p:spPr>
          <a:xfrm>
            <a:off x="106163" y="2249849"/>
            <a:ext cx="4672876" cy="1923450"/>
          </a:xfrm>
          <a:prstGeom prst="rect">
            <a:avLst/>
          </a:prstGeom>
          <a:noFill/>
          <a:ln>
            <a:noFill/>
          </a:ln>
        </p:spPr>
      </p:pic>
      <p:sp>
        <p:nvSpPr>
          <p:cNvPr id="406" name="Google Shape;406;p25"/>
          <p:cNvSpPr txBox="1"/>
          <p:nvPr/>
        </p:nvSpPr>
        <p:spPr>
          <a:xfrm>
            <a:off x="1506455" y="4115475"/>
            <a:ext cx="2210700" cy="400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chemeClr val="dk2"/>
                </a:solidFill>
                <a:latin typeface="Arial"/>
                <a:ea typeface="Arial"/>
                <a:cs typeface="Arial"/>
                <a:sym typeface="Arial"/>
              </a:rPr>
              <a:t>San Jose, C</a:t>
            </a:r>
            <a:r>
              <a:rPr lang="en" sz="1600">
                <a:solidFill>
                  <a:schemeClr val="dk2"/>
                </a:solidFill>
              </a:rPr>
              <a:t>alifornia</a:t>
            </a:r>
            <a:endParaRPr b="0" i="0" sz="1600" u="none" cap="none" strike="noStrike">
              <a:solidFill>
                <a:schemeClr val="dk2"/>
              </a:solidFill>
              <a:latin typeface="Arial"/>
              <a:ea typeface="Arial"/>
              <a:cs typeface="Arial"/>
              <a:sym typeface="Arial"/>
            </a:endParaRPr>
          </a:p>
        </p:txBody>
      </p:sp>
      <p:sp>
        <p:nvSpPr>
          <p:cNvPr id="407" name="Google Shape;407;p25"/>
          <p:cNvSpPr txBox="1"/>
          <p:nvPr/>
        </p:nvSpPr>
        <p:spPr>
          <a:xfrm>
            <a:off x="561625" y="1562200"/>
            <a:ext cx="4672800" cy="317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solidFill>
                  <a:schemeClr val="dk2"/>
                </a:solidFill>
              </a:rPr>
              <a:t>Weather-Induced Mobile Emissions </a:t>
            </a:r>
            <a:endParaRPr b="1" sz="1600">
              <a:solidFill>
                <a:schemeClr val="dk2"/>
              </a:solidFill>
            </a:endParaRPr>
          </a:p>
        </p:txBody>
      </p:sp>
      <p:sp>
        <p:nvSpPr>
          <p:cNvPr id="408" name="Google Shape;408;p25"/>
          <p:cNvSpPr txBox="1"/>
          <p:nvPr/>
        </p:nvSpPr>
        <p:spPr>
          <a:xfrm>
            <a:off x="4668450" y="1562200"/>
            <a:ext cx="53754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chemeClr val="dk2"/>
                </a:solidFill>
              </a:rPr>
              <a:t>Weather-Induced Livestock NH</a:t>
            </a:r>
            <a:r>
              <a:rPr b="1" baseline="-25000" lang="en" sz="1600">
                <a:solidFill>
                  <a:schemeClr val="dk2"/>
                </a:solidFill>
              </a:rPr>
              <a:t>3</a:t>
            </a:r>
            <a:r>
              <a:rPr b="1" lang="en" sz="1600">
                <a:solidFill>
                  <a:schemeClr val="dk2"/>
                </a:solidFill>
              </a:rPr>
              <a:t> Emissions </a:t>
            </a:r>
            <a:endParaRPr sz="1600"/>
          </a:p>
        </p:txBody>
      </p:sp>
      <p:pic>
        <p:nvPicPr>
          <p:cNvPr id="409" name="Google Shape;409;p25"/>
          <p:cNvPicPr preferRelativeResize="0"/>
          <p:nvPr/>
        </p:nvPicPr>
        <p:blipFill rotWithShape="1">
          <a:blip r:embed="rId5">
            <a:alphaModFix/>
          </a:blip>
          <a:srcRect b="52799" l="51882" r="14343" t="0"/>
          <a:stretch/>
        </p:blipFill>
        <p:spPr>
          <a:xfrm>
            <a:off x="5071850" y="1946402"/>
            <a:ext cx="3184717" cy="246445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3" name="Shape 413"/>
        <p:cNvGrpSpPr/>
        <p:nvPr/>
      </p:nvGrpSpPr>
      <p:grpSpPr>
        <a:xfrm>
          <a:off x="0" y="0"/>
          <a:ext cx="0" cy="0"/>
          <a:chOff x="0" y="0"/>
          <a:chExt cx="0" cy="0"/>
        </a:xfrm>
      </p:grpSpPr>
      <p:sp>
        <p:nvSpPr>
          <p:cNvPr id="414" name="Google Shape;414;p26"/>
          <p:cNvSpPr txBox="1"/>
          <p:nvPr>
            <p:ph type="title"/>
          </p:nvPr>
        </p:nvSpPr>
        <p:spPr>
          <a:xfrm>
            <a:off x="0" y="0"/>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Improving Biogenic Emissions </a:t>
            </a:r>
            <a:endParaRPr/>
          </a:p>
        </p:txBody>
      </p:sp>
      <p:pic>
        <p:nvPicPr>
          <p:cNvPr id="415" name="Google Shape;415;p26"/>
          <p:cNvPicPr preferRelativeResize="0"/>
          <p:nvPr/>
        </p:nvPicPr>
        <p:blipFill rotWithShape="1">
          <a:blip r:embed="rId3">
            <a:alphaModFix/>
          </a:blip>
          <a:srcRect b="0" l="0" r="0" t="0"/>
          <a:stretch/>
        </p:blipFill>
        <p:spPr>
          <a:xfrm>
            <a:off x="122075" y="2815050"/>
            <a:ext cx="2216700" cy="2167217"/>
          </a:xfrm>
          <a:prstGeom prst="rect">
            <a:avLst/>
          </a:prstGeom>
          <a:noFill/>
          <a:ln>
            <a:noFill/>
          </a:ln>
        </p:spPr>
      </p:pic>
      <p:pic>
        <p:nvPicPr>
          <p:cNvPr id="416" name="Google Shape;416;p26"/>
          <p:cNvPicPr preferRelativeResize="0"/>
          <p:nvPr/>
        </p:nvPicPr>
        <p:blipFill rotWithShape="1">
          <a:blip r:embed="rId4">
            <a:alphaModFix/>
          </a:blip>
          <a:srcRect b="0" l="0" r="0" t="0"/>
          <a:stretch/>
        </p:blipFill>
        <p:spPr>
          <a:xfrm>
            <a:off x="4542388" y="2815013"/>
            <a:ext cx="2216724" cy="2167299"/>
          </a:xfrm>
          <a:prstGeom prst="rect">
            <a:avLst/>
          </a:prstGeom>
          <a:noFill/>
          <a:ln>
            <a:noFill/>
          </a:ln>
        </p:spPr>
      </p:pic>
      <p:pic>
        <p:nvPicPr>
          <p:cNvPr id="417" name="Google Shape;417;p26"/>
          <p:cNvPicPr preferRelativeResize="0"/>
          <p:nvPr/>
        </p:nvPicPr>
        <p:blipFill rotWithShape="1">
          <a:blip r:embed="rId5">
            <a:alphaModFix/>
          </a:blip>
          <a:srcRect b="0" l="0" r="0" t="0"/>
          <a:stretch/>
        </p:blipFill>
        <p:spPr>
          <a:xfrm>
            <a:off x="2305993" y="2815015"/>
            <a:ext cx="2216729" cy="2167275"/>
          </a:xfrm>
          <a:prstGeom prst="rect">
            <a:avLst/>
          </a:prstGeom>
          <a:noFill/>
          <a:ln>
            <a:noFill/>
          </a:ln>
        </p:spPr>
      </p:pic>
      <p:sp>
        <p:nvSpPr>
          <p:cNvPr id="418" name="Google Shape;418;p26"/>
          <p:cNvSpPr txBox="1"/>
          <p:nvPr/>
        </p:nvSpPr>
        <p:spPr>
          <a:xfrm>
            <a:off x="524950" y="812800"/>
            <a:ext cx="8388600" cy="1800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0" i="0" lang="en" sz="1500" u="none" cap="none" strike="noStrike">
                <a:solidFill>
                  <a:schemeClr val="dk1"/>
                </a:solidFill>
                <a:latin typeface="Arial"/>
                <a:ea typeface="Arial"/>
                <a:cs typeface="Arial"/>
                <a:sym typeface="Arial"/>
              </a:rPr>
              <a:t>With the decrease of anthropogenic emissions year after year biogenic emissions are becoming a larger source for ozone formation in comparison.  </a:t>
            </a:r>
            <a:endParaRPr b="0" i="0" sz="1500" u="none" cap="none" strike="noStrike">
              <a:solidFill>
                <a:schemeClr val="dk1"/>
              </a:solidFill>
              <a:latin typeface="Arial"/>
              <a:ea typeface="Arial"/>
              <a:cs typeface="Arial"/>
              <a:sym typeface="Arial"/>
            </a:endParaRPr>
          </a:p>
          <a:p>
            <a:pPr indent="-323850" lvl="0" marL="457200" marR="0" rtl="0" algn="l">
              <a:lnSpc>
                <a:spcPct val="100000"/>
              </a:lnSpc>
              <a:spcBef>
                <a:spcPts val="0"/>
              </a:spcBef>
              <a:spcAft>
                <a:spcPts val="0"/>
              </a:spcAft>
              <a:buClr>
                <a:schemeClr val="dk1"/>
              </a:buClr>
              <a:buSzPts val="1500"/>
              <a:buFont typeface="Arial"/>
              <a:buChar char="●"/>
            </a:pPr>
            <a:r>
              <a:rPr b="0" i="0" lang="en" sz="1500" u="none" cap="none" strike="noStrike">
                <a:solidFill>
                  <a:schemeClr val="dk1"/>
                </a:solidFill>
                <a:latin typeface="Arial"/>
                <a:ea typeface="Arial"/>
                <a:cs typeface="Arial"/>
                <a:sym typeface="Arial"/>
              </a:rPr>
              <a:t>Biogenic emissions are modified in AQMv7 from BEIS -&gt; MEGANv2.1</a:t>
            </a:r>
            <a:endParaRPr b="0" i="0" sz="1500" u="none" cap="none" strike="noStrike">
              <a:solidFill>
                <a:schemeClr val="dk1"/>
              </a:solidFill>
              <a:latin typeface="Arial"/>
              <a:ea typeface="Arial"/>
              <a:cs typeface="Arial"/>
              <a:sym typeface="Arial"/>
            </a:endParaRPr>
          </a:p>
          <a:p>
            <a:pPr indent="-323850" lvl="0" marL="457200" marR="0" rtl="0" algn="l">
              <a:lnSpc>
                <a:spcPct val="100000"/>
              </a:lnSpc>
              <a:spcBef>
                <a:spcPts val="0"/>
              </a:spcBef>
              <a:spcAft>
                <a:spcPts val="0"/>
              </a:spcAft>
              <a:buClr>
                <a:schemeClr val="dk1"/>
              </a:buClr>
              <a:buSzPts val="1500"/>
              <a:buFont typeface="Arial"/>
              <a:buChar char="●"/>
            </a:pPr>
            <a:r>
              <a:rPr b="0" i="0" lang="en" sz="1500" u="none" cap="none" strike="noStrike">
                <a:solidFill>
                  <a:schemeClr val="dk1"/>
                </a:solidFill>
                <a:latin typeface="Arial"/>
                <a:ea typeface="Arial"/>
                <a:cs typeface="Arial"/>
                <a:sym typeface="Arial"/>
              </a:rPr>
              <a:t>Update MEGANv2.1 with simplified canopy effects following </a:t>
            </a:r>
            <a:r>
              <a:rPr b="0" i="0" lang="en" sz="1500" u="sng" cap="none" strike="noStrike">
                <a:solidFill>
                  <a:schemeClr val="hlink"/>
                </a:solidFill>
                <a:latin typeface="Arial"/>
                <a:ea typeface="Arial"/>
                <a:cs typeface="Arial"/>
                <a:sym typeface="Arial"/>
                <a:hlinkClick r:id="rId6"/>
              </a:rPr>
              <a:t>Silva et al. (2020) </a:t>
            </a:r>
            <a:endParaRPr b="0" i="0" sz="1500" u="none" cap="none" strike="noStrike">
              <a:solidFill>
                <a:schemeClr val="dk1"/>
              </a:solidFill>
              <a:latin typeface="Arial"/>
              <a:ea typeface="Arial"/>
              <a:cs typeface="Arial"/>
              <a:sym typeface="Arial"/>
            </a:endParaRPr>
          </a:p>
          <a:p>
            <a:pPr indent="-323850" lvl="0" marL="457200" marR="0" rtl="0" algn="l">
              <a:lnSpc>
                <a:spcPct val="100000"/>
              </a:lnSpc>
              <a:spcBef>
                <a:spcPts val="0"/>
              </a:spcBef>
              <a:spcAft>
                <a:spcPts val="0"/>
              </a:spcAft>
              <a:buClr>
                <a:schemeClr val="dk1"/>
              </a:buClr>
              <a:buSzPts val="1500"/>
              <a:buFont typeface="Arial"/>
              <a:buChar char="●"/>
            </a:pPr>
            <a:r>
              <a:rPr b="0" i="0" lang="en" sz="1500" u="none" cap="none" strike="noStrike">
                <a:solidFill>
                  <a:schemeClr val="dk1"/>
                </a:solidFill>
                <a:latin typeface="Arial"/>
                <a:ea typeface="Arial"/>
                <a:cs typeface="Arial"/>
                <a:sym typeface="Arial"/>
              </a:rPr>
              <a:t>New Canopy effects improves ozone distributions</a:t>
            </a:r>
            <a:endParaRPr b="0" i="0" sz="1500" u="none" cap="none" strike="noStrike">
              <a:solidFill>
                <a:schemeClr val="dk1"/>
              </a:solidFill>
              <a:latin typeface="Arial"/>
              <a:ea typeface="Arial"/>
              <a:cs typeface="Arial"/>
              <a:sym typeface="Arial"/>
            </a:endParaRPr>
          </a:p>
          <a:p>
            <a:pPr indent="-323850" lvl="0" marL="457200" marR="0" rtl="0" algn="l">
              <a:lnSpc>
                <a:spcPct val="100000"/>
              </a:lnSpc>
              <a:spcBef>
                <a:spcPts val="0"/>
              </a:spcBef>
              <a:spcAft>
                <a:spcPts val="0"/>
              </a:spcAft>
              <a:buClr>
                <a:schemeClr val="dk1"/>
              </a:buClr>
              <a:buSzPts val="1500"/>
              <a:buFont typeface="Arial"/>
              <a:buChar char="●"/>
            </a:pPr>
            <a:r>
              <a:rPr b="0" i="0" lang="en" sz="1500" u="none" cap="none" strike="noStrike">
                <a:solidFill>
                  <a:schemeClr val="dk1"/>
                </a:solidFill>
                <a:latin typeface="Arial"/>
                <a:ea typeface="Arial"/>
                <a:cs typeface="Arial"/>
                <a:sym typeface="Arial"/>
              </a:rPr>
              <a:t>New canopy effects isoprene emissions with increased ISOP in the southeast US while decreases in the northern part of the domain </a:t>
            </a:r>
            <a:endParaRPr b="0" i="0" sz="1500" u="none" cap="none" strike="noStrike">
              <a:solidFill>
                <a:schemeClr val="dk1"/>
              </a:solidFill>
              <a:latin typeface="Arial"/>
              <a:ea typeface="Arial"/>
              <a:cs typeface="Arial"/>
              <a:sym typeface="Arial"/>
            </a:endParaRPr>
          </a:p>
        </p:txBody>
      </p:sp>
      <p:sp>
        <p:nvSpPr>
          <p:cNvPr id="419" name="Google Shape;419;p26"/>
          <p:cNvSpPr txBox="1"/>
          <p:nvPr/>
        </p:nvSpPr>
        <p:spPr>
          <a:xfrm>
            <a:off x="228400" y="2538875"/>
            <a:ext cx="4569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chemeClr val="dk2"/>
                </a:solidFill>
                <a:latin typeface="Nunito"/>
                <a:ea typeface="Nunito"/>
                <a:cs typeface="Nunito"/>
                <a:sym typeface="Nunito"/>
              </a:rPr>
              <a:t>Old</a:t>
            </a:r>
            <a:endParaRPr sz="1300">
              <a:solidFill>
                <a:schemeClr val="dk2"/>
              </a:solidFill>
              <a:latin typeface="Nunito"/>
              <a:ea typeface="Nunito"/>
              <a:cs typeface="Nunito"/>
              <a:sym typeface="Nunito"/>
            </a:endParaRPr>
          </a:p>
        </p:txBody>
      </p:sp>
      <p:sp>
        <p:nvSpPr>
          <p:cNvPr id="420" name="Google Shape;420;p26"/>
          <p:cNvSpPr txBox="1"/>
          <p:nvPr/>
        </p:nvSpPr>
        <p:spPr>
          <a:xfrm>
            <a:off x="2338775" y="2538875"/>
            <a:ext cx="6186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chemeClr val="dk2"/>
                </a:solidFill>
                <a:latin typeface="Nunito"/>
                <a:ea typeface="Nunito"/>
                <a:cs typeface="Nunito"/>
                <a:sym typeface="Nunito"/>
              </a:rPr>
              <a:t>New</a:t>
            </a:r>
            <a:endParaRPr sz="1300">
              <a:solidFill>
                <a:schemeClr val="dk2"/>
              </a:solidFill>
              <a:latin typeface="Nunito"/>
              <a:ea typeface="Nunito"/>
              <a:cs typeface="Nunito"/>
              <a:sym typeface="Nunito"/>
            </a:endParaRPr>
          </a:p>
        </p:txBody>
      </p:sp>
      <p:sp>
        <p:nvSpPr>
          <p:cNvPr id="421" name="Google Shape;421;p26"/>
          <p:cNvSpPr txBox="1"/>
          <p:nvPr/>
        </p:nvSpPr>
        <p:spPr>
          <a:xfrm>
            <a:off x="4522725" y="2514050"/>
            <a:ext cx="13095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chemeClr val="dk2"/>
                </a:solidFill>
                <a:latin typeface="Nunito"/>
                <a:ea typeface="Nunito"/>
                <a:cs typeface="Nunito"/>
                <a:sym typeface="Nunito"/>
              </a:rPr>
              <a:t>New - Old</a:t>
            </a:r>
            <a:endParaRPr sz="1300">
              <a:solidFill>
                <a:schemeClr val="dk2"/>
              </a:solidFill>
              <a:latin typeface="Nunito"/>
              <a:ea typeface="Nunito"/>
              <a:cs typeface="Nunito"/>
              <a:sym typeface="Nunit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sp>
        <p:nvSpPr>
          <p:cNvPr id="426" name="Google Shape;426;p27"/>
          <p:cNvSpPr txBox="1"/>
          <p:nvPr>
            <p:ph type="title"/>
          </p:nvPr>
        </p:nvSpPr>
        <p:spPr>
          <a:xfrm>
            <a:off x="0" y="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UFS-Chem</a:t>
            </a:r>
            <a:endParaRPr/>
          </a:p>
        </p:txBody>
      </p:sp>
      <p:pic>
        <p:nvPicPr>
          <p:cNvPr id="427" name="Google Shape;427;p27"/>
          <p:cNvPicPr preferRelativeResize="0"/>
          <p:nvPr/>
        </p:nvPicPr>
        <p:blipFill>
          <a:blip r:embed="rId3">
            <a:alphaModFix/>
          </a:blip>
          <a:stretch>
            <a:fillRect/>
          </a:stretch>
        </p:blipFill>
        <p:spPr>
          <a:xfrm>
            <a:off x="152400" y="865325"/>
            <a:ext cx="8580065" cy="4125774"/>
          </a:xfrm>
          <a:prstGeom prst="rect">
            <a:avLst/>
          </a:prstGeom>
          <a:noFill/>
          <a:ln>
            <a:noFill/>
          </a:ln>
        </p:spPr>
      </p:pic>
      <p:sp>
        <p:nvSpPr>
          <p:cNvPr id="428" name="Google Shape;428;p27"/>
          <p:cNvSpPr/>
          <p:nvPr/>
        </p:nvSpPr>
        <p:spPr>
          <a:xfrm>
            <a:off x="2625850" y="2694414"/>
            <a:ext cx="166200" cy="393300"/>
          </a:xfrm>
          <a:prstGeom prst="upDown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2" name="Shape 432"/>
        <p:cNvGrpSpPr/>
        <p:nvPr/>
      </p:nvGrpSpPr>
      <p:grpSpPr>
        <a:xfrm>
          <a:off x="0" y="0"/>
          <a:ext cx="0" cy="0"/>
          <a:chOff x="0" y="0"/>
          <a:chExt cx="0" cy="0"/>
        </a:xfrm>
      </p:grpSpPr>
      <p:sp>
        <p:nvSpPr>
          <p:cNvPr id="433" name="Google Shape;433;p28"/>
          <p:cNvSpPr txBox="1"/>
          <p:nvPr>
            <p:ph type="title"/>
          </p:nvPr>
        </p:nvSpPr>
        <p:spPr>
          <a:xfrm>
            <a:off x="40100" y="0"/>
            <a:ext cx="5122500" cy="1093500"/>
          </a:xfrm>
          <a:prstGeom prst="rect">
            <a:avLst/>
          </a:prstGeom>
        </p:spPr>
        <p:txBody>
          <a:bodyPr anchorCtr="0" anchor="t" bIns="0" lIns="0" spcFirstLastPara="1" rIns="0" wrap="square" tIns="0">
            <a:normAutofit/>
          </a:bodyPr>
          <a:lstStyle/>
          <a:p>
            <a:pPr indent="0" lvl="0" marL="0" rtl="0" algn="l">
              <a:spcBef>
                <a:spcPts val="0"/>
              </a:spcBef>
              <a:spcAft>
                <a:spcPts val="0"/>
              </a:spcAft>
              <a:buNone/>
            </a:pPr>
            <a:r>
              <a:rPr lang="en"/>
              <a:t>Summary and Outlook</a:t>
            </a:r>
            <a:endParaRPr/>
          </a:p>
        </p:txBody>
      </p:sp>
      <p:sp>
        <p:nvSpPr>
          <p:cNvPr id="434" name="Google Shape;434;p28"/>
          <p:cNvSpPr txBox="1"/>
          <p:nvPr>
            <p:ph idx="1" type="body"/>
          </p:nvPr>
        </p:nvSpPr>
        <p:spPr>
          <a:xfrm>
            <a:off x="398475" y="1164000"/>
            <a:ext cx="8257200" cy="3288300"/>
          </a:xfrm>
          <a:prstGeom prst="rect">
            <a:avLst/>
          </a:prstGeom>
        </p:spPr>
        <p:txBody>
          <a:bodyPr anchorCtr="0" anchor="t" bIns="0" lIns="0" spcFirstLastPara="1" rIns="0" wrap="square" tIns="0">
            <a:normAutofit/>
          </a:bodyPr>
          <a:lstStyle/>
          <a:p>
            <a:pPr indent="-336550" lvl="0" marL="457200" rtl="0" algn="l">
              <a:spcBef>
                <a:spcPts val="0"/>
              </a:spcBef>
              <a:spcAft>
                <a:spcPts val="0"/>
              </a:spcAft>
              <a:buSzPts val="1700"/>
              <a:buChar char="●"/>
            </a:pPr>
            <a:r>
              <a:rPr lang="en" sz="1700"/>
              <a:t>Provides model-ready emissions data for UFS models</a:t>
            </a:r>
            <a:endParaRPr sz="1700"/>
          </a:p>
          <a:p>
            <a:pPr indent="-336550" lvl="0" marL="457200" rtl="0" algn="l">
              <a:spcBef>
                <a:spcPts val="0"/>
              </a:spcBef>
              <a:spcAft>
                <a:spcPts val="0"/>
              </a:spcAft>
              <a:buSzPts val="1700"/>
              <a:buChar char="●"/>
            </a:pPr>
            <a:r>
              <a:rPr lang="en" sz="1700"/>
              <a:t>Supports both global and regional applications with flexibility</a:t>
            </a:r>
            <a:endParaRPr sz="1700"/>
          </a:p>
          <a:p>
            <a:pPr indent="-336550" lvl="0" marL="457200" rtl="0" algn="l">
              <a:spcBef>
                <a:spcPts val="0"/>
              </a:spcBef>
              <a:spcAft>
                <a:spcPts val="0"/>
              </a:spcAft>
              <a:buSzPts val="1700"/>
              <a:buChar char="●"/>
            </a:pPr>
            <a:r>
              <a:rPr lang="en" sz="1700"/>
              <a:t>Simplifies emissions processing, reducing data storage needs</a:t>
            </a:r>
            <a:endParaRPr sz="1700"/>
          </a:p>
          <a:p>
            <a:pPr indent="-336550" lvl="0" marL="457200" rtl="0" algn="l">
              <a:spcBef>
                <a:spcPts val="0"/>
              </a:spcBef>
              <a:spcAft>
                <a:spcPts val="0"/>
              </a:spcAft>
              <a:buSzPts val="1700"/>
              <a:buChar char="●"/>
            </a:pPr>
            <a:r>
              <a:rPr lang="en" sz="1700"/>
              <a:t>Leverages community expertise from collaborations</a:t>
            </a:r>
            <a:endParaRPr sz="1700"/>
          </a:p>
          <a:p>
            <a:pPr indent="-336550" lvl="0" marL="457200" rtl="0" algn="l">
              <a:spcBef>
                <a:spcPts val="0"/>
              </a:spcBef>
              <a:spcAft>
                <a:spcPts val="0"/>
              </a:spcAft>
              <a:buSzPts val="1700"/>
              <a:buChar char="●"/>
            </a:pPr>
            <a:r>
              <a:rPr lang="en" sz="1700"/>
              <a:t>Allows for better </a:t>
            </a:r>
            <a:r>
              <a:rPr lang="en" sz="1700"/>
              <a:t>separation</a:t>
            </a:r>
            <a:r>
              <a:rPr lang="en" sz="1700"/>
              <a:t> of concerns for each component</a:t>
            </a:r>
            <a:endParaRPr sz="1700"/>
          </a:p>
          <a:p>
            <a:pPr indent="-336550" lvl="0" marL="457200" rtl="0" algn="l">
              <a:spcBef>
                <a:spcPts val="0"/>
              </a:spcBef>
              <a:spcAft>
                <a:spcPts val="0"/>
              </a:spcAft>
              <a:buSzPts val="1700"/>
              <a:buChar char="●"/>
            </a:pPr>
            <a:r>
              <a:rPr lang="en" sz="1700"/>
              <a:t>Aiming to add NEXUS to the UFS as a component model by the end of Fall</a:t>
            </a:r>
            <a:endParaRPr sz="17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17"/>
          <p:cNvSpPr txBox="1"/>
          <p:nvPr>
            <p:ph type="title"/>
          </p:nvPr>
        </p:nvSpPr>
        <p:spPr>
          <a:xfrm>
            <a:off x="142575" y="10650"/>
            <a:ext cx="9090300" cy="96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0" lang="en" sz="2600">
                <a:solidFill>
                  <a:srgbClr val="002F86"/>
                </a:solidFill>
              </a:rPr>
              <a:t>Create Chemistry Library/Component called CATChem </a:t>
            </a:r>
            <a:endParaRPr b="0" sz="2600">
              <a:solidFill>
                <a:srgbClr val="002F86"/>
              </a:solidFill>
            </a:endParaRPr>
          </a:p>
        </p:txBody>
      </p:sp>
      <p:sp>
        <p:nvSpPr>
          <p:cNvPr id="258" name="Google Shape;258;p17"/>
          <p:cNvSpPr txBox="1"/>
          <p:nvPr>
            <p:ph idx="1" type="body"/>
          </p:nvPr>
        </p:nvSpPr>
        <p:spPr>
          <a:xfrm>
            <a:off x="142575" y="924000"/>
            <a:ext cx="3827700" cy="2611500"/>
          </a:xfrm>
          <a:prstGeom prst="rect">
            <a:avLst/>
          </a:prstGeom>
        </p:spPr>
        <p:txBody>
          <a:bodyPr anchorCtr="0" anchor="t" bIns="91425" lIns="91425" spcFirstLastPara="1" rIns="91425" wrap="square" tIns="91425">
            <a:normAutofit/>
          </a:bodyPr>
          <a:lstStyle/>
          <a:p>
            <a:pPr indent="-336550" lvl="0" marL="457200" rtl="0" algn="l">
              <a:spcBef>
                <a:spcPts val="0"/>
              </a:spcBef>
              <a:spcAft>
                <a:spcPts val="0"/>
              </a:spcAft>
              <a:buClr>
                <a:srgbClr val="145FA6"/>
              </a:buClr>
              <a:buSzPts val="1700"/>
              <a:buChar char="●"/>
            </a:pPr>
            <a:r>
              <a:rPr lang="en" sz="1700">
                <a:solidFill>
                  <a:srgbClr val="145FA6"/>
                </a:solidFill>
              </a:rPr>
              <a:t>Stores all chemistry related code in one unified location</a:t>
            </a:r>
            <a:endParaRPr sz="1700">
              <a:solidFill>
                <a:srgbClr val="145FA6"/>
              </a:solidFill>
            </a:endParaRPr>
          </a:p>
          <a:p>
            <a:pPr indent="-336550" lvl="0" marL="457200" rtl="0" algn="l">
              <a:spcBef>
                <a:spcPts val="0"/>
              </a:spcBef>
              <a:spcAft>
                <a:spcPts val="0"/>
              </a:spcAft>
              <a:buClr>
                <a:srgbClr val="145FA6"/>
              </a:buClr>
              <a:buSzPts val="1700"/>
              <a:buChar char="●"/>
            </a:pPr>
            <a:r>
              <a:rPr lang="en" sz="1700">
                <a:solidFill>
                  <a:srgbClr val="145FA6"/>
                </a:solidFill>
              </a:rPr>
              <a:t>Will be flexible and configurable</a:t>
            </a:r>
            <a:endParaRPr sz="1700">
              <a:solidFill>
                <a:srgbClr val="145FA6"/>
              </a:solidFill>
            </a:endParaRPr>
          </a:p>
          <a:p>
            <a:pPr indent="-336550" lvl="0" marL="457200" rtl="0" algn="l">
              <a:spcBef>
                <a:spcPts val="0"/>
              </a:spcBef>
              <a:spcAft>
                <a:spcPts val="0"/>
              </a:spcAft>
              <a:buClr>
                <a:srgbClr val="145FA6"/>
              </a:buClr>
              <a:buSzPts val="1700"/>
              <a:buChar char="●"/>
            </a:pPr>
            <a:r>
              <a:rPr lang="en" sz="1700">
                <a:solidFill>
                  <a:srgbClr val="145FA6"/>
                </a:solidFill>
              </a:rPr>
              <a:t>For example, users can choose the aerosol scheme and the gas-phase chemical mechanism of the right complexity for their application</a:t>
            </a:r>
            <a:endParaRPr sz="1700">
              <a:solidFill>
                <a:srgbClr val="145FA6"/>
              </a:solidFill>
            </a:endParaRPr>
          </a:p>
        </p:txBody>
      </p:sp>
      <p:pic>
        <p:nvPicPr>
          <p:cNvPr id="259" name="Google Shape;259;p17"/>
          <p:cNvPicPr preferRelativeResize="0"/>
          <p:nvPr/>
        </p:nvPicPr>
        <p:blipFill>
          <a:blip r:embed="rId3">
            <a:alphaModFix/>
          </a:blip>
          <a:stretch>
            <a:fillRect/>
          </a:stretch>
        </p:blipFill>
        <p:spPr>
          <a:xfrm>
            <a:off x="3866225" y="926425"/>
            <a:ext cx="5187251" cy="2580475"/>
          </a:xfrm>
          <a:prstGeom prst="rect">
            <a:avLst/>
          </a:prstGeom>
          <a:noFill/>
          <a:ln>
            <a:noFill/>
          </a:ln>
        </p:spPr>
      </p:pic>
      <p:sp>
        <p:nvSpPr>
          <p:cNvPr id="260" name="Google Shape;260;p17"/>
          <p:cNvSpPr txBox="1"/>
          <p:nvPr/>
        </p:nvSpPr>
        <p:spPr>
          <a:xfrm>
            <a:off x="142575" y="3375425"/>
            <a:ext cx="8600700" cy="1644000"/>
          </a:xfrm>
          <a:prstGeom prst="rect">
            <a:avLst/>
          </a:prstGeom>
          <a:noFill/>
          <a:ln>
            <a:noFill/>
          </a:ln>
        </p:spPr>
        <p:txBody>
          <a:bodyPr anchorCtr="0" anchor="t" bIns="91425" lIns="91425" spcFirstLastPara="1" rIns="91425" wrap="square" tIns="91425">
            <a:normAutofit fontScale="92500" lnSpcReduction="20000"/>
          </a:bodyPr>
          <a:lstStyle/>
          <a:p>
            <a:pPr indent="-328453" lvl="0" marL="457200" rtl="0" algn="l">
              <a:lnSpc>
                <a:spcPct val="115000"/>
              </a:lnSpc>
              <a:spcBef>
                <a:spcPts val="0"/>
              </a:spcBef>
              <a:spcAft>
                <a:spcPts val="0"/>
              </a:spcAft>
              <a:buClr>
                <a:schemeClr val="dk1"/>
              </a:buClr>
              <a:buSzPct val="100000"/>
              <a:buChar char="●"/>
            </a:pPr>
            <a:r>
              <a:rPr lang="en" sz="1700">
                <a:solidFill>
                  <a:schemeClr val="dk1"/>
                </a:solidFill>
              </a:rPr>
              <a:t>We will maintain link to authoritative repositories from external collaborators, </a:t>
            </a:r>
            <a:r>
              <a:rPr b="1" lang="en" sz="1700">
                <a:solidFill>
                  <a:schemeClr val="dk1"/>
                </a:solidFill>
              </a:rPr>
              <a:t>with a focus on process level integration</a:t>
            </a:r>
            <a:r>
              <a:rPr lang="en" sz="1700">
                <a:solidFill>
                  <a:schemeClr val="dk1"/>
                </a:solidFill>
              </a:rPr>
              <a:t>. Key examples include: </a:t>
            </a:r>
            <a:endParaRPr sz="1700">
              <a:solidFill>
                <a:schemeClr val="dk1"/>
              </a:solidFill>
            </a:endParaRPr>
          </a:p>
          <a:p>
            <a:pPr indent="-328453" lvl="1" marL="914400" rtl="0" algn="l">
              <a:lnSpc>
                <a:spcPct val="115000"/>
              </a:lnSpc>
              <a:spcBef>
                <a:spcPts val="0"/>
              </a:spcBef>
              <a:spcAft>
                <a:spcPts val="0"/>
              </a:spcAft>
              <a:buClr>
                <a:schemeClr val="dk1"/>
              </a:buClr>
              <a:buSzPct val="100000"/>
              <a:buChar char="○"/>
            </a:pPr>
            <a:r>
              <a:rPr lang="en" sz="1700">
                <a:solidFill>
                  <a:schemeClr val="dk1"/>
                </a:solidFill>
              </a:rPr>
              <a:t>Model Independent Chemistry Module (MICM) - developed by NSF NCAR</a:t>
            </a:r>
            <a:endParaRPr sz="1700">
              <a:solidFill>
                <a:schemeClr val="dk1"/>
              </a:solidFill>
            </a:endParaRPr>
          </a:p>
          <a:p>
            <a:pPr indent="-328453" lvl="1" marL="914400" rtl="0" algn="l">
              <a:lnSpc>
                <a:spcPct val="115000"/>
              </a:lnSpc>
              <a:spcBef>
                <a:spcPts val="0"/>
              </a:spcBef>
              <a:spcAft>
                <a:spcPts val="0"/>
              </a:spcAft>
              <a:buClr>
                <a:schemeClr val="dk1"/>
              </a:buClr>
              <a:buSzPct val="100000"/>
              <a:buChar char="○"/>
            </a:pPr>
            <a:r>
              <a:rPr lang="en" sz="1700">
                <a:solidFill>
                  <a:schemeClr val="dk1"/>
                </a:solidFill>
              </a:rPr>
              <a:t>The Community Regional Atmospheric Chemistry Multiphase Mechanism (CRACMM)  - developed by US EPA, NOAA CSL, and the community</a:t>
            </a:r>
            <a:endParaRPr sz="1700">
              <a:solidFill>
                <a:schemeClr val="dk1"/>
              </a:solidFill>
            </a:endParaRPr>
          </a:p>
          <a:p>
            <a:pPr indent="-328453" lvl="1" marL="914400" rtl="0" algn="l">
              <a:lnSpc>
                <a:spcPct val="115000"/>
              </a:lnSpc>
              <a:spcBef>
                <a:spcPts val="0"/>
              </a:spcBef>
              <a:spcAft>
                <a:spcPts val="0"/>
              </a:spcAft>
              <a:buClr>
                <a:schemeClr val="dk1"/>
              </a:buClr>
              <a:buSzPct val="100000"/>
              <a:buChar char="○"/>
            </a:pPr>
            <a:r>
              <a:rPr lang="en" sz="1700">
                <a:solidFill>
                  <a:schemeClr val="dk1"/>
                </a:solidFill>
              </a:rPr>
              <a:t>GOCART Process Library - developed by NASA and NOAA </a:t>
            </a:r>
            <a:endParaRPr sz="1700">
              <a:solidFill>
                <a:schemeClr val="dk1"/>
              </a:solidFill>
            </a:endParaRPr>
          </a:p>
        </p:txBody>
      </p:sp>
      <p:sp>
        <p:nvSpPr>
          <p:cNvPr id="261" name="Google Shape;261;p17"/>
          <p:cNvSpPr/>
          <p:nvPr/>
        </p:nvSpPr>
        <p:spPr>
          <a:xfrm>
            <a:off x="5172300" y="1767803"/>
            <a:ext cx="188400" cy="700500"/>
          </a:xfrm>
          <a:prstGeom prst="upDown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62" name="Google Shape;262;p17"/>
          <p:cNvSpPr txBox="1"/>
          <p:nvPr/>
        </p:nvSpPr>
        <p:spPr>
          <a:xfrm>
            <a:off x="2789575" y="2396075"/>
            <a:ext cx="40473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300">
              <a:solidFill>
                <a:schemeClr val="dk2"/>
              </a:solidFill>
              <a:latin typeface="Nunito"/>
              <a:ea typeface="Nunito"/>
              <a:cs typeface="Nunito"/>
              <a:sym typeface="Nuni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18"/>
          <p:cNvSpPr txBox="1"/>
          <p:nvPr>
            <p:ph type="title"/>
          </p:nvPr>
        </p:nvSpPr>
        <p:spPr>
          <a:xfrm>
            <a:off x="0" y="0"/>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NEXUS</a:t>
            </a:r>
            <a:endParaRPr/>
          </a:p>
        </p:txBody>
      </p:sp>
      <p:sp>
        <p:nvSpPr>
          <p:cNvPr id="268" name="Google Shape;268;p18"/>
          <p:cNvSpPr/>
          <p:nvPr/>
        </p:nvSpPr>
        <p:spPr>
          <a:xfrm>
            <a:off x="4751614" y="2165577"/>
            <a:ext cx="1676400" cy="903300"/>
          </a:xfrm>
          <a:prstGeom prst="ellipse">
            <a:avLst/>
          </a:prstGeom>
          <a:gradFill>
            <a:gsLst>
              <a:gs pos="0">
                <a:srgbClr val="0079B6"/>
              </a:gs>
              <a:gs pos="80000">
                <a:srgbClr val="00A1EF"/>
              </a:gs>
              <a:gs pos="100000">
                <a:srgbClr val="00A3F6"/>
              </a:gs>
            </a:gsLst>
            <a:lin ang="16200038" scaled="0"/>
          </a:gradFill>
          <a:ln cap="flat" cmpd="sng" w="9525">
            <a:solidFill>
              <a:srgbClr val="0097D8"/>
            </a:solidFill>
            <a:prstDash val="solid"/>
            <a:round/>
            <a:headEnd len="sm" w="sm" type="none"/>
            <a:tailEnd len="sm" w="sm" type="none"/>
          </a:ln>
          <a:effectLst>
            <a:outerShdw blurRad="40000" rotWithShape="0" dir="5400000" dist="23000">
              <a:srgbClr val="000000">
                <a:alpha val="3451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000"/>
              <a:buFont typeface="Calibri"/>
              <a:buNone/>
            </a:pPr>
            <a:r>
              <a:t/>
            </a:r>
            <a:endParaRPr b="0" i="0" sz="1000" u="none" cap="none" strike="noStrike">
              <a:solidFill>
                <a:srgbClr val="FFFFFF"/>
              </a:solidFill>
              <a:latin typeface="Calibri"/>
              <a:ea typeface="Calibri"/>
              <a:cs typeface="Calibri"/>
              <a:sym typeface="Calibri"/>
            </a:endParaRPr>
          </a:p>
        </p:txBody>
      </p:sp>
      <p:sp>
        <p:nvSpPr>
          <p:cNvPr id="269" name="Google Shape;269;p18"/>
          <p:cNvSpPr txBox="1"/>
          <p:nvPr/>
        </p:nvSpPr>
        <p:spPr>
          <a:xfrm>
            <a:off x="4773386" y="2304922"/>
            <a:ext cx="1676400" cy="602400"/>
          </a:xfrm>
          <a:prstGeom prst="rect">
            <a:avLst/>
          </a:prstGeom>
          <a:noFill/>
          <a:ln>
            <a:noFill/>
          </a:ln>
        </p:spPr>
        <p:txBody>
          <a:bodyPr anchorCtr="0" anchor="t" bIns="25700" lIns="51425" spcFirstLastPara="1" rIns="51425" wrap="square" tIns="25700">
            <a:noAutofit/>
          </a:bodyPr>
          <a:lstStyle/>
          <a:p>
            <a:pPr indent="0" lvl="0" marL="0" marR="0" rtl="0" algn="ctr">
              <a:lnSpc>
                <a:spcPct val="100000"/>
              </a:lnSpc>
              <a:spcBef>
                <a:spcPts val="0"/>
              </a:spcBef>
              <a:spcAft>
                <a:spcPts val="0"/>
              </a:spcAft>
              <a:buClr>
                <a:srgbClr val="000000"/>
              </a:buClr>
              <a:buSzPts val="1500"/>
              <a:buFont typeface="Arial"/>
              <a:buNone/>
            </a:pPr>
            <a:r>
              <a:rPr b="1" i="0" lang="en" sz="1500" u="none" cap="none" strike="noStrike">
                <a:solidFill>
                  <a:srgbClr val="000000"/>
                </a:solidFill>
                <a:latin typeface="Calibri"/>
                <a:ea typeface="Calibri"/>
                <a:cs typeface="Calibri"/>
                <a:sym typeface="Calibri"/>
              </a:rPr>
              <a:t>Model-Ready Emissions Data</a:t>
            </a:r>
            <a:endParaRPr b="0" i="0" sz="1100" u="none" cap="none" strike="noStrike">
              <a:solidFill>
                <a:srgbClr val="000000"/>
              </a:solidFill>
              <a:latin typeface="Arial"/>
              <a:ea typeface="Arial"/>
              <a:cs typeface="Arial"/>
              <a:sym typeface="Arial"/>
            </a:endParaRPr>
          </a:p>
        </p:txBody>
      </p:sp>
      <p:sp>
        <p:nvSpPr>
          <p:cNvPr id="270" name="Google Shape;270;p18"/>
          <p:cNvSpPr txBox="1"/>
          <p:nvPr/>
        </p:nvSpPr>
        <p:spPr>
          <a:xfrm>
            <a:off x="6807839" y="2946952"/>
            <a:ext cx="1181400" cy="265500"/>
          </a:xfrm>
          <a:prstGeom prst="rect">
            <a:avLst/>
          </a:prstGeom>
          <a:noFill/>
          <a:ln>
            <a:noFill/>
          </a:ln>
        </p:spPr>
        <p:txBody>
          <a:bodyPr anchorCtr="0" anchor="t" bIns="25700" lIns="51425" spcFirstLastPara="1" rIns="51425" wrap="square" tIns="25700">
            <a:noAutofit/>
          </a:bodyPr>
          <a:lstStyle/>
          <a:p>
            <a:pPr indent="0" lvl="0" marL="0" marR="0" rtl="0" algn="ctr">
              <a:lnSpc>
                <a:spcPct val="100000"/>
              </a:lnSpc>
              <a:spcBef>
                <a:spcPts val="0"/>
              </a:spcBef>
              <a:spcAft>
                <a:spcPts val="0"/>
              </a:spcAft>
              <a:buClr>
                <a:srgbClr val="000000"/>
              </a:buClr>
              <a:buSzPts val="2100"/>
              <a:buFont typeface="Arial"/>
              <a:buNone/>
            </a:pPr>
            <a:r>
              <a:rPr b="1" i="0" lang="en" sz="2100" u="none" cap="none" strike="noStrike">
                <a:solidFill>
                  <a:srgbClr val="000000"/>
                </a:solidFill>
                <a:latin typeface="Calibri"/>
                <a:ea typeface="Calibri"/>
                <a:cs typeface="Calibri"/>
                <a:sym typeface="Calibri"/>
              </a:rPr>
              <a:t>Research</a:t>
            </a:r>
            <a:endParaRPr b="0" i="0" sz="1100" u="none" cap="none" strike="noStrike">
              <a:solidFill>
                <a:srgbClr val="000000"/>
              </a:solidFill>
              <a:latin typeface="Arial"/>
              <a:ea typeface="Arial"/>
              <a:cs typeface="Arial"/>
              <a:sym typeface="Arial"/>
            </a:endParaRPr>
          </a:p>
        </p:txBody>
      </p:sp>
      <p:sp>
        <p:nvSpPr>
          <p:cNvPr id="271" name="Google Shape;271;p18"/>
          <p:cNvSpPr txBox="1"/>
          <p:nvPr/>
        </p:nvSpPr>
        <p:spPr>
          <a:xfrm>
            <a:off x="6742319" y="1816552"/>
            <a:ext cx="1410000" cy="265500"/>
          </a:xfrm>
          <a:prstGeom prst="rect">
            <a:avLst/>
          </a:prstGeom>
          <a:noFill/>
          <a:ln>
            <a:noFill/>
          </a:ln>
        </p:spPr>
        <p:txBody>
          <a:bodyPr anchorCtr="0" anchor="t" bIns="25700" lIns="51425" spcFirstLastPara="1" rIns="51425" wrap="square" tIns="25700">
            <a:noAutofit/>
          </a:bodyPr>
          <a:lstStyle/>
          <a:p>
            <a:pPr indent="0" lvl="0" marL="0" marR="0" rtl="0" algn="ctr">
              <a:lnSpc>
                <a:spcPct val="100000"/>
              </a:lnSpc>
              <a:spcBef>
                <a:spcPts val="0"/>
              </a:spcBef>
              <a:spcAft>
                <a:spcPts val="0"/>
              </a:spcAft>
              <a:buClr>
                <a:srgbClr val="000000"/>
              </a:buClr>
              <a:buSzPts val="2100"/>
              <a:buFont typeface="Arial"/>
              <a:buNone/>
            </a:pPr>
            <a:r>
              <a:rPr b="1" i="0" lang="en" sz="2100" u="none" cap="none" strike="noStrike">
                <a:solidFill>
                  <a:srgbClr val="000000"/>
                </a:solidFill>
                <a:latin typeface="Calibri"/>
                <a:ea typeface="Calibri"/>
                <a:cs typeface="Calibri"/>
                <a:sym typeface="Calibri"/>
              </a:rPr>
              <a:t>Operations</a:t>
            </a:r>
            <a:endParaRPr b="1" i="0" sz="2100" u="none" cap="none" strike="noStrike">
              <a:solidFill>
                <a:srgbClr val="000000"/>
              </a:solidFill>
              <a:latin typeface="Calibri"/>
              <a:ea typeface="Calibri"/>
              <a:cs typeface="Calibri"/>
              <a:sym typeface="Calibri"/>
            </a:endParaRPr>
          </a:p>
        </p:txBody>
      </p:sp>
      <p:grpSp>
        <p:nvGrpSpPr>
          <p:cNvPr id="272" name="Google Shape;272;p18"/>
          <p:cNvGrpSpPr/>
          <p:nvPr/>
        </p:nvGrpSpPr>
        <p:grpSpPr>
          <a:xfrm>
            <a:off x="587997" y="852113"/>
            <a:ext cx="3557839" cy="3530311"/>
            <a:chOff x="582167" y="-121369"/>
            <a:chExt cx="5571310" cy="5507506"/>
          </a:xfrm>
        </p:grpSpPr>
        <p:sp>
          <p:nvSpPr>
            <p:cNvPr id="273" name="Google Shape;273;p18"/>
            <p:cNvSpPr/>
            <p:nvPr/>
          </p:nvSpPr>
          <p:spPr>
            <a:xfrm>
              <a:off x="2453420" y="1782277"/>
              <a:ext cx="1828800" cy="1828800"/>
            </a:xfrm>
            <a:prstGeom prst="ellipse">
              <a:avLst/>
            </a:prstGeom>
            <a:solidFill>
              <a:schemeClr val="dk1"/>
            </a:solidFill>
            <a:ln cap="flat" cmpd="sng" w="12700">
              <a:solidFill>
                <a:schemeClr val="lt1"/>
              </a:solidFill>
              <a:prstDash val="solid"/>
              <a:miter lim="800000"/>
              <a:headEnd len="sm" w="sm" type="none"/>
              <a:tailEnd len="sm" w="sm" type="none"/>
            </a:ln>
          </p:spPr>
          <p:txBody>
            <a:bodyPr anchorCtr="0" anchor="ctr" bIns="51425" lIns="51425" spcFirstLastPara="1" rIns="51425" wrap="square" tIns="51425">
              <a:noAutofit/>
            </a:bodyPr>
            <a:lstStyle/>
            <a:p>
              <a:pPr indent="0" lvl="0" marL="0" marR="0" rtl="0" algn="l">
                <a:lnSpc>
                  <a:spcPct val="100000"/>
                </a:lnSpc>
                <a:spcBef>
                  <a:spcPts val="0"/>
                </a:spcBef>
                <a:spcAft>
                  <a:spcPts val="0"/>
                </a:spcAft>
                <a:buClr>
                  <a:srgbClr val="0A4595"/>
                </a:buClr>
                <a:buSzPts val="1400"/>
                <a:buFont typeface="Calibri"/>
                <a:buNone/>
              </a:pPr>
              <a:r>
                <a:t/>
              </a:r>
              <a:endParaRPr b="0" i="0" sz="1400" u="none" cap="none" strike="noStrike">
                <a:solidFill>
                  <a:srgbClr val="0A4595"/>
                </a:solidFill>
                <a:latin typeface="Calibri"/>
                <a:ea typeface="Calibri"/>
                <a:cs typeface="Calibri"/>
                <a:sym typeface="Calibri"/>
              </a:endParaRPr>
            </a:p>
          </p:txBody>
        </p:sp>
        <p:sp>
          <p:nvSpPr>
            <p:cNvPr id="274" name="Google Shape;274;p18"/>
            <p:cNvSpPr txBox="1"/>
            <p:nvPr/>
          </p:nvSpPr>
          <p:spPr>
            <a:xfrm>
              <a:off x="2422100" y="2050090"/>
              <a:ext cx="1916400" cy="1293300"/>
            </a:xfrm>
            <a:prstGeom prst="rect">
              <a:avLst/>
            </a:prstGeom>
            <a:noFill/>
            <a:ln>
              <a:noFill/>
            </a:ln>
          </p:spPr>
          <p:txBody>
            <a:bodyPr anchorCtr="0" anchor="ctr" bIns="21425" lIns="21425" spcFirstLastPara="1" rIns="21425" wrap="square" tIns="21425">
              <a:noAutofit/>
            </a:bodyPr>
            <a:lstStyle/>
            <a:p>
              <a:pPr indent="0" lvl="0" marL="0" marR="0" rtl="0" algn="ctr">
                <a:lnSpc>
                  <a:spcPct val="90000"/>
                </a:lnSpc>
                <a:spcBef>
                  <a:spcPts val="0"/>
                </a:spcBef>
                <a:spcAft>
                  <a:spcPts val="0"/>
                </a:spcAft>
                <a:buClr>
                  <a:srgbClr val="FFFFFF"/>
                </a:buClr>
                <a:buSzPts val="1700"/>
                <a:buFont typeface="Calibri"/>
                <a:buNone/>
              </a:pPr>
              <a:r>
                <a:rPr b="0" i="0" lang="en" sz="1700" u="none" cap="none" strike="noStrike">
                  <a:solidFill>
                    <a:srgbClr val="FFFFFF"/>
                  </a:solidFill>
                  <a:latin typeface="Calibri"/>
                  <a:ea typeface="Calibri"/>
                  <a:cs typeface="Calibri"/>
                  <a:sym typeface="Calibri"/>
                </a:rPr>
                <a:t>NEXUS</a:t>
              </a:r>
              <a:endParaRPr b="0" i="0" sz="800" u="none" cap="none" strike="noStrike">
                <a:solidFill>
                  <a:srgbClr val="0A4595"/>
                </a:solidFill>
                <a:latin typeface="Calibri"/>
                <a:ea typeface="Calibri"/>
                <a:cs typeface="Calibri"/>
                <a:sym typeface="Calibri"/>
              </a:endParaRPr>
            </a:p>
          </p:txBody>
        </p:sp>
        <p:sp>
          <p:nvSpPr>
            <p:cNvPr id="275" name="Google Shape;275;p18"/>
            <p:cNvSpPr/>
            <p:nvPr/>
          </p:nvSpPr>
          <p:spPr>
            <a:xfrm rot="5400000">
              <a:off x="3226803" y="1286041"/>
              <a:ext cx="282000" cy="476400"/>
            </a:xfrm>
            <a:prstGeom prst="rightArrow">
              <a:avLst>
                <a:gd fmla="val 60000" name="adj1"/>
                <a:gd fmla="val 50000" name="adj2"/>
              </a:avLst>
            </a:prstGeom>
            <a:solidFill>
              <a:srgbClr val="ABBADE"/>
            </a:solidFill>
            <a:ln>
              <a:noFill/>
            </a:ln>
          </p:spPr>
          <p:txBody>
            <a:bodyPr anchorCtr="0" anchor="ctr" bIns="51425" lIns="51425" spcFirstLastPara="1" rIns="51425" wrap="square" tIns="51425">
              <a:noAutofit/>
            </a:bodyPr>
            <a:lstStyle/>
            <a:p>
              <a:pPr indent="0" lvl="0" marL="0" marR="0" rtl="0" algn="l">
                <a:lnSpc>
                  <a:spcPct val="100000"/>
                </a:lnSpc>
                <a:spcBef>
                  <a:spcPts val="0"/>
                </a:spcBef>
                <a:spcAft>
                  <a:spcPts val="0"/>
                </a:spcAft>
                <a:buClr>
                  <a:srgbClr val="0A4595"/>
                </a:buClr>
                <a:buSzPts val="1400"/>
                <a:buFont typeface="Calibri"/>
                <a:buNone/>
              </a:pPr>
              <a:r>
                <a:t/>
              </a:r>
              <a:endParaRPr b="0" i="0" sz="1400" u="none" cap="none" strike="noStrike">
                <a:solidFill>
                  <a:srgbClr val="0A4595"/>
                </a:solidFill>
                <a:latin typeface="Calibri"/>
                <a:ea typeface="Calibri"/>
                <a:cs typeface="Calibri"/>
                <a:sym typeface="Calibri"/>
              </a:endParaRPr>
            </a:p>
          </p:txBody>
        </p:sp>
        <p:sp>
          <p:nvSpPr>
            <p:cNvPr id="276" name="Google Shape;276;p18"/>
            <p:cNvSpPr txBox="1"/>
            <p:nvPr/>
          </p:nvSpPr>
          <p:spPr>
            <a:xfrm rot="5400000">
              <a:off x="3269081" y="1338991"/>
              <a:ext cx="197400" cy="28590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A4595"/>
                </a:buClr>
                <a:buSzPts val="1100"/>
                <a:buFont typeface="Calibri"/>
                <a:buNone/>
              </a:pPr>
              <a:r>
                <a:t/>
              </a:r>
              <a:endParaRPr b="0" i="0" sz="1100" u="none" cap="none" strike="noStrike">
                <a:solidFill>
                  <a:srgbClr val="FFFFFF"/>
                </a:solidFill>
                <a:latin typeface="Calibri"/>
                <a:ea typeface="Calibri"/>
                <a:cs typeface="Calibri"/>
                <a:sym typeface="Calibri"/>
              </a:endParaRPr>
            </a:p>
          </p:txBody>
        </p:sp>
        <p:sp>
          <p:nvSpPr>
            <p:cNvPr id="277" name="Google Shape;277;p18"/>
            <p:cNvSpPr/>
            <p:nvPr/>
          </p:nvSpPr>
          <p:spPr>
            <a:xfrm>
              <a:off x="2682022" y="-121369"/>
              <a:ext cx="1371600" cy="1371600"/>
            </a:xfrm>
            <a:prstGeom prst="ellipse">
              <a:avLst/>
            </a:prstGeom>
            <a:solidFill>
              <a:schemeClr val="accent2"/>
            </a:solidFill>
            <a:ln cap="flat" cmpd="sng" w="12700">
              <a:solidFill>
                <a:schemeClr val="lt1"/>
              </a:solidFill>
              <a:prstDash val="solid"/>
              <a:miter lim="800000"/>
              <a:headEnd len="sm" w="sm" type="none"/>
              <a:tailEnd len="sm" w="sm" type="none"/>
            </a:ln>
          </p:spPr>
          <p:txBody>
            <a:bodyPr anchorCtr="0" anchor="ctr" bIns="51425" lIns="51425" spcFirstLastPara="1" rIns="51425" wrap="square" tIns="51425">
              <a:noAutofit/>
            </a:bodyPr>
            <a:lstStyle/>
            <a:p>
              <a:pPr indent="0" lvl="0" marL="0" marR="0" rtl="0" algn="l">
                <a:lnSpc>
                  <a:spcPct val="100000"/>
                </a:lnSpc>
                <a:spcBef>
                  <a:spcPts val="0"/>
                </a:spcBef>
                <a:spcAft>
                  <a:spcPts val="0"/>
                </a:spcAft>
                <a:buClr>
                  <a:srgbClr val="0A4595"/>
                </a:buClr>
                <a:buSzPts val="1400"/>
                <a:buFont typeface="Calibri"/>
                <a:buNone/>
              </a:pPr>
              <a:r>
                <a:t/>
              </a:r>
              <a:endParaRPr b="0" i="0" sz="1400" u="none" cap="none" strike="noStrike">
                <a:solidFill>
                  <a:srgbClr val="0A4595"/>
                </a:solidFill>
                <a:latin typeface="Calibri"/>
                <a:ea typeface="Calibri"/>
                <a:cs typeface="Calibri"/>
                <a:sym typeface="Calibri"/>
              </a:endParaRPr>
            </a:p>
          </p:txBody>
        </p:sp>
        <p:sp>
          <p:nvSpPr>
            <p:cNvPr id="278" name="Google Shape;278;p18"/>
            <p:cNvSpPr txBox="1"/>
            <p:nvPr/>
          </p:nvSpPr>
          <p:spPr>
            <a:xfrm>
              <a:off x="2882888" y="79497"/>
              <a:ext cx="969900" cy="969900"/>
            </a:xfrm>
            <a:prstGeom prst="rect">
              <a:avLst/>
            </a:prstGeom>
            <a:noFill/>
            <a:ln>
              <a:noFill/>
            </a:ln>
          </p:spPr>
          <p:txBody>
            <a:bodyPr anchorCtr="0" anchor="ctr" bIns="8575" lIns="8575" spcFirstLastPara="1" rIns="8575" wrap="square" tIns="8575">
              <a:noAutofit/>
            </a:bodyPr>
            <a:lstStyle/>
            <a:p>
              <a:pPr indent="0" lvl="0" marL="0" marR="0" rtl="0" algn="ctr">
                <a:lnSpc>
                  <a:spcPct val="90000"/>
                </a:lnSpc>
                <a:spcBef>
                  <a:spcPts val="0"/>
                </a:spcBef>
                <a:spcAft>
                  <a:spcPts val="0"/>
                </a:spcAft>
                <a:buClr>
                  <a:srgbClr val="FFFFFF"/>
                </a:buClr>
                <a:buSzPts val="700"/>
                <a:buFont typeface="Calibri"/>
                <a:buNone/>
              </a:pPr>
              <a:r>
                <a:rPr b="1" i="0" lang="en" sz="700" u="none" cap="none" strike="noStrike">
                  <a:solidFill>
                    <a:srgbClr val="FFFFFF"/>
                  </a:solidFill>
                  <a:latin typeface="Calibri"/>
                  <a:ea typeface="Calibri"/>
                  <a:cs typeface="Calibri"/>
                  <a:sym typeface="Calibri"/>
                </a:rPr>
                <a:t>Aerosols</a:t>
              </a:r>
              <a:endParaRPr b="0" i="0" sz="800" u="none" cap="none" strike="noStrike">
                <a:solidFill>
                  <a:srgbClr val="0A4595"/>
                </a:solidFill>
                <a:latin typeface="Calibri"/>
                <a:ea typeface="Calibri"/>
                <a:cs typeface="Calibri"/>
                <a:sym typeface="Calibri"/>
              </a:endParaRPr>
            </a:p>
          </p:txBody>
        </p:sp>
        <p:sp>
          <p:nvSpPr>
            <p:cNvPr id="279" name="Google Shape;279;p18"/>
            <p:cNvSpPr/>
            <p:nvPr/>
          </p:nvSpPr>
          <p:spPr>
            <a:xfrm rot="7799575">
              <a:off x="3980639" y="1560473"/>
              <a:ext cx="281939" cy="476146"/>
            </a:xfrm>
            <a:prstGeom prst="rightArrow">
              <a:avLst>
                <a:gd fmla="val 60000" name="adj1"/>
                <a:gd fmla="val 50000" name="adj2"/>
              </a:avLst>
            </a:prstGeom>
            <a:solidFill>
              <a:srgbClr val="ABBADE"/>
            </a:solidFill>
            <a:ln>
              <a:noFill/>
            </a:ln>
          </p:spPr>
          <p:txBody>
            <a:bodyPr anchorCtr="0" anchor="ctr" bIns="51425" lIns="51425" spcFirstLastPara="1" rIns="51425" wrap="square" tIns="51425">
              <a:noAutofit/>
            </a:bodyPr>
            <a:lstStyle/>
            <a:p>
              <a:pPr indent="0" lvl="0" marL="0" marR="0" rtl="0" algn="l">
                <a:lnSpc>
                  <a:spcPct val="100000"/>
                </a:lnSpc>
                <a:spcBef>
                  <a:spcPts val="0"/>
                </a:spcBef>
                <a:spcAft>
                  <a:spcPts val="0"/>
                </a:spcAft>
                <a:buClr>
                  <a:srgbClr val="0A4595"/>
                </a:buClr>
                <a:buSzPts val="1400"/>
                <a:buFont typeface="Calibri"/>
                <a:buNone/>
              </a:pPr>
              <a:r>
                <a:t/>
              </a:r>
              <a:endParaRPr b="0" i="0" sz="1400" u="none" cap="none" strike="noStrike">
                <a:solidFill>
                  <a:srgbClr val="0A4595"/>
                </a:solidFill>
                <a:latin typeface="Calibri"/>
                <a:ea typeface="Calibri"/>
                <a:cs typeface="Calibri"/>
                <a:sym typeface="Calibri"/>
              </a:endParaRPr>
            </a:p>
          </p:txBody>
        </p:sp>
        <p:sp>
          <p:nvSpPr>
            <p:cNvPr id="280" name="Google Shape;280;p18"/>
            <p:cNvSpPr txBox="1"/>
            <p:nvPr/>
          </p:nvSpPr>
          <p:spPr>
            <a:xfrm rot="7800375">
              <a:off x="4049860" y="1623357"/>
              <a:ext cx="197396" cy="28578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A4595"/>
                </a:buClr>
                <a:buSzPts val="1100"/>
                <a:buFont typeface="Calibri"/>
                <a:buNone/>
              </a:pPr>
              <a:r>
                <a:t/>
              </a:r>
              <a:endParaRPr b="0" i="0" sz="1100" u="none" cap="none" strike="noStrike">
                <a:solidFill>
                  <a:srgbClr val="FFFFFF"/>
                </a:solidFill>
                <a:latin typeface="Calibri"/>
                <a:ea typeface="Calibri"/>
                <a:cs typeface="Calibri"/>
                <a:sym typeface="Calibri"/>
              </a:endParaRPr>
            </a:p>
          </p:txBody>
        </p:sp>
        <p:sp>
          <p:nvSpPr>
            <p:cNvPr id="281" name="Google Shape;281;p18"/>
            <p:cNvSpPr/>
            <p:nvPr/>
          </p:nvSpPr>
          <p:spPr>
            <a:xfrm>
              <a:off x="4052605" y="377481"/>
              <a:ext cx="1371600" cy="1371600"/>
            </a:xfrm>
            <a:prstGeom prst="ellipse">
              <a:avLst/>
            </a:prstGeom>
            <a:solidFill>
              <a:srgbClr val="C00000"/>
            </a:solidFill>
            <a:ln cap="flat" cmpd="sng" w="12700">
              <a:solidFill>
                <a:schemeClr val="lt1"/>
              </a:solidFill>
              <a:prstDash val="solid"/>
              <a:miter lim="800000"/>
              <a:headEnd len="sm" w="sm" type="none"/>
              <a:tailEnd len="sm" w="sm" type="none"/>
            </a:ln>
          </p:spPr>
          <p:txBody>
            <a:bodyPr anchorCtr="0" anchor="ctr" bIns="51425" lIns="51425" spcFirstLastPara="1" rIns="51425" wrap="square" tIns="51425">
              <a:noAutofit/>
            </a:bodyPr>
            <a:lstStyle/>
            <a:p>
              <a:pPr indent="0" lvl="0" marL="0" marR="0" rtl="0" algn="l">
                <a:lnSpc>
                  <a:spcPct val="100000"/>
                </a:lnSpc>
                <a:spcBef>
                  <a:spcPts val="0"/>
                </a:spcBef>
                <a:spcAft>
                  <a:spcPts val="0"/>
                </a:spcAft>
                <a:buClr>
                  <a:srgbClr val="0A4595"/>
                </a:buClr>
                <a:buSzPts val="1400"/>
                <a:buFont typeface="Calibri"/>
                <a:buNone/>
              </a:pPr>
              <a:r>
                <a:t/>
              </a:r>
              <a:endParaRPr b="0" i="0" sz="1400" u="none" cap="none" strike="noStrike">
                <a:solidFill>
                  <a:srgbClr val="0A4595"/>
                </a:solidFill>
                <a:latin typeface="Calibri"/>
                <a:ea typeface="Calibri"/>
                <a:cs typeface="Calibri"/>
                <a:sym typeface="Calibri"/>
              </a:endParaRPr>
            </a:p>
          </p:txBody>
        </p:sp>
        <p:sp>
          <p:nvSpPr>
            <p:cNvPr id="282" name="Google Shape;282;p18"/>
            <p:cNvSpPr txBox="1"/>
            <p:nvPr/>
          </p:nvSpPr>
          <p:spPr>
            <a:xfrm>
              <a:off x="4253471" y="578347"/>
              <a:ext cx="969900" cy="969900"/>
            </a:xfrm>
            <a:prstGeom prst="rect">
              <a:avLst/>
            </a:prstGeom>
            <a:noFill/>
            <a:ln>
              <a:noFill/>
            </a:ln>
          </p:spPr>
          <p:txBody>
            <a:bodyPr anchorCtr="0" anchor="ctr" bIns="8575" lIns="8575" spcFirstLastPara="1" rIns="8575" wrap="square" tIns="8575">
              <a:noAutofit/>
            </a:bodyPr>
            <a:lstStyle/>
            <a:p>
              <a:pPr indent="0" lvl="0" marL="0" marR="0" rtl="0" algn="ctr">
                <a:lnSpc>
                  <a:spcPct val="90000"/>
                </a:lnSpc>
                <a:spcBef>
                  <a:spcPts val="0"/>
                </a:spcBef>
                <a:spcAft>
                  <a:spcPts val="0"/>
                </a:spcAft>
                <a:buClr>
                  <a:srgbClr val="FFFFFF"/>
                </a:buClr>
                <a:buSzPts val="700"/>
                <a:buFont typeface="Calibri"/>
                <a:buNone/>
              </a:pPr>
              <a:r>
                <a:rPr b="1" i="0" lang="en" sz="700" u="none" cap="none" strike="noStrike">
                  <a:solidFill>
                    <a:srgbClr val="FFFFFF"/>
                  </a:solidFill>
                  <a:latin typeface="Calibri"/>
                  <a:ea typeface="Calibri"/>
                  <a:cs typeface="Calibri"/>
                  <a:sym typeface="Calibri"/>
                </a:rPr>
                <a:t>Anthropogenic</a:t>
              </a:r>
              <a:endParaRPr b="0" i="0" sz="800" u="none" cap="none" strike="noStrike">
                <a:solidFill>
                  <a:srgbClr val="0A4595"/>
                </a:solidFill>
                <a:latin typeface="Calibri"/>
                <a:ea typeface="Calibri"/>
                <a:cs typeface="Calibri"/>
                <a:sym typeface="Calibri"/>
              </a:endParaRPr>
            </a:p>
            <a:p>
              <a:pPr indent="0" lvl="0" marL="0" marR="0" rtl="0" algn="ctr">
                <a:lnSpc>
                  <a:spcPct val="90000"/>
                </a:lnSpc>
                <a:spcBef>
                  <a:spcPts val="200"/>
                </a:spcBef>
                <a:spcAft>
                  <a:spcPts val="0"/>
                </a:spcAft>
                <a:buClr>
                  <a:srgbClr val="FFFFFF"/>
                </a:buClr>
                <a:buSzPts val="700"/>
                <a:buFont typeface="Calibri"/>
                <a:buNone/>
              </a:pPr>
              <a:r>
                <a:rPr b="1" i="0" lang="en" sz="700" u="none" cap="none" strike="noStrike">
                  <a:solidFill>
                    <a:srgbClr val="FFFFFF"/>
                  </a:solidFill>
                  <a:latin typeface="Calibri"/>
                  <a:ea typeface="Calibri"/>
                  <a:cs typeface="Calibri"/>
                  <a:sym typeface="Calibri"/>
                </a:rPr>
                <a:t>&amp;</a:t>
              </a:r>
              <a:endParaRPr b="0" i="0" sz="800" u="none" cap="none" strike="noStrike">
                <a:solidFill>
                  <a:srgbClr val="0A4595"/>
                </a:solidFill>
                <a:latin typeface="Calibri"/>
                <a:ea typeface="Calibri"/>
                <a:cs typeface="Calibri"/>
                <a:sym typeface="Calibri"/>
              </a:endParaRPr>
            </a:p>
            <a:p>
              <a:pPr indent="0" lvl="0" marL="0" marR="0" rtl="0" algn="ctr">
                <a:lnSpc>
                  <a:spcPct val="90000"/>
                </a:lnSpc>
                <a:spcBef>
                  <a:spcPts val="200"/>
                </a:spcBef>
                <a:spcAft>
                  <a:spcPts val="0"/>
                </a:spcAft>
                <a:buClr>
                  <a:srgbClr val="FFFFFF"/>
                </a:buClr>
                <a:buSzPts val="700"/>
                <a:buFont typeface="Calibri"/>
                <a:buNone/>
              </a:pPr>
              <a:r>
                <a:rPr b="1" i="0" lang="en" sz="700" u="none" cap="none" strike="noStrike">
                  <a:solidFill>
                    <a:srgbClr val="FFFFFF"/>
                  </a:solidFill>
                  <a:latin typeface="Calibri"/>
                  <a:ea typeface="Calibri"/>
                  <a:cs typeface="Calibri"/>
                  <a:sym typeface="Calibri"/>
                </a:rPr>
                <a:t>Biofuel </a:t>
              </a:r>
              <a:endParaRPr b="0" i="0" sz="800" u="none" cap="none" strike="noStrike">
                <a:solidFill>
                  <a:srgbClr val="0A4595"/>
                </a:solidFill>
                <a:latin typeface="Calibri"/>
                <a:ea typeface="Calibri"/>
                <a:cs typeface="Calibri"/>
                <a:sym typeface="Calibri"/>
              </a:endParaRPr>
            </a:p>
          </p:txBody>
        </p:sp>
        <p:sp>
          <p:nvSpPr>
            <p:cNvPr id="283" name="Google Shape;283;p18"/>
            <p:cNvSpPr/>
            <p:nvPr/>
          </p:nvSpPr>
          <p:spPr>
            <a:xfrm rot="10137193">
              <a:off x="4381596" y="2255004"/>
              <a:ext cx="281822" cy="476214"/>
            </a:xfrm>
            <a:prstGeom prst="rightArrow">
              <a:avLst>
                <a:gd fmla="val 60000" name="adj1"/>
                <a:gd fmla="val 50000" name="adj2"/>
              </a:avLst>
            </a:prstGeom>
            <a:solidFill>
              <a:srgbClr val="ABBADE"/>
            </a:solidFill>
            <a:ln>
              <a:noFill/>
            </a:ln>
          </p:spPr>
          <p:txBody>
            <a:bodyPr anchorCtr="0" anchor="ctr" bIns="51425" lIns="51425" spcFirstLastPara="1" rIns="51425" wrap="square" tIns="51425">
              <a:noAutofit/>
            </a:bodyPr>
            <a:lstStyle/>
            <a:p>
              <a:pPr indent="0" lvl="0" marL="0" marR="0" rtl="0" algn="l">
                <a:lnSpc>
                  <a:spcPct val="100000"/>
                </a:lnSpc>
                <a:spcBef>
                  <a:spcPts val="0"/>
                </a:spcBef>
                <a:spcAft>
                  <a:spcPts val="0"/>
                </a:spcAft>
                <a:buClr>
                  <a:srgbClr val="0A4595"/>
                </a:buClr>
                <a:buSzPts val="1400"/>
                <a:buFont typeface="Calibri"/>
                <a:buNone/>
              </a:pPr>
              <a:r>
                <a:t/>
              </a:r>
              <a:endParaRPr b="0" i="0" sz="1400" u="none" cap="none" strike="noStrike">
                <a:solidFill>
                  <a:srgbClr val="0A4595"/>
                </a:solidFill>
                <a:latin typeface="Calibri"/>
                <a:ea typeface="Calibri"/>
                <a:cs typeface="Calibri"/>
                <a:sym typeface="Calibri"/>
              </a:endParaRPr>
            </a:p>
          </p:txBody>
        </p:sp>
        <p:sp>
          <p:nvSpPr>
            <p:cNvPr id="284" name="Google Shape;284;p18"/>
            <p:cNvSpPr txBox="1"/>
            <p:nvPr/>
          </p:nvSpPr>
          <p:spPr>
            <a:xfrm rot="10137794">
              <a:off x="4465230" y="2342071"/>
              <a:ext cx="197452" cy="285765"/>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A4595"/>
                </a:buClr>
                <a:buSzPts val="1100"/>
                <a:buFont typeface="Calibri"/>
                <a:buNone/>
              </a:pPr>
              <a:r>
                <a:t/>
              </a:r>
              <a:endParaRPr b="0" i="0" sz="1100" u="none" cap="none" strike="noStrike">
                <a:solidFill>
                  <a:srgbClr val="FFFFFF"/>
                </a:solidFill>
                <a:latin typeface="Calibri"/>
                <a:ea typeface="Calibri"/>
                <a:cs typeface="Calibri"/>
                <a:sym typeface="Calibri"/>
              </a:endParaRPr>
            </a:p>
          </p:txBody>
        </p:sp>
        <p:sp>
          <p:nvSpPr>
            <p:cNvPr id="285" name="Google Shape;285;p18"/>
            <p:cNvSpPr/>
            <p:nvPr/>
          </p:nvSpPr>
          <p:spPr>
            <a:xfrm>
              <a:off x="4781877" y="1640617"/>
              <a:ext cx="1371600" cy="1371600"/>
            </a:xfrm>
            <a:prstGeom prst="ellipse">
              <a:avLst/>
            </a:prstGeom>
            <a:solidFill>
              <a:srgbClr val="548135"/>
            </a:solidFill>
            <a:ln cap="flat" cmpd="sng" w="12700">
              <a:solidFill>
                <a:schemeClr val="lt1"/>
              </a:solidFill>
              <a:prstDash val="solid"/>
              <a:miter lim="800000"/>
              <a:headEnd len="sm" w="sm" type="none"/>
              <a:tailEnd len="sm" w="sm" type="none"/>
            </a:ln>
          </p:spPr>
          <p:txBody>
            <a:bodyPr anchorCtr="0" anchor="ctr" bIns="51425" lIns="51425" spcFirstLastPara="1" rIns="51425" wrap="square" tIns="51425">
              <a:noAutofit/>
            </a:bodyPr>
            <a:lstStyle/>
            <a:p>
              <a:pPr indent="0" lvl="0" marL="0" marR="0" rtl="0" algn="l">
                <a:lnSpc>
                  <a:spcPct val="100000"/>
                </a:lnSpc>
                <a:spcBef>
                  <a:spcPts val="0"/>
                </a:spcBef>
                <a:spcAft>
                  <a:spcPts val="0"/>
                </a:spcAft>
                <a:buClr>
                  <a:srgbClr val="0A4595"/>
                </a:buClr>
                <a:buSzPts val="1400"/>
                <a:buFont typeface="Calibri"/>
                <a:buNone/>
              </a:pPr>
              <a:r>
                <a:t/>
              </a:r>
              <a:endParaRPr b="0" i="0" sz="1400" u="none" cap="none" strike="noStrike">
                <a:solidFill>
                  <a:srgbClr val="0A4595"/>
                </a:solidFill>
                <a:latin typeface="Calibri"/>
                <a:ea typeface="Calibri"/>
                <a:cs typeface="Calibri"/>
                <a:sym typeface="Calibri"/>
              </a:endParaRPr>
            </a:p>
          </p:txBody>
        </p:sp>
        <p:sp>
          <p:nvSpPr>
            <p:cNvPr id="286" name="Google Shape;286;p18"/>
            <p:cNvSpPr txBox="1"/>
            <p:nvPr/>
          </p:nvSpPr>
          <p:spPr>
            <a:xfrm>
              <a:off x="4982743" y="1841483"/>
              <a:ext cx="969900" cy="969900"/>
            </a:xfrm>
            <a:prstGeom prst="rect">
              <a:avLst/>
            </a:prstGeom>
            <a:noFill/>
            <a:ln>
              <a:noFill/>
            </a:ln>
          </p:spPr>
          <p:txBody>
            <a:bodyPr anchorCtr="0" anchor="ctr" bIns="8575" lIns="8575" spcFirstLastPara="1" rIns="8575" wrap="square" tIns="8575">
              <a:noAutofit/>
            </a:bodyPr>
            <a:lstStyle/>
            <a:p>
              <a:pPr indent="0" lvl="0" marL="0" marR="0" rtl="0" algn="ctr">
                <a:lnSpc>
                  <a:spcPct val="90000"/>
                </a:lnSpc>
                <a:spcBef>
                  <a:spcPts val="0"/>
                </a:spcBef>
                <a:spcAft>
                  <a:spcPts val="0"/>
                </a:spcAft>
                <a:buClr>
                  <a:srgbClr val="FFFFFF"/>
                </a:buClr>
                <a:buSzPts val="700"/>
                <a:buFont typeface="Calibri"/>
                <a:buNone/>
              </a:pPr>
              <a:r>
                <a:rPr b="1" i="0" lang="en" sz="700" u="none" cap="none" strike="noStrike">
                  <a:solidFill>
                    <a:srgbClr val="FFFFFF"/>
                  </a:solidFill>
                  <a:latin typeface="Calibri"/>
                  <a:ea typeface="Calibri"/>
                  <a:cs typeface="Calibri"/>
                  <a:sym typeface="Calibri"/>
                </a:rPr>
                <a:t>Halogens</a:t>
              </a:r>
              <a:endParaRPr b="0" i="0" sz="800" u="none" cap="none" strike="noStrike">
                <a:solidFill>
                  <a:srgbClr val="0A4595"/>
                </a:solidFill>
                <a:latin typeface="Calibri"/>
                <a:ea typeface="Calibri"/>
                <a:cs typeface="Calibri"/>
                <a:sym typeface="Calibri"/>
              </a:endParaRPr>
            </a:p>
          </p:txBody>
        </p:sp>
        <p:sp>
          <p:nvSpPr>
            <p:cNvPr id="287" name="Google Shape;287;p18"/>
            <p:cNvSpPr/>
            <p:nvPr/>
          </p:nvSpPr>
          <p:spPr>
            <a:xfrm rot="-8532953">
              <a:off x="4242147" y="3044677"/>
              <a:ext cx="282036" cy="476401"/>
            </a:xfrm>
            <a:prstGeom prst="rightArrow">
              <a:avLst>
                <a:gd fmla="val 60000" name="adj1"/>
                <a:gd fmla="val 50000" name="adj2"/>
              </a:avLst>
            </a:prstGeom>
            <a:solidFill>
              <a:srgbClr val="ABBADE"/>
            </a:solidFill>
            <a:ln>
              <a:noFill/>
            </a:ln>
          </p:spPr>
          <p:txBody>
            <a:bodyPr anchorCtr="0" anchor="ctr" bIns="51425" lIns="51425" spcFirstLastPara="1" rIns="51425" wrap="square" tIns="51425">
              <a:noAutofit/>
            </a:bodyPr>
            <a:lstStyle/>
            <a:p>
              <a:pPr indent="0" lvl="0" marL="0" marR="0" rtl="0" algn="l">
                <a:lnSpc>
                  <a:spcPct val="100000"/>
                </a:lnSpc>
                <a:spcBef>
                  <a:spcPts val="0"/>
                </a:spcBef>
                <a:spcAft>
                  <a:spcPts val="0"/>
                </a:spcAft>
                <a:buClr>
                  <a:srgbClr val="0A4595"/>
                </a:buClr>
                <a:buSzPts val="1400"/>
                <a:buFont typeface="Calibri"/>
                <a:buNone/>
              </a:pPr>
              <a:r>
                <a:t/>
              </a:r>
              <a:endParaRPr b="0" i="0" sz="1400" u="none" cap="none" strike="noStrike">
                <a:solidFill>
                  <a:srgbClr val="0A4595"/>
                </a:solidFill>
                <a:latin typeface="Calibri"/>
                <a:ea typeface="Calibri"/>
                <a:cs typeface="Calibri"/>
                <a:sym typeface="Calibri"/>
              </a:endParaRPr>
            </a:p>
          </p:txBody>
        </p:sp>
        <p:sp>
          <p:nvSpPr>
            <p:cNvPr id="288" name="Google Shape;288;p18"/>
            <p:cNvSpPr txBox="1"/>
            <p:nvPr/>
          </p:nvSpPr>
          <p:spPr>
            <a:xfrm rot="-8533459">
              <a:off x="4317995" y="3165924"/>
              <a:ext cx="197365" cy="285877"/>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A4595"/>
                </a:buClr>
                <a:buSzPts val="1100"/>
                <a:buFont typeface="Calibri"/>
                <a:buNone/>
              </a:pPr>
              <a:r>
                <a:t/>
              </a:r>
              <a:endParaRPr b="0" i="0" sz="1100" u="none" cap="none" strike="noStrike">
                <a:solidFill>
                  <a:srgbClr val="FFFFFF"/>
                </a:solidFill>
                <a:latin typeface="Calibri"/>
                <a:ea typeface="Calibri"/>
                <a:cs typeface="Calibri"/>
                <a:sym typeface="Calibri"/>
              </a:endParaRPr>
            </a:p>
          </p:txBody>
        </p:sp>
        <p:sp>
          <p:nvSpPr>
            <p:cNvPr id="289" name="Google Shape;289;p18"/>
            <p:cNvSpPr/>
            <p:nvPr/>
          </p:nvSpPr>
          <p:spPr>
            <a:xfrm>
              <a:off x="4528604" y="3077003"/>
              <a:ext cx="1371600" cy="1371600"/>
            </a:xfrm>
            <a:prstGeom prst="ellipse">
              <a:avLst/>
            </a:prstGeom>
            <a:solidFill>
              <a:srgbClr val="7F6000"/>
            </a:solidFill>
            <a:ln cap="flat" cmpd="sng" w="12700">
              <a:solidFill>
                <a:schemeClr val="lt1"/>
              </a:solidFill>
              <a:prstDash val="solid"/>
              <a:miter lim="800000"/>
              <a:headEnd len="sm" w="sm" type="none"/>
              <a:tailEnd len="sm" w="sm" type="none"/>
            </a:ln>
          </p:spPr>
          <p:txBody>
            <a:bodyPr anchorCtr="0" anchor="ctr" bIns="51425" lIns="51425" spcFirstLastPara="1" rIns="51425" wrap="square" tIns="51425">
              <a:noAutofit/>
            </a:bodyPr>
            <a:lstStyle/>
            <a:p>
              <a:pPr indent="0" lvl="0" marL="0" marR="0" rtl="0" algn="l">
                <a:lnSpc>
                  <a:spcPct val="100000"/>
                </a:lnSpc>
                <a:spcBef>
                  <a:spcPts val="0"/>
                </a:spcBef>
                <a:spcAft>
                  <a:spcPts val="0"/>
                </a:spcAft>
                <a:buClr>
                  <a:srgbClr val="0A4595"/>
                </a:buClr>
                <a:buSzPts val="1400"/>
                <a:buFont typeface="Calibri"/>
                <a:buNone/>
              </a:pPr>
              <a:r>
                <a:t/>
              </a:r>
              <a:endParaRPr b="0" i="0" sz="1400" u="none" cap="none" strike="noStrike">
                <a:solidFill>
                  <a:srgbClr val="0A4595"/>
                </a:solidFill>
                <a:latin typeface="Calibri"/>
                <a:ea typeface="Calibri"/>
                <a:cs typeface="Calibri"/>
                <a:sym typeface="Calibri"/>
              </a:endParaRPr>
            </a:p>
          </p:txBody>
        </p:sp>
        <p:sp>
          <p:nvSpPr>
            <p:cNvPr id="290" name="Google Shape;290;p18"/>
            <p:cNvSpPr txBox="1"/>
            <p:nvPr/>
          </p:nvSpPr>
          <p:spPr>
            <a:xfrm>
              <a:off x="4729470" y="3277869"/>
              <a:ext cx="969900" cy="969900"/>
            </a:xfrm>
            <a:prstGeom prst="rect">
              <a:avLst/>
            </a:prstGeom>
            <a:noFill/>
            <a:ln>
              <a:noFill/>
            </a:ln>
          </p:spPr>
          <p:txBody>
            <a:bodyPr anchorCtr="0" anchor="ctr" bIns="8575" lIns="8575" spcFirstLastPara="1" rIns="8575" wrap="square" tIns="8575">
              <a:noAutofit/>
            </a:bodyPr>
            <a:lstStyle/>
            <a:p>
              <a:pPr indent="0" lvl="0" marL="0" marR="0" rtl="0" algn="ctr">
                <a:lnSpc>
                  <a:spcPct val="90000"/>
                </a:lnSpc>
                <a:spcBef>
                  <a:spcPts val="0"/>
                </a:spcBef>
                <a:spcAft>
                  <a:spcPts val="0"/>
                </a:spcAft>
                <a:buClr>
                  <a:srgbClr val="FFFFFF"/>
                </a:buClr>
                <a:buSzPts val="700"/>
                <a:buFont typeface="Calibri"/>
                <a:buNone/>
              </a:pPr>
              <a:r>
                <a:rPr b="1" i="0" lang="en" sz="700" u="none" cap="none" strike="noStrike">
                  <a:solidFill>
                    <a:srgbClr val="FFFFFF"/>
                  </a:solidFill>
                  <a:latin typeface="Calibri"/>
                  <a:ea typeface="Calibri"/>
                  <a:cs typeface="Calibri"/>
                  <a:sym typeface="Calibri"/>
                </a:rPr>
                <a:t>Natural Sources</a:t>
              </a:r>
              <a:endParaRPr b="0" i="0" sz="800" u="none" cap="none" strike="noStrike">
                <a:solidFill>
                  <a:srgbClr val="0A4595"/>
                </a:solidFill>
                <a:latin typeface="Calibri"/>
                <a:ea typeface="Calibri"/>
                <a:cs typeface="Calibri"/>
                <a:sym typeface="Calibri"/>
              </a:endParaRPr>
            </a:p>
          </p:txBody>
        </p:sp>
        <p:sp>
          <p:nvSpPr>
            <p:cNvPr id="291" name="Google Shape;291;p18"/>
            <p:cNvSpPr/>
            <p:nvPr/>
          </p:nvSpPr>
          <p:spPr>
            <a:xfrm rot="-6283869">
              <a:off x="3627815" y="3560331"/>
              <a:ext cx="281968" cy="476182"/>
            </a:xfrm>
            <a:prstGeom prst="rightArrow">
              <a:avLst>
                <a:gd fmla="val 60000" name="adj1"/>
                <a:gd fmla="val 50000" name="adj2"/>
              </a:avLst>
            </a:prstGeom>
            <a:solidFill>
              <a:srgbClr val="ABBADE"/>
            </a:solidFill>
            <a:ln>
              <a:noFill/>
            </a:ln>
          </p:spPr>
          <p:txBody>
            <a:bodyPr anchorCtr="0" anchor="ctr" bIns="51425" lIns="51425" spcFirstLastPara="1" rIns="51425" wrap="square" tIns="51425">
              <a:noAutofit/>
            </a:bodyPr>
            <a:lstStyle/>
            <a:p>
              <a:pPr indent="0" lvl="0" marL="0" marR="0" rtl="0" algn="l">
                <a:lnSpc>
                  <a:spcPct val="100000"/>
                </a:lnSpc>
                <a:spcBef>
                  <a:spcPts val="0"/>
                </a:spcBef>
                <a:spcAft>
                  <a:spcPts val="0"/>
                </a:spcAft>
                <a:buClr>
                  <a:srgbClr val="0A4595"/>
                </a:buClr>
                <a:buSzPts val="1400"/>
                <a:buFont typeface="Calibri"/>
                <a:buNone/>
              </a:pPr>
              <a:r>
                <a:t/>
              </a:r>
              <a:endParaRPr b="0" i="0" sz="1400" u="none" cap="none" strike="noStrike">
                <a:solidFill>
                  <a:srgbClr val="0A4595"/>
                </a:solidFill>
                <a:latin typeface="Calibri"/>
                <a:ea typeface="Calibri"/>
                <a:cs typeface="Calibri"/>
                <a:sym typeface="Calibri"/>
              </a:endParaRPr>
            </a:p>
          </p:txBody>
        </p:sp>
        <p:sp>
          <p:nvSpPr>
            <p:cNvPr id="292" name="Google Shape;292;p18"/>
            <p:cNvSpPr txBox="1"/>
            <p:nvPr/>
          </p:nvSpPr>
          <p:spPr>
            <a:xfrm rot="-6287806">
              <a:off x="3680831" y="3696472"/>
              <a:ext cx="197344" cy="285755"/>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A4595"/>
                </a:buClr>
                <a:buSzPts val="1100"/>
                <a:buFont typeface="Calibri"/>
                <a:buNone/>
              </a:pPr>
              <a:r>
                <a:t/>
              </a:r>
              <a:endParaRPr b="0" i="0" sz="1100" u="none" cap="none" strike="noStrike">
                <a:solidFill>
                  <a:srgbClr val="FFFFFF"/>
                </a:solidFill>
                <a:latin typeface="Calibri"/>
                <a:ea typeface="Calibri"/>
                <a:cs typeface="Calibri"/>
                <a:sym typeface="Calibri"/>
              </a:endParaRPr>
            </a:p>
          </p:txBody>
        </p:sp>
        <p:sp>
          <p:nvSpPr>
            <p:cNvPr id="293" name="Google Shape;293;p18"/>
            <p:cNvSpPr/>
            <p:nvPr/>
          </p:nvSpPr>
          <p:spPr>
            <a:xfrm>
              <a:off x="3411294" y="4014537"/>
              <a:ext cx="1371600" cy="1371600"/>
            </a:xfrm>
            <a:prstGeom prst="ellipse">
              <a:avLst/>
            </a:prstGeom>
            <a:solidFill>
              <a:srgbClr val="7F7F7F"/>
            </a:solidFill>
            <a:ln cap="flat" cmpd="sng" w="12700">
              <a:solidFill>
                <a:schemeClr val="lt1"/>
              </a:solidFill>
              <a:prstDash val="solid"/>
              <a:miter lim="800000"/>
              <a:headEnd len="sm" w="sm" type="none"/>
              <a:tailEnd len="sm" w="sm" type="none"/>
            </a:ln>
          </p:spPr>
          <p:txBody>
            <a:bodyPr anchorCtr="0" anchor="ctr" bIns="51425" lIns="51425" spcFirstLastPara="1" rIns="51425" wrap="square" tIns="51425">
              <a:noAutofit/>
            </a:bodyPr>
            <a:lstStyle/>
            <a:p>
              <a:pPr indent="0" lvl="0" marL="0" marR="0" rtl="0" algn="l">
                <a:lnSpc>
                  <a:spcPct val="100000"/>
                </a:lnSpc>
                <a:spcBef>
                  <a:spcPts val="0"/>
                </a:spcBef>
                <a:spcAft>
                  <a:spcPts val="0"/>
                </a:spcAft>
                <a:buClr>
                  <a:srgbClr val="0A4595"/>
                </a:buClr>
                <a:buSzPts val="1400"/>
                <a:buFont typeface="Calibri"/>
                <a:buNone/>
              </a:pPr>
              <a:r>
                <a:t/>
              </a:r>
              <a:endParaRPr b="0" i="0" sz="1400" u="none" cap="none" strike="noStrike">
                <a:solidFill>
                  <a:srgbClr val="0A4595"/>
                </a:solidFill>
                <a:latin typeface="Calibri"/>
                <a:ea typeface="Calibri"/>
                <a:cs typeface="Calibri"/>
                <a:sym typeface="Calibri"/>
              </a:endParaRPr>
            </a:p>
          </p:txBody>
        </p:sp>
        <p:sp>
          <p:nvSpPr>
            <p:cNvPr id="294" name="Google Shape;294;p18"/>
            <p:cNvSpPr txBox="1"/>
            <p:nvPr/>
          </p:nvSpPr>
          <p:spPr>
            <a:xfrm>
              <a:off x="3612160" y="4215403"/>
              <a:ext cx="969900" cy="969900"/>
            </a:xfrm>
            <a:prstGeom prst="rect">
              <a:avLst/>
            </a:prstGeom>
            <a:noFill/>
            <a:ln>
              <a:noFill/>
            </a:ln>
          </p:spPr>
          <p:txBody>
            <a:bodyPr anchorCtr="0" anchor="ctr" bIns="8575" lIns="8575" spcFirstLastPara="1" rIns="8575" wrap="square" tIns="8575">
              <a:noAutofit/>
            </a:bodyPr>
            <a:lstStyle/>
            <a:p>
              <a:pPr indent="0" lvl="0" marL="0" marR="0" rtl="0" algn="ctr">
                <a:lnSpc>
                  <a:spcPct val="90000"/>
                </a:lnSpc>
                <a:spcBef>
                  <a:spcPts val="0"/>
                </a:spcBef>
                <a:spcAft>
                  <a:spcPts val="0"/>
                </a:spcAft>
                <a:buClr>
                  <a:srgbClr val="FFFFFF"/>
                </a:buClr>
                <a:buSzPts val="700"/>
                <a:buFont typeface="Calibri"/>
                <a:buNone/>
              </a:pPr>
              <a:r>
                <a:rPr b="1" i="0" lang="en" sz="700" u="none" cap="none" strike="noStrike">
                  <a:solidFill>
                    <a:srgbClr val="FFFFFF"/>
                  </a:solidFill>
                  <a:latin typeface="Calibri"/>
                  <a:ea typeface="Calibri"/>
                  <a:cs typeface="Calibri"/>
                  <a:sym typeface="Calibri"/>
                </a:rPr>
                <a:t>Non-Emission Data</a:t>
              </a:r>
              <a:endParaRPr b="0" i="0" sz="800" u="none" cap="none" strike="noStrike">
                <a:solidFill>
                  <a:srgbClr val="0A4595"/>
                </a:solidFill>
                <a:latin typeface="Calibri"/>
                <a:ea typeface="Calibri"/>
                <a:cs typeface="Calibri"/>
                <a:sym typeface="Calibri"/>
              </a:endParaRPr>
            </a:p>
            <a:p>
              <a:pPr indent="0" lvl="0" marL="0" marR="0" rtl="0" algn="ctr">
                <a:lnSpc>
                  <a:spcPct val="90000"/>
                </a:lnSpc>
                <a:spcBef>
                  <a:spcPts val="200"/>
                </a:spcBef>
                <a:spcAft>
                  <a:spcPts val="0"/>
                </a:spcAft>
                <a:buClr>
                  <a:srgbClr val="FFFFFF"/>
                </a:buClr>
                <a:buSzPts val="700"/>
                <a:buFont typeface="Calibri"/>
                <a:buNone/>
              </a:pPr>
              <a:r>
                <a:rPr b="1" i="0" lang="en" sz="700" u="none" cap="none" strike="noStrike">
                  <a:solidFill>
                    <a:srgbClr val="FFFFFF"/>
                  </a:solidFill>
                  <a:latin typeface="Calibri"/>
                  <a:ea typeface="Calibri"/>
                  <a:cs typeface="Calibri"/>
                  <a:sym typeface="Calibri"/>
                </a:rPr>
                <a:t>(Satellite O</a:t>
              </a:r>
              <a:r>
                <a:rPr b="1" baseline="-25000" i="0" lang="en" sz="700" u="none" cap="none" strike="noStrike">
                  <a:solidFill>
                    <a:srgbClr val="FFFFFF"/>
                  </a:solidFill>
                  <a:latin typeface="Calibri"/>
                  <a:ea typeface="Calibri"/>
                  <a:cs typeface="Calibri"/>
                  <a:sym typeface="Calibri"/>
                </a:rPr>
                <a:t>3</a:t>
              </a:r>
              <a:r>
                <a:rPr b="1" i="0" lang="en" sz="700" u="none" cap="none" strike="noStrike">
                  <a:solidFill>
                    <a:srgbClr val="FFFFFF"/>
                  </a:solidFill>
                  <a:latin typeface="Calibri"/>
                  <a:ea typeface="Calibri"/>
                  <a:cs typeface="Calibri"/>
                  <a:sym typeface="Calibri"/>
                </a:rPr>
                <a:t>, LAI, Albedo, etc.)</a:t>
              </a:r>
              <a:endParaRPr b="0" i="0" sz="800" u="none" cap="none" strike="noStrike">
                <a:solidFill>
                  <a:srgbClr val="0A4595"/>
                </a:solidFill>
                <a:latin typeface="Calibri"/>
                <a:ea typeface="Calibri"/>
                <a:cs typeface="Calibri"/>
                <a:sym typeface="Calibri"/>
              </a:endParaRPr>
            </a:p>
          </p:txBody>
        </p:sp>
        <p:sp>
          <p:nvSpPr>
            <p:cNvPr id="295" name="Google Shape;295;p18"/>
            <p:cNvSpPr/>
            <p:nvPr/>
          </p:nvSpPr>
          <p:spPr>
            <a:xfrm rot="-4201326">
              <a:off x="2825774" y="3560263"/>
              <a:ext cx="281861" cy="476219"/>
            </a:xfrm>
            <a:prstGeom prst="rightArrow">
              <a:avLst>
                <a:gd fmla="val 60000" name="adj1"/>
                <a:gd fmla="val 50000" name="adj2"/>
              </a:avLst>
            </a:prstGeom>
            <a:solidFill>
              <a:srgbClr val="ABBADE"/>
            </a:solidFill>
            <a:ln>
              <a:noFill/>
            </a:ln>
          </p:spPr>
          <p:txBody>
            <a:bodyPr anchorCtr="0" anchor="ctr" bIns="51425" lIns="51425" spcFirstLastPara="1" rIns="51425" wrap="square" tIns="51425">
              <a:noAutofit/>
            </a:bodyPr>
            <a:lstStyle/>
            <a:p>
              <a:pPr indent="0" lvl="0" marL="0" marR="0" rtl="0" algn="l">
                <a:lnSpc>
                  <a:spcPct val="100000"/>
                </a:lnSpc>
                <a:spcBef>
                  <a:spcPts val="0"/>
                </a:spcBef>
                <a:spcAft>
                  <a:spcPts val="0"/>
                </a:spcAft>
                <a:buClr>
                  <a:srgbClr val="0A4595"/>
                </a:buClr>
                <a:buSzPts val="1400"/>
                <a:buFont typeface="Calibri"/>
                <a:buNone/>
              </a:pPr>
              <a:r>
                <a:t/>
              </a:r>
              <a:endParaRPr b="0" i="0" sz="1400" u="none" cap="none" strike="noStrike">
                <a:solidFill>
                  <a:srgbClr val="0A4595"/>
                </a:solidFill>
                <a:latin typeface="Calibri"/>
                <a:ea typeface="Calibri"/>
                <a:cs typeface="Calibri"/>
                <a:sym typeface="Calibri"/>
              </a:endParaRPr>
            </a:p>
          </p:txBody>
        </p:sp>
        <p:sp>
          <p:nvSpPr>
            <p:cNvPr id="296" name="Google Shape;296;p18"/>
            <p:cNvSpPr txBox="1"/>
            <p:nvPr/>
          </p:nvSpPr>
          <p:spPr>
            <a:xfrm rot="6600326">
              <a:off x="2853757" y="3695198"/>
              <a:ext cx="197305" cy="285757"/>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A4595"/>
                </a:buClr>
                <a:buSzPts val="1100"/>
                <a:buFont typeface="Calibri"/>
                <a:buNone/>
              </a:pPr>
              <a:r>
                <a:t/>
              </a:r>
              <a:endParaRPr b="0" i="0" sz="1100" u="none" cap="none" strike="noStrike">
                <a:solidFill>
                  <a:srgbClr val="FFFFFF"/>
                </a:solidFill>
                <a:latin typeface="Calibri"/>
                <a:ea typeface="Calibri"/>
                <a:cs typeface="Calibri"/>
                <a:sym typeface="Calibri"/>
              </a:endParaRPr>
            </a:p>
          </p:txBody>
        </p:sp>
        <p:sp>
          <p:nvSpPr>
            <p:cNvPr id="297" name="Google Shape;297;p18"/>
            <p:cNvSpPr/>
            <p:nvPr/>
          </p:nvSpPr>
          <p:spPr>
            <a:xfrm>
              <a:off x="1952750" y="4014537"/>
              <a:ext cx="1371600" cy="1371600"/>
            </a:xfrm>
            <a:prstGeom prst="ellipse">
              <a:avLst/>
            </a:prstGeom>
            <a:solidFill>
              <a:srgbClr val="7030A0"/>
            </a:solidFill>
            <a:ln cap="flat" cmpd="sng" w="12700">
              <a:solidFill>
                <a:schemeClr val="lt1"/>
              </a:solidFill>
              <a:prstDash val="solid"/>
              <a:miter lim="800000"/>
              <a:headEnd len="sm" w="sm" type="none"/>
              <a:tailEnd len="sm" w="sm" type="none"/>
            </a:ln>
          </p:spPr>
          <p:txBody>
            <a:bodyPr anchorCtr="0" anchor="ctr" bIns="51425" lIns="51425" spcFirstLastPara="1" rIns="51425" wrap="square" tIns="51425">
              <a:noAutofit/>
            </a:bodyPr>
            <a:lstStyle/>
            <a:p>
              <a:pPr indent="0" lvl="0" marL="0" marR="0" rtl="0" algn="l">
                <a:lnSpc>
                  <a:spcPct val="100000"/>
                </a:lnSpc>
                <a:spcBef>
                  <a:spcPts val="0"/>
                </a:spcBef>
                <a:spcAft>
                  <a:spcPts val="0"/>
                </a:spcAft>
                <a:buClr>
                  <a:srgbClr val="0A4595"/>
                </a:buClr>
                <a:buSzPts val="1400"/>
                <a:buFont typeface="Calibri"/>
                <a:buNone/>
              </a:pPr>
              <a:r>
                <a:t/>
              </a:r>
              <a:endParaRPr b="0" i="0" sz="1400" u="none" cap="none" strike="noStrike">
                <a:solidFill>
                  <a:srgbClr val="0A4595"/>
                </a:solidFill>
                <a:latin typeface="Calibri"/>
                <a:ea typeface="Calibri"/>
                <a:cs typeface="Calibri"/>
                <a:sym typeface="Calibri"/>
              </a:endParaRPr>
            </a:p>
          </p:txBody>
        </p:sp>
        <p:sp>
          <p:nvSpPr>
            <p:cNvPr id="298" name="Google Shape;298;p18"/>
            <p:cNvSpPr txBox="1"/>
            <p:nvPr/>
          </p:nvSpPr>
          <p:spPr>
            <a:xfrm>
              <a:off x="2153616" y="4215403"/>
              <a:ext cx="969900" cy="969900"/>
            </a:xfrm>
            <a:prstGeom prst="rect">
              <a:avLst/>
            </a:prstGeom>
            <a:noFill/>
            <a:ln>
              <a:noFill/>
            </a:ln>
          </p:spPr>
          <p:txBody>
            <a:bodyPr anchorCtr="0" anchor="ctr" bIns="8575" lIns="8575" spcFirstLastPara="1" rIns="8575" wrap="square" tIns="8575">
              <a:noAutofit/>
            </a:bodyPr>
            <a:lstStyle/>
            <a:p>
              <a:pPr indent="0" lvl="0" marL="0" marR="0" rtl="0" algn="ctr">
                <a:lnSpc>
                  <a:spcPct val="90000"/>
                </a:lnSpc>
                <a:spcBef>
                  <a:spcPts val="0"/>
                </a:spcBef>
                <a:spcAft>
                  <a:spcPts val="0"/>
                </a:spcAft>
                <a:buClr>
                  <a:srgbClr val="FFFFFF"/>
                </a:buClr>
                <a:buSzPts val="700"/>
                <a:buFont typeface="Calibri"/>
                <a:buNone/>
              </a:pPr>
              <a:r>
                <a:rPr b="1" i="0" lang="en" sz="700" u="none" cap="none" strike="noStrike">
                  <a:solidFill>
                    <a:srgbClr val="FFFFFF"/>
                  </a:solidFill>
                  <a:latin typeface="Calibri"/>
                  <a:ea typeface="Calibri"/>
                  <a:cs typeface="Calibri"/>
                  <a:sym typeface="Calibri"/>
                </a:rPr>
                <a:t>Anthropogenic </a:t>
              </a:r>
              <a:endParaRPr b="0" i="0" sz="800" u="none" cap="none" strike="noStrike">
                <a:solidFill>
                  <a:srgbClr val="0A4595"/>
                </a:solidFill>
                <a:latin typeface="Calibri"/>
                <a:ea typeface="Calibri"/>
                <a:cs typeface="Calibri"/>
                <a:sym typeface="Calibri"/>
              </a:endParaRPr>
            </a:p>
            <a:p>
              <a:pPr indent="0" lvl="0" marL="0" marR="0" rtl="0" algn="ctr">
                <a:lnSpc>
                  <a:spcPct val="90000"/>
                </a:lnSpc>
                <a:spcBef>
                  <a:spcPts val="200"/>
                </a:spcBef>
                <a:spcAft>
                  <a:spcPts val="0"/>
                </a:spcAft>
                <a:buClr>
                  <a:srgbClr val="FFFFFF"/>
                </a:buClr>
                <a:buSzPts val="700"/>
                <a:buFont typeface="Calibri"/>
                <a:buNone/>
              </a:pPr>
              <a:r>
                <a:rPr b="1" i="0" lang="en" sz="700" u="none" cap="none" strike="noStrike">
                  <a:solidFill>
                    <a:srgbClr val="FFFFFF"/>
                  </a:solidFill>
                  <a:latin typeface="Calibri"/>
                  <a:ea typeface="Calibri"/>
                  <a:cs typeface="Calibri"/>
                  <a:sym typeface="Calibri"/>
                </a:rPr>
                <a:t>Aircraft </a:t>
              </a:r>
              <a:endParaRPr b="0" i="0" sz="800" u="none" cap="none" strike="noStrike">
                <a:solidFill>
                  <a:srgbClr val="0A4595"/>
                </a:solidFill>
                <a:latin typeface="Calibri"/>
                <a:ea typeface="Calibri"/>
                <a:cs typeface="Calibri"/>
                <a:sym typeface="Calibri"/>
              </a:endParaRPr>
            </a:p>
            <a:p>
              <a:pPr indent="0" lvl="0" marL="0" marR="0" rtl="0" algn="ctr">
                <a:lnSpc>
                  <a:spcPct val="90000"/>
                </a:lnSpc>
                <a:spcBef>
                  <a:spcPts val="200"/>
                </a:spcBef>
                <a:spcAft>
                  <a:spcPts val="0"/>
                </a:spcAft>
                <a:buClr>
                  <a:srgbClr val="FFFFFF"/>
                </a:buClr>
                <a:buSzPts val="700"/>
                <a:buFont typeface="Calibri"/>
                <a:buNone/>
              </a:pPr>
              <a:r>
                <a:rPr b="1" i="0" lang="en" sz="700" u="none" cap="none" strike="noStrike">
                  <a:solidFill>
                    <a:srgbClr val="FFFFFF"/>
                  </a:solidFill>
                  <a:latin typeface="Calibri"/>
                  <a:ea typeface="Calibri"/>
                  <a:cs typeface="Calibri"/>
                  <a:sym typeface="Calibri"/>
                </a:rPr>
                <a:t>&amp;</a:t>
              </a:r>
              <a:endParaRPr b="0" i="0" sz="800" u="none" cap="none" strike="noStrike">
                <a:solidFill>
                  <a:srgbClr val="0A4595"/>
                </a:solidFill>
                <a:latin typeface="Calibri"/>
                <a:ea typeface="Calibri"/>
                <a:cs typeface="Calibri"/>
                <a:sym typeface="Calibri"/>
              </a:endParaRPr>
            </a:p>
            <a:p>
              <a:pPr indent="0" lvl="0" marL="0" marR="0" rtl="0" algn="ctr">
                <a:lnSpc>
                  <a:spcPct val="90000"/>
                </a:lnSpc>
                <a:spcBef>
                  <a:spcPts val="200"/>
                </a:spcBef>
                <a:spcAft>
                  <a:spcPts val="0"/>
                </a:spcAft>
                <a:buClr>
                  <a:srgbClr val="FFFFFF"/>
                </a:buClr>
                <a:buSzPts val="700"/>
                <a:buFont typeface="Calibri"/>
                <a:buNone/>
              </a:pPr>
              <a:r>
                <a:rPr b="1" i="0" lang="en" sz="700" u="none" cap="none" strike="noStrike">
                  <a:solidFill>
                    <a:srgbClr val="FFFFFF"/>
                  </a:solidFill>
                  <a:latin typeface="Calibri"/>
                  <a:ea typeface="Calibri"/>
                  <a:cs typeface="Calibri"/>
                  <a:sym typeface="Calibri"/>
                </a:rPr>
                <a:t>Ship</a:t>
              </a:r>
              <a:endParaRPr b="0" i="0" sz="800" u="none" cap="none" strike="noStrike">
                <a:solidFill>
                  <a:srgbClr val="0A4595"/>
                </a:solidFill>
                <a:latin typeface="Calibri"/>
                <a:ea typeface="Calibri"/>
                <a:cs typeface="Calibri"/>
                <a:sym typeface="Calibri"/>
              </a:endParaRPr>
            </a:p>
          </p:txBody>
        </p:sp>
        <p:sp>
          <p:nvSpPr>
            <p:cNvPr id="299" name="Google Shape;299;p18"/>
            <p:cNvSpPr/>
            <p:nvPr/>
          </p:nvSpPr>
          <p:spPr>
            <a:xfrm rot="-1762461">
              <a:off x="2211497" y="3044754"/>
              <a:ext cx="281949" cy="476191"/>
            </a:xfrm>
            <a:prstGeom prst="rightArrow">
              <a:avLst>
                <a:gd fmla="val 60000" name="adj1"/>
                <a:gd fmla="val 50000" name="adj2"/>
              </a:avLst>
            </a:prstGeom>
            <a:solidFill>
              <a:srgbClr val="ABBADE"/>
            </a:solidFill>
            <a:ln>
              <a:noFill/>
            </a:ln>
          </p:spPr>
          <p:txBody>
            <a:bodyPr anchorCtr="0" anchor="ctr" bIns="51425" lIns="51425" spcFirstLastPara="1" rIns="51425" wrap="square" tIns="51425">
              <a:noAutofit/>
            </a:bodyPr>
            <a:lstStyle/>
            <a:p>
              <a:pPr indent="0" lvl="0" marL="0" marR="0" rtl="0" algn="l">
                <a:lnSpc>
                  <a:spcPct val="100000"/>
                </a:lnSpc>
                <a:spcBef>
                  <a:spcPts val="0"/>
                </a:spcBef>
                <a:spcAft>
                  <a:spcPts val="0"/>
                </a:spcAft>
                <a:buClr>
                  <a:srgbClr val="0A4595"/>
                </a:buClr>
                <a:buSzPts val="1400"/>
                <a:buFont typeface="Calibri"/>
                <a:buNone/>
              </a:pPr>
              <a:r>
                <a:t/>
              </a:r>
              <a:endParaRPr b="0" i="0" sz="1400" u="none" cap="none" strike="noStrike">
                <a:solidFill>
                  <a:srgbClr val="0A4595"/>
                </a:solidFill>
                <a:latin typeface="Calibri"/>
                <a:ea typeface="Calibri"/>
                <a:cs typeface="Calibri"/>
                <a:sym typeface="Calibri"/>
              </a:endParaRPr>
            </a:p>
          </p:txBody>
        </p:sp>
        <p:sp>
          <p:nvSpPr>
            <p:cNvPr id="300" name="Google Shape;300;p18"/>
            <p:cNvSpPr txBox="1"/>
            <p:nvPr/>
          </p:nvSpPr>
          <p:spPr>
            <a:xfrm rot="9035403">
              <a:off x="2216904" y="3160760"/>
              <a:ext cx="197330" cy="285855"/>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A4595"/>
                </a:buClr>
                <a:buSzPts val="1100"/>
                <a:buFont typeface="Calibri"/>
                <a:buNone/>
              </a:pPr>
              <a:r>
                <a:t/>
              </a:r>
              <a:endParaRPr b="0" i="0" sz="1100" u="none" cap="none" strike="noStrike">
                <a:solidFill>
                  <a:srgbClr val="FFFFFF"/>
                </a:solidFill>
                <a:latin typeface="Calibri"/>
                <a:ea typeface="Calibri"/>
                <a:cs typeface="Calibri"/>
                <a:sym typeface="Calibri"/>
              </a:endParaRPr>
            </a:p>
          </p:txBody>
        </p:sp>
        <p:sp>
          <p:nvSpPr>
            <p:cNvPr id="301" name="Google Shape;301;p18"/>
            <p:cNvSpPr/>
            <p:nvPr/>
          </p:nvSpPr>
          <p:spPr>
            <a:xfrm>
              <a:off x="835441" y="3077003"/>
              <a:ext cx="1371600" cy="1371600"/>
            </a:xfrm>
            <a:prstGeom prst="ellipse">
              <a:avLst/>
            </a:prstGeom>
            <a:solidFill>
              <a:srgbClr val="E424C9"/>
            </a:solidFill>
            <a:ln cap="flat" cmpd="sng" w="12700">
              <a:solidFill>
                <a:schemeClr val="lt1"/>
              </a:solidFill>
              <a:prstDash val="solid"/>
              <a:miter lim="800000"/>
              <a:headEnd len="sm" w="sm" type="none"/>
              <a:tailEnd len="sm" w="sm" type="none"/>
            </a:ln>
          </p:spPr>
          <p:txBody>
            <a:bodyPr anchorCtr="0" anchor="ctr" bIns="51425" lIns="51425" spcFirstLastPara="1" rIns="51425" wrap="square" tIns="51425">
              <a:noAutofit/>
            </a:bodyPr>
            <a:lstStyle/>
            <a:p>
              <a:pPr indent="0" lvl="0" marL="0" marR="0" rtl="0" algn="l">
                <a:lnSpc>
                  <a:spcPct val="100000"/>
                </a:lnSpc>
                <a:spcBef>
                  <a:spcPts val="0"/>
                </a:spcBef>
                <a:spcAft>
                  <a:spcPts val="0"/>
                </a:spcAft>
                <a:buClr>
                  <a:srgbClr val="0A4595"/>
                </a:buClr>
                <a:buSzPts val="1400"/>
                <a:buFont typeface="Calibri"/>
                <a:buNone/>
              </a:pPr>
              <a:r>
                <a:t/>
              </a:r>
              <a:endParaRPr b="0" i="0" sz="1400" u="none" cap="none" strike="noStrike">
                <a:solidFill>
                  <a:srgbClr val="0A4595"/>
                </a:solidFill>
                <a:latin typeface="Calibri"/>
                <a:ea typeface="Calibri"/>
                <a:cs typeface="Calibri"/>
                <a:sym typeface="Calibri"/>
              </a:endParaRPr>
            </a:p>
          </p:txBody>
        </p:sp>
        <p:sp>
          <p:nvSpPr>
            <p:cNvPr id="302" name="Google Shape;302;p18"/>
            <p:cNvSpPr txBox="1"/>
            <p:nvPr/>
          </p:nvSpPr>
          <p:spPr>
            <a:xfrm>
              <a:off x="1036307" y="3277869"/>
              <a:ext cx="969900" cy="969900"/>
            </a:xfrm>
            <a:prstGeom prst="rect">
              <a:avLst/>
            </a:prstGeom>
            <a:noFill/>
            <a:ln>
              <a:noFill/>
            </a:ln>
          </p:spPr>
          <p:txBody>
            <a:bodyPr anchorCtr="0" anchor="ctr" bIns="8575" lIns="8575" spcFirstLastPara="1" rIns="8575" wrap="square" tIns="8575">
              <a:noAutofit/>
            </a:bodyPr>
            <a:lstStyle/>
            <a:p>
              <a:pPr indent="0" lvl="0" marL="0" marR="0" rtl="0" algn="ctr">
                <a:lnSpc>
                  <a:spcPct val="90000"/>
                </a:lnSpc>
                <a:spcBef>
                  <a:spcPts val="0"/>
                </a:spcBef>
                <a:spcAft>
                  <a:spcPts val="0"/>
                </a:spcAft>
                <a:buClr>
                  <a:srgbClr val="FFFFFF"/>
                </a:buClr>
                <a:buSzPts val="700"/>
                <a:buFont typeface="Calibri"/>
                <a:buNone/>
              </a:pPr>
              <a:r>
                <a:rPr b="1" i="0" lang="en" sz="700" u="none" cap="none" strike="noStrike">
                  <a:solidFill>
                    <a:srgbClr val="FFFFFF"/>
                  </a:solidFill>
                  <a:latin typeface="Calibri"/>
                  <a:ea typeface="Calibri"/>
                  <a:cs typeface="Calibri"/>
                  <a:sym typeface="Calibri"/>
                </a:rPr>
                <a:t>Extensions</a:t>
              </a:r>
              <a:endParaRPr b="0" i="0" sz="800" u="none" cap="none" strike="noStrike">
                <a:solidFill>
                  <a:srgbClr val="0A4595"/>
                </a:solidFill>
                <a:latin typeface="Calibri"/>
                <a:ea typeface="Calibri"/>
                <a:cs typeface="Calibri"/>
                <a:sym typeface="Calibri"/>
              </a:endParaRPr>
            </a:p>
            <a:p>
              <a:pPr indent="0" lvl="0" marL="0" marR="0" rtl="0" algn="ctr">
                <a:lnSpc>
                  <a:spcPct val="90000"/>
                </a:lnSpc>
                <a:spcBef>
                  <a:spcPts val="200"/>
                </a:spcBef>
                <a:spcAft>
                  <a:spcPts val="0"/>
                </a:spcAft>
                <a:buClr>
                  <a:srgbClr val="FFFFFF"/>
                </a:buClr>
                <a:buSzPts val="700"/>
                <a:buFont typeface="Calibri"/>
                <a:buNone/>
              </a:pPr>
              <a:r>
                <a:rPr b="1" i="0" lang="en" sz="700" u="none" cap="none" strike="noStrike">
                  <a:solidFill>
                    <a:srgbClr val="FFFFFF"/>
                  </a:solidFill>
                  <a:latin typeface="Calibri"/>
                  <a:ea typeface="Calibri"/>
                  <a:cs typeface="Calibri"/>
                  <a:sym typeface="Calibri"/>
                </a:rPr>
                <a:t>(Dust, Sea-Salt Biogenic, etc.)</a:t>
              </a:r>
              <a:endParaRPr b="0" i="0" sz="800" u="none" cap="none" strike="noStrike">
                <a:solidFill>
                  <a:srgbClr val="0A4595"/>
                </a:solidFill>
                <a:latin typeface="Calibri"/>
                <a:ea typeface="Calibri"/>
                <a:cs typeface="Calibri"/>
                <a:sym typeface="Calibri"/>
              </a:endParaRPr>
            </a:p>
          </p:txBody>
        </p:sp>
        <p:sp>
          <p:nvSpPr>
            <p:cNvPr id="303" name="Google Shape;303;p18"/>
            <p:cNvSpPr/>
            <p:nvPr/>
          </p:nvSpPr>
          <p:spPr>
            <a:xfrm rot="598996">
              <a:off x="2072212" y="2254872"/>
              <a:ext cx="282071" cy="476398"/>
            </a:xfrm>
            <a:prstGeom prst="rightArrow">
              <a:avLst>
                <a:gd fmla="val 60000" name="adj1"/>
                <a:gd fmla="val 50000" name="adj2"/>
              </a:avLst>
            </a:prstGeom>
            <a:solidFill>
              <a:srgbClr val="ABBADE"/>
            </a:solidFill>
            <a:ln>
              <a:noFill/>
            </a:ln>
          </p:spPr>
          <p:txBody>
            <a:bodyPr anchorCtr="0" anchor="ctr" bIns="51425" lIns="51425" spcFirstLastPara="1" rIns="51425" wrap="square" tIns="51425">
              <a:noAutofit/>
            </a:bodyPr>
            <a:lstStyle/>
            <a:p>
              <a:pPr indent="0" lvl="0" marL="0" marR="0" rtl="0" algn="l">
                <a:lnSpc>
                  <a:spcPct val="100000"/>
                </a:lnSpc>
                <a:spcBef>
                  <a:spcPts val="0"/>
                </a:spcBef>
                <a:spcAft>
                  <a:spcPts val="0"/>
                </a:spcAft>
                <a:buClr>
                  <a:srgbClr val="0A4595"/>
                </a:buClr>
                <a:buSzPts val="1400"/>
                <a:buFont typeface="Calibri"/>
                <a:buNone/>
              </a:pPr>
              <a:r>
                <a:t/>
              </a:r>
              <a:endParaRPr b="0" i="0" sz="1400" u="none" cap="none" strike="noStrike">
                <a:solidFill>
                  <a:srgbClr val="0A4595"/>
                </a:solidFill>
                <a:latin typeface="Calibri"/>
                <a:ea typeface="Calibri"/>
                <a:cs typeface="Calibri"/>
                <a:sym typeface="Calibri"/>
              </a:endParaRPr>
            </a:p>
          </p:txBody>
        </p:sp>
        <p:sp>
          <p:nvSpPr>
            <p:cNvPr id="304" name="Google Shape;304;p18"/>
            <p:cNvSpPr txBox="1"/>
            <p:nvPr/>
          </p:nvSpPr>
          <p:spPr>
            <a:xfrm rot="-10201337">
              <a:off x="2072769" y="2342956"/>
              <a:ext cx="197385" cy="285721"/>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A4595"/>
                </a:buClr>
                <a:buSzPts val="1100"/>
                <a:buFont typeface="Calibri"/>
                <a:buNone/>
              </a:pPr>
              <a:r>
                <a:t/>
              </a:r>
              <a:endParaRPr b="0" i="0" sz="1100" u="none" cap="none" strike="noStrike">
                <a:solidFill>
                  <a:srgbClr val="FFFFFF"/>
                </a:solidFill>
                <a:latin typeface="Calibri"/>
                <a:ea typeface="Calibri"/>
                <a:cs typeface="Calibri"/>
                <a:sym typeface="Calibri"/>
              </a:endParaRPr>
            </a:p>
          </p:txBody>
        </p:sp>
        <p:sp>
          <p:nvSpPr>
            <p:cNvPr id="305" name="Google Shape;305;p18"/>
            <p:cNvSpPr/>
            <p:nvPr/>
          </p:nvSpPr>
          <p:spPr>
            <a:xfrm>
              <a:off x="582167" y="1640617"/>
              <a:ext cx="1371600" cy="1371600"/>
            </a:xfrm>
            <a:prstGeom prst="ellipse">
              <a:avLst/>
            </a:prstGeom>
            <a:solidFill>
              <a:srgbClr val="FF0000"/>
            </a:solidFill>
            <a:ln cap="flat" cmpd="sng" w="12700">
              <a:solidFill>
                <a:schemeClr val="lt1"/>
              </a:solidFill>
              <a:prstDash val="solid"/>
              <a:miter lim="800000"/>
              <a:headEnd len="sm" w="sm" type="none"/>
              <a:tailEnd len="sm" w="sm" type="none"/>
            </a:ln>
          </p:spPr>
          <p:txBody>
            <a:bodyPr anchorCtr="0" anchor="ctr" bIns="51425" lIns="51425" spcFirstLastPara="1" rIns="51425" wrap="square" tIns="51425">
              <a:noAutofit/>
            </a:bodyPr>
            <a:lstStyle/>
            <a:p>
              <a:pPr indent="0" lvl="0" marL="0" marR="0" rtl="0" algn="l">
                <a:lnSpc>
                  <a:spcPct val="100000"/>
                </a:lnSpc>
                <a:spcBef>
                  <a:spcPts val="0"/>
                </a:spcBef>
                <a:spcAft>
                  <a:spcPts val="0"/>
                </a:spcAft>
                <a:buClr>
                  <a:srgbClr val="0A4595"/>
                </a:buClr>
                <a:buSzPts val="1400"/>
                <a:buFont typeface="Calibri"/>
                <a:buNone/>
              </a:pPr>
              <a:r>
                <a:t/>
              </a:r>
              <a:endParaRPr b="0" i="0" sz="1400" u="none" cap="none" strike="noStrike">
                <a:solidFill>
                  <a:srgbClr val="0A4595"/>
                </a:solidFill>
                <a:latin typeface="Calibri"/>
                <a:ea typeface="Calibri"/>
                <a:cs typeface="Calibri"/>
                <a:sym typeface="Calibri"/>
              </a:endParaRPr>
            </a:p>
          </p:txBody>
        </p:sp>
        <p:sp>
          <p:nvSpPr>
            <p:cNvPr id="306" name="Google Shape;306;p18"/>
            <p:cNvSpPr txBox="1"/>
            <p:nvPr/>
          </p:nvSpPr>
          <p:spPr>
            <a:xfrm>
              <a:off x="783033" y="1841483"/>
              <a:ext cx="969900" cy="969900"/>
            </a:xfrm>
            <a:prstGeom prst="rect">
              <a:avLst/>
            </a:prstGeom>
            <a:noFill/>
            <a:ln>
              <a:noFill/>
            </a:ln>
          </p:spPr>
          <p:txBody>
            <a:bodyPr anchorCtr="0" anchor="ctr" bIns="8575" lIns="8575" spcFirstLastPara="1" rIns="8575" wrap="square" tIns="8575">
              <a:noAutofit/>
            </a:bodyPr>
            <a:lstStyle/>
            <a:p>
              <a:pPr indent="0" lvl="0" marL="0" marR="0" rtl="0" algn="ctr">
                <a:lnSpc>
                  <a:spcPct val="90000"/>
                </a:lnSpc>
                <a:spcBef>
                  <a:spcPts val="0"/>
                </a:spcBef>
                <a:spcAft>
                  <a:spcPts val="0"/>
                </a:spcAft>
                <a:buClr>
                  <a:srgbClr val="FFFFFF"/>
                </a:buClr>
                <a:buSzPts val="700"/>
                <a:buFont typeface="Calibri"/>
                <a:buNone/>
              </a:pPr>
              <a:r>
                <a:rPr b="1" i="0" lang="en" sz="700" u="none" cap="none" strike="noStrike">
                  <a:solidFill>
                    <a:srgbClr val="FFFFFF"/>
                  </a:solidFill>
                  <a:latin typeface="Calibri"/>
                  <a:ea typeface="Calibri"/>
                  <a:cs typeface="Calibri"/>
                  <a:sym typeface="Calibri"/>
                </a:rPr>
                <a:t>Biomass Burning </a:t>
              </a:r>
              <a:endParaRPr b="0" i="0" sz="800" u="none" cap="none" strike="noStrike">
                <a:solidFill>
                  <a:srgbClr val="0A4595"/>
                </a:solidFill>
                <a:latin typeface="Calibri"/>
                <a:ea typeface="Calibri"/>
                <a:cs typeface="Calibri"/>
                <a:sym typeface="Calibri"/>
              </a:endParaRPr>
            </a:p>
          </p:txBody>
        </p:sp>
        <p:sp>
          <p:nvSpPr>
            <p:cNvPr id="307" name="Google Shape;307;p18"/>
            <p:cNvSpPr/>
            <p:nvPr/>
          </p:nvSpPr>
          <p:spPr>
            <a:xfrm rot="2539619">
              <a:off x="2473311" y="1560420"/>
              <a:ext cx="282018" cy="476333"/>
            </a:xfrm>
            <a:prstGeom prst="rightArrow">
              <a:avLst>
                <a:gd fmla="val 60000" name="adj1"/>
                <a:gd fmla="val 50000" name="adj2"/>
              </a:avLst>
            </a:prstGeom>
            <a:solidFill>
              <a:srgbClr val="ABBADE"/>
            </a:solidFill>
            <a:ln>
              <a:noFill/>
            </a:ln>
          </p:spPr>
          <p:txBody>
            <a:bodyPr anchorCtr="0" anchor="ctr" bIns="51425" lIns="51425" spcFirstLastPara="1" rIns="51425" wrap="square" tIns="51425">
              <a:noAutofit/>
            </a:bodyPr>
            <a:lstStyle/>
            <a:p>
              <a:pPr indent="0" lvl="0" marL="0" marR="0" rtl="0" algn="l">
                <a:lnSpc>
                  <a:spcPct val="100000"/>
                </a:lnSpc>
                <a:spcBef>
                  <a:spcPts val="0"/>
                </a:spcBef>
                <a:spcAft>
                  <a:spcPts val="0"/>
                </a:spcAft>
                <a:buClr>
                  <a:srgbClr val="0A4595"/>
                </a:buClr>
                <a:buSzPts val="1400"/>
                <a:buFont typeface="Calibri"/>
                <a:buNone/>
              </a:pPr>
              <a:r>
                <a:t/>
              </a:r>
              <a:endParaRPr b="0" i="0" sz="1400" u="none" cap="none" strike="noStrike">
                <a:solidFill>
                  <a:srgbClr val="0A4595"/>
                </a:solidFill>
                <a:latin typeface="Calibri"/>
                <a:ea typeface="Calibri"/>
                <a:cs typeface="Calibri"/>
                <a:sym typeface="Calibri"/>
              </a:endParaRPr>
            </a:p>
          </p:txBody>
        </p:sp>
        <p:sp>
          <p:nvSpPr>
            <p:cNvPr id="308" name="Google Shape;308;p18"/>
            <p:cNvSpPr txBox="1"/>
            <p:nvPr/>
          </p:nvSpPr>
          <p:spPr>
            <a:xfrm rot="-8259007">
              <a:off x="2484404" y="1627205"/>
              <a:ext cx="197282" cy="285832"/>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A4595"/>
                </a:buClr>
                <a:buSzPts val="1100"/>
                <a:buFont typeface="Calibri"/>
                <a:buNone/>
              </a:pPr>
              <a:r>
                <a:t/>
              </a:r>
              <a:endParaRPr b="0" i="0" sz="1100" u="none" cap="none" strike="noStrike">
                <a:solidFill>
                  <a:srgbClr val="FFFFFF"/>
                </a:solidFill>
                <a:latin typeface="Calibri"/>
                <a:ea typeface="Calibri"/>
                <a:cs typeface="Calibri"/>
                <a:sym typeface="Calibri"/>
              </a:endParaRPr>
            </a:p>
          </p:txBody>
        </p:sp>
        <p:sp>
          <p:nvSpPr>
            <p:cNvPr id="309" name="Google Shape;309;p18"/>
            <p:cNvSpPr/>
            <p:nvPr/>
          </p:nvSpPr>
          <p:spPr>
            <a:xfrm>
              <a:off x="1311439" y="377481"/>
              <a:ext cx="1371600" cy="1371600"/>
            </a:xfrm>
            <a:prstGeom prst="ellipse">
              <a:avLst/>
            </a:prstGeom>
            <a:solidFill>
              <a:srgbClr val="4372C3"/>
            </a:solidFill>
            <a:ln cap="flat" cmpd="sng" w="12700">
              <a:solidFill>
                <a:schemeClr val="lt1"/>
              </a:solidFill>
              <a:prstDash val="solid"/>
              <a:miter lim="800000"/>
              <a:headEnd len="sm" w="sm" type="none"/>
              <a:tailEnd len="sm" w="sm" type="none"/>
            </a:ln>
          </p:spPr>
          <p:txBody>
            <a:bodyPr anchorCtr="0" anchor="ctr" bIns="51425" lIns="51425" spcFirstLastPara="1" rIns="51425" wrap="square" tIns="51425">
              <a:noAutofit/>
            </a:bodyPr>
            <a:lstStyle/>
            <a:p>
              <a:pPr indent="0" lvl="0" marL="0" marR="0" rtl="0" algn="l">
                <a:lnSpc>
                  <a:spcPct val="100000"/>
                </a:lnSpc>
                <a:spcBef>
                  <a:spcPts val="0"/>
                </a:spcBef>
                <a:spcAft>
                  <a:spcPts val="0"/>
                </a:spcAft>
                <a:buClr>
                  <a:srgbClr val="0A4595"/>
                </a:buClr>
                <a:buSzPts val="1400"/>
                <a:buFont typeface="Calibri"/>
                <a:buNone/>
              </a:pPr>
              <a:r>
                <a:t/>
              </a:r>
              <a:endParaRPr b="0" i="0" sz="1400" u="none" cap="none" strike="noStrike">
                <a:solidFill>
                  <a:srgbClr val="0A4595"/>
                </a:solidFill>
                <a:latin typeface="Calibri"/>
                <a:ea typeface="Calibri"/>
                <a:cs typeface="Calibri"/>
                <a:sym typeface="Calibri"/>
              </a:endParaRPr>
            </a:p>
          </p:txBody>
        </p:sp>
        <p:sp>
          <p:nvSpPr>
            <p:cNvPr id="310" name="Google Shape;310;p18"/>
            <p:cNvSpPr txBox="1"/>
            <p:nvPr/>
          </p:nvSpPr>
          <p:spPr>
            <a:xfrm>
              <a:off x="1512305" y="578347"/>
              <a:ext cx="969900" cy="969900"/>
            </a:xfrm>
            <a:prstGeom prst="rect">
              <a:avLst/>
            </a:prstGeom>
            <a:noFill/>
            <a:ln>
              <a:noFill/>
            </a:ln>
          </p:spPr>
          <p:txBody>
            <a:bodyPr anchorCtr="0" anchor="ctr" bIns="8575" lIns="8575" spcFirstLastPara="1" rIns="8575" wrap="square" tIns="8575">
              <a:noAutofit/>
            </a:bodyPr>
            <a:lstStyle/>
            <a:p>
              <a:pPr indent="0" lvl="0" marL="0" marR="0" rtl="0" algn="ctr">
                <a:lnSpc>
                  <a:spcPct val="90000"/>
                </a:lnSpc>
                <a:spcBef>
                  <a:spcPts val="0"/>
                </a:spcBef>
                <a:spcAft>
                  <a:spcPts val="0"/>
                </a:spcAft>
                <a:buClr>
                  <a:srgbClr val="FFFFFF"/>
                </a:buClr>
                <a:buSzPts val="700"/>
                <a:buFont typeface="Calibri"/>
                <a:buNone/>
              </a:pPr>
              <a:r>
                <a:rPr b="1" i="0" lang="en" sz="700" u="none" cap="none" strike="noStrike">
                  <a:solidFill>
                    <a:srgbClr val="FFFFFF"/>
                  </a:solidFill>
                  <a:latin typeface="Calibri"/>
                  <a:ea typeface="Calibri"/>
                  <a:cs typeface="Calibri"/>
                  <a:sym typeface="Calibri"/>
                </a:rPr>
                <a:t>Historical</a:t>
              </a:r>
              <a:endParaRPr b="0" i="0" sz="800" u="none" cap="none" strike="noStrike">
                <a:solidFill>
                  <a:srgbClr val="0A4595"/>
                </a:solidFill>
                <a:latin typeface="Calibri"/>
                <a:ea typeface="Calibri"/>
                <a:cs typeface="Calibri"/>
                <a:sym typeface="Calibri"/>
              </a:endParaRPr>
            </a:p>
            <a:p>
              <a:pPr indent="0" lvl="0" marL="0" marR="0" rtl="0" algn="ctr">
                <a:lnSpc>
                  <a:spcPct val="90000"/>
                </a:lnSpc>
                <a:spcBef>
                  <a:spcPts val="200"/>
                </a:spcBef>
                <a:spcAft>
                  <a:spcPts val="0"/>
                </a:spcAft>
                <a:buClr>
                  <a:srgbClr val="FFFFFF"/>
                </a:buClr>
                <a:buSzPts val="700"/>
                <a:buFont typeface="Calibri"/>
                <a:buNone/>
              </a:pPr>
              <a:r>
                <a:rPr b="1" i="0" lang="en" sz="700" u="none" cap="none" strike="noStrike">
                  <a:solidFill>
                    <a:srgbClr val="FFFFFF"/>
                  </a:solidFill>
                  <a:latin typeface="Calibri"/>
                  <a:ea typeface="Calibri"/>
                  <a:cs typeface="Calibri"/>
                  <a:sym typeface="Calibri"/>
                </a:rPr>
                <a:t> &amp;</a:t>
              </a:r>
              <a:endParaRPr b="0" i="0" sz="800" u="none" cap="none" strike="noStrike">
                <a:solidFill>
                  <a:srgbClr val="0A4595"/>
                </a:solidFill>
                <a:latin typeface="Calibri"/>
                <a:ea typeface="Calibri"/>
                <a:cs typeface="Calibri"/>
                <a:sym typeface="Calibri"/>
              </a:endParaRPr>
            </a:p>
            <a:p>
              <a:pPr indent="0" lvl="0" marL="0" marR="0" rtl="0" algn="ctr">
                <a:lnSpc>
                  <a:spcPct val="90000"/>
                </a:lnSpc>
                <a:spcBef>
                  <a:spcPts val="200"/>
                </a:spcBef>
                <a:spcAft>
                  <a:spcPts val="0"/>
                </a:spcAft>
                <a:buClr>
                  <a:srgbClr val="FFFFFF"/>
                </a:buClr>
                <a:buSzPts val="700"/>
                <a:buFont typeface="Calibri"/>
                <a:buNone/>
              </a:pPr>
              <a:r>
                <a:rPr b="1" i="0" lang="en" sz="700" u="none" cap="none" strike="noStrike">
                  <a:solidFill>
                    <a:srgbClr val="FFFFFF"/>
                  </a:solidFill>
                  <a:latin typeface="Calibri"/>
                  <a:ea typeface="Calibri"/>
                  <a:cs typeface="Calibri"/>
                  <a:sym typeface="Calibri"/>
                </a:rPr>
                <a:t>Future Projections</a:t>
              </a:r>
              <a:endParaRPr b="0" i="0" sz="800" u="none" cap="none" strike="noStrike">
                <a:solidFill>
                  <a:srgbClr val="0A4595"/>
                </a:solidFill>
                <a:latin typeface="Calibri"/>
                <a:ea typeface="Calibri"/>
                <a:cs typeface="Calibri"/>
                <a:sym typeface="Calibri"/>
              </a:endParaRPr>
            </a:p>
            <a:p>
              <a:pPr indent="0" lvl="0" marL="0" marR="0" rtl="0" algn="ctr">
                <a:lnSpc>
                  <a:spcPct val="90000"/>
                </a:lnSpc>
                <a:spcBef>
                  <a:spcPts val="200"/>
                </a:spcBef>
                <a:spcAft>
                  <a:spcPts val="0"/>
                </a:spcAft>
                <a:buClr>
                  <a:srgbClr val="FFFFFF"/>
                </a:buClr>
                <a:buSzPts val="700"/>
                <a:buFont typeface="Calibri"/>
                <a:buNone/>
              </a:pPr>
              <a:r>
                <a:rPr b="1" i="0" lang="en" sz="700" u="none" cap="none" strike="noStrike">
                  <a:solidFill>
                    <a:srgbClr val="FFFFFF"/>
                  </a:solidFill>
                  <a:latin typeface="Calibri"/>
                  <a:ea typeface="Calibri"/>
                  <a:cs typeface="Calibri"/>
                  <a:sym typeface="Calibri"/>
                </a:rPr>
                <a:t>(IPCC, RCP)</a:t>
              </a:r>
              <a:endParaRPr b="0" i="0" sz="800" u="none" cap="none" strike="noStrike">
                <a:solidFill>
                  <a:srgbClr val="0A4595"/>
                </a:solidFill>
                <a:latin typeface="Calibri"/>
                <a:ea typeface="Calibri"/>
                <a:cs typeface="Calibri"/>
                <a:sym typeface="Calibri"/>
              </a:endParaRPr>
            </a:p>
          </p:txBody>
        </p:sp>
      </p:grpSp>
      <p:sp>
        <p:nvSpPr>
          <p:cNvPr id="311" name="Google Shape;311;p18"/>
          <p:cNvSpPr/>
          <p:nvPr/>
        </p:nvSpPr>
        <p:spPr>
          <a:xfrm>
            <a:off x="4237264" y="2451327"/>
            <a:ext cx="517500" cy="400200"/>
          </a:xfrm>
          <a:prstGeom prst="rightArrow">
            <a:avLst>
              <a:gd fmla="val 50000" name="adj1"/>
              <a:gd fmla="val 50000" name="adj2"/>
            </a:avLst>
          </a:prstGeom>
          <a:gradFill>
            <a:gsLst>
              <a:gs pos="0">
                <a:srgbClr val="0E6AE6"/>
              </a:gs>
              <a:gs pos="100000">
                <a:srgbClr val="F2F2F2"/>
              </a:gs>
            </a:gsLst>
            <a:lin ang="16200038" scaled="0"/>
          </a:gradFill>
          <a:ln>
            <a:noFill/>
          </a:ln>
          <a:effectLst>
            <a:outerShdw blurRad="40000" rotWithShape="0" dir="5400000" dist="23000">
              <a:srgbClr val="000000">
                <a:alpha val="3451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312" name="Google Shape;312;p18"/>
          <p:cNvSpPr txBox="1"/>
          <p:nvPr/>
        </p:nvSpPr>
        <p:spPr>
          <a:xfrm>
            <a:off x="4051325" y="3404450"/>
            <a:ext cx="5037600" cy="13158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rgbClr val="0A4595"/>
                </a:solidFill>
                <a:latin typeface="Calibri"/>
                <a:ea typeface="Calibri"/>
                <a:cs typeface="Calibri"/>
                <a:sym typeface="Calibri"/>
              </a:rPr>
              <a:t>Community emissions processing system for UFS atmospheric composition models (both global and regional)- </a:t>
            </a:r>
            <a:r>
              <a:rPr b="1" i="0" lang="en" sz="1800" u="none" cap="none" strike="noStrike">
                <a:solidFill>
                  <a:srgbClr val="0A4595"/>
                </a:solidFill>
                <a:latin typeface="Calibri"/>
                <a:ea typeface="Calibri"/>
                <a:cs typeface="Calibri"/>
                <a:sym typeface="Calibri"/>
              </a:rPr>
              <a:t>Based on HEMCO (Lin et al. 2021)</a:t>
            </a:r>
            <a:endParaRPr b="1"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A4595"/>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rgbClr val="0A4595"/>
                </a:solidFill>
                <a:latin typeface="Calibri"/>
                <a:ea typeface="Calibri"/>
                <a:cs typeface="Calibri"/>
                <a:sym typeface="Calibri"/>
              </a:rPr>
              <a:t>Collaborators:  Harvard, NASA, NCAR</a:t>
            </a:r>
            <a:endParaRPr b="0" i="0" sz="1100" u="none" cap="none" strike="noStrike">
              <a:solidFill>
                <a:srgbClr val="000000"/>
              </a:solidFill>
              <a:latin typeface="Arial"/>
              <a:ea typeface="Arial"/>
              <a:cs typeface="Arial"/>
              <a:sym typeface="Arial"/>
            </a:endParaRPr>
          </a:p>
        </p:txBody>
      </p:sp>
      <p:sp>
        <p:nvSpPr>
          <p:cNvPr id="313" name="Google Shape;313;p18"/>
          <p:cNvSpPr/>
          <p:nvPr/>
        </p:nvSpPr>
        <p:spPr>
          <a:xfrm rot="-1280705">
            <a:off x="3853658" y="1474004"/>
            <a:ext cx="517605" cy="303399"/>
          </a:xfrm>
          <a:prstGeom prst="leftRightArrow">
            <a:avLst>
              <a:gd fmla="val 50000" name="adj1"/>
              <a:gd fmla="val 50000" name="adj2"/>
            </a:avLst>
          </a:prstGeom>
          <a:gradFill>
            <a:gsLst>
              <a:gs pos="0">
                <a:srgbClr val="0E6AE6"/>
              </a:gs>
              <a:gs pos="100000">
                <a:srgbClr val="F2F2F2"/>
              </a:gs>
            </a:gsLst>
            <a:lin ang="16200038" scaled="0"/>
          </a:gradFill>
          <a:ln>
            <a:noFill/>
          </a:ln>
          <a:effectLst>
            <a:outerShdw blurRad="40000" rotWithShape="0" dir="5400000" dist="23000">
              <a:srgbClr val="000000">
                <a:alpha val="3451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314" name="Google Shape;314;p18"/>
          <p:cNvSpPr txBox="1"/>
          <p:nvPr/>
        </p:nvSpPr>
        <p:spPr>
          <a:xfrm>
            <a:off x="7099904" y="852125"/>
            <a:ext cx="1512600" cy="7617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500"/>
              <a:buFont typeface="Arial"/>
              <a:buNone/>
            </a:pPr>
            <a:r>
              <a:rPr b="0" i="0" lang="en" sz="1500" u="none" cap="none" strike="noStrike">
                <a:solidFill>
                  <a:srgbClr val="0A4595"/>
                </a:solidFill>
                <a:latin typeface="Calibri"/>
                <a:ea typeface="Calibri"/>
                <a:cs typeface="Calibri"/>
                <a:sym typeface="Calibri"/>
              </a:rPr>
              <a:t>Barry Baker, Patrick Campbell, </a:t>
            </a:r>
            <a:r>
              <a:rPr lang="en" sz="1500">
                <a:solidFill>
                  <a:srgbClr val="0A4595"/>
                </a:solidFill>
                <a:latin typeface="Calibri"/>
                <a:ea typeface="Calibri"/>
                <a:cs typeface="Calibri"/>
                <a:sym typeface="Calibri"/>
              </a:rPr>
              <a:t>Wei Li,</a:t>
            </a:r>
            <a:r>
              <a:rPr b="0" i="0" lang="en" sz="1500" u="none" cap="none" strike="noStrike">
                <a:solidFill>
                  <a:srgbClr val="0A4595"/>
                </a:solidFill>
                <a:latin typeface="Calibri"/>
                <a:ea typeface="Calibri"/>
                <a:cs typeface="Calibri"/>
                <a:sym typeface="Calibri"/>
              </a:rPr>
              <a:t> Zach Moon (ARL)</a:t>
            </a:r>
            <a:endParaRPr b="0" i="0" sz="1100" u="none" cap="none" strike="noStrike">
              <a:solidFill>
                <a:srgbClr val="000000"/>
              </a:solidFill>
              <a:latin typeface="Arial"/>
              <a:ea typeface="Arial"/>
              <a:cs typeface="Arial"/>
              <a:sym typeface="Arial"/>
            </a:endParaRPr>
          </a:p>
        </p:txBody>
      </p:sp>
      <p:sp>
        <p:nvSpPr>
          <p:cNvPr id="315" name="Google Shape;315;p18"/>
          <p:cNvSpPr/>
          <p:nvPr/>
        </p:nvSpPr>
        <p:spPr>
          <a:xfrm rot="-1775795">
            <a:off x="6317202" y="2063981"/>
            <a:ext cx="517524" cy="399828"/>
          </a:xfrm>
          <a:prstGeom prst="rightArrow">
            <a:avLst>
              <a:gd fmla="val 47550" name="adj1"/>
              <a:gd fmla="val 50000" name="adj2"/>
            </a:avLst>
          </a:prstGeom>
          <a:gradFill>
            <a:gsLst>
              <a:gs pos="0">
                <a:srgbClr val="0E6AE6"/>
              </a:gs>
              <a:gs pos="100000">
                <a:srgbClr val="F2F2F2"/>
              </a:gs>
            </a:gsLst>
            <a:lin ang="16200038" scaled="0"/>
          </a:gradFill>
          <a:ln>
            <a:noFill/>
          </a:ln>
          <a:effectLst>
            <a:outerShdw blurRad="40000" rotWithShape="0" dir="5400000" dist="23000">
              <a:srgbClr val="000000">
                <a:alpha val="3451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316" name="Google Shape;316;p18"/>
          <p:cNvSpPr/>
          <p:nvPr/>
        </p:nvSpPr>
        <p:spPr>
          <a:xfrm rot="1382493">
            <a:off x="6317220" y="2785005"/>
            <a:ext cx="517376" cy="399750"/>
          </a:xfrm>
          <a:prstGeom prst="rightArrow">
            <a:avLst>
              <a:gd fmla="val 50000" name="adj1"/>
              <a:gd fmla="val 50000" name="adj2"/>
            </a:avLst>
          </a:prstGeom>
          <a:gradFill>
            <a:gsLst>
              <a:gs pos="0">
                <a:srgbClr val="0E6AE6"/>
              </a:gs>
              <a:gs pos="100000">
                <a:srgbClr val="F2F2F2"/>
              </a:gs>
            </a:gsLst>
            <a:lin ang="16200038" scaled="0"/>
          </a:gradFill>
          <a:ln>
            <a:noFill/>
          </a:ln>
          <a:effectLst>
            <a:outerShdw blurRad="40000" rotWithShape="0" dir="5400000" dist="23000">
              <a:srgbClr val="000000">
                <a:alpha val="3451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317" name="Google Shape;317;p18"/>
          <p:cNvSpPr txBox="1"/>
          <p:nvPr/>
        </p:nvSpPr>
        <p:spPr>
          <a:xfrm>
            <a:off x="485613" y="4382425"/>
            <a:ext cx="37626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Arial"/>
                <a:ea typeface="Arial"/>
                <a:cs typeface="Arial"/>
                <a:sym typeface="Arial"/>
              </a:rPr>
              <a:t>Lin et al. </a:t>
            </a:r>
            <a:r>
              <a:rPr b="0" i="0" lang="en" sz="1000" u="sng" cap="none" strike="noStrike">
                <a:solidFill>
                  <a:schemeClr val="hlink"/>
                </a:solidFill>
                <a:latin typeface="Arial"/>
                <a:ea typeface="Arial"/>
                <a:cs typeface="Arial"/>
                <a:sym typeface="Arial"/>
                <a:hlinkClick r:id="rId3"/>
              </a:rPr>
              <a:t>https://doi.org/10.5194/gmd-14-5487-2021</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Arial"/>
              <a:ea typeface="Arial"/>
              <a:cs typeface="Arial"/>
              <a:sym typeface="Arial"/>
            </a:endParaRPr>
          </a:p>
        </p:txBody>
      </p:sp>
      <p:pic>
        <p:nvPicPr>
          <p:cNvPr id="318" name="Google Shape;318;p18"/>
          <p:cNvPicPr preferRelativeResize="0"/>
          <p:nvPr/>
        </p:nvPicPr>
        <p:blipFill rotWithShape="1">
          <a:blip r:embed="rId4">
            <a:alphaModFix/>
          </a:blip>
          <a:srcRect b="0" l="0" r="0" t="0"/>
          <a:stretch/>
        </p:blipFill>
        <p:spPr>
          <a:xfrm>
            <a:off x="4459125" y="506050"/>
            <a:ext cx="2590364" cy="139218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19"/>
          <p:cNvSpPr txBox="1"/>
          <p:nvPr>
            <p:ph type="title"/>
          </p:nvPr>
        </p:nvSpPr>
        <p:spPr>
          <a:xfrm>
            <a:off x="0" y="0"/>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Current Extensions</a:t>
            </a:r>
            <a:endParaRPr/>
          </a:p>
        </p:txBody>
      </p:sp>
      <p:pic>
        <p:nvPicPr>
          <p:cNvPr id="324" name="Google Shape;324;p19"/>
          <p:cNvPicPr preferRelativeResize="0"/>
          <p:nvPr/>
        </p:nvPicPr>
        <p:blipFill>
          <a:blip r:embed="rId3">
            <a:alphaModFix/>
          </a:blip>
          <a:stretch>
            <a:fillRect/>
          </a:stretch>
        </p:blipFill>
        <p:spPr>
          <a:xfrm>
            <a:off x="0" y="658875"/>
            <a:ext cx="7815624" cy="33697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20"/>
          <p:cNvSpPr txBox="1"/>
          <p:nvPr>
            <p:ph type="title"/>
          </p:nvPr>
        </p:nvSpPr>
        <p:spPr>
          <a:xfrm>
            <a:off x="0" y="0"/>
            <a:ext cx="7030500" cy="999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HEMCO Regridding Capabilities</a:t>
            </a:r>
            <a:endParaRPr/>
          </a:p>
          <a:p>
            <a:pPr indent="0" lvl="0" marL="0" rtl="0" algn="l">
              <a:spcBef>
                <a:spcPts val="0"/>
              </a:spcBef>
              <a:spcAft>
                <a:spcPts val="0"/>
              </a:spcAft>
              <a:buNone/>
            </a:pPr>
            <a:r>
              <a:t/>
            </a:r>
            <a:endParaRPr/>
          </a:p>
        </p:txBody>
      </p:sp>
      <p:sp>
        <p:nvSpPr>
          <p:cNvPr id="330" name="Google Shape;330;p20"/>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331" name="Google Shape;331;p20"/>
          <p:cNvPicPr preferRelativeResize="0"/>
          <p:nvPr/>
        </p:nvPicPr>
        <p:blipFill>
          <a:blip r:embed="rId3">
            <a:alphaModFix/>
          </a:blip>
          <a:stretch>
            <a:fillRect/>
          </a:stretch>
        </p:blipFill>
        <p:spPr>
          <a:xfrm>
            <a:off x="0" y="899789"/>
            <a:ext cx="9144001" cy="334392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pic>
        <p:nvPicPr>
          <p:cNvPr id="336" name="Google Shape;336;p21"/>
          <p:cNvPicPr preferRelativeResize="0"/>
          <p:nvPr/>
        </p:nvPicPr>
        <p:blipFill>
          <a:blip r:embed="rId3">
            <a:alphaModFix/>
          </a:blip>
          <a:stretch>
            <a:fillRect/>
          </a:stretch>
        </p:blipFill>
        <p:spPr>
          <a:xfrm>
            <a:off x="588400" y="735199"/>
            <a:ext cx="7129427" cy="3613599"/>
          </a:xfrm>
          <a:prstGeom prst="rect">
            <a:avLst/>
          </a:prstGeom>
          <a:noFill/>
          <a:ln>
            <a:noFill/>
          </a:ln>
        </p:spPr>
      </p:pic>
      <p:sp>
        <p:nvSpPr>
          <p:cNvPr id="337" name="Google Shape;337;p21"/>
          <p:cNvSpPr txBox="1"/>
          <p:nvPr>
            <p:ph type="title"/>
          </p:nvPr>
        </p:nvSpPr>
        <p:spPr>
          <a:xfrm>
            <a:off x="0" y="0"/>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HEMCO Configurations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p22"/>
          <p:cNvSpPr txBox="1"/>
          <p:nvPr>
            <p:ph type="title"/>
          </p:nvPr>
        </p:nvSpPr>
        <p:spPr>
          <a:xfrm>
            <a:off x="0" y="0"/>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UFS NEXUS Planned Implementation</a:t>
            </a:r>
            <a:endParaRPr/>
          </a:p>
        </p:txBody>
      </p:sp>
      <p:sp>
        <p:nvSpPr>
          <p:cNvPr id="343" name="Google Shape;343;p22"/>
          <p:cNvSpPr/>
          <p:nvPr/>
        </p:nvSpPr>
        <p:spPr>
          <a:xfrm>
            <a:off x="500838" y="792725"/>
            <a:ext cx="8142300" cy="204900"/>
          </a:xfrm>
          <a:prstGeom prst="roundRect">
            <a:avLst>
              <a:gd fmla="val 16667" name="adj"/>
            </a:avLst>
          </a:prstGeom>
          <a:solidFill>
            <a:srgbClr val="0079B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0097D8"/>
              </a:solidFill>
              <a:latin typeface="Nunito"/>
              <a:ea typeface="Nunito"/>
              <a:cs typeface="Nunito"/>
              <a:sym typeface="Nunito"/>
            </a:endParaRPr>
          </a:p>
        </p:txBody>
      </p:sp>
      <p:sp>
        <p:nvSpPr>
          <p:cNvPr id="344" name="Google Shape;344;p22"/>
          <p:cNvSpPr txBox="1"/>
          <p:nvPr/>
        </p:nvSpPr>
        <p:spPr>
          <a:xfrm>
            <a:off x="3901838" y="691350"/>
            <a:ext cx="1803000" cy="384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300">
                <a:solidFill>
                  <a:schemeClr val="lt1"/>
                </a:solidFill>
                <a:latin typeface="Nunito"/>
                <a:ea typeface="Nunito"/>
                <a:cs typeface="Nunito"/>
                <a:sym typeface="Nunito"/>
              </a:rPr>
              <a:t>NUOPC Layer</a:t>
            </a:r>
            <a:endParaRPr sz="1300">
              <a:solidFill>
                <a:schemeClr val="lt1"/>
              </a:solidFill>
              <a:latin typeface="Nunito"/>
              <a:ea typeface="Nunito"/>
              <a:cs typeface="Nunito"/>
              <a:sym typeface="Nunito"/>
            </a:endParaRPr>
          </a:p>
        </p:txBody>
      </p:sp>
      <p:sp>
        <p:nvSpPr>
          <p:cNvPr id="345" name="Google Shape;345;p22"/>
          <p:cNvSpPr/>
          <p:nvPr/>
        </p:nvSpPr>
        <p:spPr>
          <a:xfrm>
            <a:off x="2284941" y="1130550"/>
            <a:ext cx="4042800" cy="33216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unito"/>
              <a:ea typeface="Nunito"/>
              <a:cs typeface="Nunito"/>
              <a:sym typeface="Nunito"/>
            </a:endParaRPr>
          </a:p>
        </p:txBody>
      </p:sp>
      <p:sp>
        <p:nvSpPr>
          <p:cNvPr id="346" name="Google Shape;346;p22"/>
          <p:cNvSpPr txBox="1"/>
          <p:nvPr/>
        </p:nvSpPr>
        <p:spPr>
          <a:xfrm>
            <a:off x="2421591" y="1210275"/>
            <a:ext cx="16701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300">
                <a:solidFill>
                  <a:schemeClr val="dk2"/>
                </a:solidFill>
                <a:latin typeface="Nunito"/>
                <a:ea typeface="Nunito"/>
                <a:cs typeface="Nunito"/>
                <a:sym typeface="Nunito"/>
              </a:rPr>
              <a:t>NEXUS Gridded Component</a:t>
            </a:r>
            <a:endParaRPr b="1" sz="1300">
              <a:solidFill>
                <a:schemeClr val="dk2"/>
              </a:solidFill>
              <a:latin typeface="Nunito"/>
              <a:ea typeface="Nunito"/>
              <a:cs typeface="Nunito"/>
              <a:sym typeface="Nunito"/>
            </a:endParaRPr>
          </a:p>
        </p:txBody>
      </p:sp>
      <p:sp>
        <p:nvSpPr>
          <p:cNvPr id="347" name="Google Shape;347;p22"/>
          <p:cNvSpPr/>
          <p:nvPr/>
        </p:nvSpPr>
        <p:spPr>
          <a:xfrm>
            <a:off x="3552791" y="1874550"/>
            <a:ext cx="2695200" cy="25053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unito"/>
              <a:ea typeface="Nunito"/>
              <a:cs typeface="Nunito"/>
              <a:sym typeface="Nunito"/>
            </a:endParaRPr>
          </a:p>
        </p:txBody>
      </p:sp>
      <p:sp>
        <p:nvSpPr>
          <p:cNvPr id="348" name="Google Shape;348;p22"/>
          <p:cNvSpPr txBox="1"/>
          <p:nvPr/>
        </p:nvSpPr>
        <p:spPr>
          <a:xfrm>
            <a:off x="3602166" y="1929300"/>
            <a:ext cx="21828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300">
                <a:solidFill>
                  <a:schemeClr val="lt1"/>
                </a:solidFill>
                <a:latin typeface="Nunito"/>
                <a:ea typeface="Nunito"/>
                <a:cs typeface="Nunito"/>
                <a:sym typeface="Nunito"/>
              </a:rPr>
              <a:t>Harvard Emission Component (HEMCO)</a:t>
            </a:r>
            <a:endParaRPr b="1" sz="1300">
              <a:solidFill>
                <a:schemeClr val="lt1"/>
              </a:solidFill>
              <a:latin typeface="Nunito"/>
              <a:ea typeface="Nunito"/>
              <a:cs typeface="Nunito"/>
              <a:sym typeface="Nunito"/>
            </a:endParaRPr>
          </a:p>
        </p:txBody>
      </p:sp>
      <p:sp>
        <p:nvSpPr>
          <p:cNvPr id="349" name="Google Shape;349;p22"/>
          <p:cNvSpPr/>
          <p:nvPr/>
        </p:nvSpPr>
        <p:spPr>
          <a:xfrm>
            <a:off x="500838" y="1149550"/>
            <a:ext cx="1670100" cy="956700"/>
          </a:xfrm>
          <a:prstGeom prst="roundRect">
            <a:avLst>
              <a:gd fmla="val 16667" name="adj"/>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unito"/>
              <a:ea typeface="Nunito"/>
              <a:cs typeface="Nunito"/>
              <a:sym typeface="Nunito"/>
            </a:endParaRPr>
          </a:p>
        </p:txBody>
      </p:sp>
      <p:sp>
        <p:nvSpPr>
          <p:cNvPr id="350" name="Google Shape;350;p22"/>
          <p:cNvSpPr txBox="1"/>
          <p:nvPr/>
        </p:nvSpPr>
        <p:spPr>
          <a:xfrm>
            <a:off x="557588" y="1327950"/>
            <a:ext cx="20652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chemeClr val="dk2"/>
                </a:solidFill>
                <a:latin typeface="Nunito"/>
                <a:ea typeface="Nunito"/>
                <a:cs typeface="Nunito"/>
                <a:sym typeface="Nunito"/>
              </a:rPr>
              <a:t>CATChem Gridded Component </a:t>
            </a:r>
            <a:endParaRPr sz="1300">
              <a:solidFill>
                <a:schemeClr val="dk2"/>
              </a:solidFill>
              <a:latin typeface="Nunito"/>
              <a:ea typeface="Nunito"/>
              <a:cs typeface="Nunito"/>
              <a:sym typeface="Nunito"/>
            </a:endParaRPr>
          </a:p>
        </p:txBody>
      </p:sp>
      <p:sp>
        <p:nvSpPr>
          <p:cNvPr id="351" name="Google Shape;351;p22"/>
          <p:cNvSpPr txBox="1"/>
          <p:nvPr/>
        </p:nvSpPr>
        <p:spPr>
          <a:xfrm>
            <a:off x="2345666" y="1874550"/>
            <a:ext cx="1207200" cy="1262100"/>
          </a:xfrm>
          <a:prstGeom prst="rect">
            <a:avLst/>
          </a:prstGeom>
          <a:noFill/>
          <a:ln>
            <a:noFill/>
          </a:ln>
        </p:spPr>
        <p:txBody>
          <a:bodyPr anchorCtr="0" anchor="t" bIns="91425" lIns="91425" spcFirstLastPara="1" rIns="91425" wrap="square" tIns="91425">
            <a:spAutoFit/>
          </a:bodyPr>
          <a:lstStyle/>
          <a:p>
            <a:pPr indent="-101600" lvl="0" marL="0" marR="0" rtl="0" algn="l">
              <a:spcBef>
                <a:spcPts val="0"/>
              </a:spcBef>
              <a:spcAft>
                <a:spcPts val="0"/>
              </a:spcAft>
              <a:buClr>
                <a:schemeClr val="dk2"/>
              </a:buClr>
              <a:buSzPts val="1000"/>
              <a:buFont typeface="Nunito"/>
              <a:buChar char="●"/>
            </a:pPr>
            <a:r>
              <a:rPr lang="en" sz="1000">
                <a:solidFill>
                  <a:schemeClr val="dk2"/>
                </a:solidFill>
                <a:latin typeface="Nunito"/>
                <a:ea typeface="Nunito"/>
                <a:cs typeface="Nunito"/>
                <a:sym typeface="Nunito"/>
              </a:rPr>
              <a:t>Orchestrate and interface HEMCO within the UFS</a:t>
            </a:r>
            <a:endParaRPr sz="1000">
              <a:solidFill>
                <a:schemeClr val="dk2"/>
              </a:solidFill>
              <a:latin typeface="Nunito"/>
              <a:ea typeface="Nunito"/>
              <a:cs typeface="Nunito"/>
              <a:sym typeface="Nunito"/>
            </a:endParaRPr>
          </a:p>
          <a:p>
            <a:pPr indent="-101600" lvl="0" marL="0" marR="0" rtl="0" algn="l">
              <a:spcBef>
                <a:spcPts val="0"/>
              </a:spcBef>
              <a:spcAft>
                <a:spcPts val="0"/>
              </a:spcAft>
              <a:buClr>
                <a:schemeClr val="dk2"/>
              </a:buClr>
              <a:buSzPts val="1000"/>
              <a:buFont typeface="Nunito"/>
              <a:buChar char="●"/>
            </a:pPr>
            <a:r>
              <a:rPr lang="en" sz="1000">
                <a:solidFill>
                  <a:schemeClr val="dk2"/>
                </a:solidFill>
                <a:latin typeface="Nunito"/>
                <a:ea typeface="Nunito"/>
                <a:cs typeface="Nunito"/>
                <a:sym typeface="Nunito"/>
              </a:rPr>
              <a:t>Provide inputs and exports from the NEXUS Component</a:t>
            </a:r>
            <a:endParaRPr sz="1000">
              <a:solidFill>
                <a:schemeClr val="dk2"/>
              </a:solidFill>
              <a:latin typeface="Nunito"/>
              <a:ea typeface="Nunito"/>
              <a:cs typeface="Nunito"/>
              <a:sym typeface="Nunito"/>
            </a:endParaRPr>
          </a:p>
        </p:txBody>
      </p:sp>
      <p:sp>
        <p:nvSpPr>
          <p:cNvPr id="352" name="Google Shape;352;p22"/>
          <p:cNvSpPr/>
          <p:nvPr/>
        </p:nvSpPr>
        <p:spPr>
          <a:xfrm>
            <a:off x="3708491" y="2478100"/>
            <a:ext cx="2383800" cy="508800"/>
          </a:xfrm>
          <a:prstGeom prst="rect">
            <a:avLst/>
          </a:prstGeom>
          <a:solidFill>
            <a:srgbClr val="93C47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unito"/>
              <a:ea typeface="Nunito"/>
              <a:cs typeface="Nunito"/>
              <a:sym typeface="Nunito"/>
            </a:endParaRPr>
          </a:p>
        </p:txBody>
      </p:sp>
      <p:sp>
        <p:nvSpPr>
          <p:cNvPr id="353" name="Google Shape;353;p22"/>
          <p:cNvSpPr txBox="1"/>
          <p:nvPr/>
        </p:nvSpPr>
        <p:spPr>
          <a:xfrm>
            <a:off x="4243641" y="2550250"/>
            <a:ext cx="14463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300">
                <a:solidFill>
                  <a:schemeClr val="dk2"/>
                </a:solidFill>
                <a:latin typeface="Nunito"/>
                <a:ea typeface="Nunito"/>
                <a:cs typeface="Nunito"/>
                <a:sym typeface="Nunito"/>
              </a:rPr>
              <a:t>ESMF Interface </a:t>
            </a:r>
            <a:endParaRPr b="1" sz="1300">
              <a:solidFill>
                <a:schemeClr val="dk2"/>
              </a:solidFill>
              <a:latin typeface="Nunito"/>
              <a:ea typeface="Nunito"/>
              <a:cs typeface="Nunito"/>
              <a:sym typeface="Nunito"/>
            </a:endParaRPr>
          </a:p>
        </p:txBody>
      </p:sp>
      <p:sp>
        <p:nvSpPr>
          <p:cNvPr id="354" name="Google Shape;354;p22"/>
          <p:cNvSpPr/>
          <p:nvPr/>
        </p:nvSpPr>
        <p:spPr>
          <a:xfrm>
            <a:off x="3708491" y="3059425"/>
            <a:ext cx="2383800" cy="508800"/>
          </a:xfrm>
          <a:prstGeom prst="rect">
            <a:avLst/>
          </a:prstGeom>
          <a:solidFill>
            <a:srgbClr val="93C47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unito"/>
              <a:ea typeface="Nunito"/>
              <a:cs typeface="Nunito"/>
              <a:sym typeface="Nunito"/>
            </a:endParaRPr>
          </a:p>
        </p:txBody>
      </p:sp>
      <p:sp>
        <p:nvSpPr>
          <p:cNvPr id="355" name="Google Shape;355;p22"/>
          <p:cNvSpPr txBox="1"/>
          <p:nvPr/>
        </p:nvSpPr>
        <p:spPr>
          <a:xfrm>
            <a:off x="4243641" y="3131575"/>
            <a:ext cx="14463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300">
                <a:solidFill>
                  <a:schemeClr val="dk2"/>
                </a:solidFill>
                <a:latin typeface="Nunito"/>
                <a:ea typeface="Nunito"/>
                <a:cs typeface="Nunito"/>
                <a:sym typeface="Nunito"/>
              </a:rPr>
              <a:t>HEMCO Core</a:t>
            </a:r>
            <a:endParaRPr b="1" sz="1300">
              <a:solidFill>
                <a:schemeClr val="dk2"/>
              </a:solidFill>
              <a:latin typeface="Nunito"/>
              <a:ea typeface="Nunito"/>
              <a:cs typeface="Nunito"/>
              <a:sym typeface="Nunito"/>
            </a:endParaRPr>
          </a:p>
        </p:txBody>
      </p:sp>
      <p:sp>
        <p:nvSpPr>
          <p:cNvPr id="356" name="Google Shape;356;p22"/>
          <p:cNvSpPr/>
          <p:nvPr/>
        </p:nvSpPr>
        <p:spPr>
          <a:xfrm>
            <a:off x="3708491" y="3661150"/>
            <a:ext cx="2383800" cy="508800"/>
          </a:xfrm>
          <a:prstGeom prst="rect">
            <a:avLst/>
          </a:prstGeom>
          <a:solidFill>
            <a:srgbClr val="93C47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unito"/>
              <a:ea typeface="Nunito"/>
              <a:cs typeface="Nunito"/>
              <a:sym typeface="Nunito"/>
            </a:endParaRPr>
          </a:p>
        </p:txBody>
      </p:sp>
      <p:sp>
        <p:nvSpPr>
          <p:cNvPr id="357" name="Google Shape;357;p22"/>
          <p:cNvSpPr txBox="1"/>
          <p:nvPr/>
        </p:nvSpPr>
        <p:spPr>
          <a:xfrm>
            <a:off x="3757691" y="3623050"/>
            <a:ext cx="23346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300">
                <a:solidFill>
                  <a:schemeClr val="dk2"/>
                </a:solidFill>
                <a:latin typeface="Nunito"/>
                <a:ea typeface="Nunito"/>
                <a:cs typeface="Nunito"/>
                <a:sym typeface="Nunito"/>
              </a:rPr>
              <a:t>Emissions Extensions -&gt; Diagnostics</a:t>
            </a:r>
            <a:endParaRPr b="1" sz="1300">
              <a:solidFill>
                <a:schemeClr val="dk2"/>
              </a:solidFill>
              <a:latin typeface="Nunito"/>
              <a:ea typeface="Nunito"/>
              <a:cs typeface="Nunito"/>
              <a:sym typeface="Nunito"/>
            </a:endParaRPr>
          </a:p>
        </p:txBody>
      </p:sp>
      <p:sp>
        <p:nvSpPr>
          <p:cNvPr id="358" name="Google Shape;358;p22"/>
          <p:cNvSpPr/>
          <p:nvPr/>
        </p:nvSpPr>
        <p:spPr>
          <a:xfrm>
            <a:off x="6441738" y="1130550"/>
            <a:ext cx="2182800" cy="1073700"/>
          </a:xfrm>
          <a:prstGeom prst="roundRect">
            <a:avLst>
              <a:gd fmla="val 16667" name="adj"/>
            </a:avLst>
          </a:prstGeom>
          <a:solidFill>
            <a:srgbClr val="C9DAF8"/>
          </a:solidFill>
          <a:ln cap="flat" cmpd="sng" w="10700">
            <a:solidFill>
              <a:schemeClr val="dk2"/>
            </a:solidFill>
            <a:prstDash val="solid"/>
            <a:round/>
            <a:headEnd len="sm" w="sm" type="none"/>
            <a:tailEnd len="sm" w="sm" type="none"/>
          </a:ln>
        </p:spPr>
        <p:txBody>
          <a:bodyPr anchorCtr="0" anchor="ctr" bIns="102600" lIns="102600" spcFirstLastPara="1" rIns="102600" wrap="square" tIns="102600">
            <a:noAutofit/>
          </a:bodyPr>
          <a:lstStyle/>
          <a:p>
            <a:pPr indent="0" lvl="0" marL="0" rtl="0" algn="ctr">
              <a:spcBef>
                <a:spcPts val="0"/>
              </a:spcBef>
              <a:spcAft>
                <a:spcPts val="0"/>
              </a:spcAft>
              <a:buNone/>
            </a:pPr>
            <a:r>
              <a:t/>
            </a:r>
            <a:endParaRPr sz="1571">
              <a:latin typeface="Nunito"/>
              <a:ea typeface="Nunito"/>
              <a:cs typeface="Nunito"/>
              <a:sym typeface="Nunito"/>
            </a:endParaRPr>
          </a:p>
        </p:txBody>
      </p:sp>
      <p:sp>
        <p:nvSpPr>
          <p:cNvPr id="359" name="Google Shape;359;p22"/>
          <p:cNvSpPr txBox="1"/>
          <p:nvPr/>
        </p:nvSpPr>
        <p:spPr>
          <a:xfrm>
            <a:off x="6526687" y="1202936"/>
            <a:ext cx="2012700" cy="881100"/>
          </a:xfrm>
          <a:prstGeom prst="rect">
            <a:avLst/>
          </a:prstGeom>
          <a:noFill/>
          <a:ln>
            <a:noFill/>
          </a:ln>
        </p:spPr>
        <p:txBody>
          <a:bodyPr anchorCtr="0" anchor="t" bIns="102600" lIns="102600" spcFirstLastPara="1" rIns="102600" wrap="square" tIns="102600">
            <a:spAutoFit/>
          </a:bodyPr>
          <a:lstStyle/>
          <a:p>
            <a:pPr indent="0" lvl="0" marL="0" rtl="0" algn="ctr">
              <a:spcBef>
                <a:spcPts val="0"/>
              </a:spcBef>
              <a:spcAft>
                <a:spcPts val="0"/>
              </a:spcAft>
              <a:buNone/>
            </a:pPr>
            <a:r>
              <a:rPr lang="en" sz="1458">
                <a:solidFill>
                  <a:schemeClr val="dk2"/>
                </a:solidFill>
                <a:latin typeface="Nunito"/>
                <a:ea typeface="Nunito"/>
                <a:cs typeface="Nunito"/>
                <a:sym typeface="Nunito"/>
              </a:rPr>
              <a:t>Atmosphere</a:t>
            </a:r>
            <a:r>
              <a:rPr lang="en" sz="1458">
                <a:solidFill>
                  <a:schemeClr val="dk2"/>
                </a:solidFill>
                <a:latin typeface="Nunito"/>
                <a:ea typeface="Nunito"/>
                <a:cs typeface="Nunito"/>
                <a:sym typeface="Nunito"/>
              </a:rPr>
              <a:t> Gridded Component or CDEPS etc</a:t>
            </a:r>
            <a:endParaRPr sz="1458">
              <a:solidFill>
                <a:schemeClr val="dk2"/>
              </a:solidFill>
              <a:latin typeface="Nunito"/>
              <a:ea typeface="Nunito"/>
              <a:cs typeface="Nunito"/>
              <a:sym typeface="Nuni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p23"/>
          <p:cNvSpPr txBox="1"/>
          <p:nvPr>
            <p:ph type="title"/>
          </p:nvPr>
        </p:nvSpPr>
        <p:spPr>
          <a:xfrm>
            <a:off x="36975" y="0"/>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NEXUS Online or Offline</a:t>
            </a:r>
            <a:endParaRPr/>
          </a:p>
        </p:txBody>
      </p:sp>
      <p:sp>
        <p:nvSpPr>
          <p:cNvPr id="365" name="Google Shape;365;p23"/>
          <p:cNvSpPr/>
          <p:nvPr/>
        </p:nvSpPr>
        <p:spPr>
          <a:xfrm>
            <a:off x="1388400" y="1200425"/>
            <a:ext cx="2265000" cy="324300"/>
          </a:xfrm>
          <a:prstGeom prst="rect">
            <a:avLst/>
          </a:prstGeom>
          <a:solidFill>
            <a:srgbClr val="0A459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rPr>
              <a:t>UFS</a:t>
            </a:r>
            <a:endParaRPr>
              <a:solidFill>
                <a:schemeClr val="lt1"/>
              </a:solidFill>
            </a:endParaRPr>
          </a:p>
        </p:txBody>
      </p:sp>
      <p:sp>
        <p:nvSpPr>
          <p:cNvPr id="366" name="Google Shape;366;p23"/>
          <p:cNvSpPr/>
          <p:nvPr/>
        </p:nvSpPr>
        <p:spPr>
          <a:xfrm>
            <a:off x="1388400" y="1603950"/>
            <a:ext cx="898200" cy="967800"/>
          </a:xfrm>
          <a:prstGeom prst="rect">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CDEPS</a:t>
            </a:r>
            <a:endParaRPr/>
          </a:p>
          <a:p>
            <a:pPr indent="0" lvl="0" marL="0" rtl="0" algn="ctr">
              <a:spcBef>
                <a:spcPts val="0"/>
              </a:spcBef>
              <a:spcAft>
                <a:spcPts val="0"/>
              </a:spcAft>
              <a:buNone/>
            </a:pPr>
            <a:r>
              <a:rPr lang="en"/>
              <a:t>DATM</a:t>
            </a:r>
            <a:endParaRPr/>
          </a:p>
          <a:p>
            <a:pPr indent="0" lvl="0" marL="0" rtl="0" algn="ctr">
              <a:spcBef>
                <a:spcPts val="0"/>
              </a:spcBef>
              <a:spcAft>
                <a:spcPts val="0"/>
              </a:spcAft>
              <a:buNone/>
            </a:pPr>
            <a:r>
              <a:rPr lang="en"/>
              <a:t>DLND</a:t>
            </a:r>
            <a:br>
              <a:rPr lang="en"/>
            </a:br>
            <a:r>
              <a:rPr lang="en"/>
              <a:t>DEMIS</a:t>
            </a:r>
            <a:endParaRPr/>
          </a:p>
        </p:txBody>
      </p:sp>
      <p:sp>
        <p:nvSpPr>
          <p:cNvPr id="367" name="Google Shape;367;p23"/>
          <p:cNvSpPr/>
          <p:nvPr/>
        </p:nvSpPr>
        <p:spPr>
          <a:xfrm>
            <a:off x="2787750" y="1837200"/>
            <a:ext cx="865500" cy="5013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NEXUS</a:t>
            </a:r>
            <a:endParaRPr/>
          </a:p>
        </p:txBody>
      </p:sp>
      <p:cxnSp>
        <p:nvCxnSpPr>
          <p:cNvPr id="368" name="Google Shape;368;p23"/>
          <p:cNvCxnSpPr>
            <a:stCxn id="367" idx="1"/>
            <a:endCxn id="366" idx="3"/>
          </p:cNvCxnSpPr>
          <p:nvPr/>
        </p:nvCxnSpPr>
        <p:spPr>
          <a:xfrm rot="10800000">
            <a:off x="2286750" y="2087850"/>
            <a:ext cx="501000" cy="0"/>
          </a:xfrm>
          <a:prstGeom prst="straightConnector1">
            <a:avLst/>
          </a:prstGeom>
          <a:noFill/>
          <a:ln cap="flat" cmpd="sng" w="9525">
            <a:solidFill>
              <a:schemeClr val="dk2"/>
            </a:solidFill>
            <a:prstDash val="solid"/>
            <a:round/>
            <a:headEnd len="med" w="med" type="none"/>
            <a:tailEnd len="med" w="med" type="triangle"/>
          </a:ln>
        </p:spPr>
      </p:cxnSp>
      <p:cxnSp>
        <p:nvCxnSpPr>
          <p:cNvPr id="369" name="Google Shape;369;p23"/>
          <p:cNvCxnSpPr>
            <a:stCxn id="366" idx="3"/>
            <a:endCxn id="367" idx="1"/>
          </p:cNvCxnSpPr>
          <p:nvPr/>
        </p:nvCxnSpPr>
        <p:spPr>
          <a:xfrm>
            <a:off x="2286600" y="2087850"/>
            <a:ext cx="501300" cy="0"/>
          </a:xfrm>
          <a:prstGeom prst="straightConnector1">
            <a:avLst/>
          </a:prstGeom>
          <a:noFill/>
          <a:ln cap="flat" cmpd="sng" w="9525">
            <a:solidFill>
              <a:schemeClr val="dk2"/>
            </a:solidFill>
            <a:prstDash val="solid"/>
            <a:round/>
            <a:headEnd len="med" w="med" type="none"/>
            <a:tailEnd len="med" w="med" type="triangle"/>
          </a:ln>
        </p:spPr>
      </p:cxnSp>
      <p:sp>
        <p:nvSpPr>
          <p:cNvPr id="370" name="Google Shape;370;p23"/>
          <p:cNvSpPr/>
          <p:nvPr/>
        </p:nvSpPr>
        <p:spPr>
          <a:xfrm>
            <a:off x="841800" y="2998025"/>
            <a:ext cx="3358200" cy="324300"/>
          </a:xfrm>
          <a:prstGeom prst="rect">
            <a:avLst/>
          </a:prstGeom>
          <a:solidFill>
            <a:srgbClr val="0A459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rPr>
              <a:t>UFS</a:t>
            </a:r>
            <a:endParaRPr>
              <a:solidFill>
                <a:schemeClr val="lt1"/>
              </a:solidFill>
            </a:endParaRPr>
          </a:p>
        </p:txBody>
      </p:sp>
      <p:sp>
        <p:nvSpPr>
          <p:cNvPr id="371" name="Google Shape;371;p23"/>
          <p:cNvSpPr/>
          <p:nvPr/>
        </p:nvSpPr>
        <p:spPr>
          <a:xfrm>
            <a:off x="841800" y="3587550"/>
            <a:ext cx="898200" cy="607800"/>
          </a:xfrm>
          <a:prstGeom prst="rect">
            <a:avLst/>
          </a:prstGeom>
          <a:solidFill>
            <a:srgbClr val="A4C2F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CDEPS</a:t>
            </a:r>
            <a:br>
              <a:rPr lang="en"/>
            </a:br>
            <a:r>
              <a:rPr lang="en"/>
              <a:t>DEMIS</a:t>
            </a:r>
            <a:endParaRPr/>
          </a:p>
        </p:txBody>
      </p:sp>
      <p:sp>
        <p:nvSpPr>
          <p:cNvPr id="372" name="Google Shape;372;p23"/>
          <p:cNvSpPr/>
          <p:nvPr/>
        </p:nvSpPr>
        <p:spPr>
          <a:xfrm>
            <a:off x="2104500" y="3634800"/>
            <a:ext cx="865500" cy="5013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NEXUS</a:t>
            </a:r>
            <a:endParaRPr/>
          </a:p>
        </p:txBody>
      </p:sp>
      <p:cxnSp>
        <p:nvCxnSpPr>
          <p:cNvPr id="373" name="Google Shape;373;p23"/>
          <p:cNvCxnSpPr>
            <a:stCxn id="372" idx="1"/>
            <a:endCxn id="371" idx="3"/>
          </p:cNvCxnSpPr>
          <p:nvPr/>
        </p:nvCxnSpPr>
        <p:spPr>
          <a:xfrm flipH="1">
            <a:off x="1740000" y="3885450"/>
            <a:ext cx="364500" cy="6000"/>
          </a:xfrm>
          <a:prstGeom prst="straightConnector1">
            <a:avLst/>
          </a:prstGeom>
          <a:noFill/>
          <a:ln cap="flat" cmpd="sng" w="9525">
            <a:solidFill>
              <a:schemeClr val="dk2"/>
            </a:solidFill>
            <a:prstDash val="solid"/>
            <a:round/>
            <a:headEnd len="med" w="med" type="none"/>
            <a:tailEnd len="med" w="med" type="triangle"/>
          </a:ln>
        </p:spPr>
      </p:cxnSp>
      <p:cxnSp>
        <p:nvCxnSpPr>
          <p:cNvPr id="374" name="Google Shape;374;p23"/>
          <p:cNvCxnSpPr>
            <a:stCxn id="371" idx="3"/>
            <a:endCxn id="372" idx="1"/>
          </p:cNvCxnSpPr>
          <p:nvPr/>
        </p:nvCxnSpPr>
        <p:spPr>
          <a:xfrm flipH="1" rot="10800000">
            <a:off x="1740000" y="3885450"/>
            <a:ext cx="364500" cy="6000"/>
          </a:xfrm>
          <a:prstGeom prst="straightConnector1">
            <a:avLst/>
          </a:prstGeom>
          <a:noFill/>
          <a:ln cap="flat" cmpd="sng" w="9525">
            <a:solidFill>
              <a:schemeClr val="dk2"/>
            </a:solidFill>
            <a:prstDash val="solid"/>
            <a:round/>
            <a:headEnd len="med" w="med" type="none"/>
            <a:tailEnd len="med" w="med" type="triangle"/>
          </a:ln>
        </p:spPr>
      </p:cxnSp>
      <p:sp>
        <p:nvSpPr>
          <p:cNvPr id="375" name="Google Shape;375;p23"/>
          <p:cNvSpPr/>
          <p:nvPr/>
        </p:nvSpPr>
        <p:spPr>
          <a:xfrm>
            <a:off x="3334500" y="3634800"/>
            <a:ext cx="865500" cy="501300"/>
          </a:xfrm>
          <a:prstGeom prst="rect">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ATM</a:t>
            </a:r>
            <a:endParaRPr/>
          </a:p>
        </p:txBody>
      </p:sp>
      <p:cxnSp>
        <p:nvCxnSpPr>
          <p:cNvPr id="376" name="Google Shape;376;p23"/>
          <p:cNvCxnSpPr>
            <a:stCxn id="372" idx="3"/>
            <a:endCxn id="375" idx="1"/>
          </p:cNvCxnSpPr>
          <p:nvPr/>
        </p:nvCxnSpPr>
        <p:spPr>
          <a:xfrm>
            <a:off x="2970000" y="3885450"/>
            <a:ext cx="364500" cy="0"/>
          </a:xfrm>
          <a:prstGeom prst="straightConnector1">
            <a:avLst/>
          </a:prstGeom>
          <a:noFill/>
          <a:ln cap="flat" cmpd="sng" w="9525">
            <a:solidFill>
              <a:schemeClr val="dk2"/>
            </a:solidFill>
            <a:prstDash val="solid"/>
            <a:round/>
            <a:headEnd len="med" w="med" type="none"/>
            <a:tailEnd len="med" w="med" type="triangle"/>
          </a:ln>
        </p:spPr>
      </p:cxnSp>
      <p:cxnSp>
        <p:nvCxnSpPr>
          <p:cNvPr id="377" name="Google Shape;377;p23"/>
          <p:cNvCxnSpPr>
            <a:stCxn id="375" idx="1"/>
            <a:endCxn id="372" idx="3"/>
          </p:cNvCxnSpPr>
          <p:nvPr/>
        </p:nvCxnSpPr>
        <p:spPr>
          <a:xfrm rot="10800000">
            <a:off x="2970000" y="3885450"/>
            <a:ext cx="364500" cy="0"/>
          </a:xfrm>
          <a:prstGeom prst="straightConnector1">
            <a:avLst/>
          </a:prstGeom>
          <a:noFill/>
          <a:ln cap="flat" cmpd="sng" w="9525">
            <a:solidFill>
              <a:schemeClr val="dk2"/>
            </a:solidFill>
            <a:prstDash val="solid"/>
            <a:round/>
            <a:headEnd len="med" w="med" type="none"/>
            <a:tailEnd len="med" w="med" type="triangle"/>
          </a:ln>
        </p:spPr>
      </p:cxnSp>
      <p:sp>
        <p:nvSpPr>
          <p:cNvPr id="378" name="Google Shape;378;p23"/>
          <p:cNvSpPr/>
          <p:nvPr/>
        </p:nvSpPr>
        <p:spPr>
          <a:xfrm>
            <a:off x="2622350" y="4505225"/>
            <a:ext cx="1191000" cy="449100"/>
          </a:xfrm>
          <a:prstGeom prst="rect">
            <a:avLst/>
          </a:prstGeom>
          <a:solidFill>
            <a:srgbClr val="D9D2E9"/>
          </a:solidFill>
          <a:ln cap="flat" cmpd="sng" w="19050">
            <a:solidFill>
              <a:schemeClr val="dk2"/>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CATChem</a:t>
            </a:r>
            <a:endParaRPr/>
          </a:p>
        </p:txBody>
      </p:sp>
      <p:cxnSp>
        <p:nvCxnSpPr>
          <p:cNvPr id="379" name="Google Shape;379;p23"/>
          <p:cNvCxnSpPr>
            <a:stCxn id="372" idx="2"/>
            <a:endCxn id="378" idx="0"/>
          </p:cNvCxnSpPr>
          <p:nvPr/>
        </p:nvCxnSpPr>
        <p:spPr>
          <a:xfrm>
            <a:off x="2537250" y="4136100"/>
            <a:ext cx="680700" cy="369000"/>
          </a:xfrm>
          <a:prstGeom prst="straightConnector1">
            <a:avLst/>
          </a:prstGeom>
          <a:noFill/>
          <a:ln cap="flat" cmpd="sng" w="9525">
            <a:solidFill>
              <a:schemeClr val="dk2"/>
            </a:solidFill>
            <a:prstDash val="solid"/>
            <a:round/>
            <a:headEnd len="med" w="med" type="none"/>
            <a:tailEnd len="med" w="med" type="triangle"/>
          </a:ln>
        </p:spPr>
      </p:cxnSp>
      <p:cxnSp>
        <p:nvCxnSpPr>
          <p:cNvPr id="380" name="Google Shape;380;p23"/>
          <p:cNvCxnSpPr>
            <a:stCxn id="375" idx="2"/>
            <a:endCxn id="378" idx="0"/>
          </p:cNvCxnSpPr>
          <p:nvPr/>
        </p:nvCxnSpPr>
        <p:spPr>
          <a:xfrm flipH="1">
            <a:off x="3217950" y="4136100"/>
            <a:ext cx="549300" cy="369000"/>
          </a:xfrm>
          <a:prstGeom prst="straightConnector1">
            <a:avLst/>
          </a:prstGeom>
          <a:noFill/>
          <a:ln cap="flat" cmpd="sng" w="9525">
            <a:solidFill>
              <a:schemeClr val="dk2"/>
            </a:solidFill>
            <a:prstDash val="solid"/>
            <a:round/>
            <a:headEnd len="med" w="med" type="none"/>
            <a:tailEnd len="med" w="med" type="triangle"/>
          </a:ln>
        </p:spPr>
      </p:cxnSp>
      <p:cxnSp>
        <p:nvCxnSpPr>
          <p:cNvPr id="381" name="Google Shape;381;p23"/>
          <p:cNvCxnSpPr>
            <a:stCxn id="378" idx="0"/>
            <a:endCxn id="375" idx="2"/>
          </p:cNvCxnSpPr>
          <p:nvPr/>
        </p:nvCxnSpPr>
        <p:spPr>
          <a:xfrm flipH="1" rot="10800000">
            <a:off x="3217850" y="4136225"/>
            <a:ext cx="549300" cy="369000"/>
          </a:xfrm>
          <a:prstGeom prst="straightConnector1">
            <a:avLst/>
          </a:prstGeom>
          <a:noFill/>
          <a:ln cap="flat" cmpd="sng" w="9525">
            <a:solidFill>
              <a:schemeClr val="dk2"/>
            </a:solidFill>
            <a:prstDash val="solid"/>
            <a:round/>
            <a:headEnd len="med" w="med" type="none"/>
            <a:tailEnd len="med" w="med" type="triangle"/>
          </a:ln>
        </p:spPr>
      </p:cxnSp>
      <p:cxnSp>
        <p:nvCxnSpPr>
          <p:cNvPr id="382" name="Google Shape;382;p23"/>
          <p:cNvCxnSpPr>
            <a:stCxn id="378" idx="0"/>
            <a:endCxn id="372" idx="2"/>
          </p:cNvCxnSpPr>
          <p:nvPr/>
        </p:nvCxnSpPr>
        <p:spPr>
          <a:xfrm rot="10800000">
            <a:off x="2537150" y="4136225"/>
            <a:ext cx="680700" cy="369000"/>
          </a:xfrm>
          <a:prstGeom prst="straightConnector1">
            <a:avLst/>
          </a:prstGeom>
          <a:noFill/>
          <a:ln cap="flat" cmpd="sng" w="9525">
            <a:solidFill>
              <a:schemeClr val="dk2"/>
            </a:solidFill>
            <a:prstDash val="solid"/>
            <a:round/>
            <a:headEnd len="med" w="med" type="none"/>
            <a:tailEnd len="med" w="med" type="triangle"/>
          </a:ln>
        </p:spPr>
      </p:cxnSp>
      <p:sp>
        <p:nvSpPr>
          <p:cNvPr id="383" name="Google Shape;383;p23"/>
          <p:cNvSpPr txBox="1"/>
          <p:nvPr/>
        </p:nvSpPr>
        <p:spPr>
          <a:xfrm>
            <a:off x="196150" y="971250"/>
            <a:ext cx="8655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rPr>
              <a:t>Offline</a:t>
            </a:r>
            <a:endParaRPr sz="1800">
              <a:solidFill>
                <a:schemeClr val="dk2"/>
              </a:solidFill>
            </a:endParaRPr>
          </a:p>
        </p:txBody>
      </p:sp>
      <p:sp>
        <p:nvSpPr>
          <p:cNvPr id="384" name="Google Shape;384;p23"/>
          <p:cNvSpPr txBox="1"/>
          <p:nvPr/>
        </p:nvSpPr>
        <p:spPr>
          <a:xfrm>
            <a:off x="196150" y="2619800"/>
            <a:ext cx="8655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rPr>
              <a:t>Online</a:t>
            </a:r>
            <a:endParaRPr sz="1800">
              <a:solidFill>
                <a:schemeClr val="dk2"/>
              </a:solidFill>
            </a:endParaRPr>
          </a:p>
        </p:txBody>
      </p:sp>
      <p:sp>
        <p:nvSpPr>
          <p:cNvPr id="385" name="Google Shape;385;p23"/>
          <p:cNvSpPr txBox="1"/>
          <p:nvPr/>
        </p:nvSpPr>
        <p:spPr>
          <a:xfrm>
            <a:off x="5437900" y="131700"/>
            <a:ext cx="3241200" cy="4063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rPr>
              <a:t>NEXUS is based off the HEMCO core system but has been extended for use with ESMF/NUOPC.  NEXUS is currently able to run in an offline mode to generate emissions for our currently applications include UFS-AQM. CDEPS is currently already part of the UFS and the DEMIS component is already under development with a PR being submitted soon. </a:t>
            </a:r>
            <a:endParaRPr sz="1800">
              <a:solidFill>
                <a:schemeClr val="dk2"/>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sp>
        <p:nvSpPr>
          <p:cNvPr id="390" name="Google Shape;390;p24"/>
          <p:cNvSpPr txBox="1"/>
          <p:nvPr>
            <p:ph type="title"/>
          </p:nvPr>
        </p:nvSpPr>
        <p:spPr>
          <a:xfrm>
            <a:off x="0" y="0"/>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Advantages of using NEXUS</a:t>
            </a:r>
            <a:endParaRPr/>
          </a:p>
        </p:txBody>
      </p:sp>
      <p:sp>
        <p:nvSpPr>
          <p:cNvPr id="391" name="Google Shape;391;p24"/>
          <p:cNvSpPr txBox="1"/>
          <p:nvPr/>
        </p:nvSpPr>
        <p:spPr>
          <a:xfrm>
            <a:off x="1014675" y="923525"/>
            <a:ext cx="22830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300">
              <a:solidFill>
                <a:schemeClr val="dk2"/>
              </a:solidFill>
              <a:latin typeface="Nunito"/>
              <a:ea typeface="Nunito"/>
              <a:cs typeface="Nunito"/>
              <a:sym typeface="Nunito"/>
            </a:endParaRPr>
          </a:p>
        </p:txBody>
      </p:sp>
      <p:sp>
        <p:nvSpPr>
          <p:cNvPr id="392" name="Google Shape;392;p24"/>
          <p:cNvSpPr txBox="1"/>
          <p:nvPr/>
        </p:nvSpPr>
        <p:spPr>
          <a:xfrm>
            <a:off x="4128825" y="722125"/>
            <a:ext cx="22830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300">
                <a:solidFill>
                  <a:schemeClr val="dk2"/>
                </a:solidFill>
                <a:latin typeface="Nunito"/>
                <a:ea typeface="Nunito"/>
                <a:cs typeface="Nunito"/>
                <a:sym typeface="Nunito"/>
              </a:rPr>
              <a:t>Before</a:t>
            </a:r>
            <a:endParaRPr b="1" sz="1300">
              <a:solidFill>
                <a:schemeClr val="dk2"/>
              </a:solidFill>
              <a:latin typeface="Nunito"/>
              <a:ea typeface="Nunito"/>
              <a:cs typeface="Nunito"/>
              <a:sym typeface="Nunito"/>
            </a:endParaRPr>
          </a:p>
        </p:txBody>
      </p:sp>
      <p:sp>
        <p:nvSpPr>
          <p:cNvPr id="393" name="Google Shape;393;p24"/>
          <p:cNvSpPr txBox="1"/>
          <p:nvPr/>
        </p:nvSpPr>
        <p:spPr>
          <a:xfrm>
            <a:off x="7242975" y="722125"/>
            <a:ext cx="22830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300">
                <a:solidFill>
                  <a:schemeClr val="dk2"/>
                </a:solidFill>
                <a:latin typeface="Nunito"/>
                <a:ea typeface="Nunito"/>
                <a:cs typeface="Nunito"/>
                <a:sym typeface="Nunito"/>
              </a:rPr>
              <a:t>After</a:t>
            </a:r>
            <a:endParaRPr b="1" sz="1300">
              <a:solidFill>
                <a:schemeClr val="dk2"/>
              </a:solidFill>
              <a:latin typeface="Nunito"/>
              <a:ea typeface="Nunito"/>
              <a:cs typeface="Nunito"/>
              <a:sym typeface="Nunito"/>
            </a:endParaRPr>
          </a:p>
        </p:txBody>
      </p:sp>
      <p:sp>
        <p:nvSpPr>
          <p:cNvPr id="394" name="Google Shape;394;p24"/>
          <p:cNvSpPr txBox="1"/>
          <p:nvPr/>
        </p:nvSpPr>
        <p:spPr>
          <a:xfrm>
            <a:off x="6064500" y="1107025"/>
            <a:ext cx="3000000" cy="2685900"/>
          </a:xfrm>
          <a:prstGeom prst="rect">
            <a:avLst/>
          </a:prstGeom>
          <a:noFill/>
          <a:ln>
            <a:noFill/>
          </a:ln>
        </p:spPr>
        <p:txBody>
          <a:bodyPr anchorCtr="0" anchor="t" bIns="91425" lIns="91425" spcFirstLastPara="1" rIns="91425" wrap="square" tIns="91425">
            <a:spAutoFit/>
          </a:bodyPr>
          <a:lstStyle/>
          <a:p>
            <a:pPr indent="-311150" lvl="0" marL="457200" rtl="0" algn="l">
              <a:lnSpc>
                <a:spcPct val="115000"/>
              </a:lnSpc>
              <a:spcBef>
                <a:spcPts val="0"/>
              </a:spcBef>
              <a:spcAft>
                <a:spcPts val="0"/>
              </a:spcAft>
              <a:buClr>
                <a:schemeClr val="dk2"/>
              </a:buClr>
              <a:buSzPts val="1300"/>
              <a:buFont typeface="Nunito"/>
              <a:buChar char="●"/>
            </a:pPr>
            <a:r>
              <a:rPr lang="en" sz="1300">
                <a:solidFill>
                  <a:schemeClr val="dk2"/>
                </a:solidFill>
                <a:latin typeface="Nunito"/>
                <a:ea typeface="Nunito"/>
                <a:cs typeface="Nunito"/>
                <a:sym typeface="Nunito"/>
              </a:rPr>
              <a:t>Simplifies emission data processing for UFS models</a:t>
            </a:r>
            <a:endParaRPr sz="1300">
              <a:solidFill>
                <a:schemeClr val="dk2"/>
              </a:solidFill>
              <a:latin typeface="Nunito"/>
              <a:ea typeface="Nunito"/>
              <a:cs typeface="Nunito"/>
              <a:sym typeface="Nunito"/>
            </a:endParaRPr>
          </a:p>
          <a:p>
            <a:pPr indent="-311150" lvl="0" marL="457200" rtl="0" algn="l">
              <a:lnSpc>
                <a:spcPct val="115000"/>
              </a:lnSpc>
              <a:spcBef>
                <a:spcPts val="0"/>
              </a:spcBef>
              <a:spcAft>
                <a:spcPts val="0"/>
              </a:spcAft>
              <a:buClr>
                <a:schemeClr val="dk2"/>
              </a:buClr>
              <a:buSzPts val="1300"/>
              <a:buFont typeface="Nunito"/>
              <a:buChar char="●"/>
            </a:pPr>
            <a:r>
              <a:rPr lang="en" sz="1300">
                <a:solidFill>
                  <a:schemeClr val="dk2"/>
                </a:solidFill>
                <a:latin typeface="Nunito"/>
                <a:ea typeface="Nunito"/>
                <a:cs typeface="Nunito"/>
                <a:sym typeface="Nunito"/>
              </a:rPr>
              <a:t>Offers flexibility for global and regional applications</a:t>
            </a:r>
            <a:endParaRPr sz="1300">
              <a:solidFill>
                <a:schemeClr val="dk2"/>
              </a:solidFill>
              <a:latin typeface="Nunito"/>
              <a:ea typeface="Nunito"/>
              <a:cs typeface="Nunito"/>
              <a:sym typeface="Nunito"/>
            </a:endParaRPr>
          </a:p>
          <a:p>
            <a:pPr indent="-311150" lvl="0" marL="457200" rtl="0" algn="l">
              <a:lnSpc>
                <a:spcPct val="115000"/>
              </a:lnSpc>
              <a:spcBef>
                <a:spcPts val="0"/>
              </a:spcBef>
              <a:spcAft>
                <a:spcPts val="0"/>
              </a:spcAft>
              <a:buClr>
                <a:schemeClr val="dk2"/>
              </a:buClr>
              <a:buSzPts val="1300"/>
              <a:buFont typeface="Nunito"/>
              <a:buChar char="●"/>
            </a:pPr>
            <a:r>
              <a:rPr lang="en" sz="1300">
                <a:solidFill>
                  <a:schemeClr val="dk2"/>
                </a:solidFill>
                <a:latin typeface="Nunito"/>
                <a:ea typeface="Nunito"/>
                <a:cs typeface="Nunito"/>
                <a:sym typeface="Nunito"/>
              </a:rPr>
              <a:t>Leverages community expertise and collaborations</a:t>
            </a:r>
            <a:endParaRPr sz="1300">
              <a:solidFill>
                <a:schemeClr val="dk2"/>
              </a:solidFill>
              <a:latin typeface="Nunito"/>
              <a:ea typeface="Nunito"/>
              <a:cs typeface="Nunito"/>
              <a:sym typeface="Nunito"/>
            </a:endParaRPr>
          </a:p>
          <a:p>
            <a:pPr indent="-311150" lvl="0" marL="457200" rtl="0" algn="l">
              <a:lnSpc>
                <a:spcPct val="115000"/>
              </a:lnSpc>
              <a:spcBef>
                <a:spcPts val="0"/>
              </a:spcBef>
              <a:spcAft>
                <a:spcPts val="0"/>
              </a:spcAft>
              <a:buClr>
                <a:schemeClr val="dk2"/>
              </a:buClr>
              <a:buSzPts val="1300"/>
              <a:buFont typeface="Nunito"/>
              <a:buChar char="●"/>
            </a:pPr>
            <a:r>
              <a:rPr lang="en" sz="1300">
                <a:solidFill>
                  <a:schemeClr val="dk2"/>
                </a:solidFill>
                <a:latin typeface="Nunito"/>
                <a:ea typeface="Nunito"/>
                <a:cs typeface="Nunito"/>
                <a:sym typeface="Nunito"/>
              </a:rPr>
              <a:t>Namelist configuration for all species mapping and diagnostics </a:t>
            </a:r>
            <a:endParaRPr sz="1300">
              <a:solidFill>
                <a:schemeClr val="dk2"/>
              </a:solidFill>
              <a:latin typeface="Nunito"/>
              <a:ea typeface="Nunito"/>
              <a:cs typeface="Nunito"/>
              <a:sym typeface="Nunito"/>
            </a:endParaRPr>
          </a:p>
          <a:p>
            <a:pPr indent="-311150" lvl="0" marL="457200" rtl="0" algn="l">
              <a:lnSpc>
                <a:spcPct val="115000"/>
              </a:lnSpc>
              <a:spcBef>
                <a:spcPts val="0"/>
              </a:spcBef>
              <a:spcAft>
                <a:spcPts val="0"/>
              </a:spcAft>
              <a:buClr>
                <a:schemeClr val="dk2"/>
              </a:buClr>
              <a:buSzPts val="1300"/>
              <a:buFont typeface="Nunito"/>
              <a:buChar char="●"/>
            </a:pPr>
            <a:r>
              <a:rPr lang="en" sz="1300">
                <a:solidFill>
                  <a:schemeClr val="dk2"/>
                </a:solidFill>
                <a:latin typeface="Nunito"/>
                <a:ea typeface="Nunito"/>
                <a:cs typeface="Nunito"/>
                <a:sym typeface="Nunito"/>
              </a:rPr>
              <a:t>Provides robust, model-ready emission information</a:t>
            </a:r>
            <a:endParaRPr/>
          </a:p>
        </p:txBody>
      </p:sp>
      <p:sp>
        <p:nvSpPr>
          <p:cNvPr id="395" name="Google Shape;395;p24"/>
          <p:cNvSpPr txBox="1"/>
          <p:nvPr/>
        </p:nvSpPr>
        <p:spPr>
          <a:xfrm>
            <a:off x="3072000" y="1160525"/>
            <a:ext cx="3000000" cy="2249100"/>
          </a:xfrm>
          <a:prstGeom prst="rect">
            <a:avLst/>
          </a:prstGeom>
          <a:noFill/>
          <a:ln>
            <a:noFill/>
          </a:ln>
        </p:spPr>
        <p:txBody>
          <a:bodyPr anchorCtr="0" anchor="t" bIns="91425" lIns="91425" spcFirstLastPara="1" rIns="91425" wrap="square" tIns="91425">
            <a:spAutoFit/>
          </a:bodyPr>
          <a:lstStyle/>
          <a:p>
            <a:pPr indent="-311150" lvl="0" marL="457200" rtl="0" algn="l">
              <a:lnSpc>
                <a:spcPct val="115000"/>
              </a:lnSpc>
              <a:spcBef>
                <a:spcPts val="0"/>
              </a:spcBef>
              <a:spcAft>
                <a:spcPts val="0"/>
              </a:spcAft>
              <a:buClr>
                <a:schemeClr val="dk2"/>
              </a:buClr>
              <a:buSzPts val="1300"/>
              <a:buFont typeface="Nunito"/>
              <a:buChar char="●"/>
            </a:pPr>
            <a:r>
              <a:rPr lang="en" sz="1050">
                <a:solidFill>
                  <a:srgbClr val="1F1F1F"/>
                </a:solidFill>
                <a:highlight>
                  <a:srgbClr val="FFFFFF"/>
                </a:highlight>
                <a:latin typeface="Roboto"/>
                <a:ea typeface="Roboto"/>
                <a:cs typeface="Roboto"/>
                <a:sym typeface="Roboto"/>
              </a:rPr>
              <a:t>Previously, each emissions inventory necessitated a dedicated Fortran module for data ingestion, unit conversions, and scale factor application.</a:t>
            </a:r>
            <a:endParaRPr sz="1050">
              <a:solidFill>
                <a:srgbClr val="1F1F1F"/>
              </a:solidFill>
              <a:highlight>
                <a:srgbClr val="FFFFFF"/>
              </a:highlight>
              <a:latin typeface="Roboto"/>
              <a:ea typeface="Roboto"/>
              <a:cs typeface="Roboto"/>
              <a:sym typeface="Roboto"/>
            </a:endParaRPr>
          </a:p>
          <a:p>
            <a:pPr indent="-295275" lvl="0" marL="457200" rtl="0" algn="l">
              <a:lnSpc>
                <a:spcPct val="115000"/>
              </a:lnSpc>
              <a:spcBef>
                <a:spcPts val="0"/>
              </a:spcBef>
              <a:spcAft>
                <a:spcPts val="0"/>
              </a:spcAft>
              <a:buClr>
                <a:srgbClr val="1F1F1F"/>
              </a:buClr>
              <a:buSzPts val="1050"/>
              <a:buFont typeface="Roboto"/>
              <a:buChar char="●"/>
            </a:pPr>
            <a:r>
              <a:rPr lang="en" sz="1050">
                <a:solidFill>
                  <a:srgbClr val="1F1F1F"/>
                </a:solidFill>
                <a:highlight>
                  <a:srgbClr val="FFFFFF"/>
                </a:highlight>
                <a:latin typeface="Roboto"/>
                <a:ea typeface="Roboto"/>
                <a:cs typeface="Roboto"/>
                <a:sym typeface="Roboto"/>
              </a:rPr>
              <a:t>Emissions had to be prepared ahead of time on the model grid for each chemical mechanism-&gt; Huge data storage needed</a:t>
            </a:r>
            <a:endParaRPr sz="1050">
              <a:solidFill>
                <a:srgbClr val="1F1F1F"/>
              </a:solidFill>
              <a:highlight>
                <a:srgbClr val="FFFFFF"/>
              </a:highlight>
              <a:latin typeface="Roboto"/>
              <a:ea typeface="Roboto"/>
              <a:cs typeface="Roboto"/>
              <a:sym typeface="Roboto"/>
            </a:endParaRPr>
          </a:p>
          <a:p>
            <a:pPr indent="-295275" lvl="0" marL="457200" rtl="0" algn="l">
              <a:lnSpc>
                <a:spcPct val="115000"/>
              </a:lnSpc>
              <a:spcBef>
                <a:spcPts val="0"/>
              </a:spcBef>
              <a:spcAft>
                <a:spcPts val="0"/>
              </a:spcAft>
              <a:buClr>
                <a:srgbClr val="1F1F1F"/>
              </a:buClr>
              <a:buSzPts val="1050"/>
              <a:buFont typeface="Roboto"/>
              <a:buChar char="●"/>
            </a:pPr>
            <a:r>
              <a:rPr lang="en" sz="1050">
                <a:solidFill>
                  <a:srgbClr val="1F1F1F"/>
                </a:solidFill>
                <a:highlight>
                  <a:srgbClr val="FFFFFF"/>
                </a:highlight>
                <a:latin typeface="Roboto"/>
                <a:ea typeface="Roboto"/>
                <a:cs typeface="Roboto"/>
                <a:sym typeface="Roboto"/>
              </a:rPr>
              <a:t>Diagnostics and configuration hard coded</a:t>
            </a:r>
            <a:endParaRPr sz="1050">
              <a:solidFill>
                <a:srgbClr val="1F1F1F"/>
              </a:solidFill>
              <a:highlight>
                <a:srgbClr val="FFFFFF"/>
              </a:highlight>
              <a:latin typeface="Roboto"/>
              <a:ea typeface="Roboto"/>
              <a:cs typeface="Roboto"/>
              <a:sym typeface="Roboto"/>
            </a:endParaRPr>
          </a:p>
        </p:txBody>
      </p:sp>
      <p:pic>
        <p:nvPicPr>
          <p:cNvPr id="396" name="Google Shape;396;p24"/>
          <p:cNvPicPr preferRelativeResize="0"/>
          <p:nvPr/>
        </p:nvPicPr>
        <p:blipFill>
          <a:blip r:embed="rId3">
            <a:alphaModFix/>
          </a:blip>
          <a:stretch>
            <a:fillRect/>
          </a:stretch>
        </p:blipFill>
        <p:spPr>
          <a:xfrm>
            <a:off x="34650" y="1133875"/>
            <a:ext cx="3174801" cy="317480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Momentum">
  <a:themeElements>
    <a:clrScheme name="Momentum">
      <a:dk1>
        <a:srgbClr val="C0791B"/>
      </a:dk1>
      <a:lt1>
        <a:srgbClr val="FFFFFF"/>
      </a:lt1>
      <a:dk2>
        <a:srgbClr val="424242"/>
      </a:dk2>
      <a:lt2>
        <a:srgbClr val="8DD8D3"/>
      </a:lt2>
      <a:accent1>
        <a:srgbClr val="0B6374"/>
      </a:accent1>
      <a:accent2>
        <a:srgbClr val="FD5B58"/>
      </a:accent2>
      <a:accent3>
        <a:srgbClr val="599191"/>
      </a:accent3>
      <a:accent4>
        <a:srgbClr val="D7E6A3"/>
      </a:accent4>
      <a:accent5>
        <a:srgbClr val="27278B"/>
      </a:accent5>
      <a:accent6>
        <a:srgbClr val="D558AB"/>
      </a:accent6>
      <a:hlink>
        <a:srgbClr val="27278B"/>
      </a:hlink>
      <a:folHlink>
        <a:srgbClr val="2727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