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11" r:id="rId3"/>
  </p:sldMasterIdLst>
  <p:notesMasterIdLst>
    <p:notesMasterId r:id="rId19"/>
  </p:notesMasterIdLst>
  <p:sldIdLst>
    <p:sldId id="258" r:id="rId4"/>
    <p:sldId id="260" r:id="rId5"/>
    <p:sldId id="257" r:id="rId6"/>
    <p:sldId id="282" r:id="rId7"/>
    <p:sldId id="1755" r:id="rId8"/>
    <p:sldId id="265" r:id="rId9"/>
    <p:sldId id="1738" r:id="rId10"/>
    <p:sldId id="1756" r:id="rId11"/>
    <p:sldId id="1762" r:id="rId12"/>
    <p:sldId id="1759" r:id="rId13"/>
    <p:sldId id="259" r:id="rId14"/>
    <p:sldId id="284" r:id="rId15"/>
    <p:sldId id="1746" r:id="rId16"/>
    <p:sldId id="272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van Ahmadov" initials="RA" lastIdx="2" clrIdx="0">
    <p:extLst>
      <p:ext uri="{19B8F6BF-5375-455C-9EA6-DF929625EA0E}">
        <p15:presenceInfo xmlns:p15="http://schemas.microsoft.com/office/powerpoint/2012/main" userId="S-1-5-21-1971523487-2710363611-1203779003-4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859" autoAdjust="0"/>
    <p:restoredTop sz="91968" autoAdjust="0"/>
  </p:normalViewPr>
  <p:slideViewPr>
    <p:cSldViewPr snapToGrid="0">
      <p:cViewPr>
        <p:scale>
          <a:sx n="100" d="100"/>
          <a:sy n="100" d="100"/>
        </p:scale>
        <p:origin x="332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7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578C2-759D-4684-98E2-5B89152BB3B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A59C-98FE-4C49-922B-D80F19A3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96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333b6bcf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333b6bcf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863b710d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863b710d1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e863b710d1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18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Eric takes over on this slide </a:t>
            </a:r>
            <a:endParaRPr/>
          </a:p>
        </p:txBody>
      </p:sp>
      <p:sp>
        <p:nvSpPr>
          <p:cNvPr id="243" name="Google Shape;243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6e5c5fd2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76e5c5fd2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7ea2f6a95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7ea2f6a95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e7ea2f6a95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71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83bd4df0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e83bd4df0b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e83bd4df0b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93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7ea2f6a9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e7ea2f6a95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e7ea2f6a95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97D61-369C-49A5-A15E-C8ACE9FAD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B5212-E0F0-4F0A-B8C8-86A07779E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56445-98C9-49D7-B181-945DCFC1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C7163-42AD-4BA6-93BC-DA3D302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51BC9-E06A-4325-B279-0006C73E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C026-29A3-4B99-8ED4-F4B6A30D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3CC97-7339-4DB2-9E44-6F79FE950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5F1B1-9628-4DE8-B53B-382199407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4F5A5-1352-4A65-8D49-AA393D6A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40487-8378-4C51-9736-E81EF8CD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8D505-FE5A-419F-8BAC-6DA6CAA71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B4885-693B-4D5C-B878-03D01701A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3F87-9456-4B1E-A8BB-6DCF2A8E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B2EAC-F384-4198-96E6-298072B8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F2EF7-3BD9-4EDB-B3D0-D88DA0A1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3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 txBox="1">
            <a:spLocks noGrp="1"/>
          </p:cNvSpPr>
          <p:nvPr>
            <p:ph type="title"/>
          </p:nvPr>
        </p:nvSpPr>
        <p:spPr>
          <a:xfrm>
            <a:off x="947400" y="274625"/>
            <a:ext cx="1063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body" idx="1"/>
          </p:nvPr>
        </p:nvSpPr>
        <p:spPr>
          <a:xfrm>
            <a:off x="947400" y="1295400"/>
            <a:ext cx="10753600" cy="49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064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7ea2f6a95_0_19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2e7ea2f6a95_0_19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g2e7ea2f6a95_0_1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06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 txBox="1">
            <a:spLocks noGrp="1"/>
          </p:cNvSpPr>
          <p:nvPr>
            <p:ph type="title"/>
          </p:nvPr>
        </p:nvSpPr>
        <p:spPr>
          <a:xfrm>
            <a:off x="947400" y="274625"/>
            <a:ext cx="1063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body" idx="1"/>
          </p:nvPr>
        </p:nvSpPr>
        <p:spPr>
          <a:xfrm>
            <a:off x="947400" y="1295400"/>
            <a:ext cx="10753600" cy="49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935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87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03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847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28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7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D140-D67B-40AD-8715-10C2AC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A7192-71B7-4B91-8635-A491CE37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1CAAD-A4BD-4909-AE5B-DAEB9BD1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9C01-68F9-4E0E-840E-BAF9F5E0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AA3B6-3295-47EC-8EE0-33BCD976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91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519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393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585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826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E733-48DA-4899-998A-CBBC7FB3F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3DB28-D741-4909-83AB-96482270C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7D60C-F430-407E-9464-80AF1C9C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5DBFD-4D62-46A1-9280-09C57FDF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723CA-9EA2-446C-86A2-C4F56F3A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2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9D07-56FE-4641-800C-20FEB2E9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CE855-7E9F-4AC8-B678-67DA8B7A4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2EA12-2999-40D3-AC85-E419A081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FCC32-0EEC-46C4-ADCD-D45FC255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EEED3-628B-4B84-BDFF-2F99EA5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4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B794-8618-4511-A3CF-A07F4C93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43C7C-ACBD-455F-A6EF-BD55E1AE0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FCEB7-0241-49E8-B4CA-E6E26E945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E7C3-56E8-4E99-9836-162C534C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1A55A-8939-44D5-A023-B985DB94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6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89A1-AD9A-45F0-A68E-75375314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9206-2885-4E4B-8ADC-0F65B619F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46D1F-1EA7-47C2-9897-B3CB8BC05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13381-0934-4EBF-8758-5136A7B8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44940-E14C-4A09-8748-AE2768D0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2A6A-E7AA-4275-9BB7-68EDEC7D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79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19607-516B-4E88-A528-9F21635F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8D39B-98E3-42FB-8E98-0D7BD87A5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BDECD-B4E6-4989-8B90-D3758CBEE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FEFAF-DEE7-4613-B874-51A7D10D5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6D43C-9ED0-4291-A057-685344B7E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C7643-3A71-4B66-B8C0-18ECAC94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E1A60-816B-4BA0-8D73-7D318733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3498B-D5A7-468F-B80F-F893A7B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41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8748-5880-4CF2-851C-42FBE9D2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AE4AC2-C7C3-40EB-8496-4CD663D6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4BE85-6F01-4CE8-A828-B718A5DF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20B38-A5A5-4934-BC19-1C17E390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2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A0B4-42C5-4B7B-88C8-BDF547BB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5F785-D82A-4B2E-9119-B232576F6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0C95-2043-43C9-8D04-9012E2C0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2D802-BF3B-473A-B604-9DA24E78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1334D-597E-46E4-A60D-CCF46F89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18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53D5C-B51A-4E81-9CE3-2B9E0E77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0A87A-4CAD-4293-8936-CD1026CC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44FE0-B4ED-4691-8ACF-9E379B1C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63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EAC9-3D07-43A3-8FB7-375D0F5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9DE7-CC95-4BEC-AEF2-557D98395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0E4C7-5DB8-482E-B7A3-4A1C35E0E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C1C69-F632-4D2E-ADB5-606F37FE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14EB5-73B5-42A0-8E83-D9C7484E3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0F9E7-0C3A-44D6-BFFB-891284C3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59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3C49-3465-4F6B-B9BB-5A79B731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03A0F-EC36-47AD-A0EB-046B0D226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780AF-97B8-44A7-B759-B5DFA6C38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64955-6B0C-4899-8BC3-719FC64E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7AD24-67D2-4D6D-85DE-363EDCBD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43CF8-2151-4DBB-98FF-21F9EB74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41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5EBB-61CB-42D5-8B75-24245C70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C3F64-1BAB-481A-99C8-0C15D0B61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2EDF1-BB33-443B-9192-FA1D59B9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9A38F-C5C7-4990-B37E-9F3E5605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44AC6-630D-4850-B68E-A1B15EFB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2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D996FC-D01F-41D1-9EFE-730B0CE9D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53A84-28D3-4FED-895F-E4545868F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1F848-C875-4162-AD32-07F698A1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3C3BE-485E-49C2-8844-6975355B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9166-6502-4072-8AF1-40B09C47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48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8" name="Google Shape;1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851301"/>
            <a:ext cx="12192000" cy="100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86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D4C3-7DC3-460F-AA2F-58E73C4B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397BB-219D-4B1B-9C8A-7A66A985E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55E49-4BD5-432C-BD90-7E36F179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636C8-FC72-44CE-90A5-4205E623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8373E-C036-4F27-A810-0612E09C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63E9E-96B1-4FB6-A1B7-4EC69083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2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76BFD-D1F0-4EC0-AD0F-C010435A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92B0-5C7D-406A-8F94-DDD18540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DE52C-5FF1-46A5-9188-CE6345A43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008C4F-BCFF-47EC-96A8-B07000C73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F81AF-69E4-4A56-9138-03A172BF8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F7312-A4ED-43F3-9FE1-A7576BC6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E6CE4-17C4-411F-9706-FB2FEB20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FF7C36-E730-41D5-9D40-F7388CDB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2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4360-855E-41A3-9AB5-CA6C4A25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D254B7-875A-463E-B7B4-171ED234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065F3-6320-4444-9A7B-DC49D4CD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050D1-C6E0-4859-A3E4-9F006FAB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5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54154-E5C2-4583-9F97-3C37CBC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4D520-2EAB-4065-A59C-5EC1769C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05977-22CE-4F8A-BB46-7C469DA3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774D-7BE9-4687-9784-9ECF68E3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26F10-BD64-40F8-B383-1A2640892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3211F-DEE8-45D3-AB82-AE228ECBC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9B563-6512-48AF-83BA-8B474551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18256-6809-48A7-AA6B-179E74B22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AF340-2309-454B-937A-74F93268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5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9423-5BC7-4AF1-997D-B6C41BDC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E52A02-5051-48DB-B62B-45432A3EB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D961D-03B9-42B0-ABDD-FC44FDC95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BF7BF-68A5-49C0-8BD8-145007A7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A50B8-B187-401B-AA71-15DBA5F2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BF07D-3027-4BC2-BB9F-86C23A35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9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0BF08-3300-46D1-9525-E3E6986E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2D84E-EDB4-4A69-8BCB-52A40B262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47E2A-E80D-4D7C-8042-7C5D1C190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2CDE0-86EF-4A12-A653-96EAD46C1A0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40D02-266E-4559-BBDE-C973AA0C2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C2208-7348-4FFD-8565-BEC25B372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30C5-47D9-4FE7-BA69-DAFDECA98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020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11175-C5F6-4490-BB32-EC7E015E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43778-6808-40CA-9DB1-09B557037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64E4E-EE22-4860-8B9B-A93FD60CC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108C4-8A73-4D8F-B9DB-F9AFC2DC7F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2E9CE-7E8D-4479-8740-30E94687A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A5A3A-9DA1-4340-AB31-C5365FB43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91AE9-25E2-4A81-B025-D0F2578A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rapidrefresh.noaa.gov/RRFS-SD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refresh.noaa.gov/RRF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191E7A-570B-436D-8F26-7F434380A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18333" b="11177"/>
          <a:stretch/>
        </p:blipFill>
        <p:spPr>
          <a:xfrm>
            <a:off x="4752" y="0"/>
            <a:ext cx="12182496" cy="6858000"/>
          </a:xfrm>
          <a:prstGeom prst="rect">
            <a:avLst/>
          </a:prstGeom>
        </p:spPr>
      </p:pic>
      <p:sp>
        <p:nvSpPr>
          <p:cNvPr id="158" name="Google Shape;158;p3"/>
          <p:cNvSpPr txBox="1">
            <a:spLocks noGrp="1"/>
          </p:cNvSpPr>
          <p:nvPr>
            <p:ph type="ctrTitle"/>
          </p:nvPr>
        </p:nvSpPr>
        <p:spPr>
          <a:xfrm>
            <a:off x="-167340" y="1442349"/>
            <a:ext cx="12183000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to the RRFS-Smoke-Dust Model and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the Real-time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RRFS-SD d</a:t>
            </a:r>
            <a:r>
              <a:rPr lang="en-US" sz="20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uring the 2025 Fire Season in North America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Google Shape;159;p3"/>
          <p:cNvSpPr txBox="1">
            <a:spLocks noGrp="1"/>
          </p:cNvSpPr>
          <p:nvPr>
            <p:ph type="subTitle" idx="1"/>
          </p:nvPr>
        </p:nvSpPr>
        <p:spPr>
          <a:xfrm>
            <a:off x="0" y="2417200"/>
            <a:ext cx="12182496" cy="3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Ravan Ahmadov</a:t>
            </a:r>
            <a:r>
              <a:rPr lang="en-US" sz="14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   </a:t>
            </a:r>
            <a:r>
              <a:rPr lang="en-US" sz="1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</a:t>
            </a:r>
            <a:r>
              <a:rPr lang="en-US" sz="1400" i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ravan.ahmadov@noaa.gov</a:t>
            </a:r>
            <a:r>
              <a:rPr lang="en-US" sz="1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12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Acknowledgement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r>
              <a:rPr lang="en-US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J. Romero-Alvarez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1,2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H. Li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1,2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J. Schnell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1,2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S. Bhimireddy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1,2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E. James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M. Hu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G. Grell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B.Koziol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F.Yang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P. Bhattacharjee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B. Baker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M.Cohen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S.Kondragunta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C. Xu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F. Li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</a:t>
            </a:r>
            <a:r>
              <a:rPr lang="en-US" sz="12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</a:t>
            </a:r>
            <a:r>
              <a:rPr lang="en-US" sz="12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W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-T. Hung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H. Kim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C. Frite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A. Navarrete</a:t>
            </a:r>
            <a:r>
              <a:rPr lang="en-US" sz="1200" baseline="300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RRFS and FIREX-AQ teams</a:t>
            </a:r>
            <a:endParaRPr sz="12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NOAA/GSL   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 Boulder CIRES 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EPIC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NOAA/EMC 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NOAA/ARL 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NOAA/NESDIS  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SDSU 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GMU     </a:t>
            </a: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UC San Diego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60" name="Google Shape;160;p3"/>
          <p:cNvSpPr txBox="1"/>
          <p:nvPr/>
        </p:nvSpPr>
        <p:spPr>
          <a:xfrm>
            <a:off x="9467771" y="6150628"/>
            <a:ext cx="306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3" descr="welcome | CIRES"/>
          <p:cNvPicPr preferRelativeResize="0"/>
          <p:nvPr/>
        </p:nvPicPr>
        <p:blipFill rotWithShape="1">
          <a:blip r:embed="rId4">
            <a:alphaModFix/>
          </a:blip>
          <a:srcRect l="73358" t="53314" r="8456"/>
          <a:stretch/>
        </p:blipFill>
        <p:spPr>
          <a:xfrm>
            <a:off x="11005343" y="63228"/>
            <a:ext cx="1216091" cy="110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D487EF-602E-425B-B3DA-856B120BE910}"/>
              </a:ext>
            </a:extLst>
          </p:cNvPr>
          <p:cNvSpPr txBox="1"/>
          <p:nvPr/>
        </p:nvSpPr>
        <p:spPr>
          <a:xfrm>
            <a:off x="2923644" y="4030568"/>
            <a:ext cx="660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i="0" u="none" strike="noStrike" baseline="0" dirty="0">
              <a:solidFill>
                <a:schemeClr val="bg1"/>
              </a:solidFill>
              <a:latin typeface="Roboto-Regular"/>
            </a:endParaRPr>
          </a:p>
          <a:p>
            <a:r>
              <a:rPr lang="en-US" sz="1400" i="0" u="none" strike="noStrike" baseline="0" dirty="0">
                <a:solidFill>
                  <a:schemeClr val="bg1"/>
                </a:solidFill>
                <a:latin typeface="Roboto-Regular"/>
              </a:rPr>
              <a:t>Unifying Innovations in Forecasting Capabilities Workshop, September 11, 2025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C6BC5-CD05-4983-A4E1-BEEA28DB7F95}"/>
              </a:ext>
            </a:extLst>
          </p:cNvPr>
          <p:cNvSpPr txBox="1"/>
          <p:nvPr/>
        </p:nvSpPr>
        <p:spPr>
          <a:xfrm>
            <a:off x="8411679" y="6395200"/>
            <a:ext cx="392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Wildfires near Los Angeles, January 8, 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167;p1">
            <a:extLst>
              <a:ext uri="{FF2B5EF4-FFF2-40B4-BE49-F238E27FC236}">
                <a16:creationId xmlns:a16="http://schemas.microsoft.com/office/drawing/2014/main" id="{9D4F3611-19ED-4F70-BC74-117C0C0AAE07}"/>
              </a:ext>
            </a:extLst>
          </p:cNvPr>
          <p:cNvCxnSpPr/>
          <p:nvPr/>
        </p:nvCxnSpPr>
        <p:spPr>
          <a:xfrm>
            <a:off x="-19050" y="446081"/>
            <a:ext cx="122301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58A74C-F232-4157-AEE6-E657BAC12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/>
          <a:stretch/>
        </p:blipFill>
        <p:spPr bwMode="auto">
          <a:xfrm>
            <a:off x="2124074" y="499303"/>
            <a:ext cx="7591425" cy="63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7FD8D-D94A-466F-A810-184EDEBB1811}"/>
              </a:ext>
            </a:extLst>
          </p:cNvPr>
          <p:cNvSpPr txBox="1"/>
          <p:nvPr/>
        </p:nvSpPr>
        <p:spPr>
          <a:xfrm>
            <a:off x="-1513796" y="23528"/>
            <a:ext cx="14867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Verification of the RRFS-SD simulations by using the in-situ measurements onboard aircraft from FIREX-AQ</a:t>
            </a:r>
            <a:endParaRPr lang="en-US" sz="1800" b="0" i="1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353;p13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FE18C326-BD05-4828-A874-C4A5D24FE2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872" b="22029"/>
          <a:stretch/>
        </p:blipFill>
        <p:spPr>
          <a:xfrm flipH="1">
            <a:off x="7900037" y="2922819"/>
            <a:ext cx="966377" cy="47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3;p13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180C6DBD-4A84-4FDC-BF82-64555259C0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872" b="22029"/>
          <a:stretch/>
        </p:blipFill>
        <p:spPr>
          <a:xfrm flipH="1">
            <a:off x="7900036" y="4969333"/>
            <a:ext cx="966377" cy="47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2B14BF-D4B1-4789-8FDC-29DF608A603B}"/>
              </a:ext>
            </a:extLst>
          </p:cNvPr>
          <p:cNvSpPr txBox="1"/>
          <p:nvPr/>
        </p:nvSpPr>
        <p:spPr>
          <a:xfrm>
            <a:off x="8874496" y="587829"/>
            <a:ext cx="3336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vs. aircraft measurements:</a:t>
            </a:r>
          </a:p>
          <a:p>
            <a:r>
              <a:rPr lang="en-US" b="1" dirty="0">
                <a:solidFill>
                  <a:srgbClr val="FF0000"/>
                </a:solidFill>
              </a:rPr>
              <a:t>mean bias= -124.8 ug/m3 </a:t>
            </a:r>
          </a:p>
          <a:p>
            <a:r>
              <a:rPr lang="en-US" b="1" dirty="0">
                <a:solidFill>
                  <a:srgbClr val="00B050"/>
                </a:solidFill>
              </a:rPr>
              <a:t>mean bias= -  36.8 ug/m3 </a:t>
            </a:r>
          </a:p>
        </p:txBody>
      </p:sp>
    </p:spTree>
    <p:extLst>
      <p:ext uri="{BB962C8B-B14F-4D97-AF65-F5344CB8AC3E}">
        <p14:creationId xmlns:p14="http://schemas.microsoft.com/office/powerpoint/2010/main" val="58994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title="near-sfc_20250603_f0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979" y="604157"/>
            <a:ext cx="8141611" cy="625384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7244307" y="827848"/>
            <a:ext cx="5468000" cy="5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u="sng" dirty="0">
                <a:solidFill>
                  <a:srgbClr val="0000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https://rapidrefresh.noaa.gov/RRFS-SD/</a:t>
            </a:r>
            <a:r>
              <a:rPr lang="en" sz="1600" dirty="0">
                <a:solidFill>
                  <a:srgbClr val="0000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endParaRPr sz="1600" dirty="0">
              <a:solidFill>
                <a:srgbClr val="0000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ECC34-0E9C-4805-A4ED-FB6813B7C5FE}"/>
              </a:ext>
            </a:extLst>
          </p:cNvPr>
          <p:cNvSpPr txBox="1"/>
          <p:nvPr/>
        </p:nvSpPr>
        <p:spPr>
          <a:xfrm>
            <a:off x="9929591" y="2317126"/>
            <a:ext cx="2243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Smoke transport from</a:t>
            </a:r>
          </a:p>
          <a:p>
            <a:r>
              <a:rPr lang="en-US" dirty="0"/>
              <a:t>the Canadian fires </a:t>
            </a:r>
          </a:p>
          <a:p>
            <a:r>
              <a:rPr lang="en-US" dirty="0"/>
              <a:t>into the US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7F211E8-34E9-434E-B70F-165D1C19D188}"/>
              </a:ext>
            </a:extLst>
          </p:cNvPr>
          <p:cNvCxnSpPr>
            <a:cxnSpLocks/>
          </p:cNvCxnSpPr>
          <p:nvPr/>
        </p:nvCxnSpPr>
        <p:spPr>
          <a:xfrm flipH="1">
            <a:off x="7021524" y="2990155"/>
            <a:ext cx="2956783" cy="10946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oogle Shape;167;p1">
            <a:extLst>
              <a:ext uri="{FF2B5EF4-FFF2-40B4-BE49-F238E27FC236}">
                <a16:creationId xmlns:a16="http://schemas.microsoft.com/office/drawing/2014/main" id="{F57CF4EA-D650-40CD-A3B8-6B0F8F529277}"/>
              </a:ext>
            </a:extLst>
          </p:cNvPr>
          <p:cNvCxnSpPr/>
          <p:nvPr/>
        </p:nvCxnSpPr>
        <p:spPr>
          <a:xfrm>
            <a:off x="-19050" y="523220"/>
            <a:ext cx="122301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AD1B3D-A452-4D35-AC3D-470A115B0F9B}"/>
              </a:ext>
            </a:extLst>
          </p:cNvPr>
          <p:cNvSpPr txBox="1"/>
          <p:nvPr/>
        </p:nvSpPr>
        <p:spPr>
          <a:xfrm>
            <a:off x="750573" y="-23174"/>
            <a:ext cx="1069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RRFS-SD forecast </a:t>
            </a:r>
            <a:r>
              <a:rPr lang="en-US" sz="2800" dirty="0">
                <a:solidFill>
                  <a:srgbClr val="C00000"/>
                </a:solidFill>
                <a:latin typeface="Calibri" panose="020F0502020204030204"/>
              </a:rPr>
              <a:t>during summer 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4;p20" title="plot_grp2.aod_550nm_MODIS_AQUA_RRFS-A_20250529-12Z_NA.png">
            <a:extLst>
              <a:ext uri="{FF2B5EF4-FFF2-40B4-BE49-F238E27FC236}">
                <a16:creationId xmlns:a16="http://schemas.microsoft.com/office/drawing/2014/main" id="{D194DB8F-7AEC-4167-92D8-0DC27265B9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050" y="847655"/>
            <a:ext cx="12192000" cy="53862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5;p20">
            <a:extLst>
              <a:ext uri="{FF2B5EF4-FFF2-40B4-BE49-F238E27FC236}">
                <a16:creationId xmlns:a16="http://schemas.microsoft.com/office/drawing/2014/main" id="{F0E74893-7DE8-44A8-B547-117523B0CDFF}"/>
              </a:ext>
            </a:extLst>
          </p:cNvPr>
          <p:cNvSpPr txBox="1"/>
          <p:nvPr/>
        </p:nvSpPr>
        <p:spPr>
          <a:xfrm>
            <a:off x="8388847" y="4800450"/>
            <a:ext cx="1375464" cy="43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MB=-0.16</a:t>
            </a:r>
          </a:p>
        </p:txBody>
      </p:sp>
      <p:cxnSp>
        <p:nvCxnSpPr>
          <p:cNvPr id="6" name="Google Shape;167;p1">
            <a:extLst>
              <a:ext uri="{FF2B5EF4-FFF2-40B4-BE49-F238E27FC236}">
                <a16:creationId xmlns:a16="http://schemas.microsoft.com/office/drawing/2014/main" id="{5268F9A6-9549-4E74-A6FC-76539F22AD05}"/>
              </a:ext>
            </a:extLst>
          </p:cNvPr>
          <p:cNvCxnSpPr/>
          <p:nvPr/>
        </p:nvCxnSpPr>
        <p:spPr>
          <a:xfrm>
            <a:off x="-19050" y="523220"/>
            <a:ext cx="122301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AB89FD-00D3-408D-A5BC-070973F85A94}"/>
              </a:ext>
            </a:extLst>
          </p:cNvPr>
          <p:cNvSpPr txBox="1"/>
          <p:nvPr/>
        </p:nvSpPr>
        <p:spPr>
          <a:xfrm>
            <a:off x="750573" y="0"/>
            <a:ext cx="1069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RRFS-SD forecast evaluation using the satellite AOD observations </a:t>
            </a:r>
          </a:p>
        </p:txBody>
      </p:sp>
    </p:spTree>
    <p:extLst>
      <p:ext uri="{BB962C8B-B14F-4D97-AF65-F5344CB8AC3E}">
        <p14:creationId xmlns:p14="http://schemas.microsoft.com/office/powerpoint/2010/main" val="127676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167;p1">
            <a:extLst>
              <a:ext uri="{FF2B5EF4-FFF2-40B4-BE49-F238E27FC236}">
                <a16:creationId xmlns:a16="http://schemas.microsoft.com/office/drawing/2014/main" id="{9D4F3611-19ED-4F70-BC74-117C0C0AAE07}"/>
              </a:ext>
            </a:extLst>
          </p:cNvPr>
          <p:cNvCxnSpPr/>
          <p:nvPr/>
        </p:nvCxnSpPr>
        <p:spPr>
          <a:xfrm>
            <a:off x="-19050" y="523220"/>
            <a:ext cx="122301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F00311-34EC-4108-94FB-C3AEF2CB5C1C}"/>
              </a:ext>
            </a:extLst>
          </p:cNvPr>
          <p:cNvSpPr txBox="1"/>
          <p:nvPr/>
        </p:nvSpPr>
        <p:spPr>
          <a:xfrm>
            <a:off x="213582" y="0"/>
            <a:ext cx="11800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RRFS-SD forecast evaluation using the PM2.5 observations (June, 2025) </a:t>
            </a:r>
          </a:p>
        </p:txBody>
      </p:sp>
      <p:pic>
        <p:nvPicPr>
          <p:cNvPr id="7" name="Google Shape;134;p23" title="plot_grp1.timeseries.PM2.5.2025-06-01_00.2025-06-30_23.site.Edmonton East.png">
            <a:extLst>
              <a:ext uri="{FF2B5EF4-FFF2-40B4-BE49-F238E27FC236}">
                <a16:creationId xmlns:a16="http://schemas.microsoft.com/office/drawing/2014/main" id="{1E08879D-E03F-43EB-9772-720B60CB612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47" y="523220"/>
            <a:ext cx="7995995" cy="374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7;p24" title="plot_grp1.timeseries.PM2.5.2025-06-01_00.2025-06-30_23.site.Saskatoon.png">
            <a:extLst>
              <a:ext uri="{FF2B5EF4-FFF2-40B4-BE49-F238E27FC236}">
                <a16:creationId xmlns:a16="http://schemas.microsoft.com/office/drawing/2014/main" id="{68EBAEFE-D181-4D6F-A7E7-C7A18B3062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7" y="3363924"/>
            <a:ext cx="7995995" cy="34940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AFADD-F23C-4C2A-B6F6-5200E39127DF}"/>
              </a:ext>
            </a:extLst>
          </p:cNvPr>
          <p:cNvSpPr txBox="1"/>
          <p:nvPr/>
        </p:nvSpPr>
        <p:spPr>
          <a:xfrm>
            <a:off x="4683797" y="3713176"/>
            <a:ext cx="6123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</a:rPr>
              <a:t>R2= 0.64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</a:rPr>
              <a:t>MB= -13.8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9FBBE-EBEA-4060-9EA3-34F6B22F4E86}"/>
              </a:ext>
            </a:extLst>
          </p:cNvPr>
          <p:cNvSpPr txBox="1"/>
          <p:nvPr/>
        </p:nvSpPr>
        <p:spPr>
          <a:xfrm>
            <a:off x="4830635" y="861774"/>
            <a:ext cx="6123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</a:rPr>
              <a:t>R2= 0.6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</a:rPr>
              <a:t>MB= -18.8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654A9-BFD1-42C2-B05B-4D171F460D3F}"/>
              </a:ext>
            </a:extLst>
          </p:cNvPr>
          <p:cNvSpPr txBox="1"/>
          <p:nvPr/>
        </p:nvSpPr>
        <p:spPr>
          <a:xfrm>
            <a:off x="7249530" y="1420356"/>
            <a:ext cx="476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RRFS-SD does </a:t>
            </a:r>
            <a:r>
              <a:rPr lang="en-US" b="1" dirty="0"/>
              <a:t>NOT</a:t>
            </a:r>
            <a:r>
              <a:rPr lang="en-US" dirty="0"/>
              <a:t> include anthropogenic emissions or secondary aerosol formation.</a:t>
            </a:r>
          </a:p>
          <a:p>
            <a:r>
              <a:rPr lang="en-US" dirty="0"/>
              <a:t>There is</a:t>
            </a:r>
            <a:r>
              <a:rPr lang="en-US" b="1" dirty="0"/>
              <a:t> no aerosol data assimilation </a:t>
            </a:r>
            <a:r>
              <a:rPr lang="en-US" dirty="0"/>
              <a:t>is included.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51890-4185-4074-93F8-FD004948F98D}"/>
              </a:ext>
            </a:extLst>
          </p:cNvPr>
          <p:cNvSpPr txBox="1"/>
          <p:nvPr/>
        </p:nvSpPr>
        <p:spPr>
          <a:xfrm>
            <a:off x="7601755" y="4214778"/>
            <a:ext cx="4576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check the poster by </a:t>
            </a:r>
            <a:r>
              <a:rPr lang="en-US" dirty="0" err="1"/>
              <a:t>A.Navarrete</a:t>
            </a:r>
            <a:r>
              <a:rPr lang="en-US" dirty="0"/>
              <a:t>: </a:t>
            </a:r>
          </a:p>
          <a:p>
            <a:pPr algn="l"/>
            <a:r>
              <a:rPr lang="en-US" sz="1800" b="0" i="1" u="none" strike="noStrike" baseline="0" dirty="0">
                <a:solidFill>
                  <a:srgbClr val="434343"/>
                </a:solidFill>
                <a:latin typeface="Roboto-Italic"/>
              </a:rPr>
              <a:t>Analysis of Extreme Wildfire Events in North America During the 2025 Fire Season Using Observations and RRFS-Smoke Model Output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37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2e83bd4df0b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75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e83bd4df0b_0_22"/>
          <p:cNvSpPr txBox="1">
            <a:spLocks noGrp="1"/>
          </p:cNvSpPr>
          <p:nvPr>
            <p:ph type="body" idx="1"/>
          </p:nvPr>
        </p:nvSpPr>
        <p:spPr>
          <a:xfrm>
            <a:off x="838200" y="87947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For questions and suggestions please contact us at   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 smoke.gsl@noaa.gov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e7ea2f6a95_0_44"/>
          <p:cNvSpPr txBox="1"/>
          <p:nvPr/>
        </p:nvSpPr>
        <p:spPr>
          <a:xfrm>
            <a:off x="1994198" y="-20320"/>
            <a:ext cx="116883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RRFS-SD website (https://rapidrefresh.noaa.gov/RRFS-SD/)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g2e7ea2f6a95_0_44"/>
          <p:cNvCxnSpPr/>
          <p:nvPr/>
        </p:nvCxnSpPr>
        <p:spPr>
          <a:xfrm>
            <a:off x="0" y="604472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3" name="Google Shape;293;g2e7ea2f6a95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49381"/>
            <a:ext cx="12039601" cy="5659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-339907" y="-123510"/>
            <a:ext cx="12871814" cy="93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Transitioning of the RAP/HRRR-Smoke models to RRFS-Smoke-Dust (RRFS-SD)</a:t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133" y="1475719"/>
            <a:ext cx="6043127" cy="456326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80" name="Google Shape;180;p19"/>
          <p:cNvSpPr txBox="1"/>
          <p:nvPr/>
        </p:nvSpPr>
        <p:spPr>
          <a:xfrm>
            <a:off x="6096000" y="749211"/>
            <a:ext cx="6043127" cy="667947"/>
          </a:xfrm>
          <a:prstGeom prst="rect">
            <a:avLst/>
          </a:prstGeom>
          <a:solidFill>
            <a:srgbClr val="F2F2F2"/>
          </a:solidFill>
          <a:ln w="28575" cap="flat" cmpd="sng">
            <a:solidFill>
              <a:srgbClr val="0B45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rgbClr val="307BF3"/>
                </a:solidFill>
                <a:latin typeface="Arial"/>
                <a:ea typeface="Arial"/>
                <a:cs typeface="Arial"/>
                <a:sym typeface="Arial"/>
              </a:rPr>
              <a:t>3 km resolution FV3 limited area model domain</a:t>
            </a:r>
            <a:endParaRPr sz="2000" b="0" i="0" u="none" strike="noStrike" cap="none">
              <a:solidFill>
                <a:srgbClr val="307B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6096000" y="5994500"/>
            <a:ext cx="6096000" cy="11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70C0"/>
                </a:solidFill>
              </a:rPr>
              <a:t>NOAA’s new NWP model:</a:t>
            </a:r>
            <a:endParaRPr sz="2000">
              <a:solidFill>
                <a:srgbClr val="0070C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Rapid Refresh Forecasting System (RRFS)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endParaRPr sz="2000">
              <a:solidFill>
                <a:srgbClr val="0070C0"/>
              </a:solidFill>
            </a:endParaRPr>
          </a:p>
        </p:txBody>
      </p:sp>
      <p:cxnSp>
        <p:nvCxnSpPr>
          <p:cNvPr id="182" name="Google Shape;182;p19"/>
          <p:cNvCxnSpPr/>
          <p:nvPr/>
        </p:nvCxnSpPr>
        <p:spPr>
          <a:xfrm>
            <a:off x="0" y="69532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" name="Google Shape;183;p19"/>
          <p:cNvSpPr txBox="1"/>
          <p:nvPr/>
        </p:nvSpPr>
        <p:spPr>
          <a:xfrm>
            <a:off x="222899" y="4808997"/>
            <a:ext cx="33567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Finite-Volume Cubed-Sphere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Dynamical Core (FV3)</a:t>
            </a:r>
            <a:endParaRPr/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4">
            <a:alphaModFix/>
          </a:blip>
          <a:srcRect l="6565" t="4998"/>
          <a:stretch/>
        </p:blipFill>
        <p:spPr>
          <a:xfrm>
            <a:off x="160220" y="719141"/>
            <a:ext cx="4606620" cy="376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>
            <a:off x="4880472" y="2403743"/>
            <a:ext cx="1079653" cy="49575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983590" y="1955842"/>
            <a:ext cx="18353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HRRR-Smoke AK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1740743" y="2859627"/>
            <a:ext cx="14478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HRRR-Smoke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1809033" y="835094"/>
            <a:ext cx="12491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RAP-Smoke</a:t>
            </a:r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5572" y="4511314"/>
            <a:ext cx="1985973" cy="1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/>
          <p:cNvSpPr txBox="1"/>
          <p:nvPr/>
        </p:nvSpPr>
        <p:spPr>
          <a:xfrm>
            <a:off x="234870" y="5924123"/>
            <a:ext cx="64355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https://ufscommunity.org/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819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15600" y="103793"/>
            <a:ext cx="974912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-US" sz="3200" b="1" dirty="0"/>
              <a:t>RRFS-SD hourly cycling with data assimilation </a:t>
            </a:r>
            <a:endParaRPr sz="3200" b="1" dirty="0"/>
          </a:p>
        </p:txBody>
      </p:sp>
      <p:pic>
        <p:nvPicPr>
          <p:cNvPr id="4" name="Google Shape;282;p4">
            <a:extLst>
              <a:ext uri="{FF2B5EF4-FFF2-40B4-BE49-F238E27FC236}">
                <a16:creationId xmlns:a16="http://schemas.microsoft.com/office/drawing/2014/main" id="{3347E459-8FA1-BB8E-84A1-B1B0786C55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6307" y="1687733"/>
            <a:ext cx="8630148" cy="38114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A29F9-8A33-A19F-2513-D36A9E9DE5C6}"/>
              </a:ext>
            </a:extLst>
          </p:cNvPr>
          <p:cNvSpPr txBox="1"/>
          <p:nvPr/>
        </p:nvSpPr>
        <p:spPr>
          <a:xfrm>
            <a:off x="216989" y="1365120"/>
            <a:ext cx="2857327" cy="840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1. Spin-up cycle to combine 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large scale and small scale 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Information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CA193-58AB-8DCB-AA5D-E6C64A95B31F}"/>
              </a:ext>
            </a:extLst>
          </p:cNvPr>
          <p:cNvSpPr txBox="1"/>
          <p:nvPr/>
        </p:nvSpPr>
        <p:spPr>
          <a:xfrm>
            <a:off x="547707" y="3383827"/>
            <a:ext cx="2359903" cy="978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Two-way coupled deterministic / 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EnKF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cycling: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7895C-0771-58E0-00FB-A12AE6BE13D6}"/>
              </a:ext>
            </a:extLst>
          </p:cNvPr>
          <p:cNvSpPr txBox="1"/>
          <p:nvPr/>
        </p:nvSpPr>
        <p:spPr>
          <a:xfrm>
            <a:off x="4492496" y="5825006"/>
            <a:ext cx="7496427" cy="1089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4.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Hourly cycling to accumulate the impact of all available observations;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  Continuous cycling of soil fields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75024-4668-595E-BBDA-61606A24EFAD}"/>
              </a:ext>
            </a:extLst>
          </p:cNvPr>
          <p:cNvSpPr txBox="1"/>
          <p:nvPr/>
        </p:nvSpPr>
        <p:spPr>
          <a:xfrm>
            <a:off x="3263774" y="999895"/>
            <a:ext cx="5323636" cy="319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8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. Coupled surface/ atmos. interaction with updates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D2ECB9-EFE0-7410-3417-010499F4E720}"/>
              </a:ext>
            </a:extLst>
          </p:cNvPr>
          <p:cNvCxnSpPr>
            <a:cxnSpLocks/>
          </p:cNvCxnSpPr>
          <p:nvPr/>
        </p:nvCxnSpPr>
        <p:spPr>
          <a:xfrm>
            <a:off x="3093671" y="1880685"/>
            <a:ext cx="296045" cy="439563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A0E3C6-2335-F683-4DC3-68F925CD7B3B}"/>
              </a:ext>
            </a:extLst>
          </p:cNvPr>
          <p:cNvGrpSpPr/>
          <p:nvPr/>
        </p:nvGrpSpPr>
        <p:grpSpPr>
          <a:xfrm>
            <a:off x="3150071" y="4409624"/>
            <a:ext cx="816320" cy="448622"/>
            <a:chOff x="2823973" y="4401084"/>
            <a:chExt cx="795900" cy="464952"/>
          </a:xfrm>
        </p:grpSpPr>
        <p:sp>
          <p:nvSpPr>
            <p:cNvPr id="11" name="Rectangle: Rounded Corners 12">
              <a:extLst>
                <a:ext uri="{FF2B5EF4-FFF2-40B4-BE49-F238E27FC236}">
                  <a16:creationId xmlns:a16="http://schemas.microsoft.com/office/drawing/2014/main" id="{E764C0E8-8434-BE55-CC47-CBEB0986C64D}"/>
                </a:ext>
              </a:extLst>
            </p:cNvPr>
            <p:cNvSpPr/>
            <p:nvPr/>
          </p:nvSpPr>
          <p:spPr>
            <a:xfrm>
              <a:off x="2823973" y="4401084"/>
              <a:ext cx="782352" cy="441890"/>
            </a:xfrm>
            <a:prstGeom prst="roundRect">
              <a:avLst>
                <a:gd name="adj" fmla="val 4866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7CD744-B1C4-03A9-20F1-E80FEE1A604F}"/>
                </a:ext>
              </a:extLst>
            </p:cNvPr>
            <p:cNvSpPr txBox="1"/>
            <p:nvPr/>
          </p:nvSpPr>
          <p:spPr>
            <a:xfrm>
              <a:off x="2836966" y="4417205"/>
              <a:ext cx="782907" cy="44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333" dirty="0" err="1"/>
                <a:t>Determ</a:t>
              </a:r>
              <a:endParaRPr lang="en-US" sz="1333" dirty="0"/>
            </a:p>
            <a:p>
              <a:pPr algn="ctr">
                <a:lnSpc>
                  <a:spcPct val="80000"/>
                </a:lnSpc>
              </a:pPr>
              <a:r>
                <a:rPr lang="en-US" sz="1400" dirty="0"/>
                <a:t>cycle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B4B734-8D57-AFB2-5F1A-882A4D3BC77C}"/>
              </a:ext>
            </a:extLst>
          </p:cNvPr>
          <p:cNvCxnSpPr>
            <a:cxnSpLocks/>
          </p:cNvCxnSpPr>
          <p:nvPr/>
        </p:nvCxnSpPr>
        <p:spPr>
          <a:xfrm flipV="1">
            <a:off x="2928928" y="4289059"/>
            <a:ext cx="1229984" cy="1423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FB45C8-4FE0-3C5E-ADF9-A4BFD0EAEF74}"/>
              </a:ext>
            </a:extLst>
          </p:cNvPr>
          <p:cNvCxnSpPr>
            <a:cxnSpLocks/>
          </p:cNvCxnSpPr>
          <p:nvPr/>
        </p:nvCxnSpPr>
        <p:spPr>
          <a:xfrm flipV="1">
            <a:off x="2913816" y="3430033"/>
            <a:ext cx="5353976" cy="59671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CF6711-C037-D298-7692-FFC1ED48014D}"/>
              </a:ext>
            </a:extLst>
          </p:cNvPr>
          <p:cNvCxnSpPr>
            <a:cxnSpLocks/>
          </p:cNvCxnSpPr>
          <p:nvPr/>
        </p:nvCxnSpPr>
        <p:spPr>
          <a:xfrm flipH="1">
            <a:off x="5033245" y="1351630"/>
            <a:ext cx="1" cy="232482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5E8CB8A2-D625-C1C8-264E-B6D07F51EF83}"/>
              </a:ext>
            </a:extLst>
          </p:cNvPr>
          <p:cNvSpPr/>
          <p:nvPr/>
        </p:nvSpPr>
        <p:spPr>
          <a:xfrm rot="16200000">
            <a:off x="7732539" y="2793021"/>
            <a:ext cx="426759" cy="5209595"/>
          </a:xfrm>
          <a:prstGeom prst="leftBrace">
            <a:avLst>
              <a:gd name="adj1" fmla="val 164985"/>
              <a:gd name="adj2" fmla="val 48469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DF0D7E-F2CB-13FD-94C6-2D2173735873}"/>
              </a:ext>
            </a:extLst>
          </p:cNvPr>
          <p:cNvSpPr txBox="1"/>
          <p:nvPr/>
        </p:nvSpPr>
        <p:spPr>
          <a:xfrm>
            <a:off x="547707" y="4970868"/>
            <a:ext cx="2615691" cy="590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3. Multi-scale analysis 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from SDL/VDL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A8724D-F7D1-87EB-AA32-25F9BC4D2250}"/>
              </a:ext>
            </a:extLst>
          </p:cNvPr>
          <p:cNvCxnSpPr>
            <a:cxnSpLocks/>
          </p:cNvCxnSpPr>
          <p:nvPr/>
        </p:nvCxnSpPr>
        <p:spPr>
          <a:xfrm flipV="1">
            <a:off x="6581481" y="4771111"/>
            <a:ext cx="0" cy="1040392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EFFA74-0424-5AA5-EFB4-74948E11AABE}"/>
              </a:ext>
            </a:extLst>
          </p:cNvPr>
          <p:cNvCxnSpPr>
            <a:cxnSpLocks/>
          </p:cNvCxnSpPr>
          <p:nvPr/>
        </p:nvCxnSpPr>
        <p:spPr>
          <a:xfrm flipV="1">
            <a:off x="3170702" y="4515557"/>
            <a:ext cx="1064053" cy="775751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9ECFF6-F0C5-00B5-45B7-25533F09C71F}"/>
              </a:ext>
            </a:extLst>
          </p:cNvPr>
          <p:cNvCxnSpPr>
            <a:cxnSpLocks/>
          </p:cNvCxnSpPr>
          <p:nvPr/>
        </p:nvCxnSpPr>
        <p:spPr>
          <a:xfrm>
            <a:off x="5033244" y="1365121"/>
            <a:ext cx="1548237" cy="75488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A7EB15-9057-CBB0-2063-A05543FA412B}"/>
              </a:ext>
            </a:extLst>
          </p:cNvPr>
          <p:cNvCxnSpPr>
            <a:cxnSpLocks/>
          </p:cNvCxnSpPr>
          <p:nvPr/>
        </p:nvCxnSpPr>
        <p:spPr>
          <a:xfrm>
            <a:off x="5033245" y="1371958"/>
            <a:ext cx="1665825" cy="2152116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E93634-3DB7-4FF4-6CDA-FBE31F9502B2}"/>
              </a:ext>
            </a:extLst>
          </p:cNvPr>
          <p:cNvSpPr txBox="1"/>
          <p:nvPr/>
        </p:nvSpPr>
        <p:spPr>
          <a:xfrm>
            <a:off x="9287670" y="2690061"/>
            <a:ext cx="270127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6. Enhanced/tuned GSI/</a:t>
            </a:r>
            <a:r>
              <a:rPr lang="en-US" sz="1400" b="1" dirty="0" err="1"/>
              <a:t>EnKF</a:t>
            </a:r>
            <a:endParaRPr lang="en-US" sz="1400" b="1" dirty="0"/>
          </a:p>
          <a:p>
            <a:r>
              <a:rPr lang="en-US" sz="1400" b="1" dirty="0"/>
              <a:t> and non-var cloud analysis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18BDC1-42FF-23A2-ACC1-0A17BEDCE174}"/>
              </a:ext>
            </a:extLst>
          </p:cNvPr>
          <p:cNvCxnSpPr>
            <a:cxnSpLocks/>
          </p:cNvCxnSpPr>
          <p:nvPr/>
        </p:nvCxnSpPr>
        <p:spPr>
          <a:xfrm>
            <a:off x="10402694" y="3250809"/>
            <a:ext cx="148023" cy="587663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A86120-1512-B947-7A68-3BA946AACAB6}"/>
              </a:ext>
            </a:extLst>
          </p:cNvPr>
          <p:cNvCxnSpPr>
            <a:cxnSpLocks/>
          </p:cNvCxnSpPr>
          <p:nvPr/>
        </p:nvCxnSpPr>
        <p:spPr>
          <a:xfrm flipH="1">
            <a:off x="10164728" y="3250809"/>
            <a:ext cx="148173" cy="107941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EAAD8AB-FE14-471D-BAF4-17A53217CBC3}"/>
              </a:ext>
            </a:extLst>
          </p:cNvPr>
          <p:cNvSpPr txBox="1"/>
          <p:nvPr/>
        </p:nvSpPr>
        <p:spPr>
          <a:xfrm>
            <a:off x="9674645" y="157731"/>
            <a:ext cx="23745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RAVE fire input</a:t>
            </a:r>
          </a:p>
          <a:p>
            <a:r>
              <a:rPr lang="en-US" dirty="0">
                <a:solidFill>
                  <a:srgbClr val="FF0000"/>
                </a:solidFill>
              </a:rPr>
              <a:t>Updated every hour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87498B-EEFB-4F0A-936B-413AD9EEBDD1}"/>
              </a:ext>
            </a:extLst>
          </p:cNvPr>
          <p:cNvCxnSpPr/>
          <p:nvPr/>
        </p:nvCxnSpPr>
        <p:spPr>
          <a:xfrm>
            <a:off x="3846195" y="3383827"/>
            <a:ext cx="312717" cy="292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272748-26E2-478E-BF64-CABD4DFD1E4B}"/>
              </a:ext>
            </a:extLst>
          </p:cNvPr>
          <p:cNvCxnSpPr/>
          <p:nvPr/>
        </p:nvCxnSpPr>
        <p:spPr>
          <a:xfrm flipH="1">
            <a:off x="9846945" y="867393"/>
            <a:ext cx="391869" cy="82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1362983-4E76-4A74-A022-751F6DC0662F}"/>
              </a:ext>
            </a:extLst>
          </p:cNvPr>
          <p:cNvCxnSpPr>
            <a:cxnSpLocks/>
          </p:cNvCxnSpPr>
          <p:nvPr/>
        </p:nvCxnSpPr>
        <p:spPr>
          <a:xfrm>
            <a:off x="10402694" y="883538"/>
            <a:ext cx="0" cy="791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6A2FBD-B723-40BA-AB8D-8D0511150685}"/>
              </a:ext>
            </a:extLst>
          </p:cNvPr>
          <p:cNvCxnSpPr/>
          <p:nvPr/>
        </p:nvCxnSpPr>
        <p:spPr>
          <a:xfrm flipH="1">
            <a:off x="9455076" y="860522"/>
            <a:ext cx="391869" cy="82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D6976C-018C-43FE-9963-1C462AAB55F2}"/>
              </a:ext>
            </a:extLst>
          </p:cNvPr>
          <p:cNvCxnSpPr>
            <a:cxnSpLocks/>
          </p:cNvCxnSpPr>
          <p:nvPr/>
        </p:nvCxnSpPr>
        <p:spPr>
          <a:xfrm>
            <a:off x="10762441" y="886117"/>
            <a:ext cx="198966" cy="8016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44FBD60-D97D-42FE-A593-9723EAD02209}"/>
              </a:ext>
            </a:extLst>
          </p:cNvPr>
          <p:cNvCxnSpPr>
            <a:cxnSpLocks/>
          </p:cNvCxnSpPr>
          <p:nvPr/>
        </p:nvCxnSpPr>
        <p:spPr>
          <a:xfrm>
            <a:off x="10926322" y="877292"/>
            <a:ext cx="572027" cy="810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387990F-8DD8-45DD-B816-458F4A443B7F}"/>
              </a:ext>
            </a:extLst>
          </p:cNvPr>
          <p:cNvCxnSpPr>
            <a:cxnSpLocks/>
          </p:cNvCxnSpPr>
          <p:nvPr/>
        </p:nvCxnSpPr>
        <p:spPr>
          <a:xfrm flipH="1">
            <a:off x="8776868" y="860522"/>
            <a:ext cx="846910" cy="8084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61DD-9CA6-4D97-AD5D-EB723C6E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44618-7765-4078-86DE-0887C94DD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BC381-5230-40F7-BCE5-BA36028E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0"/>
            <a:ext cx="1072242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04F70-EA88-477E-97EF-61F751E3C7E1}"/>
              </a:ext>
            </a:extLst>
          </p:cNvPr>
          <p:cNvSpPr txBox="1"/>
          <p:nvPr/>
        </p:nvSpPr>
        <p:spPr>
          <a:xfrm>
            <a:off x="3435928" y="976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CharisSIL"/>
              </a:rPr>
              <a:t>Regional ABI and VIIRS fire Emissions (RAVE)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17C59-7FA8-49AE-9C9C-9154D12C72CA}"/>
              </a:ext>
            </a:extLst>
          </p:cNvPr>
          <p:cNvSpPr txBox="1"/>
          <p:nvPr/>
        </p:nvSpPr>
        <p:spPr>
          <a:xfrm>
            <a:off x="34360" y="3401129"/>
            <a:ext cx="4924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Hourly satellite fire data from RAVE ingested </a:t>
            </a:r>
          </a:p>
          <a:p>
            <a:r>
              <a:rPr lang="en-US" dirty="0">
                <a:solidFill>
                  <a:srgbClr val="FF0000"/>
                </a:solidFill>
              </a:rPr>
              <a:t>into the RRFS-Smoke model.</a:t>
            </a:r>
          </a:p>
          <a:p>
            <a:r>
              <a:rPr lang="en-US" dirty="0">
                <a:solidFill>
                  <a:srgbClr val="FF0000"/>
                </a:solidFill>
              </a:rPr>
              <a:t>Unlike HRRR-Smoke, the RRFS-Smoke model </a:t>
            </a:r>
          </a:p>
          <a:p>
            <a:r>
              <a:rPr lang="en-US" dirty="0">
                <a:solidFill>
                  <a:srgbClr val="FF0000"/>
                </a:solidFill>
              </a:rPr>
              <a:t>Is using the GOES-18/19 data in addition the VIIRS.</a:t>
            </a:r>
          </a:p>
        </p:txBody>
      </p:sp>
    </p:spTree>
    <p:extLst>
      <p:ext uri="{BB962C8B-B14F-4D97-AF65-F5344CB8AC3E}">
        <p14:creationId xmlns:p14="http://schemas.microsoft.com/office/powerpoint/2010/main" val="2263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" name="Google Shape;199;g2e863b710d1_0_10"/>
          <p:cNvCxnSpPr/>
          <p:nvPr/>
        </p:nvCxnSpPr>
        <p:spPr>
          <a:xfrm>
            <a:off x="2153775" y="4757675"/>
            <a:ext cx="3104100" cy="94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0" name="Google Shape;200;g2e863b710d1_0_10"/>
          <p:cNvSpPr txBox="1"/>
          <p:nvPr/>
        </p:nvSpPr>
        <p:spPr>
          <a:xfrm>
            <a:off x="8304133" y="803808"/>
            <a:ext cx="3887942" cy="6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grid: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3km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horizontal resolution,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vertical layers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Smoke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(primary PM2.5 from wildland fire emissions) and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 and coarse dust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aerosols are included.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smoke emissions are based on the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real-time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RAVE data.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forecast is generated every hour. It goes out to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84 hours 4 times a day,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18 hours for other cycles.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of smoke and dust aerosols on radiation and visibility are included.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fire weather index – Hourly Wildfire Potential is provided by the model. HWP is also used to predict wildfire emissions in the model. 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RRFS-SD model has been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extensivelys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tested in real time and for case studies.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fire weather, smoke and dust fields are displayed on a public web-site: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https://rapidrefresh.noaa.gov/RRFS-SD/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aria-hidden='true'">
            <a:extLst>
              <a:ext uri="{FF2B5EF4-FFF2-40B4-BE49-F238E27FC236}">
                <a16:creationId xmlns:a16="http://schemas.microsoft.com/office/drawing/2014/main" id="{74B1E4E1-A76E-47E4-B84E-87A0B3BB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1" y="224820"/>
            <a:ext cx="8350854" cy="65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D5910-EE80-4723-B525-20F881C0DBC5}"/>
              </a:ext>
            </a:extLst>
          </p:cNvPr>
          <p:cNvSpPr txBox="1"/>
          <p:nvPr/>
        </p:nvSpPr>
        <p:spPr>
          <a:xfrm>
            <a:off x="6963965" y="114204"/>
            <a:ext cx="4737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Capabilities of the updated RRFS-SD model</a:t>
            </a:r>
          </a:p>
        </p:txBody>
      </p:sp>
    </p:spTree>
    <p:extLst>
      <p:ext uri="{BB962C8B-B14F-4D97-AF65-F5344CB8AC3E}">
        <p14:creationId xmlns:p14="http://schemas.microsoft.com/office/powerpoint/2010/main" val="1379750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43"/>
          <p:cNvCxnSpPr/>
          <p:nvPr/>
        </p:nvCxnSpPr>
        <p:spPr>
          <a:xfrm>
            <a:off x="0" y="738922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p43"/>
          <p:cNvSpPr txBox="1"/>
          <p:nvPr/>
        </p:nvSpPr>
        <p:spPr>
          <a:xfrm>
            <a:off x="0" y="131941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Hourly Wildfire Potential (HWP) diagnostic product for use in the RRFS-SD model</a:t>
            </a:r>
            <a:endParaRPr sz="2400" b="0" i="1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3"/>
          <p:cNvSpPr txBox="1"/>
          <p:nvPr/>
        </p:nvSpPr>
        <p:spPr>
          <a:xfrm>
            <a:off x="7137400" y="881842"/>
            <a:ext cx="4939159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capability to simulate fire weather depends on capturing mesoscale phenomena.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Convection-allowing models (like HRRR and RRFS) with 3km grid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spacing are capable of representing deep convective storms and their outflows, as well as terrain-induced circulations.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Hourly Wildfire Potential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new diagnostic product based on hourly air temperature, humidity, wind gust potential and soil moisture model output.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HWP is provided in real time along with other NWP products from the experimental RRFS: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https://rapidrefresh.noaa.gov/RRFS/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3"/>
          <p:cNvSpPr txBox="1"/>
          <p:nvPr/>
        </p:nvSpPr>
        <p:spPr>
          <a:xfrm>
            <a:off x="7220318" y="6356727"/>
            <a:ext cx="497168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James et al. </a:t>
            </a: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Weather and Forecasting, 2025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aria-hidden='true'">
            <a:extLst>
              <a:ext uri="{FF2B5EF4-FFF2-40B4-BE49-F238E27FC236}">
                <a16:creationId xmlns:a16="http://schemas.microsoft.com/office/drawing/2014/main" id="{7C0442ED-9295-4391-9342-B65B437B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88"/>
            <a:ext cx="7178859" cy="559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29BD2-E306-45ED-99F0-FBB60E50D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21" y="15080"/>
            <a:ext cx="11427141" cy="6842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53130F-F459-0B41-82DA-D32BC991A356}"/>
              </a:ext>
            </a:extLst>
          </p:cNvPr>
          <p:cNvSpPr txBox="1"/>
          <p:nvPr/>
        </p:nvSpPr>
        <p:spPr>
          <a:xfrm>
            <a:off x="2079671" y="63963"/>
            <a:ext cx="1076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RRFS-SD simulations for the FIREX-AQ field campaign, summer, 2019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23D48C-9DDD-064B-8D8F-1AD904966C4F}"/>
              </a:ext>
            </a:extLst>
          </p:cNvPr>
          <p:cNvCxnSpPr>
            <a:cxnSpLocks/>
          </p:cNvCxnSpPr>
          <p:nvPr/>
        </p:nvCxnSpPr>
        <p:spPr>
          <a:xfrm>
            <a:off x="0" y="549271"/>
            <a:ext cx="12192000" cy="0"/>
          </a:xfrm>
          <a:prstGeom prst="line">
            <a:avLst/>
          </a:prstGeom>
          <a:ln w="19050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4974F6A-E0F0-744B-B06A-046755BC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6" y="890009"/>
            <a:ext cx="6222195" cy="5000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E904C-E3F1-4944-AD77-8B95041D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973" y="890009"/>
            <a:ext cx="6222195" cy="5000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6F40F9-69E7-5D4B-89DF-6FFC41AB3EDB}"/>
              </a:ext>
            </a:extLst>
          </p:cNvPr>
          <p:cNvSpPr txBox="1"/>
          <p:nvPr/>
        </p:nvSpPr>
        <p:spPr>
          <a:xfrm>
            <a:off x="5224767" y="782499"/>
            <a:ext cx="174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hour forecast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054AD9-BE14-3341-960E-5EEC3BFC8F7C}"/>
              </a:ext>
            </a:extLst>
          </p:cNvPr>
          <p:cNvSpPr txBox="1"/>
          <p:nvPr/>
        </p:nvSpPr>
        <p:spPr>
          <a:xfrm>
            <a:off x="-49703" y="689954"/>
            <a:ext cx="53421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Williams Flats wildfire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014CA9-6A31-0C47-B8B0-6F382832F91B}"/>
              </a:ext>
            </a:extLst>
          </p:cNvPr>
          <p:cNvCxnSpPr>
            <a:cxnSpLocks/>
          </p:cNvCxnSpPr>
          <p:nvPr/>
        </p:nvCxnSpPr>
        <p:spPr>
          <a:xfrm>
            <a:off x="1426528" y="1098007"/>
            <a:ext cx="790199" cy="10817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346D67-4BF4-421F-BB3C-DAFF9B4F2F37}"/>
              </a:ext>
            </a:extLst>
          </p:cNvPr>
          <p:cNvSpPr txBox="1"/>
          <p:nvPr/>
        </p:nvSpPr>
        <p:spPr>
          <a:xfrm>
            <a:off x="241540" y="5907609"/>
            <a:ext cx="1157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FIREX-AQ provides us with vast amount of in-situ and remote sensing measurements, and biomass flux estimates. These are valuable datasets to evaluate and improve our smoke forecast models.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297232-10DF-400A-8508-198F72AD8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05"/>
            <a:ext cx="1325869" cy="12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48"/>
    </mc:Choice>
    <mc:Fallback xmlns="">
      <p:transition spd="slow" advTm="678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167;p1">
            <a:extLst>
              <a:ext uri="{FF2B5EF4-FFF2-40B4-BE49-F238E27FC236}">
                <a16:creationId xmlns:a16="http://schemas.microsoft.com/office/drawing/2014/main" id="{9D4F3611-19ED-4F70-BC74-117C0C0AAE07}"/>
              </a:ext>
            </a:extLst>
          </p:cNvPr>
          <p:cNvCxnSpPr/>
          <p:nvPr/>
        </p:nvCxnSpPr>
        <p:spPr>
          <a:xfrm>
            <a:off x="0" y="730155"/>
            <a:ext cx="122301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DC626953-8DFD-486A-B90E-ECB0E56E0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b="2569"/>
          <a:stretch/>
        </p:blipFill>
        <p:spPr bwMode="auto">
          <a:xfrm>
            <a:off x="168165" y="1055100"/>
            <a:ext cx="10594428" cy="51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47;p43">
            <a:extLst>
              <a:ext uri="{FF2B5EF4-FFF2-40B4-BE49-F238E27FC236}">
                <a16:creationId xmlns:a16="http://schemas.microsoft.com/office/drawing/2014/main" id="{016CEE50-25F6-4010-89DF-A3E0A78F6956}"/>
              </a:ext>
            </a:extLst>
          </p:cNvPr>
          <p:cNvSpPr txBox="1"/>
          <p:nvPr/>
        </p:nvSpPr>
        <p:spPr>
          <a:xfrm>
            <a:off x="-559019" y="106059"/>
            <a:ext cx="133481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Hourly Fire Radiative Power (FRP) time series for the Williams Flats fire during FIREX-AQ</a:t>
            </a:r>
            <a:endParaRPr sz="2400" b="0" i="1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11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167;p1">
            <a:extLst>
              <a:ext uri="{FF2B5EF4-FFF2-40B4-BE49-F238E27FC236}">
                <a16:creationId xmlns:a16="http://schemas.microsoft.com/office/drawing/2014/main" id="{9D4F3611-19ED-4F70-BC74-117C0C0AAE07}"/>
              </a:ext>
            </a:extLst>
          </p:cNvPr>
          <p:cNvCxnSpPr/>
          <p:nvPr/>
        </p:nvCxnSpPr>
        <p:spPr>
          <a:xfrm>
            <a:off x="0" y="730155"/>
            <a:ext cx="122301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247;p43">
            <a:extLst>
              <a:ext uri="{FF2B5EF4-FFF2-40B4-BE49-F238E27FC236}">
                <a16:creationId xmlns:a16="http://schemas.microsoft.com/office/drawing/2014/main" id="{016CEE50-25F6-4010-89DF-A3E0A78F6956}"/>
              </a:ext>
            </a:extLst>
          </p:cNvPr>
          <p:cNvSpPr txBox="1"/>
          <p:nvPr/>
        </p:nvSpPr>
        <p:spPr>
          <a:xfrm>
            <a:off x="-559019" y="106059"/>
            <a:ext cx="133481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Hourly Fire Radiative Power (FRP) time series for the Williams Flats fire during FIREX-AQ</a:t>
            </a:r>
            <a:endParaRPr sz="2400" b="0" i="1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470224-B4E1-4E70-8654-7C09D91B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65" y="800949"/>
            <a:ext cx="10189779" cy="553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3030CA5A-19CD-441B-AE2D-A59372F9EF5C}"/>
              </a:ext>
            </a:extLst>
          </p:cNvPr>
          <p:cNvSpPr/>
          <p:nvPr/>
        </p:nvSpPr>
        <p:spPr>
          <a:xfrm>
            <a:off x="8939891" y="4101969"/>
            <a:ext cx="587829" cy="1379939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5765</TotalTime>
  <Words>865</Words>
  <Application>Microsoft Office PowerPoint</Application>
  <PresentationFormat>Widescreen</PresentationFormat>
  <Paragraphs>99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CharisSIL</vt:lpstr>
      <vt:lpstr>Helvetica Neue</vt:lpstr>
      <vt:lpstr>Montserrat</vt:lpstr>
      <vt:lpstr>Montserrat SemiBold</vt:lpstr>
      <vt:lpstr>Proxima Nova Semibold</vt:lpstr>
      <vt:lpstr>Roboto</vt:lpstr>
      <vt:lpstr>Roboto-Italic</vt:lpstr>
      <vt:lpstr>Roboto-Regular</vt:lpstr>
      <vt:lpstr>Times New Roman</vt:lpstr>
      <vt:lpstr>Office Theme</vt:lpstr>
      <vt:lpstr>1_Office Theme</vt:lpstr>
      <vt:lpstr>3_Office Theme</vt:lpstr>
      <vt:lpstr>Updates to the RRFS-Smoke-Dust Model and Evaluation of the Real-time  RRFS-SD during the 2025 Fire Season in North America </vt:lpstr>
      <vt:lpstr>Transitioning of the RAP/HRRR-Smoke models to RRFS-Smoke-Dust (RRFS-SD)</vt:lpstr>
      <vt:lpstr>RRFS-SD hourly cycling with data assimilation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Ravan Ahmadov</dc:creator>
  <cp:lastModifiedBy>ravan.ahmadov</cp:lastModifiedBy>
  <cp:revision>396</cp:revision>
  <dcterms:created xsi:type="dcterms:W3CDTF">2024-09-23T02:14:02Z</dcterms:created>
  <dcterms:modified xsi:type="dcterms:W3CDTF">2025-09-09T16:36:04Z</dcterms:modified>
</cp:coreProperties>
</file>