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Nunito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aven Pro"/>
      <p:regular r:id="rId31"/>
      <p:bold r:id="rId32"/>
    </p:embeddedFont>
    <p:embeddedFont>
      <p:font typeface="Oswald"/>
      <p:regular r:id="rId33"/>
      <p:bold r:id="rId34"/>
    </p:embeddedFont>
    <p:embeddedFont>
      <p:font typeface="Open Sans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9" roundtripDataSignature="AMtx7miFKOMhfq+Tyfnxd3FsDqjw88dU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BEC5CA-6AD3-4BA5-801B-5A9230787697}">
  <a:tblStyle styleId="{43BEC5CA-6AD3-4BA5-801B-5A923078769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AEB"/>
          </a:solidFill>
        </a:fill>
      </a:tcStyle>
    </a:wholeTbl>
    <a:band1H>
      <a:tcTxStyle/>
      <a:tcStyle>
        <a:fill>
          <a:solidFill>
            <a:srgbClr val="CAD2D5"/>
          </a:solidFill>
        </a:fill>
      </a:tcStyle>
    </a:band1H>
    <a:band2H>
      <a:tcTxStyle/>
    </a:band2H>
    <a:band1V>
      <a:tcTxStyle/>
      <a:tcStyle>
        <a:fill>
          <a:solidFill>
            <a:srgbClr val="CAD2D5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avenPro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Oswald-regular.fntdata"/><Relationship Id="rId10" Type="http://schemas.openxmlformats.org/officeDocument/2006/relationships/slide" Target="slides/slide4.xml"/><Relationship Id="rId32" Type="http://schemas.openxmlformats.org/officeDocument/2006/relationships/font" Target="fonts/MavenPro-bold.fntdata"/><Relationship Id="rId13" Type="http://schemas.openxmlformats.org/officeDocument/2006/relationships/slide" Target="slides/slide7.xml"/><Relationship Id="rId35" Type="http://schemas.openxmlformats.org/officeDocument/2006/relationships/font" Target="fonts/OpenSans-regular.fntdata"/><Relationship Id="rId12" Type="http://schemas.openxmlformats.org/officeDocument/2006/relationships/slide" Target="slides/slide6.xml"/><Relationship Id="rId34" Type="http://schemas.openxmlformats.org/officeDocument/2006/relationships/font" Target="fonts/Oswald-bold.fntdata"/><Relationship Id="rId15" Type="http://schemas.openxmlformats.org/officeDocument/2006/relationships/slide" Target="slides/slide9.xml"/><Relationship Id="rId37" Type="http://schemas.openxmlformats.org/officeDocument/2006/relationships/font" Target="fonts/OpenSans-italic.fntdata"/><Relationship Id="rId14" Type="http://schemas.openxmlformats.org/officeDocument/2006/relationships/slide" Target="slides/slide8.xml"/><Relationship Id="rId36" Type="http://schemas.openxmlformats.org/officeDocument/2006/relationships/font" Target="fonts/OpenSans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Open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63d2d7979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63d2d7979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3d33d07cf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63d33d07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63d33d07cf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0" name="Google Shape;410;g363d33d07c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3d33d07cf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g363d33d07c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63d33d07cf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g363d33d07c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63d33d07cf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g363d33d07c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3d2d7979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63d2d7979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63d33d07c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g363d33d07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3d33d07cf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g363d33d07c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63d33d07c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g363d33d07c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" title="wave1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4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2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" name="Google Shape;112;p12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12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" name="Google Shape;123;p12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2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" name="Google Shape;127;p12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2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12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2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" name="Google Shape;138;p12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2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" name="Google Shape;142;p12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2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12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2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12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2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8" name="Google Shape;158;p12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2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12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2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2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2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12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2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2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2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2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12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2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2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3" name="Google Shape;183;p12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2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2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2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2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2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2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" name="Google Shape;192;p12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2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2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2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2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12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2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2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2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2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3" name="Google Shape;203;p12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2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12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2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" name="Google Shape;213;p12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2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12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2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2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2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2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2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" name="Google Shape;227;p12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2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2" name="Google Shape;232;p12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2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3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20;p3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21" name="Google Shape;21;p3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2" name="Google Shape;22;p3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3" name="Google Shape;23;p3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6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31" name="Google Shape;31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" name="Google Shape;32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" name="Google Shape;33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146769" y="3406"/>
            <a:ext cx="1233214" cy="1384535"/>
            <a:chOff x="146769" y="3406"/>
            <a:chExt cx="1233214" cy="1384535"/>
          </a:xfrm>
        </p:grpSpPr>
        <p:grpSp>
          <p:nvGrpSpPr>
            <p:cNvPr id="36" name="Google Shape;36;p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37" name="Google Shape;37;p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40" name="Google Shape;40;p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44" name="Google Shape;44;p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48;p5"/>
          <p:cNvGrpSpPr/>
          <p:nvPr/>
        </p:nvGrpSpPr>
        <p:grpSpPr>
          <a:xfrm>
            <a:off x="6775084" y="2904008"/>
            <a:ext cx="2186147" cy="2239500"/>
            <a:chOff x="6775084" y="2904008"/>
            <a:chExt cx="2186147" cy="2239500"/>
          </a:xfrm>
        </p:grpSpPr>
        <p:grpSp>
          <p:nvGrpSpPr>
            <p:cNvPr id="49" name="Google Shape;49;p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" name="Google Shape;56;p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57" name="Google Shape;57;p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" name="Google Shape;61;p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62" name="Google Shape;62;p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8627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" name="Google Shape;67;p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7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5" name="Google Shape;75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6" name="Google Shape;76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8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8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8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" name="Google Shape;84;p8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" name="Google Shape;85;p8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9" title="UIFCW2025_Logo_white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0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10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0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10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10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10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0" name="Google Shape;100;p10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1" title="UIFCW2025_Logo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i="0" sz="2800" u="none" cap="none" strike="noStrik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b="0" i="0" sz="13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b="0" i="0" sz="11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hyperlink" Target="https://github.com/oceanmodeling/CMEPS/tree/f4d7dd41210108f0acb49d524809f5a04cddb725" TargetMode="External"/><Relationship Id="rId5" Type="http://schemas.openxmlformats.org/officeDocument/2006/relationships/hyperlink" Target="https://github.com/oceanmodeling/adcirc/tree/9376e19a41586317257fcb84c7e95de01eae4933/thirdparty/nuop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3d2d79797_0_10"/>
          <p:cNvSpPr txBox="1"/>
          <p:nvPr>
            <p:ph type="ctrTitle"/>
          </p:nvPr>
        </p:nvSpPr>
        <p:spPr>
          <a:xfrm>
            <a:off x="526820" y="610750"/>
            <a:ext cx="78247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lang="en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and Implementation of Regression Tests and Applications within the UFS-Coastal Framework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63d2d79797_0_10"/>
          <p:cNvSpPr txBox="1"/>
          <p:nvPr>
            <p:ph idx="1" type="subTitle"/>
          </p:nvPr>
        </p:nvSpPr>
        <p:spPr>
          <a:xfrm>
            <a:off x="423949" y="3100388"/>
            <a:ext cx="5791113" cy="12787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285"/>
              <a:buNone/>
            </a:pPr>
            <a:r>
              <a:rPr b="0" i="0" lang="en" sz="56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0" i="0" lang="en" sz="5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Yunfang Sun, Ufuk Turuncoglu, Ann Tsay, Hao-Cheng Yu,</a:t>
            </a:r>
            <a:r>
              <a:rPr lang="en" sz="5600">
                <a:solidFill>
                  <a:schemeClr val="lt1"/>
                </a:solidFill>
              </a:rPr>
              <a:t> </a:t>
            </a:r>
            <a:r>
              <a:rPr b="0" i="0" lang="en" sz="5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Joseph Zhang,</a:t>
            </a:r>
            <a:r>
              <a:rPr lang="en" sz="5600">
                <a:solidFill>
                  <a:schemeClr val="lt1"/>
                </a:solidFill>
              </a:rPr>
              <a:t> </a:t>
            </a:r>
            <a:r>
              <a:rPr b="0" i="0" lang="en" sz="5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Ali Abdolali, Jana Haddad, Mansur Jisan,</a:t>
            </a:r>
            <a:r>
              <a:rPr lang="en" sz="5600">
                <a:solidFill>
                  <a:schemeClr val="lt1"/>
                </a:solidFill>
              </a:rPr>
              <a:t> </a:t>
            </a:r>
            <a:r>
              <a:rPr lang="en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Panagiotis Velissariou, Felicio Cassalho, Soroosh Mani, Xu Chen, Fariborz Daneshvar, Zizang Yang, Lei Shi, Denise Worthen, Ali Salimi-Tarazouj</a:t>
            </a:r>
            <a:r>
              <a:rPr b="0" i="0" lang="en" sz="5600" u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Saeideh Banihashemi, Joseph Smith, Lucila J. Houttuijn Bloemendaal , Ed Myersn, Saeed Moghimi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  <p:pic>
        <p:nvPicPr>
          <p:cNvPr id="243" name="Google Shape;243;g363d2d79797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8761" y="1751111"/>
            <a:ext cx="1358571" cy="134927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63d2d79797_0_10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"/>
          <p:cNvSpPr txBox="1"/>
          <p:nvPr>
            <p:ph type="title"/>
          </p:nvPr>
        </p:nvSpPr>
        <p:spPr>
          <a:xfrm>
            <a:off x="548791" y="-61399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3D Vortex Coupling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7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7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62957" y="738232"/>
            <a:ext cx="6316334" cy="409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3d33d07cf_0_2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Results: Hydrodynamic-only</a:t>
            </a:r>
            <a:endParaRPr/>
          </a:p>
        </p:txBody>
      </p:sp>
      <p:sp>
        <p:nvSpPr>
          <p:cNvPr id="403" name="Google Shape;403;g363d33d07cf_0_20"/>
          <p:cNvSpPr txBox="1"/>
          <p:nvPr>
            <p:ph idx="1" type="body"/>
          </p:nvPr>
        </p:nvSpPr>
        <p:spPr>
          <a:xfrm>
            <a:off x="234892" y="1389975"/>
            <a:ext cx="3003258" cy="32407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Water level simulations match FRF tide gauges well.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Captures tidal signal and storm-driven setup.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Provides reliable baseline hydrodynamic conditions.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404" name="Google Shape;404;g363d33d07cf_0_20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63d33d07cf_0_20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g363d33d07cf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g363d33d07cf_0_20"/>
          <p:cNvPicPr preferRelativeResize="0"/>
          <p:nvPr/>
        </p:nvPicPr>
        <p:blipFill rotWithShape="1">
          <a:blip r:embed="rId4">
            <a:alphaModFix/>
          </a:blip>
          <a:srcRect b="21869" l="0" r="0" t="30081"/>
          <a:stretch/>
        </p:blipFill>
        <p:spPr>
          <a:xfrm>
            <a:off x="3347417" y="1098225"/>
            <a:ext cx="5737860" cy="356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63d33d07cf_0_25"/>
          <p:cNvSpPr txBox="1"/>
          <p:nvPr>
            <p:ph type="title"/>
          </p:nvPr>
        </p:nvSpPr>
        <p:spPr>
          <a:xfrm>
            <a:off x="950039" y="23209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Motivations:</a:t>
            </a:r>
            <a:endParaRPr/>
          </a:p>
        </p:txBody>
      </p:sp>
      <p:sp>
        <p:nvSpPr>
          <p:cNvPr id="413" name="Google Shape;413;g363d33d07cf_0_2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63d33d07cf_0_2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363d33d07cf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g363d33d07cf_0_25"/>
          <p:cNvSpPr txBox="1"/>
          <p:nvPr>
            <p:ph idx="1" type="body"/>
          </p:nvPr>
        </p:nvSpPr>
        <p:spPr>
          <a:xfrm>
            <a:off x="871619" y="1022509"/>
            <a:ext cx="57663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Significant wave height aligns with buoy observations.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Frequency spectra show dominant peak reproduced.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Slight underestimation in extreme events.</a:t>
            </a:r>
            <a:endParaRPr/>
          </a:p>
        </p:txBody>
      </p:sp>
      <p:pic>
        <p:nvPicPr>
          <p:cNvPr id="417" name="Google Shape;417;g363d33d07cf_0_25"/>
          <p:cNvPicPr preferRelativeResize="0"/>
          <p:nvPr/>
        </p:nvPicPr>
        <p:blipFill rotWithShape="1">
          <a:blip r:embed="rId4">
            <a:alphaModFix/>
          </a:blip>
          <a:srcRect b="47523" l="0" r="0" t="0"/>
          <a:stretch/>
        </p:blipFill>
        <p:spPr>
          <a:xfrm>
            <a:off x="569620" y="1945839"/>
            <a:ext cx="6370320" cy="2583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363d33d07cf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0070" y="723711"/>
            <a:ext cx="6406532" cy="4123973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g363d33d07cf_0_35"/>
          <p:cNvSpPr txBox="1"/>
          <p:nvPr>
            <p:ph type="title"/>
          </p:nvPr>
        </p:nvSpPr>
        <p:spPr>
          <a:xfrm>
            <a:off x="1084230" y="-13823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Results: Coupled Simulations</a:t>
            </a:r>
            <a:endParaRPr/>
          </a:p>
        </p:txBody>
      </p:sp>
      <p:sp>
        <p:nvSpPr>
          <p:cNvPr id="424" name="Google Shape;424;g363d33d07cf_0_35"/>
          <p:cNvSpPr txBox="1"/>
          <p:nvPr>
            <p:ph idx="1" type="body"/>
          </p:nvPr>
        </p:nvSpPr>
        <p:spPr>
          <a:xfrm>
            <a:off x="0" y="869210"/>
            <a:ext cx="2869034" cy="40639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Radiation Stress:</a:t>
            </a: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Captures broad-scale trends in nearshore setup.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Lower computational cost, but less detailed currents.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Vortex Force:</a:t>
            </a:r>
            <a:endParaRPr b="0" i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Realistic 3D current structures.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Improved accuracy under energetic wave conditions.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Better representation of surf-zone circulation.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425" name="Google Shape;425;g363d33d07cf_0_3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63d33d07cf_0_3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g363d33d07cf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63d33d07cf_0_50"/>
          <p:cNvSpPr txBox="1"/>
          <p:nvPr>
            <p:ph type="title"/>
          </p:nvPr>
        </p:nvSpPr>
        <p:spPr>
          <a:xfrm>
            <a:off x="526200" y="77516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Scalability: Hurricane Ian (2022)</a:t>
            </a:r>
            <a:endParaRPr/>
          </a:p>
        </p:txBody>
      </p:sp>
      <p:sp>
        <p:nvSpPr>
          <p:cNvPr id="433" name="Google Shape;433;g363d33d07cf_0_50"/>
          <p:cNvSpPr txBox="1"/>
          <p:nvPr>
            <p:ph idx="1" type="body"/>
          </p:nvPr>
        </p:nvSpPr>
        <p:spPr>
          <a:xfrm>
            <a:off x="288001" y="1064682"/>
            <a:ext cx="2706870" cy="3074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Atlantic domain application: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Basin-scale setup covering U.S. East Coast.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Hurricane Ian (2022) used as test case.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"/>
              <a:t>Importance: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Demonstrates UFS-Coastal can scale from </a:t>
            </a:r>
            <a:r>
              <a:rPr b="1" lang="en"/>
              <a:t>testbed → regional storm forecasting</a:t>
            </a:r>
            <a:r>
              <a:rPr lang="en"/>
              <a:t>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/>
              <a:t>Operationally relevant for surge, flooding, and wave hazards.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434" name="Google Shape;434;g363d33d07cf_0_50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g363d33d07cf_0_50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g363d33d07cf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363d33d07cf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2862" y="1076816"/>
            <a:ext cx="3334529" cy="32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g363d33d07cf_0_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17663" y="1800000"/>
            <a:ext cx="2716609" cy="217606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363d33d07cf_0_50"/>
          <p:cNvSpPr txBox="1"/>
          <p:nvPr/>
        </p:nvSpPr>
        <p:spPr>
          <a:xfrm>
            <a:off x="7185600" y="1492223"/>
            <a:ext cx="15584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2D coupling case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"/>
          <p:cNvSpPr txBox="1"/>
          <p:nvPr>
            <p:ph type="title"/>
          </p:nvPr>
        </p:nvSpPr>
        <p:spPr>
          <a:xfrm>
            <a:off x="814200" y="77516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/>
          </a:p>
        </p:txBody>
      </p:sp>
      <p:sp>
        <p:nvSpPr>
          <p:cNvPr id="445" name="Google Shape;445;p18"/>
          <p:cNvSpPr txBox="1"/>
          <p:nvPr>
            <p:ph idx="1" type="body"/>
          </p:nvPr>
        </p:nvSpPr>
        <p:spPr>
          <a:xfrm>
            <a:off x="720000" y="1216800"/>
            <a:ext cx="7394730" cy="294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Standardized regression tests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provide a foundation for reproducible, reliable coastal modeling.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Coupling strategy matters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vortex force improves nearshore realism, radiation stress remains useful for efficiency.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UFS-Coastal scales effectively from </a:t>
            </a: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local testbeds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to </a:t>
            </a: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regional hazards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like Hurricane Ian.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This work strengthens NOAA’s ability to forecast </a:t>
            </a: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storm surge, coastal flooding, and wave dynamics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446" name="Google Shape;446;p18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8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63d33d07cf_0_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454" name="Google Shape;454;g363d33d07cf_0_15"/>
          <p:cNvSpPr txBox="1"/>
          <p:nvPr>
            <p:ph idx="1" type="body"/>
          </p:nvPr>
        </p:nvSpPr>
        <p:spPr>
          <a:xfrm>
            <a:off x="1084230" y="138997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0" lang="en" sz="3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Thank you for your attention!</a:t>
            </a:r>
            <a:endParaRPr sz="3600"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i="0" lang="en" sz="3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Q/A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5" name="Google Shape;455;g363d33d07cf_0_1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363d33d07cf_0_1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g363d33d07cf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250" name="Google Shape;250;p1"/>
          <p:cNvSpPr txBox="1"/>
          <p:nvPr>
            <p:ph idx="1" type="body"/>
          </p:nvPr>
        </p:nvSpPr>
        <p:spPr>
          <a:xfrm>
            <a:off x="1084230" y="1389975"/>
            <a:ext cx="7030500" cy="25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Introduction &amp; UFS-Coastal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Duck, NC (Hurricane Sandy) Regression tests &amp; Results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Scalability (Hurricane Ian)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Conclusion &amp; Future works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51" name="Google Shape;251;p1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>
            <p:ph type="title"/>
          </p:nvPr>
        </p:nvSpPr>
        <p:spPr>
          <a:xfrm>
            <a:off x="1084230" y="38758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59" name="Google Shape;259;p14"/>
          <p:cNvSpPr txBox="1"/>
          <p:nvPr>
            <p:ph idx="1" type="body"/>
          </p:nvPr>
        </p:nvSpPr>
        <p:spPr>
          <a:xfrm>
            <a:off x="-226142" y="763399"/>
            <a:ext cx="4410794" cy="41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Coastal hazards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(storm surge, flooding, wave impacts) cause billions in damage and threaten lives every year.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Accurate forecasts in the </a:t>
            </a: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nearshore zone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are especially challenging due to </a:t>
            </a: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dynamic wave-current interactions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To be robust, models must be: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Reliable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consistently reproduce observed conditions.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Reproducible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same setup yields the same result anywhere.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Systematically evaluated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: standardized tests against real-world data.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4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4"/>
          <p:cNvPicPr preferRelativeResize="0"/>
          <p:nvPr/>
        </p:nvPicPr>
        <p:blipFill rotWithShape="1">
          <a:blip r:embed="rId4">
            <a:alphaModFix/>
          </a:blip>
          <a:srcRect b="0" l="14258" r="31505" t="0"/>
          <a:stretch/>
        </p:blipFill>
        <p:spPr>
          <a:xfrm>
            <a:off x="4184652" y="1203967"/>
            <a:ext cx="4959348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4"/>
          <p:cNvSpPr txBox="1"/>
          <p:nvPr>
            <p:ph idx="2" type="body"/>
          </p:nvPr>
        </p:nvSpPr>
        <p:spPr>
          <a:xfrm>
            <a:off x="4184652" y="4085803"/>
            <a:ext cx="2736015" cy="684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0" i="0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Hurricane Sandy in October 2012.</a:t>
            </a:r>
            <a:endParaRPr/>
          </a:p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b="0" i="0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Photo credit: U.S. Air Force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63d2d79797_0_5"/>
          <p:cNvSpPr txBox="1"/>
          <p:nvPr>
            <p:ph type="title"/>
          </p:nvPr>
        </p:nvSpPr>
        <p:spPr>
          <a:xfrm>
            <a:off x="1249829" y="112200"/>
            <a:ext cx="2261105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UFS-Coastal</a:t>
            </a:r>
            <a:endParaRPr/>
          </a:p>
        </p:txBody>
      </p:sp>
      <p:sp>
        <p:nvSpPr>
          <p:cNvPr id="270" name="Google Shape;270;g363d2d79797_0_5"/>
          <p:cNvSpPr txBox="1"/>
          <p:nvPr>
            <p:ph idx="1" type="body"/>
          </p:nvPr>
        </p:nvSpPr>
        <p:spPr>
          <a:xfrm>
            <a:off x="5166" y="669425"/>
            <a:ext cx="2137083" cy="41662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800"/>
              <a:t>Unified Forecast System Coastal model (UFS-Coastal) is forked from UFS-weather, adding coastal ocean models, is a modeling framework for coupled coastal applications and regional forecasts.</a:t>
            </a:r>
            <a:endParaRPr/>
          </a:p>
          <a:p>
            <a:pPr indent="-203200" lvl="0" marL="2857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Font typeface="Arial"/>
              <a:buNone/>
            </a:pPr>
            <a:r>
              <a:t/>
            </a:r>
            <a:endParaRPr sz="1800"/>
          </a:p>
        </p:txBody>
      </p:sp>
      <p:sp>
        <p:nvSpPr>
          <p:cNvPr id="271" name="Google Shape;271;g363d2d79797_0_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63d2d79797_0_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g363d2d79797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4272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g363d2d79797_0_5"/>
          <p:cNvGrpSpPr/>
          <p:nvPr/>
        </p:nvGrpSpPr>
        <p:grpSpPr>
          <a:xfrm>
            <a:off x="2602269" y="302224"/>
            <a:ext cx="6000324" cy="4380970"/>
            <a:chOff x="2259973" y="610001"/>
            <a:chExt cx="6000324" cy="4380970"/>
          </a:xfrm>
        </p:grpSpPr>
        <p:sp>
          <p:nvSpPr>
            <p:cNvPr id="275" name="Google Shape;275;g363d2d79797_0_5"/>
            <p:cNvSpPr/>
            <p:nvPr/>
          </p:nvSpPr>
          <p:spPr>
            <a:xfrm>
              <a:off x="2526148" y="4099071"/>
              <a:ext cx="4332600" cy="8919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6" name="Google Shape;276;g363d2d79797_0_5"/>
            <p:cNvGrpSpPr/>
            <p:nvPr/>
          </p:nvGrpSpPr>
          <p:grpSpPr>
            <a:xfrm>
              <a:off x="6566365" y="2075712"/>
              <a:ext cx="1052715" cy="587972"/>
              <a:chOff x="9014259" y="1223076"/>
              <a:chExt cx="2922615" cy="414774"/>
            </a:xfrm>
          </p:grpSpPr>
          <p:sp>
            <p:nvSpPr>
              <p:cNvPr id="277" name="Google Shape;277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Sea Ice</a:t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78" name="Google Shape;278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79" name="Google Shape;279;g363d2d79797_0_5"/>
            <p:cNvGrpSpPr/>
            <p:nvPr/>
          </p:nvGrpSpPr>
          <p:grpSpPr>
            <a:xfrm>
              <a:off x="3552008" y="3382607"/>
              <a:ext cx="1052715" cy="587972"/>
              <a:chOff x="9014259" y="1223076"/>
              <a:chExt cx="2922615" cy="414774"/>
            </a:xfrm>
          </p:grpSpPr>
          <p:sp>
            <p:nvSpPr>
              <p:cNvPr id="280" name="Google Shape;280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SCHISM</a:t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81" name="Google Shape;281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82" name="Google Shape;282;g363d2d79797_0_5"/>
            <p:cNvGrpSpPr/>
            <p:nvPr/>
          </p:nvGrpSpPr>
          <p:grpSpPr>
            <a:xfrm>
              <a:off x="4735234" y="3379616"/>
              <a:ext cx="1052715" cy="587972"/>
              <a:chOff x="9014259" y="1223076"/>
              <a:chExt cx="2922615" cy="414774"/>
            </a:xfrm>
          </p:grpSpPr>
          <p:sp>
            <p:nvSpPr>
              <p:cNvPr id="283" name="Google Shape;283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ROMS</a:t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84" name="Google Shape;284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cxnSp>
          <p:nvCxnSpPr>
            <p:cNvPr id="285" name="Google Shape;285;g363d2d79797_0_5"/>
            <p:cNvCxnSpPr>
              <a:stCxn id="286" idx="2"/>
              <a:endCxn id="287" idx="0"/>
            </p:cNvCxnSpPr>
            <p:nvPr/>
          </p:nvCxnSpPr>
          <p:spPr>
            <a:xfrm rot="5400000">
              <a:off x="5045185" y="2010257"/>
              <a:ext cx="367200" cy="62700"/>
            </a:xfrm>
            <a:prstGeom prst="curvedConnector3">
              <a:avLst>
                <a:gd fmla="val 133812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288" name="Google Shape;288;g363d2d79797_0_5"/>
            <p:cNvGrpSpPr/>
            <p:nvPr/>
          </p:nvGrpSpPr>
          <p:grpSpPr>
            <a:xfrm>
              <a:off x="2662260" y="4325930"/>
              <a:ext cx="905718" cy="601256"/>
              <a:chOff x="9014259" y="1223076"/>
              <a:chExt cx="2922615" cy="414774"/>
            </a:xfrm>
          </p:grpSpPr>
          <p:sp>
            <p:nvSpPr>
              <p:cNvPr id="289" name="Google Shape;289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“Data” Atmosphere</a:t>
                </a:r>
                <a:endParaRPr b="1" i="0" sz="1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0" name="Google Shape;290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1" name="Google Shape;291;g363d2d79797_0_5"/>
            <p:cNvGrpSpPr/>
            <p:nvPr/>
          </p:nvGrpSpPr>
          <p:grpSpPr>
            <a:xfrm>
              <a:off x="3718707" y="4325930"/>
              <a:ext cx="905718" cy="601256"/>
              <a:chOff x="9014259" y="1223076"/>
              <a:chExt cx="2922615" cy="414774"/>
            </a:xfrm>
          </p:grpSpPr>
          <p:sp>
            <p:nvSpPr>
              <p:cNvPr id="292" name="Google Shape;292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“Data” Ocean</a:t>
                </a:r>
                <a:endParaRPr b="1" i="0" sz="1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3" name="Google Shape;293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4" name="Google Shape;294;g363d2d79797_0_5"/>
            <p:cNvGrpSpPr/>
            <p:nvPr/>
          </p:nvGrpSpPr>
          <p:grpSpPr>
            <a:xfrm>
              <a:off x="4775153" y="4325930"/>
              <a:ext cx="905718" cy="601256"/>
              <a:chOff x="9014259" y="1223076"/>
              <a:chExt cx="2922615" cy="414774"/>
            </a:xfrm>
          </p:grpSpPr>
          <p:sp>
            <p:nvSpPr>
              <p:cNvPr id="295" name="Google Shape;295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“Data” Wave</a:t>
                </a:r>
                <a:endParaRPr b="1" i="0" sz="1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6" name="Google Shape;296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297" name="Google Shape;297;g363d2d79797_0_5"/>
            <p:cNvGrpSpPr/>
            <p:nvPr/>
          </p:nvGrpSpPr>
          <p:grpSpPr>
            <a:xfrm>
              <a:off x="5831599" y="4325930"/>
              <a:ext cx="905718" cy="601256"/>
              <a:chOff x="9014259" y="1223076"/>
              <a:chExt cx="2922615" cy="414774"/>
            </a:xfrm>
          </p:grpSpPr>
          <p:sp>
            <p:nvSpPr>
              <p:cNvPr id="298" name="Google Shape;298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1" i="0" lang="en" sz="10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“Data” ...</a:t>
                </a:r>
                <a:endParaRPr b="1" i="0" sz="1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299" name="Google Shape;299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sp>
          <p:nvSpPr>
            <p:cNvPr id="300" name="Google Shape;300;g363d2d79797_0_5"/>
            <p:cNvSpPr txBox="1"/>
            <p:nvPr/>
          </p:nvSpPr>
          <p:spPr>
            <a:xfrm>
              <a:off x="2526148" y="3989956"/>
              <a:ext cx="18444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CDEPS</a:t>
              </a:r>
              <a:endParaRPr b="0" i="1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g363d2d79797_0_5"/>
            <p:cNvSpPr/>
            <p:nvPr/>
          </p:nvSpPr>
          <p:spPr>
            <a:xfrm>
              <a:off x="3975375" y="610001"/>
              <a:ext cx="3000900" cy="367200"/>
            </a:xfrm>
            <a:prstGeom prst="rect">
              <a:avLst/>
            </a:prstGeom>
            <a:solidFill>
              <a:srgbClr val="B6D7A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UFS WEATHER MODEL </a:t>
              </a:r>
              <a:endParaRPr b="1" i="0" sz="1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" sz="1000" u="none" cap="none" strike="noStrike">
                  <a:solidFill>
                    <a:srgbClr val="000000"/>
                  </a:solidFill>
                  <a:highlight>
                    <a:srgbClr val="EEFF41"/>
                  </a:highlight>
                  <a:latin typeface="Oswald"/>
                  <a:ea typeface="Oswald"/>
                  <a:cs typeface="Oswald"/>
                  <a:sym typeface="Oswald"/>
                </a:rPr>
                <a:t>with new coastal components</a:t>
              </a:r>
              <a:endParaRPr b="1" i="0" sz="1000" u="none" cap="none" strike="noStrike">
                <a:solidFill>
                  <a:srgbClr val="000000"/>
                </a:solidFill>
                <a:highlight>
                  <a:srgbClr val="EEFF41"/>
                </a:highlight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302" name="Google Shape;302;g363d2d79797_0_5"/>
            <p:cNvGrpSpPr/>
            <p:nvPr/>
          </p:nvGrpSpPr>
          <p:grpSpPr>
            <a:xfrm>
              <a:off x="3853839" y="2375065"/>
              <a:ext cx="449060" cy="198421"/>
              <a:chOff x="3906285" y="3683954"/>
              <a:chExt cx="398606" cy="279398"/>
            </a:xfrm>
          </p:grpSpPr>
          <p:sp>
            <p:nvSpPr>
              <p:cNvPr id="303" name="Google Shape;303;g363d2d79797_0_5"/>
              <p:cNvSpPr/>
              <p:nvPr/>
            </p:nvSpPr>
            <p:spPr>
              <a:xfrm rot="10789638">
                <a:off x="3906549" y="3803262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g363d2d79797_0_5"/>
              <p:cNvSpPr/>
              <p:nvPr/>
            </p:nvSpPr>
            <p:spPr>
              <a:xfrm rot="-10362">
                <a:off x="3906524" y="3684554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5" name="Google Shape;305;g363d2d79797_0_5"/>
            <p:cNvSpPr txBox="1"/>
            <p:nvPr/>
          </p:nvSpPr>
          <p:spPr>
            <a:xfrm>
              <a:off x="3740822" y="2496875"/>
              <a:ext cx="831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1" lang="en" sz="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NUOPC Connectors</a:t>
              </a:r>
              <a:endParaRPr b="0" i="1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6" name="Google Shape;306;g363d2d79797_0_5"/>
            <p:cNvGrpSpPr/>
            <p:nvPr/>
          </p:nvGrpSpPr>
          <p:grpSpPr>
            <a:xfrm>
              <a:off x="5932417" y="2398669"/>
              <a:ext cx="374092" cy="198401"/>
              <a:chOff x="5934873" y="3716829"/>
              <a:chExt cx="398606" cy="279398"/>
            </a:xfrm>
          </p:grpSpPr>
          <p:sp>
            <p:nvSpPr>
              <p:cNvPr id="307" name="Google Shape;307;g363d2d79797_0_5"/>
              <p:cNvSpPr/>
              <p:nvPr/>
            </p:nvSpPr>
            <p:spPr>
              <a:xfrm rot="10789638">
                <a:off x="5935137" y="3836137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g363d2d79797_0_5"/>
              <p:cNvSpPr/>
              <p:nvPr/>
            </p:nvSpPr>
            <p:spPr>
              <a:xfrm rot="-10362">
                <a:off x="5935112" y="3717429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9" name="Google Shape;309;g363d2d79797_0_5"/>
            <p:cNvGrpSpPr/>
            <p:nvPr/>
          </p:nvGrpSpPr>
          <p:grpSpPr>
            <a:xfrm rot="7111803">
              <a:off x="4365259" y="3006192"/>
              <a:ext cx="297945" cy="253970"/>
              <a:chOff x="5934873" y="3716829"/>
              <a:chExt cx="398606" cy="279398"/>
            </a:xfrm>
          </p:grpSpPr>
          <p:sp>
            <p:nvSpPr>
              <p:cNvPr id="310" name="Google Shape;310;g363d2d79797_0_5"/>
              <p:cNvSpPr/>
              <p:nvPr/>
            </p:nvSpPr>
            <p:spPr>
              <a:xfrm rot="10789638">
                <a:off x="5935137" y="3836137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363d2d79797_0_5"/>
              <p:cNvSpPr/>
              <p:nvPr/>
            </p:nvSpPr>
            <p:spPr>
              <a:xfrm rot="-10362">
                <a:off x="5935112" y="3717429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2" name="Google Shape;312;g363d2d79797_0_5"/>
            <p:cNvGrpSpPr/>
            <p:nvPr/>
          </p:nvGrpSpPr>
          <p:grpSpPr>
            <a:xfrm rot="5400000">
              <a:off x="4972045" y="2985431"/>
              <a:ext cx="283050" cy="262216"/>
              <a:chOff x="5934873" y="3716829"/>
              <a:chExt cx="398606" cy="279398"/>
            </a:xfrm>
          </p:grpSpPr>
          <p:sp>
            <p:nvSpPr>
              <p:cNvPr id="313" name="Google Shape;313;g363d2d79797_0_5"/>
              <p:cNvSpPr/>
              <p:nvPr/>
            </p:nvSpPr>
            <p:spPr>
              <a:xfrm rot="10789638">
                <a:off x="5935137" y="3836137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363d2d79797_0_5"/>
              <p:cNvSpPr/>
              <p:nvPr/>
            </p:nvSpPr>
            <p:spPr>
              <a:xfrm rot="-10362">
                <a:off x="5935112" y="3717429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5" name="Google Shape;315;g363d2d79797_0_5"/>
            <p:cNvCxnSpPr>
              <a:stCxn id="301" idx="2"/>
              <a:endCxn id="286" idx="0"/>
            </p:cNvCxnSpPr>
            <p:nvPr/>
          </p:nvCxnSpPr>
          <p:spPr>
            <a:xfrm rot="5400000">
              <a:off x="5048475" y="1188851"/>
              <a:ext cx="639000" cy="215700"/>
            </a:xfrm>
            <a:prstGeom prst="curvedConnector3">
              <a:avLst>
                <a:gd fmla="val 98166" name="adj1"/>
              </a:avLst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316" name="Google Shape;316;g363d2d79797_0_5"/>
            <p:cNvSpPr txBox="1"/>
            <p:nvPr/>
          </p:nvSpPr>
          <p:spPr>
            <a:xfrm>
              <a:off x="5034581" y="1218133"/>
              <a:ext cx="882659" cy="323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Fortran use</a:t>
              </a:r>
              <a:endParaRPr b="0" i="1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7" name="Google Shape;317;g363d2d79797_0_5"/>
            <p:cNvGrpSpPr/>
            <p:nvPr/>
          </p:nvGrpSpPr>
          <p:grpSpPr>
            <a:xfrm>
              <a:off x="6566365" y="2727664"/>
              <a:ext cx="1052715" cy="587972"/>
              <a:chOff x="9014259" y="1223076"/>
              <a:chExt cx="2922615" cy="414774"/>
            </a:xfrm>
          </p:grpSpPr>
          <p:sp>
            <p:nvSpPr>
              <p:cNvPr id="318" name="Google Shape;318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ADCIRC</a:t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19" name="Google Shape;319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20" name="Google Shape;320;g363d2d79797_0_5"/>
            <p:cNvGrpSpPr/>
            <p:nvPr/>
          </p:nvGrpSpPr>
          <p:grpSpPr>
            <a:xfrm>
              <a:off x="5918448" y="3379616"/>
              <a:ext cx="1052715" cy="587972"/>
              <a:chOff x="9014259" y="1223076"/>
              <a:chExt cx="2922615" cy="414774"/>
            </a:xfrm>
          </p:grpSpPr>
          <p:sp>
            <p:nvSpPr>
              <p:cNvPr id="321" name="Google Shape;321;g363d2d79797_0_5"/>
              <p:cNvSpPr/>
              <p:nvPr/>
            </p:nvSpPr>
            <p:spPr>
              <a:xfrm>
                <a:off x="9014259" y="1338150"/>
                <a:ext cx="2922600" cy="2997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FVCOM</a:t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  <p:sp>
            <p:nvSpPr>
              <p:cNvPr id="322" name="Google Shape;322;g363d2d79797_0_5"/>
              <p:cNvSpPr/>
              <p:nvPr/>
            </p:nvSpPr>
            <p:spPr>
              <a:xfrm>
                <a:off x="9014274" y="1223076"/>
                <a:ext cx="2922600" cy="1227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grpSp>
          <p:nvGrpSpPr>
            <p:cNvPr id="323" name="Google Shape;323;g363d2d79797_0_5"/>
            <p:cNvGrpSpPr/>
            <p:nvPr/>
          </p:nvGrpSpPr>
          <p:grpSpPr>
            <a:xfrm rot="2740752">
              <a:off x="5705998" y="2995729"/>
              <a:ext cx="318206" cy="241623"/>
              <a:chOff x="5934873" y="3716829"/>
              <a:chExt cx="398606" cy="279398"/>
            </a:xfrm>
          </p:grpSpPr>
          <p:sp>
            <p:nvSpPr>
              <p:cNvPr id="324" name="Google Shape;324;g363d2d79797_0_5"/>
              <p:cNvSpPr/>
              <p:nvPr/>
            </p:nvSpPr>
            <p:spPr>
              <a:xfrm rot="10789638">
                <a:off x="5935137" y="3836137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363d2d79797_0_5"/>
              <p:cNvSpPr/>
              <p:nvPr/>
            </p:nvSpPr>
            <p:spPr>
              <a:xfrm rot="-10362">
                <a:off x="5935112" y="3717429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6" name="Google Shape;326;g363d2d79797_0_5"/>
            <p:cNvGrpSpPr/>
            <p:nvPr/>
          </p:nvGrpSpPr>
          <p:grpSpPr>
            <a:xfrm rot="1216682">
              <a:off x="6028956" y="2795382"/>
              <a:ext cx="358370" cy="212187"/>
              <a:chOff x="5934873" y="3716829"/>
              <a:chExt cx="398606" cy="279398"/>
            </a:xfrm>
          </p:grpSpPr>
          <p:sp>
            <p:nvSpPr>
              <p:cNvPr id="327" name="Google Shape;327;g363d2d79797_0_5"/>
              <p:cNvSpPr/>
              <p:nvPr/>
            </p:nvSpPr>
            <p:spPr>
              <a:xfrm rot="10789638">
                <a:off x="5935137" y="3836137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363d2d79797_0_5"/>
              <p:cNvSpPr/>
              <p:nvPr/>
            </p:nvSpPr>
            <p:spPr>
              <a:xfrm rot="-10362">
                <a:off x="5935112" y="3717429"/>
                <a:ext cx="398102" cy="159491"/>
              </a:xfrm>
              <a:prstGeom prst="leftArrow">
                <a:avLst>
                  <a:gd fmla="val 50000" name="adj1"/>
                  <a:gd fmla="val 50000" name="adj2"/>
                </a:avLst>
              </a:prstGeom>
              <a:solidFill>
                <a:srgbClr val="6AA84F"/>
              </a:solidFill>
              <a:ln cap="flat" cmpd="sng" w="9525">
                <a:solidFill>
                  <a:srgbClr val="38761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g363d2d79797_0_5"/>
            <p:cNvSpPr/>
            <p:nvPr/>
          </p:nvSpPr>
          <p:spPr>
            <a:xfrm>
              <a:off x="4545224" y="2225232"/>
              <a:ext cx="1304703" cy="628225"/>
            </a:xfrm>
            <a:prstGeom prst="rect">
              <a:avLst/>
            </a:prstGeom>
            <a:solidFill>
              <a:srgbClr val="E69138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CMEPS</a:t>
              </a:r>
              <a:endParaRPr b="1" i="0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Mediator</a:t>
              </a:r>
              <a:endParaRPr b="1" i="0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286" name="Google Shape;286;g363d2d79797_0_5"/>
            <p:cNvSpPr/>
            <p:nvPr/>
          </p:nvSpPr>
          <p:spPr>
            <a:xfrm>
              <a:off x="2259973" y="1616218"/>
              <a:ext cx="6000324" cy="241789"/>
            </a:xfrm>
            <a:prstGeom prst="rect">
              <a:avLst/>
            </a:prstGeom>
            <a:solidFill>
              <a:srgbClr val="CFE2F3"/>
            </a:solidFill>
            <a:ln cap="flat" cmpd="sng" w="9525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n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rPr>
                <a:t>UFS Unified Driver (ESMF)</a:t>
              </a:r>
              <a:endParaRPr b="1" i="0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329" name="Google Shape;329;g363d2d79797_0_5"/>
            <p:cNvGrpSpPr/>
            <p:nvPr/>
          </p:nvGrpSpPr>
          <p:grpSpPr>
            <a:xfrm>
              <a:off x="2636193" y="2073381"/>
              <a:ext cx="1052714" cy="716542"/>
              <a:chOff x="9014253" y="1223083"/>
              <a:chExt cx="2922610" cy="545268"/>
            </a:xfrm>
          </p:grpSpPr>
          <p:sp>
            <p:nvSpPr>
              <p:cNvPr id="330" name="Google Shape;330;g363d2d79797_0_5"/>
              <p:cNvSpPr/>
              <p:nvPr/>
            </p:nvSpPr>
            <p:spPr>
              <a:xfrm>
                <a:off x="9014263" y="1338151"/>
                <a:ext cx="2922600" cy="430200"/>
              </a:xfrm>
              <a:prstGeom prst="rect">
                <a:avLst/>
              </a:prstGeom>
              <a:solidFill>
                <a:srgbClr val="FFE599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1" i="0" sz="12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Wave</a:t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g363d2d79797_0_5"/>
              <p:cNvSpPr/>
              <p:nvPr/>
            </p:nvSpPr>
            <p:spPr>
              <a:xfrm>
                <a:off x="9014253" y="1223083"/>
                <a:ext cx="2922600" cy="150300"/>
              </a:xfrm>
              <a:prstGeom prst="rect">
                <a:avLst/>
              </a:prstGeom>
              <a:solidFill>
                <a:srgbClr val="FFD966"/>
              </a:solidFill>
              <a:ln cap="flat" cmpd="sng" w="9525">
                <a:solidFill>
                  <a:srgbClr val="43434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0" i="0" lang="en" sz="1100" u="none" cap="none" strike="noStrike">
                    <a:solidFill>
                      <a:srgbClr val="000000"/>
                    </a:solidFill>
                    <a:latin typeface="Oswald"/>
                    <a:ea typeface="Oswald"/>
                    <a:cs typeface="Oswald"/>
                    <a:sym typeface="Oswald"/>
                  </a:rPr>
                  <a:t>NUOPC Cap</a:t>
                </a:r>
                <a:endParaRPr b="0" i="0" sz="1100" u="none" cap="none" strike="noStrike">
                  <a:solidFill>
                    <a:srgbClr val="000000"/>
                  </a:solidFill>
                  <a:latin typeface="Oswald"/>
                  <a:ea typeface="Oswald"/>
                  <a:cs typeface="Oswald"/>
                  <a:sym typeface="Oswald"/>
                </a:endParaRPr>
              </a:p>
            </p:txBody>
          </p:sp>
        </p:grpSp>
        <p:sp>
          <p:nvSpPr>
            <p:cNvPr id="332" name="Google Shape;332;g363d2d79797_0_5"/>
            <p:cNvSpPr txBox="1"/>
            <p:nvPr/>
          </p:nvSpPr>
          <p:spPr>
            <a:xfrm>
              <a:off x="5034531" y="1880070"/>
              <a:ext cx="8826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1" lang="en" sz="9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Fortran use</a:t>
              </a:r>
              <a:endParaRPr b="0" i="1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63d2d79797_0_5">
              <a:hlinkClick r:id="rId4"/>
            </p:cNvPr>
            <p:cNvSpPr txBox="1"/>
            <p:nvPr/>
          </p:nvSpPr>
          <p:spPr>
            <a:xfrm>
              <a:off x="5527222" y="2192772"/>
              <a:ext cx="5811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sng" cap="none" strike="noStrike">
                  <a:solidFill>
                    <a:srgbClr val="0097A7"/>
                  </a:solidFill>
                  <a:latin typeface="Arial"/>
                  <a:ea typeface="Arial"/>
                  <a:cs typeface="Arial"/>
                  <a:sym typeface="Aria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code</a:t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g363d2d79797_0_5"/>
          <p:cNvSpPr/>
          <p:nvPr/>
        </p:nvSpPr>
        <p:spPr>
          <a:xfrm>
            <a:off x="2403707" y="1625147"/>
            <a:ext cx="2600391" cy="3210575"/>
          </a:xfrm>
          <a:prstGeom prst="rect">
            <a:avLst/>
          </a:prstGeom>
          <a:noFill/>
          <a:ln cap="flat" cmpd="sng" w="57150">
            <a:solidFill>
              <a:srgbClr val="084A5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363d2d79797_0_5"/>
          <p:cNvSpPr/>
          <p:nvPr/>
        </p:nvSpPr>
        <p:spPr>
          <a:xfrm>
            <a:off x="2203180" y="967570"/>
            <a:ext cx="6909016" cy="3868153"/>
          </a:xfrm>
          <a:prstGeom prst="rect">
            <a:avLst/>
          </a:prstGeom>
          <a:noFill/>
          <a:ln cap="flat" cmpd="sng" w="5715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63d2d79797_0_5"/>
          <p:cNvSpPr txBox="1"/>
          <p:nvPr/>
        </p:nvSpPr>
        <p:spPr>
          <a:xfrm>
            <a:off x="3248458" y="4817883"/>
            <a:ext cx="437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https://github.com/oceanmodeling/ufs-weather-model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63d33d07cf_0_0"/>
          <p:cNvSpPr txBox="1"/>
          <p:nvPr>
            <p:ph type="title"/>
          </p:nvPr>
        </p:nvSpPr>
        <p:spPr>
          <a:xfrm>
            <a:off x="1161187" y="0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342" name="Google Shape;342;g363d33d07cf_0_0"/>
          <p:cNvSpPr txBox="1"/>
          <p:nvPr>
            <p:ph idx="1" type="body"/>
          </p:nvPr>
        </p:nvSpPr>
        <p:spPr>
          <a:xfrm>
            <a:off x="511725" y="805350"/>
            <a:ext cx="7547100" cy="39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Design standardized regression tests: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using high-quality observations during Hurricane Sandy at Duck, NC.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Evaluate multiple model setups:</a:t>
            </a:r>
            <a:endParaRPr b="0" i="0"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Hydrodynamic-only (SCHISM).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Wave-only (WW3).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Fully coupled wave</a:t>
            </a:r>
            <a:r>
              <a:rPr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current simulations.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Assess coupling strategies:</a:t>
            </a:r>
            <a:endParaRPr b="0" i="0"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Radiation stress (traditional 2D).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Vortex force (advanced 3D).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Demonstrate scalability</a:t>
            </a: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by applying UFS-Coastal to a large regional storm event (Hurricane Ian, 2022).</a:t>
            </a:r>
            <a:endParaRPr/>
          </a:p>
        </p:txBody>
      </p:sp>
      <p:sp>
        <p:nvSpPr>
          <p:cNvPr id="343" name="Google Shape;343;g363d33d07cf_0_0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363d33d07cf_0_0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g363d33d07c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3d33d07cf_0_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Duck, NC Regression Tests</a:t>
            </a:r>
            <a:endParaRPr/>
          </a:p>
        </p:txBody>
      </p:sp>
      <p:sp>
        <p:nvSpPr>
          <p:cNvPr id="351" name="Google Shape;351;g363d33d07cf_0_5"/>
          <p:cNvSpPr txBox="1"/>
          <p:nvPr>
            <p:ph idx="1" type="body"/>
          </p:nvPr>
        </p:nvSpPr>
        <p:spPr>
          <a:xfrm>
            <a:off x="0" y="1389975"/>
            <a:ext cx="4591664" cy="3154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46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Why Duck/FRF?</a:t>
            </a:r>
            <a:endParaRPr b="0" i="0" sz="1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Longest continuous coastal wave–current dataset in the U.S.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Dense instrumentation: tide gauges, ADCPs, buoys, wave spectra.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b="0" i="0" lang="en" sz="18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Recognized international testbed for coastal processes.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52" name="Google Shape;352;g363d33d07cf_0_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63d33d07cf_0_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363d33d07cf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g363d33d07cf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1474839"/>
            <a:ext cx="4463827" cy="248602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363d33d07cf_0_5"/>
          <p:cNvSpPr txBox="1"/>
          <p:nvPr/>
        </p:nvSpPr>
        <p:spPr>
          <a:xfrm>
            <a:off x="4490891" y="3943390"/>
            <a:ext cx="3595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 from </a:t>
            </a:r>
            <a:r>
              <a:rPr b="0" i="0" lang="en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Duck Field Research Facility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Coastal and Hydraulics Laboratory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U.S. ARMY ENGINEER RESEARCH AND DEVELOPMENT CENTER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1036049"/>
            <a:ext cx="6372225" cy="377888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5"/>
          <p:cNvSpPr txBox="1"/>
          <p:nvPr>
            <p:ph type="title"/>
          </p:nvPr>
        </p:nvSpPr>
        <p:spPr>
          <a:xfrm>
            <a:off x="425400" y="26355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Hurricane Sandy</a:t>
            </a:r>
            <a:endParaRPr/>
          </a:p>
        </p:txBody>
      </p:sp>
      <p:sp>
        <p:nvSpPr>
          <p:cNvPr id="363" name="Google Shape;363;p15"/>
          <p:cNvSpPr txBox="1"/>
          <p:nvPr>
            <p:ph idx="1" type="body"/>
          </p:nvPr>
        </p:nvSpPr>
        <p:spPr>
          <a:xfrm>
            <a:off x="112375" y="1076825"/>
            <a:ext cx="2463900" cy="30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Originating as a tropical cyclone in the southwestern Caribbean Sea, Sandy moved northward parallel to the U.S. Atlantic coastline before sharply turning northwest toward the mid-Atlantic region. Sandy’s unique trajectory and extensive geographic scale made it one of the most severe storm surge and coastal flooding events.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5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5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5"/>
          <p:cNvSpPr txBox="1"/>
          <p:nvPr/>
        </p:nvSpPr>
        <p:spPr>
          <a:xfrm>
            <a:off x="3857650" y="4797150"/>
            <a:ext cx="333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Hurricane Sandy and the Duck domain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g363d33d07cf_0_10"/>
          <p:cNvPicPr preferRelativeResize="0"/>
          <p:nvPr/>
        </p:nvPicPr>
        <p:blipFill rotWithShape="1">
          <a:blip r:embed="rId3">
            <a:alphaModFix/>
          </a:blip>
          <a:srcRect b="64271" l="0" r="0" t="0"/>
          <a:stretch/>
        </p:blipFill>
        <p:spPr>
          <a:xfrm>
            <a:off x="4263529" y="3140739"/>
            <a:ext cx="3391203" cy="158687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63d33d07cf_0_10"/>
          <p:cNvSpPr txBox="1"/>
          <p:nvPr>
            <p:ph type="title"/>
          </p:nvPr>
        </p:nvSpPr>
        <p:spPr>
          <a:xfrm>
            <a:off x="778200" y="38758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i="0" lang="en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Experimental Design</a:t>
            </a:r>
            <a:endParaRPr/>
          </a:p>
        </p:txBody>
      </p:sp>
      <p:sp>
        <p:nvSpPr>
          <p:cNvPr id="374" name="Google Shape;374;g363d33d07cf_0_10"/>
          <p:cNvSpPr txBox="1"/>
          <p:nvPr>
            <p:ph idx="1" type="body"/>
          </p:nvPr>
        </p:nvSpPr>
        <p:spPr>
          <a:xfrm>
            <a:off x="501819" y="1076828"/>
            <a:ext cx="3761700" cy="3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Forcing:</a:t>
            </a: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Uniform but time-varying observed atmospheric conditions (Wind speed &amp; surface air pressure).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b="1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Validation Targets:</a:t>
            </a:r>
            <a:endParaRPr b="0" i="0" sz="16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Sea surface height.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Nearshore currents.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Significant wave height.</a:t>
            </a:r>
            <a:endParaRPr/>
          </a:p>
          <a:p>
            <a:pPr indent="-2857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b="0" i="0" lang="en" sz="16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Wave spectra.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375" name="Google Shape;375;g363d33d07cf_0_10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363d33d07cf_0_10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g363d33d07cf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8" name="Google Shape;378;g363d33d07cf_0_10"/>
          <p:cNvGraphicFramePr/>
          <p:nvPr/>
        </p:nvGraphicFramePr>
        <p:xfrm>
          <a:off x="4523614" y="125657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{43BEC5CA-6AD3-4BA5-801B-5A9230787697}</a:tableStyleId>
              </a:tblPr>
              <a:tblGrid>
                <a:gridCol w="879275"/>
                <a:gridCol w="1736150"/>
                <a:gridCol w="2004975"/>
              </a:tblGrid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Case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Components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Details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#1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ATM+WW3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Without sea level </a:t>
                      </a:r>
                      <a:endParaRPr sz="1300"/>
                    </a:p>
                  </a:txBody>
                  <a:tcPr marT="0" marB="0" marR="68575" marL="6857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#2</a:t>
                      </a:r>
                      <a:endParaRPr sz="13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ATM+WW3</a:t>
                      </a:r>
                      <a:endParaRPr sz="1300"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 sea level</a:t>
                      </a:r>
                      <a:endParaRPr sz="1300"/>
                    </a:p>
                  </a:txBody>
                  <a:tcPr marT="0" marB="0" marR="68575" marL="6857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#3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ATM+SCH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#4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ATM+SCH+WW3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Longuet-Higgins Radiation Coupling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#5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ATM+SCH+WW3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3D Vortex Coupling</a:t>
                      </a:r>
                      <a:endParaRPr sz="15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379" name="Google Shape;379;g363d33d07cf_0_10"/>
          <p:cNvSpPr txBox="1"/>
          <p:nvPr/>
        </p:nvSpPr>
        <p:spPr>
          <a:xfrm>
            <a:off x="5171450" y="4836000"/>
            <a:ext cx="3988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6"/>
          <p:cNvSpPr txBox="1"/>
          <p:nvPr>
            <p:ph type="title"/>
          </p:nvPr>
        </p:nvSpPr>
        <p:spPr>
          <a:xfrm>
            <a:off x="1144410" y="-59058"/>
            <a:ext cx="7030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Longuet-Higgins Radiation Coupling</a:t>
            </a:r>
            <a:endParaRPr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6"/>
          <p:cNvSpPr txBox="1"/>
          <p:nvPr/>
        </p:nvSpPr>
        <p:spPr>
          <a:xfrm>
            <a:off x="0" y="4835723"/>
            <a:ext cx="317106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1" lang="en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NOAA/NOS’ Office of Coast Survey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6"/>
          <p:cNvSpPr txBox="1"/>
          <p:nvPr/>
        </p:nvSpPr>
        <p:spPr>
          <a:xfrm>
            <a:off x="7085460" y="4897279"/>
            <a:ext cx="205854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0" i="0" lang="en" sz="1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Yunfang.sun@noaa.gov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8959" y="0"/>
            <a:ext cx="1089728" cy="1076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7507" y="681479"/>
            <a:ext cx="5742191" cy="4154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