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6858000" cx="12192000"/>
  <p:notesSz cx="6858000" cy="9144000"/>
  <p:embeddedFontLst>
    <p:embeddedFont>
      <p:font typeface="Libre Franklin"/>
      <p:regular r:id="rId14"/>
      <p:bold r:id="rId15"/>
      <p:italic r:id="rId16"/>
      <p:boldItalic r:id="rId17"/>
    </p:embeddedFont>
    <p:embeddedFont>
      <p:font typeface="Poppins"/>
      <p:regular r:id="rId18"/>
      <p:bold r:id="rId19"/>
      <p:italic r:id="rId20"/>
      <p:boldItalic r:id="rId21"/>
    </p:embeddedFont>
    <p:embeddedFont>
      <p:font typeface="Lato"/>
      <p:regular r:id="rId22"/>
      <p:bold r:id="rId23"/>
      <p:italic r:id="rId24"/>
      <p:boldItalic r:id="rId25"/>
    </p:embeddedFont>
    <p:embeddedFont>
      <p:font typeface="Helvetica Neue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0" roundtripDataSignature="AMtx7mgG/oWekw4NWnnst2005X7ZRND8S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oppins-italic.fntdata"/><Relationship Id="rId22" Type="http://schemas.openxmlformats.org/officeDocument/2006/relationships/font" Target="fonts/Lato-regular.fntdata"/><Relationship Id="rId21" Type="http://schemas.openxmlformats.org/officeDocument/2006/relationships/font" Target="fonts/Poppins-boldItalic.fntdata"/><Relationship Id="rId24" Type="http://schemas.openxmlformats.org/officeDocument/2006/relationships/font" Target="fonts/Lato-italic.fntdata"/><Relationship Id="rId23" Type="http://schemas.openxmlformats.org/officeDocument/2006/relationships/font" Target="fonts/Lato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HelveticaNeue-regular.fntdata"/><Relationship Id="rId25" Type="http://schemas.openxmlformats.org/officeDocument/2006/relationships/font" Target="fonts/Lato-boldItalic.fntdata"/><Relationship Id="rId28" Type="http://schemas.openxmlformats.org/officeDocument/2006/relationships/font" Target="fonts/HelveticaNeue-italic.fntdata"/><Relationship Id="rId27" Type="http://schemas.openxmlformats.org/officeDocument/2006/relationships/font" Target="fonts/HelveticaNeue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HelveticaNeue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0" Type="http://customschemas.google.com/relationships/presentationmetadata" Target="meta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font" Target="fonts/LibreFranklin-bold.fntdata"/><Relationship Id="rId14" Type="http://schemas.openxmlformats.org/officeDocument/2006/relationships/font" Target="fonts/LibreFranklin-regular.fntdata"/><Relationship Id="rId17" Type="http://schemas.openxmlformats.org/officeDocument/2006/relationships/font" Target="fonts/LibreFranklin-boldItalic.fntdata"/><Relationship Id="rId16" Type="http://schemas.openxmlformats.org/officeDocument/2006/relationships/font" Target="fonts/LibreFranklin-italic.fntdata"/><Relationship Id="rId19" Type="http://schemas.openxmlformats.org/officeDocument/2006/relationships/font" Target="fonts/Poppins-bold.fntdata"/><Relationship Id="rId18" Type="http://schemas.openxmlformats.org/officeDocument/2006/relationships/font" Target="fonts/Poppins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889a14b4d9_0_30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8" name="Google Shape;178;g3889a14b4d9_0_30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889a14b4d9_0_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-158750" lvl="0" marL="2540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500"/>
              <a:buFont typeface="Poppins"/>
              <a:buChar char="✓"/>
            </a:pPr>
            <a:r>
              <a:t/>
            </a:r>
            <a:endParaRPr/>
          </a:p>
        </p:txBody>
      </p:sp>
      <p:sp>
        <p:nvSpPr>
          <p:cNvPr id="186" name="Google Shape;186;g3889a14b4d9_0_27:notes"/>
          <p:cNvSpPr/>
          <p:nvPr>
            <p:ph idx="2" type="sldImg"/>
          </p:nvPr>
        </p:nvSpPr>
        <p:spPr>
          <a:xfrm>
            <a:off x="701951" y="1143000"/>
            <a:ext cx="5454000" cy="308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4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889a14b4d9_0_1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1" name="Google Shape;211;g3889a14b4d9_0_136:notes"/>
          <p:cNvSpPr/>
          <p:nvPr>
            <p:ph idx="2" type="sldImg"/>
          </p:nvPr>
        </p:nvSpPr>
        <p:spPr>
          <a:xfrm>
            <a:off x="701951" y="1143000"/>
            <a:ext cx="5454000" cy="308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4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889a14b4d9_0_17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889a14b4d9_0_17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g3889a14b4d9_0_17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889a14b4d9_0_3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3889a14b4d9_0_34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g3889a14b4d9_0_34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889a14b4d9_0_5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3889a14b4d9_0_5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04040"/>
              </a:solidFill>
              <a:highlight>
                <a:srgbClr val="FCFCFC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g3889a14b4d9_0_51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889a14b4d9_0_18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6" name="Google Shape;286;g3889a14b4d9_0_185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sz="1200"/>
          </a:p>
        </p:txBody>
      </p:sp>
      <p:sp>
        <p:nvSpPr>
          <p:cNvPr id="287" name="Google Shape;287;g3889a14b4d9_0_185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3889a14b4d9_0_300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3889a14b4d9_0_300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g3889a14b4d9_0_300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2257045bf8b_1_1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4" name="Google Shape;354;g2257045bf8b_1_14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5" name="Google Shape;355;g2257045bf8b_1_14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hyperlink" Target="https://dtcenter.org/" TargetMode="External"/><Relationship Id="rId4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7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dtcenter.org/" TargetMode="External"/><Relationship Id="rId3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hyperlink" Target="https://dtcenter.org/" TargetMode="External"/><Relationship Id="rId4" Type="http://schemas.openxmlformats.org/officeDocument/2006/relationships/image" Target="../media/image5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White">
  <p:cSld name="Title Slide White">
    <p:bg>
      <p:bgPr>
        <a:solidFill>
          <a:schemeClr val="lt1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22"/>
          <p:cNvPicPr preferRelativeResize="0"/>
          <p:nvPr/>
        </p:nvPicPr>
        <p:blipFill rotWithShape="1">
          <a:blip r:embed="rId2">
            <a:alphaModFix/>
          </a:blip>
          <a:srcRect b="0" l="0" r="11409" t="15663"/>
          <a:stretch/>
        </p:blipFill>
        <p:spPr>
          <a:xfrm>
            <a:off x="7992558" y="0"/>
            <a:ext cx="4199444" cy="3568464"/>
          </a:xfrm>
          <a:prstGeom prst="rect">
            <a:avLst/>
          </a:prstGeom>
          <a:noFill/>
          <a:ln>
            <a:noFill/>
          </a:ln>
          <a:effectLst>
            <a:outerShdw blurRad="50800" rotWithShape="0" algn="ctr" dir="5400000" dist="50800">
              <a:srgbClr val="000000">
                <a:alpha val="0"/>
              </a:srgbClr>
            </a:outerShdw>
          </a:effectLst>
        </p:spPr>
      </p:pic>
      <p:cxnSp>
        <p:nvCxnSpPr>
          <p:cNvPr id="15" name="Google Shape;15;p22"/>
          <p:cNvCxnSpPr/>
          <p:nvPr/>
        </p:nvCxnSpPr>
        <p:spPr>
          <a:xfrm>
            <a:off x="621791" y="3651466"/>
            <a:ext cx="2743500" cy="0"/>
          </a:xfrm>
          <a:prstGeom prst="straightConnector1">
            <a:avLst/>
          </a:prstGeom>
          <a:noFill/>
          <a:ln cap="flat" cmpd="sng" w="50800">
            <a:solidFill>
              <a:srgbClr val="E2C72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6" name="Google Shape;16;p2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84613" y="6214772"/>
            <a:ext cx="2889165" cy="198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92557" y="5959763"/>
            <a:ext cx="793551" cy="708294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2"/>
          <p:cNvSpPr txBox="1"/>
          <p:nvPr>
            <p:ph type="title"/>
          </p:nvPr>
        </p:nvSpPr>
        <p:spPr>
          <a:xfrm>
            <a:off x="621793" y="1631384"/>
            <a:ext cx="7370700" cy="18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B3"/>
              </a:buClr>
              <a:buSzPts val="6000"/>
              <a:buFont typeface="Arial"/>
              <a:buNone/>
              <a:defRPr sz="6000">
                <a:solidFill>
                  <a:srgbClr val="0066B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2"/>
          <p:cNvSpPr txBox="1"/>
          <p:nvPr>
            <p:ph idx="1" type="subTitle"/>
          </p:nvPr>
        </p:nvSpPr>
        <p:spPr>
          <a:xfrm>
            <a:off x="621793" y="3880537"/>
            <a:ext cx="73707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0" name="Google Shape;20;p22"/>
          <p:cNvSpPr txBox="1"/>
          <p:nvPr>
            <p:ph idx="2" type="subTitle"/>
          </p:nvPr>
        </p:nvSpPr>
        <p:spPr>
          <a:xfrm>
            <a:off x="621818" y="4372350"/>
            <a:ext cx="73707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None/>
              <a:defRPr b="0" i="0" sz="24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1" name="Google Shape;21;p22"/>
          <p:cNvSpPr txBox="1"/>
          <p:nvPr>
            <p:ph idx="3" type="subTitle"/>
          </p:nvPr>
        </p:nvSpPr>
        <p:spPr>
          <a:xfrm>
            <a:off x="621118" y="4874487"/>
            <a:ext cx="73707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Blue" type="secHead">
  <p:cSld name="SECTION_HEADER">
    <p:bg>
      <p:bgPr>
        <a:solidFill>
          <a:srgbClr val="0066B3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7"/>
          <p:cNvSpPr txBox="1"/>
          <p:nvPr>
            <p:ph type="title"/>
          </p:nvPr>
        </p:nvSpPr>
        <p:spPr>
          <a:xfrm>
            <a:off x="621792" y="1709740"/>
            <a:ext cx="10899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7"/>
          <p:cNvSpPr txBox="1"/>
          <p:nvPr>
            <p:ph idx="12" type="sldNum"/>
          </p:nvPr>
        </p:nvSpPr>
        <p:spPr>
          <a:xfrm>
            <a:off x="8778240" y="6487299"/>
            <a:ext cx="27432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5" name="Google Shape;85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0583" y="6349150"/>
            <a:ext cx="484186" cy="43216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" name="Google Shape;86;p27"/>
          <p:cNvCxnSpPr/>
          <p:nvPr/>
        </p:nvCxnSpPr>
        <p:spPr>
          <a:xfrm>
            <a:off x="621792" y="3651466"/>
            <a:ext cx="2743500" cy="0"/>
          </a:xfrm>
          <a:prstGeom prst="straightConnector1">
            <a:avLst/>
          </a:prstGeom>
          <a:noFill/>
          <a:ln cap="flat" cmpd="sng" w="50800">
            <a:solidFill>
              <a:srgbClr val="E2C72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7" name="Google Shape;87;p27"/>
          <p:cNvSpPr txBox="1"/>
          <p:nvPr>
            <p:ph idx="1" type="subTitle"/>
          </p:nvPr>
        </p:nvSpPr>
        <p:spPr>
          <a:xfrm>
            <a:off x="621793" y="4562487"/>
            <a:ext cx="73707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B3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Subtitle Two Columns">
  <p:cSld name="Title Content Subtitle Two Columns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0"/>
          <p:cNvSpPr txBox="1"/>
          <p:nvPr>
            <p:ph type="title"/>
          </p:nvPr>
        </p:nvSpPr>
        <p:spPr>
          <a:xfrm>
            <a:off x="621792" y="466344"/>
            <a:ext cx="10899600" cy="51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B3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30"/>
          <p:cNvSpPr txBox="1"/>
          <p:nvPr>
            <p:ph idx="12" type="sldNum"/>
          </p:nvPr>
        </p:nvSpPr>
        <p:spPr>
          <a:xfrm>
            <a:off x="8778240" y="6487299"/>
            <a:ext cx="27432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1" name="Google Shape;91;p30"/>
          <p:cNvSpPr txBox="1"/>
          <p:nvPr>
            <p:ph idx="1" type="body"/>
          </p:nvPr>
        </p:nvSpPr>
        <p:spPr>
          <a:xfrm>
            <a:off x="621792" y="1621633"/>
            <a:ext cx="5397900" cy="44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indent="-3683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>
                <a:solidFill>
                  <a:schemeClr val="dk1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30"/>
          <p:cNvSpPr txBox="1"/>
          <p:nvPr>
            <p:ph idx="2" type="body"/>
          </p:nvPr>
        </p:nvSpPr>
        <p:spPr>
          <a:xfrm>
            <a:off x="6172200" y="1621633"/>
            <a:ext cx="5349300" cy="44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indent="-3683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>
                <a:solidFill>
                  <a:schemeClr val="dk1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93" name="Google Shape;93;p30"/>
          <p:cNvCxnSpPr/>
          <p:nvPr/>
        </p:nvCxnSpPr>
        <p:spPr>
          <a:xfrm>
            <a:off x="621792" y="1412134"/>
            <a:ext cx="2743500" cy="0"/>
          </a:xfrm>
          <a:prstGeom prst="straightConnector1">
            <a:avLst/>
          </a:prstGeom>
          <a:noFill/>
          <a:ln cap="flat" cmpd="sng" w="50800">
            <a:solidFill>
              <a:srgbClr val="E2C72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4" name="Google Shape;94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0584" y="6349151"/>
            <a:ext cx="484186" cy="432167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30"/>
          <p:cNvSpPr txBox="1"/>
          <p:nvPr>
            <p:ph idx="3" type="subTitle"/>
          </p:nvPr>
        </p:nvSpPr>
        <p:spPr>
          <a:xfrm>
            <a:off x="621793" y="978412"/>
            <a:ext cx="73707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None/>
              <a:defRPr b="0" i="0" sz="24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Blue" type="titleOnly">
  <p:cSld name="TITLE_ONLY">
    <p:bg>
      <p:bgPr>
        <a:solidFill>
          <a:srgbClr val="0066B3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1"/>
          <p:cNvSpPr txBox="1"/>
          <p:nvPr>
            <p:ph type="title"/>
          </p:nvPr>
        </p:nvSpPr>
        <p:spPr>
          <a:xfrm>
            <a:off x="621792" y="466344"/>
            <a:ext cx="10899600" cy="51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31"/>
          <p:cNvSpPr txBox="1"/>
          <p:nvPr>
            <p:ph idx="12" type="sldNum"/>
          </p:nvPr>
        </p:nvSpPr>
        <p:spPr>
          <a:xfrm>
            <a:off x="8778240" y="6487299"/>
            <a:ext cx="27432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9" name="Google Shape;99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0583" y="6349150"/>
            <a:ext cx="484186" cy="4321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White">
  <p:cSld name="Title Only White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2"/>
          <p:cNvSpPr txBox="1"/>
          <p:nvPr>
            <p:ph type="title"/>
          </p:nvPr>
        </p:nvSpPr>
        <p:spPr>
          <a:xfrm>
            <a:off x="621792" y="466344"/>
            <a:ext cx="10899600" cy="51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B3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32"/>
          <p:cNvSpPr txBox="1"/>
          <p:nvPr>
            <p:ph idx="12" type="sldNum"/>
          </p:nvPr>
        </p:nvSpPr>
        <p:spPr>
          <a:xfrm>
            <a:off x="8778240" y="6487299"/>
            <a:ext cx="27432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3" name="Google Shape;103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0584" y="6349151"/>
            <a:ext cx="484186" cy="432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3"/>
          <p:cNvSpPr txBox="1"/>
          <p:nvPr>
            <p:ph idx="12" type="sldNum"/>
          </p:nvPr>
        </p:nvSpPr>
        <p:spPr>
          <a:xfrm>
            <a:off x="8778240" y="6487299"/>
            <a:ext cx="27432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6" name="Google Shape;106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0584" y="6349151"/>
            <a:ext cx="484186" cy="432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wo Columns Picture">
  <p:cSld name="Content Two Columns Picture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4"/>
          <p:cNvSpPr txBox="1"/>
          <p:nvPr>
            <p:ph type="title"/>
          </p:nvPr>
        </p:nvSpPr>
        <p:spPr>
          <a:xfrm>
            <a:off x="621792" y="457202"/>
            <a:ext cx="5474100" cy="442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B3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34"/>
          <p:cNvSpPr txBox="1"/>
          <p:nvPr>
            <p:ph idx="1" type="body"/>
          </p:nvPr>
        </p:nvSpPr>
        <p:spPr>
          <a:xfrm>
            <a:off x="621792" y="987425"/>
            <a:ext cx="5474100" cy="50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B3"/>
              </a:buClr>
              <a:buSzPts val="2200"/>
              <a:buNone/>
              <a:defRPr sz="2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sp>
        <p:nvSpPr>
          <p:cNvPr id="110" name="Google Shape;110;p34"/>
          <p:cNvSpPr txBox="1"/>
          <p:nvPr>
            <p:ph idx="12" type="sldNum"/>
          </p:nvPr>
        </p:nvSpPr>
        <p:spPr>
          <a:xfrm>
            <a:off x="8778240" y="6487299"/>
            <a:ext cx="27432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1" name="Google Shape;111;p34"/>
          <p:cNvSpPr/>
          <p:nvPr>
            <p:ph idx="2" type="pic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</p:sp>
      <p:pic>
        <p:nvPicPr>
          <p:cNvPr id="112" name="Google Shape;112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0584" y="6349151"/>
            <a:ext cx="484186" cy="432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ubtitle Two Columns Picture">
  <p:cSld name="Content Subtitle Two Columns Picture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5"/>
          <p:cNvSpPr/>
          <p:nvPr>
            <p:ph idx="2" type="pic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15" name="Google Shape;115;p35"/>
          <p:cNvSpPr txBox="1"/>
          <p:nvPr>
            <p:ph type="title"/>
          </p:nvPr>
        </p:nvSpPr>
        <p:spPr>
          <a:xfrm>
            <a:off x="621792" y="457202"/>
            <a:ext cx="5474100" cy="442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B3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35"/>
          <p:cNvSpPr txBox="1"/>
          <p:nvPr>
            <p:ph idx="1" type="body"/>
          </p:nvPr>
        </p:nvSpPr>
        <p:spPr>
          <a:xfrm>
            <a:off x="621792" y="1602787"/>
            <a:ext cx="5474100" cy="44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B3"/>
              </a:buClr>
              <a:buSzPts val="2200"/>
              <a:buNone/>
              <a:defRPr sz="2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sp>
        <p:nvSpPr>
          <p:cNvPr id="117" name="Google Shape;117;p35"/>
          <p:cNvSpPr txBox="1"/>
          <p:nvPr>
            <p:ph idx="12" type="sldNum"/>
          </p:nvPr>
        </p:nvSpPr>
        <p:spPr>
          <a:xfrm>
            <a:off x="8778240" y="6487299"/>
            <a:ext cx="27432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18" name="Google Shape;118;p35"/>
          <p:cNvCxnSpPr/>
          <p:nvPr/>
        </p:nvCxnSpPr>
        <p:spPr>
          <a:xfrm>
            <a:off x="621792" y="1412134"/>
            <a:ext cx="2743500" cy="0"/>
          </a:xfrm>
          <a:prstGeom prst="straightConnector1">
            <a:avLst/>
          </a:prstGeom>
          <a:noFill/>
          <a:ln cap="flat" cmpd="sng" w="50800">
            <a:solidFill>
              <a:srgbClr val="E2C72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9" name="Google Shape;119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0584" y="6349151"/>
            <a:ext cx="484186" cy="432167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35"/>
          <p:cNvSpPr txBox="1"/>
          <p:nvPr>
            <p:ph idx="3" type="subTitle"/>
          </p:nvPr>
        </p:nvSpPr>
        <p:spPr>
          <a:xfrm>
            <a:off x="621793" y="978412"/>
            <a:ext cx="73707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None/>
              <a:defRPr b="0" i="0" sz="24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wo Columns Blue Block Chart">
  <p:cSld name="Content Two Columns Blue Block Chart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6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004A8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36"/>
          <p:cNvSpPr txBox="1"/>
          <p:nvPr>
            <p:ph idx="1" type="body"/>
          </p:nvPr>
        </p:nvSpPr>
        <p:spPr>
          <a:xfrm>
            <a:off x="6406896" y="987425"/>
            <a:ext cx="5474100" cy="50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4" name="Google Shape;124;p36"/>
          <p:cNvSpPr txBox="1"/>
          <p:nvPr>
            <p:ph idx="12" type="sldNum"/>
          </p:nvPr>
        </p:nvSpPr>
        <p:spPr>
          <a:xfrm>
            <a:off x="8778240" y="6487299"/>
            <a:ext cx="27432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5" name="Google Shape;125;p36"/>
          <p:cNvSpPr txBox="1"/>
          <p:nvPr>
            <p:ph type="title"/>
          </p:nvPr>
        </p:nvSpPr>
        <p:spPr>
          <a:xfrm>
            <a:off x="310896" y="457202"/>
            <a:ext cx="5474100" cy="442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B3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26" name="Google Shape;126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0584" y="6349151"/>
            <a:ext cx="484186" cy="432167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36"/>
          <p:cNvSpPr/>
          <p:nvPr>
            <p:ph idx="2" type="pic"/>
          </p:nvPr>
        </p:nvSpPr>
        <p:spPr>
          <a:xfrm>
            <a:off x="311150" y="987375"/>
            <a:ext cx="5474100" cy="4649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wo Columns Blue Block Picture">
  <p:cSld name="Content Two Columns Blue Block Picture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7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004A8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37"/>
          <p:cNvSpPr txBox="1"/>
          <p:nvPr>
            <p:ph idx="1" type="body"/>
          </p:nvPr>
        </p:nvSpPr>
        <p:spPr>
          <a:xfrm>
            <a:off x="310896" y="987425"/>
            <a:ext cx="5474100" cy="50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1" name="Google Shape;131;p37"/>
          <p:cNvSpPr txBox="1"/>
          <p:nvPr>
            <p:ph idx="12" type="sldNum"/>
          </p:nvPr>
        </p:nvSpPr>
        <p:spPr>
          <a:xfrm>
            <a:off x="8778240" y="6487299"/>
            <a:ext cx="27432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2" name="Google Shape;132;p37"/>
          <p:cNvSpPr/>
          <p:nvPr>
            <p:ph idx="2" type="pic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</p:sp>
      <p:pic>
        <p:nvPicPr>
          <p:cNvPr id="133" name="Google Shape;133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0583" y="6349150"/>
            <a:ext cx="484186" cy="4321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ll quote">
  <p:cSld name="Pull quote">
    <p:bg>
      <p:bgPr>
        <a:solidFill>
          <a:srgbClr val="0066B3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8"/>
          <p:cNvSpPr txBox="1"/>
          <p:nvPr>
            <p:ph type="title"/>
          </p:nvPr>
        </p:nvSpPr>
        <p:spPr>
          <a:xfrm>
            <a:off x="2076996" y="1570957"/>
            <a:ext cx="80379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38"/>
          <p:cNvSpPr txBox="1"/>
          <p:nvPr>
            <p:ph idx="12" type="sldNum"/>
          </p:nvPr>
        </p:nvSpPr>
        <p:spPr>
          <a:xfrm>
            <a:off x="8778240" y="6487299"/>
            <a:ext cx="27432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37" name="Google Shape;137;p38"/>
          <p:cNvCxnSpPr/>
          <p:nvPr/>
        </p:nvCxnSpPr>
        <p:spPr>
          <a:xfrm>
            <a:off x="2076995" y="4905303"/>
            <a:ext cx="8037900" cy="0"/>
          </a:xfrm>
          <a:prstGeom prst="straightConnector1">
            <a:avLst/>
          </a:prstGeom>
          <a:noFill/>
          <a:ln cap="flat" cmpd="sng" w="50800">
            <a:solidFill>
              <a:srgbClr val="E2C72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8" name="Google Shape;138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0583" y="6349150"/>
            <a:ext cx="484186" cy="432166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38"/>
          <p:cNvSpPr txBox="1"/>
          <p:nvPr/>
        </p:nvSpPr>
        <p:spPr>
          <a:xfrm>
            <a:off x="1971125" y="1570950"/>
            <a:ext cx="1182600" cy="141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0"/>
              <a:buFont typeface="Arial"/>
              <a:buNone/>
            </a:pPr>
            <a:r>
              <a:rPr b="0" i="0" lang="en-US" sz="200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b="0" i="0" sz="200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38"/>
          <p:cNvSpPr txBox="1"/>
          <p:nvPr>
            <p:ph idx="2" type="title"/>
          </p:nvPr>
        </p:nvSpPr>
        <p:spPr>
          <a:xfrm>
            <a:off x="2077050" y="4393200"/>
            <a:ext cx="8037900" cy="51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>
                <a:solidFill>
                  <a:schemeClr val="lt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Subtitle">
  <p:cSld name="Title Content Subtitl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9"/>
          <p:cNvSpPr txBox="1"/>
          <p:nvPr>
            <p:ph type="title"/>
          </p:nvPr>
        </p:nvSpPr>
        <p:spPr>
          <a:xfrm>
            <a:off x="621792" y="466344"/>
            <a:ext cx="10899600" cy="51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B3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9"/>
          <p:cNvSpPr txBox="1"/>
          <p:nvPr>
            <p:ph idx="1" type="body"/>
          </p:nvPr>
        </p:nvSpPr>
        <p:spPr>
          <a:xfrm>
            <a:off x="621792" y="1621633"/>
            <a:ext cx="10899600" cy="44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solidFill>
                  <a:schemeClr val="dk1"/>
                </a:solidFill>
              </a:defRPr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29"/>
          <p:cNvSpPr txBox="1"/>
          <p:nvPr>
            <p:ph idx="12" type="sldNum"/>
          </p:nvPr>
        </p:nvSpPr>
        <p:spPr>
          <a:xfrm>
            <a:off x="8778240" y="6487299"/>
            <a:ext cx="27432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6" name="Google Shape;26;p29"/>
          <p:cNvCxnSpPr/>
          <p:nvPr/>
        </p:nvCxnSpPr>
        <p:spPr>
          <a:xfrm>
            <a:off x="621792" y="1412134"/>
            <a:ext cx="2743500" cy="0"/>
          </a:xfrm>
          <a:prstGeom prst="straightConnector1">
            <a:avLst/>
          </a:prstGeom>
          <a:noFill/>
          <a:ln cap="flat" cmpd="sng" w="50800">
            <a:solidFill>
              <a:srgbClr val="E2C72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7" name="Google Shape;27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0584" y="6349151"/>
            <a:ext cx="484186" cy="432167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29"/>
          <p:cNvSpPr txBox="1"/>
          <p:nvPr>
            <p:ph idx="2" type="subTitle"/>
          </p:nvPr>
        </p:nvSpPr>
        <p:spPr>
          <a:xfrm>
            <a:off x="621793" y="978412"/>
            <a:ext cx="73707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None/>
              <a:defRPr b="0" i="0" sz="24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ead9de2943_0_165"/>
          <p:cNvSpPr txBox="1"/>
          <p:nvPr>
            <p:ph type="title"/>
          </p:nvPr>
        </p:nvSpPr>
        <p:spPr>
          <a:xfrm>
            <a:off x="1097267" y="217667"/>
            <a:ext cx="99792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g1ead9de2943_0_165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00"/>
              <a:buNone/>
              <a:defRPr sz="1900"/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144" name="Google Shape;144;g1ead9de2943_0_165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00"/>
              <a:buNone/>
              <a:defRPr sz="1900"/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145" name="Google Shape;145;g1ead9de2943_0_16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ead9de2943_0_170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g1ead9de2943_0_170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/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49" name="Google Shape;149;g1ead9de2943_0_17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ead9de2943_0_174"/>
          <p:cNvSpPr txBox="1"/>
          <p:nvPr>
            <p:ph type="title"/>
          </p:nvPr>
        </p:nvSpPr>
        <p:spPr>
          <a:xfrm>
            <a:off x="1097267" y="217667"/>
            <a:ext cx="99792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g1ead9de2943_0_174"/>
          <p:cNvSpPr txBox="1"/>
          <p:nvPr>
            <p:ph idx="1" type="body"/>
          </p:nvPr>
        </p:nvSpPr>
        <p:spPr>
          <a:xfrm>
            <a:off x="415600" y="1149867"/>
            <a:ext cx="11360700" cy="55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/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53" name="Google Shape;153;g1ead9de2943_0_17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al Slide Summary 1">
  <p:cSld name="Final Slide Summary_1">
    <p:bg>
      <p:bgPr>
        <a:solidFill>
          <a:schemeClr val="lt1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889a14b4d9_0_1032"/>
          <p:cNvSpPr/>
          <p:nvPr/>
        </p:nvSpPr>
        <p:spPr>
          <a:xfrm>
            <a:off x="0" y="0"/>
            <a:ext cx="12192000" cy="51045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004A8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g3889a14b4d9_0_1032"/>
          <p:cNvSpPr txBox="1"/>
          <p:nvPr>
            <p:ph type="title"/>
          </p:nvPr>
        </p:nvSpPr>
        <p:spPr>
          <a:xfrm>
            <a:off x="621792" y="466344"/>
            <a:ext cx="10899600" cy="51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g3889a14b4d9_0_1032"/>
          <p:cNvSpPr txBox="1"/>
          <p:nvPr>
            <p:ph idx="12" type="sldNum"/>
          </p:nvPr>
        </p:nvSpPr>
        <p:spPr>
          <a:xfrm>
            <a:off x="8778240" y="6487299"/>
            <a:ext cx="27432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8" name="Google Shape;158;g3889a14b4d9_0_10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1793" y="6282108"/>
            <a:ext cx="484186" cy="432166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g3889a14b4d9_0_1032"/>
          <p:cNvSpPr txBox="1"/>
          <p:nvPr>
            <p:ph idx="1" type="subTitle"/>
          </p:nvPr>
        </p:nvSpPr>
        <p:spPr>
          <a:xfrm>
            <a:off x="621664" y="5295158"/>
            <a:ext cx="108999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B3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cxnSp>
        <p:nvCxnSpPr>
          <p:cNvPr id="160" name="Google Shape;160;g3889a14b4d9_0_1032"/>
          <p:cNvCxnSpPr/>
          <p:nvPr/>
        </p:nvCxnSpPr>
        <p:spPr>
          <a:xfrm>
            <a:off x="8778240" y="5193557"/>
            <a:ext cx="2743500" cy="0"/>
          </a:xfrm>
          <a:prstGeom prst="straightConnector1">
            <a:avLst/>
          </a:prstGeom>
          <a:noFill/>
          <a:ln cap="flat" cmpd="sng" w="50800">
            <a:solidFill>
              <a:srgbClr val="E2C72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61" name="Google Shape;161;g3889a14b4d9_0_1032"/>
          <p:cNvSpPr txBox="1"/>
          <p:nvPr>
            <p:ph idx="2" type="body"/>
          </p:nvPr>
        </p:nvSpPr>
        <p:spPr>
          <a:xfrm>
            <a:off x="621792" y="1249501"/>
            <a:ext cx="10899600" cy="3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>
                <a:solidFill>
                  <a:schemeClr val="lt1"/>
                </a:solidFill>
              </a:defRPr>
            </a:lvl1pPr>
            <a:lvl2pPr indent="-355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>
                <a:solidFill>
                  <a:schemeClr val="lt1"/>
                </a:solidFill>
              </a:defRPr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>
                <a:solidFill>
                  <a:schemeClr val="lt1"/>
                </a:solidFill>
              </a:defRPr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162" name="Google Shape;162;g3889a14b4d9_0_10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584" y="6349151"/>
            <a:ext cx="484186" cy="432167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g3889a14b4d9_0_1032"/>
          <p:cNvSpPr txBox="1"/>
          <p:nvPr>
            <p:ph idx="3" type="subTitle"/>
          </p:nvPr>
        </p:nvSpPr>
        <p:spPr>
          <a:xfrm>
            <a:off x="4151043" y="5708912"/>
            <a:ext cx="73707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None/>
              <a:defRPr b="0" i="0" sz="18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3pPr>
            <a:lvl4pPr lvl="3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4" name="Google Shape;164;g3889a14b4d9_0_1032"/>
          <p:cNvSpPr txBox="1"/>
          <p:nvPr>
            <p:ph idx="4" type="subTitle"/>
          </p:nvPr>
        </p:nvSpPr>
        <p:spPr>
          <a:xfrm>
            <a:off x="4151043" y="6041137"/>
            <a:ext cx="73707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None/>
              <a:defRPr b="0" i="0" sz="1800"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al Slide Summary 2">
  <p:cSld name="Final Slide Summary_2">
    <p:bg>
      <p:bgPr>
        <a:solidFill>
          <a:schemeClr val="lt1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889a14b4d9_0_2408"/>
          <p:cNvSpPr/>
          <p:nvPr/>
        </p:nvSpPr>
        <p:spPr>
          <a:xfrm>
            <a:off x="0" y="0"/>
            <a:ext cx="12192000" cy="51045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004A8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g3889a14b4d9_0_2408"/>
          <p:cNvSpPr txBox="1"/>
          <p:nvPr>
            <p:ph type="title"/>
          </p:nvPr>
        </p:nvSpPr>
        <p:spPr>
          <a:xfrm>
            <a:off x="621792" y="466344"/>
            <a:ext cx="10899600" cy="51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g3889a14b4d9_0_2408"/>
          <p:cNvSpPr txBox="1"/>
          <p:nvPr>
            <p:ph idx="12" type="sldNum"/>
          </p:nvPr>
        </p:nvSpPr>
        <p:spPr>
          <a:xfrm>
            <a:off x="8778240" y="6487299"/>
            <a:ext cx="27432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69" name="Google Shape;169;g3889a14b4d9_0_240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1793" y="6282108"/>
            <a:ext cx="484186" cy="432166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g3889a14b4d9_0_2408"/>
          <p:cNvSpPr txBox="1"/>
          <p:nvPr>
            <p:ph idx="1" type="subTitle"/>
          </p:nvPr>
        </p:nvSpPr>
        <p:spPr>
          <a:xfrm>
            <a:off x="621664" y="5295158"/>
            <a:ext cx="108999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600"/>
            </a:lvl9pPr>
          </a:lstStyle>
          <a:p/>
        </p:txBody>
      </p:sp>
      <p:sp>
        <p:nvSpPr>
          <p:cNvPr id="171" name="Google Shape;171;g3889a14b4d9_0_2408"/>
          <p:cNvSpPr txBox="1"/>
          <p:nvPr>
            <p:ph idx="2" type="body"/>
          </p:nvPr>
        </p:nvSpPr>
        <p:spPr>
          <a:xfrm>
            <a:off x="621663" y="6018786"/>
            <a:ext cx="10899900" cy="2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None/>
              <a:defRPr sz="1600">
                <a:solidFill>
                  <a:schemeClr val="dk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72" name="Google Shape;172;g3889a14b4d9_0_2408"/>
          <p:cNvSpPr txBox="1"/>
          <p:nvPr>
            <p:ph idx="3" type="body"/>
          </p:nvPr>
        </p:nvSpPr>
        <p:spPr>
          <a:xfrm>
            <a:off x="621663" y="5710775"/>
            <a:ext cx="108999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None/>
              <a:defRPr b="0" i="0" sz="1600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Arial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Arial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cxnSp>
        <p:nvCxnSpPr>
          <p:cNvPr id="173" name="Google Shape;173;g3889a14b4d9_0_2408"/>
          <p:cNvCxnSpPr/>
          <p:nvPr/>
        </p:nvCxnSpPr>
        <p:spPr>
          <a:xfrm>
            <a:off x="8778240" y="5193557"/>
            <a:ext cx="2743500" cy="0"/>
          </a:xfrm>
          <a:prstGeom prst="straightConnector1">
            <a:avLst/>
          </a:prstGeom>
          <a:noFill/>
          <a:ln cap="flat" cmpd="sng" w="50800">
            <a:solidFill>
              <a:srgbClr val="E2C72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4" name="Google Shape;174;g3889a14b4d9_0_2408"/>
          <p:cNvSpPr txBox="1"/>
          <p:nvPr>
            <p:ph idx="4" type="body"/>
          </p:nvPr>
        </p:nvSpPr>
        <p:spPr>
          <a:xfrm>
            <a:off x="621792" y="1249501"/>
            <a:ext cx="10899600" cy="3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Char char="•"/>
              <a:defRPr sz="2400">
                <a:solidFill>
                  <a:schemeClr val="lt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Arial"/>
              <a:buChar char="•"/>
              <a:defRPr sz="2000">
                <a:solidFill>
                  <a:schemeClr val="lt1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Arial"/>
              <a:buChar char="•"/>
              <a:defRPr sz="1800">
                <a:solidFill>
                  <a:schemeClr val="lt1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  <a:defRPr sz="1600">
                <a:solidFill>
                  <a:schemeClr val="lt1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pic>
        <p:nvPicPr>
          <p:cNvPr id="175" name="Google Shape;175;g3889a14b4d9_0_24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584" y="6349151"/>
            <a:ext cx="484186" cy="432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al Slide Summary">
  <p:cSld name="Final Slide Summary">
    <p:bg>
      <p:bgPr>
        <a:solidFill>
          <a:schemeClr val="lt1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9"/>
          <p:cNvSpPr/>
          <p:nvPr/>
        </p:nvSpPr>
        <p:spPr>
          <a:xfrm>
            <a:off x="0" y="0"/>
            <a:ext cx="12192000" cy="51045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004A8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39"/>
          <p:cNvSpPr txBox="1"/>
          <p:nvPr>
            <p:ph type="title"/>
          </p:nvPr>
        </p:nvSpPr>
        <p:spPr>
          <a:xfrm>
            <a:off x="621792" y="466344"/>
            <a:ext cx="10899600" cy="51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9"/>
          <p:cNvSpPr txBox="1"/>
          <p:nvPr>
            <p:ph idx="12" type="sldNum"/>
          </p:nvPr>
        </p:nvSpPr>
        <p:spPr>
          <a:xfrm>
            <a:off x="8778240" y="6487299"/>
            <a:ext cx="27432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3" name="Google Shape;33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1793" y="6282108"/>
            <a:ext cx="484186" cy="432166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39"/>
          <p:cNvSpPr txBox="1"/>
          <p:nvPr>
            <p:ph idx="1" type="subTitle"/>
          </p:nvPr>
        </p:nvSpPr>
        <p:spPr>
          <a:xfrm>
            <a:off x="621664" y="5295158"/>
            <a:ext cx="108999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B3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cxnSp>
        <p:nvCxnSpPr>
          <p:cNvPr id="35" name="Google Shape;35;p39"/>
          <p:cNvCxnSpPr/>
          <p:nvPr/>
        </p:nvCxnSpPr>
        <p:spPr>
          <a:xfrm>
            <a:off x="8778240" y="5193557"/>
            <a:ext cx="2743500" cy="0"/>
          </a:xfrm>
          <a:prstGeom prst="straightConnector1">
            <a:avLst/>
          </a:prstGeom>
          <a:noFill/>
          <a:ln cap="flat" cmpd="sng" w="50800">
            <a:solidFill>
              <a:srgbClr val="E2C72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6" name="Google Shape;36;p39"/>
          <p:cNvSpPr txBox="1"/>
          <p:nvPr>
            <p:ph idx="2" type="body"/>
          </p:nvPr>
        </p:nvSpPr>
        <p:spPr>
          <a:xfrm>
            <a:off x="621792" y="1249501"/>
            <a:ext cx="10899600" cy="3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>
                <a:solidFill>
                  <a:schemeClr val="lt1"/>
                </a:solidFill>
              </a:defRPr>
            </a:lvl1pPr>
            <a:lvl2pPr indent="-355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>
                <a:solidFill>
                  <a:schemeClr val="lt1"/>
                </a:solidFill>
              </a:defRPr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>
                <a:solidFill>
                  <a:schemeClr val="lt1"/>
                </a:solidFill>
              </a:defRPr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37" name="Google Shape;37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584" y="6349151"/>
            <a:ext cx="484186" cy="432167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39"/>
          <p:cNvSpPr txBox="1"/>
          <p:nvPr>
            <p:ph idx="3" type="subTitle"/>
          </p:nvPr>
        </p:nvSpPr>
        <p:spPr>
          <a:xfrm>
            <a:off x="4151043" y="5708912"/>
            <a:ext cx="73707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None/>
              <a:defRPr b="0" i="0" sz="18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3pPr>
            <a:lvl4pPr lvl="3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9" name="Google Shape;39;p39"/>
          <p:cNvSpPr txBox="1"/>
          <p:nvPr>
            <p:ph idx="4" type="subTitle"/>
          </p:nvPr>
        </p:nvSpPr>
        <p:spPr>
          <a:xfrm>
            <a:off x="4151043" y="6041137"/>
            <a:ext cx="73707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None/>
              <a:defRPr b="0" i="0" sz="1800"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White">
  <p:cSld name="Divider Slide White">
    <p:bg>
      <p:bgPr>
        <a:solidFill>
          <a:schemeClr val="lt1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8"/>
          <p:cNvSpPr txBox="1"/>
          <p:nvPr>
            <p:ph type="title"/>
          </p:nvPr>
        </p:nvSpPr>
        <p:spPr>
          <a:xfrm>
            <a:off x="621792" y="1709740"/>
            <a:ext cx="10899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B3"/>
              </a:buClr>
              <a:buSzPts val="6000"/>
              <a:buFont typeface="Arial"/>
              <a:buNone/>
              <a:defRPr sz="6000">
                <a:solidFill>
                  <a:srgbClr val="0066B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8"/>
          <p:cNvSpPr txBox="1"/>
          <p:nvPr>
            <p:ph idx="12" type="sldNum"/>
          </p:nvPr>
        </p:nvSpPr>
        <p:spPr>
          <a:xfrm>
            <a:off x="8778240" y="6487299"/>
            <a:ext cx="27432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3" name="Google Shape;43;p28"/>
          <p:cNvCxnSpPr/>
          <p:nvPr/>
        </p:nvCxnSpPr>
        <p:spPr>
          <a:xfrm>
            <a:off x="621792" y="3651466"/>
            <a:ext cx="2743500" cy="0"/>
          </a:xfrm>
          <a:prstGeom prst="straightConnector1">
            <a:avLst/>
          </a:prstGeom>
          <a:noFill/>
          <a:ln cap="flat" cmpd="sng" w="50800">
            <a:solidFill>
              <a:srgbClr val="E2C72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4" name="Google Shape;44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0584" y="6349151"/>
            <a:ext cx="484186" cy="432167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28"/>
          <p:cNvSpPr txBox="1"/>
          <p:nvPr>
            <p:ph idx="1" type="subTitle"/>
          </p:nvPr>
        </p:nvSpPr>
        <p:spPr>
          <a:xfrm>
            <a:off x="621793" y="4562487"/>
            <a:ext cx="73707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None/>
              <a:defRPr b="0" i="0" sz="24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-Authors Slide after Titles Slide">
  <p:cSld name="Co-Authors Slide after Titles Slide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4"/>
          <p:cNvSpPr txBox="1"/>
          <p:nvPr>
            <p:ph type="title"/>
          </p:nvPr>
        </p:nvSpPr>
        <p:spPr>
          <a:xfrm>
            <a:off x="621793" y="457202"/>
            <a:ext cx="10899600" cy="442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B3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4"/>
          <p:cNvSpPr txBox="1"/>
          <p:nvPr>
            <p:ph idx="1" type="body"/>
          </p:nvPr>
        </p:nvSpPr>
        <p:spPr>
          <a:xfrm>
            <a:off x="621792" y="1602787"/>
            <a:ext cx="5397900" cy="44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B3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cxnSp>
        <p:nvCxnSpPr>
          <p:cNvPr id="49" name="Google Shape;49;p24"/>
          <p:cNvCxnSpPr/>
          <p:nvPr/>
        </p:nvCxnSpPr>
        <p:spPr>
          <a:xfrm>
            <a:off x="621792" y="1412134"/>
            <a:ext cx="2743500" cy="0"/>
          </a:xfrm>
          <a:prstGeom prst="straightConnector1">
            <a:avLst/>
          </a:prstGeom>
          <a:noFill/>
          <a:ln cap="flat" cmpd="sng" w="50800">
            <a:solidFill>
              <a:srgbClr val="E2C72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0" name="Google Shape;50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0584" y="6349151"/>
            <a:ext cx="484186" cy="432167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24"/>
          <p:cNvSpPr txBox="1"/>
          <p:nvPr>
            <p:ph idx="2" type="body"/>
          </p:nvPr>
        </p:nvSpPr>
        <p:spPr>
          <a:xfrm>
            <a:off x="6123429" y="1602787"/>
            <a:ext cx="5397900" cy="44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B3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2" name="Google Shape;52;p24"/>
          <p:cNvSpPr txBox="1"/>
          <p:nvPr>
            <p:ph idx="3" type="subTitle"/>
          </p:nvPr>
        </p:nvSpPr>
        <p:spPr>
          <a:xfrm>
            <a:off x="621793" y="984675"/>
            <a:ext cx="73707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None/>
              <a:defRPr b="0" i="0" sz="24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" type="obj">
  <p:cSld name="OBJEC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5"/>
          <p:cNvSpPr txBox="1"/>
          <p:nvPr>
            <p:ph type="title"/>
          </p:nvPr>
        </p:nvSpPr>
        <p:spPr>
          <a:xfrm>
            <a:off x="621792" y="466344"/>
            <a:ext cx="10899600" cy="51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B3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5"/>
          <p:cNvSpPr txBox="1"/>
          <p:nvPr>
            <p:ph idx="1" type="body"/>
          </p:nvPr>
        </p:nvSpPr>
        <p:spPr>
          <a:xfrm>
            <a:off x="621792" y="1260391"/>
            <a:ext cx="10899600" cy="48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B3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25"/>
          <p:cNvSpPr txBox="1"/>
          <p:nvPr>
            <p:ph idx="12" type="sldNum"/>
          </p:nvPr>
        </p:nvSpPr>
        <p:spPr>
          <a:xfrm>
            <a:off x="8778240" y="6487299"/>
            <a:ext cx="27432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7" name="Google Shape;57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0584" y="6349151"/>
            <a:ext cx="484186" cy="432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Top Photo">
  <p:cSld name="Title Slide Top Photo">
    <p:bg>
      <p:bgPr>
        <a:solidFill>
          <a:schemeClr val="lt1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3"/>
          <p:cNvSpPr txBox="1"/>
          <p:nvPr>
            <p:ph idx="1" type="subTitle"/>
          </p:nvPr>
        </p:nvSpPr>
        <p:spPr>
          <a:xfrm>
            <a:off x="621792" y="4523325"/>
            <a:ext cx="109239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B3"/>
              </a:buClr>
              <a:buSzPts val="2400"/>
              <a:buFont typeface="Arial"/>
              <a:buNone/>
              <a:defRPr b="0" i="0" sz="2400">
                <a:solidFill>
                  <a:srgbClr val="0066B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B3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cxnSp>
        <p:nvCxnSpPr>
          <p:cNvPr id="60" name="Google Shape;60;p23"/>
          <p:cNvCxnSpPr/>
          <p:nvPr/>
        </p:nvCxnSpPr>
        <p:spPr>
          <a:xfrm>
            <a:off x="621792" y="4416346"/>
            <a:ext cx="2743500" cy="0"/>
          </a:xfrm>
          <a:prstGeom prst="straightConnector1">
            <a:avLst/>
          </a:prstGeom>
          <a:noFill/>
          <a:ln cap="flat" cmpd="sng" w="50800">
            <a:solidFill>
              <a:srgbClr val="E2C72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1" name="Google Shape;61;p23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84613" y="6214772"/>
            <a:ext cx="2889165" cy="198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92557" y="5959763"/>
            <a:ext cx="793551" cy="708294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23"/>
          <p:cNvSpPr txBox="1"/>
          <p:nvPr>
            <p:ph type="title"/>
          </p:nvPr>
        </p:nvSpPr>
        <p:spPr>
          <a:xfrm>
            <a:off x="621794" y="3256318"/>
            <a:ext cx="10923900" cy="109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B3"/>
              </a:buClr>
              <a:buSzPts val="6000"/>
              <a:buFont typeface="Arial"/>
              <a:buNone/>
              <a:defRPr sz="6000">
                <a:solidFill>
                  <a:srgbClr val="0066B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3"/>
          <p:cNvSpPr/>
          <p:nvPr>
            <p:ph idx="2" type="pic"/>
          </p:nvPr>
        </p:nvSpPr>
        <p:spPr>
          <a:xfrm>
            <a:off x="0" y="0"/>
            <a:ext cx="12192000" cy="2883000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23"/>
          <p:cNvSpPr txBox="1"/>
          <p:nvPr>
            <p:ph idx="3" type="subTitle"/>
          </p:nvPr>
        </p:nvSpPr>
        <p:spPr>
          <a:xfrm>
            <a:off x="622493" y="5015150"/>
            <a:ext cx="73707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None/>
              <a:defRPr b="0" i="0" sz="24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6" name="Google Shape;66;p23"/>
          <p:cNvSpPr txBox="1"/>
          <p:nvPr>
            <p:ph idx="4" type="subTitle"/>
          </p:nvPr>
        </p:nvSpPr>
        <p:spPr>
          <a:xfrm>
            <a:off x="621793" y="5517287"/>
            <a:ext cx="73707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Blue">
  <p:cSld name="Title Slide Blue">
    <p:bg>
      <p:bgPr>
        <a:solidFill>
          <a:srgbClr val="0066B3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1"/>
          <p:cNvSpPr txBox="1"/>
          <p:nvPr>
            <p:ph idx="1" type="subTitle"/>
          </p:nvPr>
        </p:nvSpPr>
        <p:spPr>
          <a:xfrm>
            <a:off x="621793" y="3880537"/>
            <a:ext cx="73707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B3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69" name="Google Shape;69;p21"/>
          <p:cNvPicPr preferRelativeResize="0"/>
          <p:nvPr/>
        </p:nvPicPr>
        <p:blipFill rotWithShape="1">
          <a:blip r:embed="rId2">
            <a:alphaModFix amt="10000"/>
          </a:blip>
          <a:srcRect b="0" l="-15" r="11409" t="15663"/>
          <a:stretch/>
        </p:blipFill>
        <p:spPr>
          <a:xfrm>
            <a:off x="7991857" y="0"/>
            <a:ext cx="4200144" cy="3568464"/>
          </a:xfrm>
          <a:prstGeom prst="rect">
            <a:avLst/>
          </a:prstGeom>
          <a:noFill/>
          <a:ln>
            <a:noFill/>
          </a:ln>
          <a:effectLst>
            <a:outerShdw blurRad="50800" rotWithShape="0" algn="ctr" dir="5400000" dist="50800">
              <a:srgbClr val="000000">
                <a:alpha val="0"/>
              </a:srgbClr>
            </a:outerShdw>
          </a:effectLst>
        </p:spPr>
      </p:pic>
      <p:cxnSp>
        <p:nvCxnSpPr>
          <p:cNvPr id="70" name="Google Shape;70;p21"/>
          <p:cNvCxnSpPr/>
          <p:nvPr/>
        </p:nvCxnSpPr>
        <p:spPr>
          <a:xfrm>
            <a:off x="621792" y="3651466"/>
            <a:ext cx="2743500" cy="0"/>
          </a:xfrm>
          <a:prstGeom prst="straightConnector1">
            <a:avLst/>
          </a:prstGeom>
          <a:noFill/>
          <a:ln cap="flat" cmpd="sng" w="50800">
            <a:solidFill>
              <a:srgbClr val="E2C72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1" name="Google Shape;71;p2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84609" y="6214772"/>
            <a:ext cx="2889170" cy="198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92555" y="5959763"/>
            <a:ext cx="793552" cy="708294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21"/>
          <p:cNvSpPr txBox="1"/>
          <p:nvPr>
            <p:ph type="title"/>
          </p:nvPr>
        </p:nvSpPr>
        <p:spPr>
          <a:xfrm>
            <a:off x="621793" y="1631384"/>
            <a:ext cx="7370700" cy="18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1"/>
          <p:cNvSpPr txBox="1"/>
          <p:nvPr>
            <p:ph idx="2" type="subTitle"/>
          </p:nvPr>
        </p:nvSpPr>
        <p:spPr>
          <a:xfrm>
            <a:off x="621818" y="4372350"/>
            <a:ext cx="73707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B3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75" name="Google Shape;75;p21"/>
          <p:cNvSpPr txBox="1"/>
          <p:nvPr>
            <p:ph idx="3" type="subTitle"/>
          </p:nvPr>
        </p:nvSpPr>
        <p:spPr>
          <a:xfrm>
            <a:off x="621118" y="4874487"/>
            <a:ext cx="73707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B3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Two Columns" type="twoObj">
  <p:cSld name="TWO_OBJECTS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6"/>
          <p:cNvSpPr txBox="1"/>
          <p:nvPr>
            <p:ph type="title"/>
          </p:nvPr>
        </p:nvSpPr>
        <p:spPr>
          <a:xfrm>
            <a:off x="621792" y="466344"/>
            <a:ext cx="10899600" cy="51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B3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6"/>
          <p:cNvSpPr txBox="1"/>
          <p:nvPr>
            <p:ph idx="1" type="body"/>
          </p:nvPr>
        </p:nvSpPr>
        <p:spPr>
          <a:xfrm>
            <a:off x="621792" y="1250156"/>
            <a:ext cx="53979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indent="-3683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B3"/>
              </a:buClr>
              <a:buSzPts val="2200"/>
              <a:buChar char="•"/>
              <a:defRPr sz="2200">
                <a:solidFill>
                  <a:srgbClr val="0066B3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26"/>
          <p:cNvSpPr txBox="1"/>
          <p:nvPr>
            <p:ph idx="2" type="body"/>
          </p:nvPr>
        </p:nvSpPr>
        <p:spPr>
          <a:xfrm>
            <a:off x="6172200" y="1250156"/>
            <a:ext cx="53493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indent="-3683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B3"/>
              </a:buClr>
              <a:buSzPts val="2200"/>
              <a:buChar char="•"/>
              <a:defRPr sz="2200">
                <a:solidFill>
                  <a:srgbClr val="0066B3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26"/>
          <p:cNvSpPr txBox="1"/>
          <p:nvPr>
            <p:ph idx="12" type="sldNum"/>
          </p:nvPr>
        </p:nvSpPr>
        <p:spPr>
          <a:xfrm>
            <a:off x="8778240" y="6487299"/>
            <a:ext cx="27432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1" name="Google Shape;81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0584" y="6349151"/>
            <a:ext cx="484186" cy="432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/>
          <p:nvPr>
            <p:ph type="title"/>
          </p:nvPr>
        </p:nvSpPr>
        <p:spPr>
          <a:xfrm>
            <a:off x="621792" y="466344"/>
            <a:ext cx="10899600" cy="51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B3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66B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0"/>
          <p:cNvSpPr txBox="1"/>
          <p:nvPr>
            <p:ph idx="1" type="body"/>
          </p:nvPr>
        </p:nvSpPr>
        <p:spPr>
          <a:xfrm>
            <a:off x="621792" y="1260391"/>
            <a:ext cx="10899600" cy="48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B3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6B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20"/>
          <p:cNvSpPr txBox="1"/>
          <p:nvPr>
            <p:ph idx="12" type="sldNum"/>
          </p:nvPr>
        </p:nvSpPr>
        <p:spPr>
          <a:xfrm>
            <a:off x="8778240" y="6487299"/>
            <a:ext cx="27432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2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png"/><Relationship Id="rId4" Type="http://schemas.openxmlformats.org/officeDocument/2006/relationships/image" Target="../media/image25.png"/><Relationship Id="rId5" Type="http://schemas.openxmlformats.org/officeDocument/2006/relationships/image" Target="../media/image2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png"/><Relationship Id="rId4" Type="http://schemas.openxmlformats.org/officeDocument/2006/relationships/image" Target="../media/image17.png"/><Relationship Id="rId5" Type="http://schemas.openxmlformats.org/officeDocument/2006/relationships/image" Target="../media/image11.png"/><Relationship Id="rId6" Type="http://schemas.openxmlformats.org/officeDocument/2006/relationships/image" Target="../media/image18.png"/><Relationship Id="rId7" Type="http://schemas.openxmlformats.org/officeDocument/2006/relationships/image" Target="../media/image2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889a14b4d9_0_3037"/>
          <p:cNvSpPr txBox="1"/>
          <p:nvPr>
            <p:ph type="title"/>
          </p:nvPr>
        </p:nvSpPr>
        <p:spPr>
          <a:xfrm>
            <a:off x="621800" y="887050"/>
            <a:ext cx="7335000" cy="270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B3"/>
              </a:buClr>
              <a:buSzPts val="6000"/>
              <a:buFont typeface="Arial"/>
              <a:buNone/>
            </a:pPr>
            <a:r>
              <a:rPr b="1" lang="en-US" sz="4800"/>
              <a:t>Recent METplus advancements for verifying HAFS forecasts</a:t>
            </a:r>
            <a:endParaRPr b="1" sz="4800"/>
          </a:p>
        </p:txBody>
      </p:sp>
      <p:sp>
        <p:nvSpPr>
          <p:cNvPr id="181" name="Google Shape;181;g3889a14b4d9_0_3037"/>
          <p:cNvSpPr txBox="1"/>
          <p:nvPr/>
        </p:nvSpPr>
        <p:spPr>
          <a:xfrm>
            <a:off x="621800" y="3804325"/>
            <a:ext cx="11059500" cy="7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1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Kathryn Newman</a:t>
            </a:r>
            <a:r>
              <a:rPr baseline="30000" i="0" lang="en-US" sz="21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1,2</a:t>
            </a:r>
            <a:r>
              <a:rPr i="0" lang="en-US" sz="21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Michael Kavulich</a:t>
            </a:r>
            <a:r>
              <a:rPr baseline="30000" lang="en-US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1,2</a:t>
            </a:r>
            <a:r>
              <a:rPr lang="en-US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i="0" lang="en-US" sz="21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John Halley Gotway</a:t>
            </a:r>
            <a:r>
              <a:rPr baseline="30000" i="0" lang="en-US" sz="21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1,2</a:t>
            </a:r>
            <a:r>
              <a:rPr lang="en-US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Brianne Nelson</a:t>
            </a:r>
            <a:r>
              <a:rPr baseline="30000" lang="en-US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1,2</a:t>
            </a:r>
            <a:r>
              <a:rPr lang="en-US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Minna Win-Gildenmeister</a:t>
            </a:r>
            <a:r>
              <a:rPr baseline="30000" lang="en-US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1,2</a:t>
            </a:r>
            <a:r>
              <a:rPr lang="en-US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i="0" lang="en-US" sz="21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Samuel Trahan</a:t>
            </a:r>
            <a:r>
              <a:rPr baseline="30000" i="0" lang="en-US" sz="21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2,3,4</a:t>
            </a:r>
            <a:r>
              <a:rPr i="0" lang="en-US" sz="21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Michelle Harrold</a:t>
            </a:r>
            <a:r>
              <a:rPr baseline="30000" i="0" lang="en-US" sz="21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1,2</a:t>
            </a:r>
            <a:endParaRPr baseline="30000" i="1" sz="21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2" name="Google Shape;182;g3889a14b4d9_0_3037"/>
          <p:cNvSpPr txBox="1"/>
          <p:nvPr/>
        </p:nvSpPr>
        <p:spPr>
          <a:xfrm>
            <a:off x="621825" y="4652254"/>
            <a:ext cx="9311400" cy="10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baseline="30000" i="0" lang="en-US" sz="1600" u="none" cap="none" strike="noStrike">
                <a:solidFill>
                  <a:srgbClr val="BCE2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 </a:t>
            </a:r>
            <a:r>
              <a:rPr b="0" i="0" lang="en-US" sz="1600" u="none" cap="none" strike="noStrike">
                <a:solidFill>
                  <a:srgbClr val="BCE2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NSF</a:t>
            </a:r>
            <a:r>
              <a:rPr b="0" baseline="30000" i="0" lang="en-US" sz="1600" u="none" cap="none" strike="noStrike">
                <a:solidFill>
                  <a:srgbClr val="BCE2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0" i="0" lang="en-US" sz="1600" u="none" cap="none" strike="noStrike">
                <a:solidFill>
                  <a:srgbClr val="BCE2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National Center for Atmospheric Research</a:t>
            </a:r>
            <a:endParaRPr b="0" i="0" sz="1600" u="none" cap="none" strike="noStrike">
              <a:solidFill>
                <a:srgbClr val="BCE2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baseline="30000" i="0" lang="en-US" sz="1600" u="none" cap="none" strike="noStrike">
                <a:solidFill>
                  <a:srgbClr val="BCE2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 </a:t>
            </a:r>
            <a:r>
              <a:rPr b="0" i="0" lang="en-US" sz="1600" u="none" cap="none" strike="noStrike">
                <a:solidFill>
                  <a:srgbClr val="BCE2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Developmental Testbed Center</a:t>
            </a:r>
            <a:endParaRPr b="0" i="0" sz="1600" u="none" cap="none" strike="noStrike">
              <a:solidFill>
                <a:srgbClr val="BCE2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baseline="30000" i="0" lang="en-US" sz="1600" u="none" cap="none" strike="noStrike">
                <a:solidFill>
                  <a:srgbClr val="BCE2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 </a:t>
            </a:r>
            <a:r>
              <a:rPr b="0" i="0" lang="en-US" sz="1600" u="none" cap="none" strike="noStrike">
                <a:solidFill>
                  <a:srgbClr val="BCE2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NOAA/Global Systems Laboratory</a:t>
            </a:r>
            <a:endParaRPr b="0" i="0" sz="1600" u="none" cap="none" strike="noStrike">
              <a:solidFill>
                <a:srgbClr val="BCE2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baseline="30000" i="0" lang="en-US" sz="1600" u="none" cap="none" strike="noStrike">
                <a:solidFill>
                  <a:srgbClr val="BCE2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 </a:t>
            </a:r>
            <a:r>
              <a:rPr b="0" i="0" lang="en-US" sz="1600" u="none" cap="none" strike="noStrike">
                <a:solidFill>
                  <a:srgbClr val="BCE2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CU Cooperative Institute for Research in Environmental Sciences</a:t>
            </a:r>
            <a:endParaRPr b="0" i="0" sz="1600" u="none" cap="none" strike="noStrike">
              <a:solidFill>
                <a:srgbClr val="BCE2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89898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C6C6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g3889a14b4d9_0_3037"/>
          <p:cNvSpPr txBox="1"/>
          <p:nvPr/>
        </p:nvSpPr>
        <p:spPr>
          <a:xfrm>
            <a:off x="621825" y="5992991"/>
            <a:ext cx="9700200" cy="7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00C9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UIFCW | UFS Applications - Coastal, Marine, Oceans, and Ecology</a:t>
            </a:r>
            <a:endParaRPr b="0" i="0" sz="1800" u="none" cap="none" strike="noStrike">
              <a:solidFill>
                <a:srgbClr val="00C9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800" u="none" cap="none" strike="noStrike">
                <a:solidFill>
                  <a:srgbClr val="00C9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lang="en-US" sz="1800">
                <a:solidFill>
                  <a:srgbClr val="00C9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b="0" i="0" lang="en-US" sz="1800" u="none" cap="none" strike="noStrike">
                <a:solidFill>
                  <a:srgbClr val="00C9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>
                <a:solidFill>
                  <a:srgbClr val="00C9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September</a:t>
            </a:r>
            <a:r>
              <a:rPr b="0" i="0" lang="en-US" sz="1800" u="none" cap="none" strike="noStrike">
                <a:solidFill>
                  <a:srgbClr val="00C9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2025</a:t>
            </a:r>
            <a:endParaRPr b="0" i="0" sz="1800" u="none" cap="none" strike="noStrike">
              <a:solidFill>
                <a:srgbClr val="00C9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g3889a14b4d9_0_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40361" y="112683"/>
            <a:ext cx="3694176" cy="1453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g3889a14b4d9_0_27" title="Evaluating Global Forecasts و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15077" y="432486"/>
            <a:ext cx="3520439" cy="23469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0" name="Google Shape;190;g3889a14b4d9_0_27"/>
          <p:cNvGrpSpPr/>
          <p:nvPr/>
        </p:nvGrpSpPr>
        <p:grpSpPr>
          <a:xfrm>
            <a:off x="455620" y="3064105"/>
            <a:ext cx="7764078" cy="1617036"/>
            <a:chOff x="2283152" y="2322205"/>
            <a:chExt cx="5644960" cy="643853"/>
          </a:xfrm>
        </p:grpSpPr>
        <p:sp>
          <p:nvSpPr>
            <p:cNvPr id="191" name="Google Shape;191;g3889a14b4d9_0_27"/>
            <p:cNvSpPr/>
            <p:nvPr/>
          </p:nvSpPr>
          <p:spPr>
            <a:xfrm>
              <a:off x="3728397" y="2322560"/>
              <a:ext cx="4155300" cy="6423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g3889a14b4d9_0_27"/>
            <p:cNvSpPr/>
            <p:nvPr/>
          </p:nvSpPr>
          <p:spPr>
            <a:xfrm flipH="1">
              <a:off x="2283152" y="2322582"/>
              <a:ext cx="1284900" cy="642600"/>
            </a:xfrm>
            <a:prstGeom prst="rect">
              <a:avLst/>
            </a:prstGeom>
            <a:solidFill>
              <a:srgbClr val="1A658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g3889a14b4d9_0_27"/>
            <p:cNvSpPr/>
            <p:nvPr/>
          </p:nvSpPr>
          <p:spPr>
            <a:xfrm rot="-5400000">
              <a:off x="3516317" y="1919547"/>
              <a:ext cx="643361" cy="1448676"/>
            </a:xfrm>
            <a:prstGeom prst="flowChartOffpageConnector">
              <a:avLst/>
            </a:prstGeom>
            <a:solidFill>
              <a:srgbClr val="1A658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g3889a14b4d9_0_27"/>
            <p:cNvSpPr/>
            <p:nvPr/>
          </p:nvSpPr>
          <p:spPr>
            <a:xfrm>
              <a:off x="2342620" y="2399946"/>
              <a:ext cx="1401600" cy="495900"/>
            </a:xfrm>
            <a:prstGeom prst="rect">
              <a:avLst/>
            </a:prstGeom>
            <a:solidFill>
              <a:srgbClr val="1A658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7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METplus has…</a:t>
              </a:r>
              <a:endParaRPr b="1" sz="17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95" name="Google Shape;195;g3889a14b4d9_0_27"/>
            <p:cNvSpPr/>
            <p:nvPr/>
          </p:nvSpPr>
          <p:spPr>
            <a:xfrm>
              <a:off x="4513512" y="2323758"/>
              <a:ext cx="34146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323850" lvl="0" marL="45720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Poppins"/>
                <a:buChar char="●"/>
              </a:pPr>
              <a:r>
                <a:rPr lang="en-US" sz="1500">
                  <a:latin typeface="Poppins"/>
                  <a:ea typeface="Poppins"/>
                  <a:cs typeface="Poppins"/>
                  <a:sym typeface="Poppins"/>
                </a:rPr>
                <a:t>Over 150 statistics and diagnostics for point and gridded datasets</a:t>
              </a:r>
              <a:endParaRPr sz="1500">
                <a:latin typeface="Poppins"/>
                <a:ea typeface="Poppins"/>
                <a:cs typeface="Poppins"/>
                <a:sym typeface="Poppins"/>
              </a:endParaRPr>
            </a:p>
            <a:p>
              <a:pPr indent="-323850" lvl="0" marL="45720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Poppins"/>
                <a:buChar char="●"/>
              </a:pPr>
              <a:r>
                <a:rPr lang="en-US" sz="15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User support via GitHub Discussions</a:t>
              </a:r>
              <a:endParaRPr sz="1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-32385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Poppins"/>
                <a:buChar char="●"/>
              </a:pPr>
              <a:r>
                <a:rPr lang="en-US" sz="15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Use cases for </a:t>
              </a:r>
              <a:r>
                <a:rPr lang="en-US" sz="15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  <a:extLst>
                    <a:ext uri="http://customooxmlschemas.google.com/">
                      <go:slidesCustomData xmlns:go="http://customooxmlschemas.google.com/" textRoundtripDataId="0"/>
                    </a:ext>
                  </a:extLst>
                </a:rPr>
                <a:t>eas</a:t>
              </a:r>
              <a:r>
                <a:rPr lang="en-US" sz="15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y</a:t>
              </a:r>
              <a:r>
                <a:rPr lang="en-US" sz="15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 spin-up</a:t>
              </a:r>
              <a:endParaRPr sz="1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96" name="Google Shape;196;g3889a14b4d9_0_27"/>
          <p:cNvGrpSpPr/>
          <p:nvPr/>
        </p:nvGrpSpPr>
        <p:grpSpPr>
          <a:xfrm>
            <a:off x="455630" y="4755833"/>
            <a:ext cx="7702990" cy="1617040"/>
            <a:chOff x="2283152" y="2322200"/>
            <a:chExt cx="5600545" cy="643854"/>
          </a:xfrm>
        </p:grpSpPr>
        <p:sp>
          <p:nvSpPr>
            <p:cNvPr id="197" name="Google Shape;197;g3889a14b4d9_0_27"/>
            <p:cNvSpPr/>
            <p:nvPr/>
          </p:nvSpPr>
          <p:spPr>
            <a:xfrm>
              <a:off x="3728397" y="2322560"/>
              <a:ext cx="4155300" cy="6423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g3889a14b4d9_0_27"/>
            <p:cNvSpPr/>
            <p:nvPr/>
          </p:nvSpPr>
          <p:spPr>
            <a:xfrm flipH="1">
              <a:off x="2283152" y="2322582"/>
              <a:ext cx="1284900" cy="642600"/>
            </a:xfrm>
            <a:prstGeom prst="rect">
              <a:avLst/>
            </a:prstGeom>
            <a:solidFill>
              <a:srgbClr val="1A658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g3889a14b4d9_0_27"/>
            <p:cNvSpPr/>
            <p:nvPr/>
          </p:nvSpPr>
          <p:spPr>
            <a:xfrm rot="-5400000">
              <a:off x="3520152" y="1915720"/>
              <a:ext cx="643361" cy="1456321"/>
            </a:xfrm>
            <a:prstGeom prst="flowChartOffpageConnector">
              <a:avLst/>
            </a:prstGeom>
            <a:solidFill>
              <a:srgbClr val="1A658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g3889a14b4d9_0_27"/>
            <p:cNvSpPr/>
            <p:nvPr/>
          </p:nvSpPr>
          <p:spPr>
            <a:xfrm>
              <a:off x="2342627" y="2399948"/>
              <a:ext cx="1939800" cy="495900"/>
            </a:xfrm>
            <a:prstGeom prst="rect">
              <a:avLst/>
            </a:prstGeom>
            <a:solidFill>
              <a:srgbClr val="1A658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7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METplus provides…</a:t>
              </a:r>
              <a:endParaRPr b="1" sz="17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01" name="Google Shape;201;g3889a14b4d9_0_27"/>
            <p:cNvSpPr/>
            <p:nvPr/>
          </p:nvSpPr>
          <p:spPr>
            <a:xfrm>
              <a:off x="4513518" y="2323755"/>
              <a:ext cx="32487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323850" lvl="0" marL="45720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Poppins"/>
                <a:buChar char="●"/>
              </a:pPr>
              <a:r>
                <a:rPr lang="en-US" sz="1500">
                  <a:latin typeface="Poppins"/>
                  <a:ea typeface="Poppins"/>
                  <a:cs typeface="Poppins"/>
                  <a:sym typeface="Poppins"/>
                </a:rPr>
                <a:t>A versatile toolkit that </a:t>
              </a:r>
              <a:r>
                <a:rPr lang="en-US" sz="15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enables objective and reproducible evaluations over a broad range of weather and climate applications</a:t>
              </a:r>
              <a:endParaRPr sz="1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202" name="Google Shape;202;g3889a14b4d9_0_27"/>
          <p:cNvGrpSpPr/>
          <p:nvPr/>
        </p:nvGrpSpPr>
        <p:grpSpPr>
          <a:xfrm>
            <a:off x="455541" y="1374107"/>
            <a:ext cx="7702788" cy="1639071"/>
            <a:chOff x="2283136" y="2322571"/>
            <a:chExt cx="5030557" cy="652626"/>
          </a:xfrm>
        </p:grpSpPr>
        <p:sp>
          <p:nvSpPr>
            <p:cNvPr id="203" name="Google Shape;203;g3889a14b4d9_0_27"/>
            <p:cNvSpPr/>
            <p:nvPr/>
          </p:nvSpPr>
          <p:spPr>
            <a:xfrm>
              <a:off x="3728393" y="2322571"/>
              <a:ext cx="3585300" cy="6423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g3889a14b4d9_0_27"/>
            <p:cNvSpPr/>
            <p:nvPr/>
          </p:nvSpPr>
          <p:spPr>
            <a:xfrm flipH="1">
              <a:off x="2283136" y="2322572"/>
              <a:ext cx="1132200" cy="642600"/>
            </a:xfrm>
            <a:prstGeom prst="rect">
              <a:avLst/>
            </a:prstGeom>
            <a:solidFill>
              <a:srgbClr val="1A658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g3889a14b4d9_0_27"/>
            <p:cNvSpPr/>
            <p:nvPr/>
          </p:nvSpPr>
          <p:spPr>
            <a:xfrm rot="-5400000">
              <a:off x="3390118" y="2046110"/>
              <a:ext cx="643351" cy="1196274"/>
            </a:xfrm>
            <a:prstGeom prst="flowChartOffpageConnector">
              <a:avLst/>
            </a:prstGeom>
            <a:solidFill>
              <a:srgbClr val="1A658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g3889a14b4d9_0_27"/>
            <p:cNvSpPr/>
            <p:nvPr/>
          </p:nvSpPr>
          <p:spPr>
            <a:xfrm>
              <a:off x="2342629" y="2399956"/>
              <a:ext cx="1283700" cy="495900"/>
            </a:xfrm>
            <a:prstGeom prst="rect">
              <a:avLst/>
            </a:prstGeom>
            <a:solidFill>
              <a:srgbClr val="1A658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7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METplus is…</a:t>
              </a:r>
              <a:endParaRPr b="1" sz="17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07" name="Google Shape;207;g3889a14b4d9_0_27"/>
            <p:cNvSpPr/>
            <p:nvPr/>
          </p:nvSpPr>
          <p:spPr>
            <a:xfrm>
              <a:off x="4287616" y="2332897"/>
              <a:ext cx="30000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323850" lvl="0" marL="45720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Poppins"/>
                <a:buChar char="●"/>
              </a:pPr>
              <a:r>
                <a:rPr lang="en-US" sz="1500">
                  <a:latin typeface="Poppins"/>
                  <a:ea typeface="Poppins"/>
                  <a:cs typeface="Poppins"/>
                  <a:sym typeface="Poppins"/>
                </a:rPr>
                <a:t>A highly configurable verification framework that spans a range of temporal and spatial scales</a:t>
              </a:r>
              <a:endParaRPr sz="1500">
                <a:latin typeface="Poppins"/>
                <a:ea typeface="Poppins"/>
                <a:cs typeface="Poppins"/>
                <a:sym typeface="Poppins"/>
              </a:endParaRPr>
            </a:p>
            <a:p>
              <a:pPr indent="-323850" lvl="0" marL="45720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Poppins"/>
                <a:buChar char="●"/>
              </a:pPr>
              <a:r>
                <a:rPr lang="en-US" sz="15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Community-driven, extensible, scalable</a:t>
              </a:r>
              <a:endParaRPr sz="1500"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pic>
        <p:nvPicPr>
          <p:cNvPr id="208" name="Google Shape;208;g3889a14b4d9_0_27" title="met_diagram_illus_2025_06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02392" y="2972675"/>
            <a:ext cx="3273554" cy="32201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889a14b4d9_0_136"/>
          <p:cNvSpPr txBox="1"/>
          <p:nvPr/>
        </p:nvSpPr>
        <p:spPr>
          <a:xfrm>
            <a:off x="247600" y="2683200"/>
            <a:ext cx="4240500" cy="36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66B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36 Command Line Executables</a:t>
            </a:r>
            <a:endParaRPr b="1" sz="1800">
              <a:solidFill>
                <a:srgbClr val="0066B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0200" lvl="0" marL="457200" marR="0" rtl="0" algn="l">
              <a:spcBef>
                <a:spcPts val="0"/>
              </a:spcBef>
              <a:spcAft>
                <a:spcPts val="0"/>
              </a:spcAft>
              <a:buSzPts val="1600"/>
              <a:buFont typeface="Helvetica Neue"/>
              <a:buChar char="●"/>
            </a:pPr>
            <a:r>
              <a:rPr lang="en-US" sz="1600">
                <a:latin typeface="Helvetica Neue"/>
                <a:ea typeface="Helvetica Neue"/>
                <a:cs typeface="Helvetica Neue"/>
                <a:sym typeface="Helvetica Neue"/>
              </a:rPr>
              <a:t>Statistical Methods (12)</a:t>
            </a:r>
            <a:endParaRPr sz="16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0200" lvl="0" marL="457200" marR="0" rtl="0" algn="l">
              <a:spcBef>
                <a:spcPts val="0"/>
              </a:spcBef>
              <a:spcAft>
                <a:spcPts val="0"/>
              </a:spcAft>
              <a:buSzPts val="1600"/>
              <a:buFont typeface="Helvetica Neue"/>
              <a:buChar char="●"/>
            </a:pPr>
            <a:r>
              <a:rPr lang="en-US" sz="1600">
                <a:latin typeface="Helvetica Neue"/>
                <a:ea typeface="Helvetica Neue"/>
                <a:cs typeface="Helvetica Neue"/>
                <a:sym typeface="Helvetica Neue"/>
              </a:rPr>
              <a:t>Grid (5) and Point (7) Preprocessing</a:t>
            </a:r>
            <a:endParaRPr sz="16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0200" lvl="0" marL="457200" marR="0" rtl="0" algn="l">
              <a:spcBef>
                <a:spcPts val="0"/>
              </a:spcBef>
              <a:spcAft>
                <a:spcPts val="0"/>
              </a:spcAft>
              <a:buSzPts val="1600"/>
              <a:buFont typeface="Helvetica Neue"/>
              <a:buChar char="●"/>
            </a:pPr>
            <a:r>
              <a:rPr lang="en-US" sz="1600">
                <a:latin typeface="Helvetica Neue"/>
                <a:ea typeface="Helvetica Neue"/>
                <a:cs typeface="Helvetica Neue"/>
                <a:sym typeface="Helvetica Neue"/>
              </a:rPr>
              <a:t>Regridding (4), Plotting (4), and Aggregation/Analysis (4)</a:t>
            </a:r>
            <a:endParaRPr sz="16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66B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Feature Highlights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Helvetica Neue"/>
              <a:buChar char="●"/>
            </a:pPr>
            <a:r>
              <a:rPr lang="en-US" sz="1600">
                <a:latin typeface="Helvetica Neue"/>
                <a:ea typeface="Helvetica Neue"/>
                <a:cs typeface="Helvetica Neue"/>
                <a:sym typeface="Helvetica Neue"/>
              </a:rPr>
              <a:t>Continuous, categorical, probabilistic, and ensemble statistics</a:t>
            </a:r>
            <a:endParaRPr sz="16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Helvetica Neue"/>
              <a:buChar char="●"/>
            </a:pPr>
            <a:r>
              <a:rPr lang="en-US" sz="1600">
                <a:latin typeface="Helvetica Neue"/>
                <a:ea typeface="Helvetica Neue"/>
                <a:cs typeface="Helvetica Neue"/>
                <a:sym typeface="Helvetica Neue"/>
              </a:rPr>
              <a:t>Object-based, scale-decomposition, and neighborhood methods</a:t>
            </a:r>
            <a:endParaRPr sz="16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Helvetica Neue"/>
              <a:buChar char="●"/>
            </a:pPr>
            <a:r>
              <a:rPr lang="en-US" sz="1600">
                <a:latin typeface="Helvetica Neue"/>
                <a:ea typeface="Helvetica Neue"/>
                <a:cs typeface="Helvetica Neue"/>
                <a:sym typeface="Helvetica Neue"/>
              </a:rPr>
              <a:t>Tropical cyclone track and intensity evaluation</a:t>
            </a:r>
            <a:endParaRPr sz="16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14" name="Google Shape;214;g3889a14b4d9_0_136"/>
          <p:cNvPicPr preferRelativeResize="0"/>
          <p:nvPr/>
        </p:nvPicPr>
        <p:blipFill rotWithShape="1">
          <a:blip r:embed="rId3">
            <a:alphaModFix/>
          </a:blip>
          <a:srcRect b="0" l="3255" r="3997" t="8012"/>
          <a:stretch/>
        </p:blipFill>
        <p:spPr>
          <a:xfrm>
            <a:off x="4622050" y="770415"/>
            <a:ext cx="7533425" cy="5604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g3889a14b4d9_0_1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2813" y="360277"/>
            <a:ext cx="3836780" cy="2193775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g3889a14b4d9_0_136"/>
          <p:cNvSpPr/>
          <p:nvPr/>
        </p:nvSpPr>
        <p:spPr>
          <a:xfrm>
            <a:off x="8064500" y="5278133"/>
            <a:ext cx="3241200" cy="1043400"/>
          </a:xfrm>
          <a:prstGeom prst="rect">
            <a:avLst/>
          </a:prstGeom>
          <a:noFill/>
          <a:ln cap="flat" cmpd="sng" w="38100">
            <a:solidFill>
              <a:srgbClr val="A7291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889a14b4d9_0_177"/>
          <p:cNvSpPr txBox="1"/>
          <p:nvPr>
            <p:ph type="title"/>
          </p:nvPr>
        </p:nvSpPr>
        <p:spPr>
          <a:xfrm>
            <a:off x="621792" y="466344"/>
            <a:ext cx="10899600" cy="51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Libre Franklin"/>
                <a:ea typeface="Libre Franklin"/>
                <a:cs typeface="Libre Franklin"/>
                <a:sym typeface="Libre Franklin"/>
              </a:rPr>
              <a:t>HAFS verification framework</a:t>
            </a:r>
            <a:endParaRPr b="1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23" name="Google Shape;223;g3889a14b4d9_0_177"/>
          <p:cNvSpPr txBox="1"/>
          <p:nvPr>
            <p:ph idx="1" type="body"/>
          </p:nvPr>
        </p:nvSpPr>
        <p:spPr>
          <a:xfrm>
            <a:off x="621800" y="1621625"/>
            <a:ext cx="9400500" cy="486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Helvetica Neue"/>
              <a:buChar char="●"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Primary goal: Facilitate the rapid and straightforward comparison of experimental configurations and operational benchmarks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Helvetica Neue"/>
              <a:buChar char="●"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Who is the intended audience?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Helvetica Neue"/>
              <a:buChar char="○"/>
            </a:pPr>
            <a:r>
              <a:rPr lang="en-US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HAFS developers</a:t>
            </a:r>
            <a:endParaRPr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Helvetica Neue"/>
              <a:buChar char="○"/>
            </a:pPr>
            <a:r>
              <a:rPr lang="en-US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Community researchers</a:t>
            </a:r>
            <a:endParaRPr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Helvetica Neue"/>
              <a:buChar char="○"/>
            </a:pPr>
            <a:r>
              <a:rPr lang="en-US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DTC teams performing T&amp;E</a:t>
            </a:r>
            <a:endParaRPr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Helvetica Neue"/>
              <a:buChar char="○"/>
            </a:pPr>
            <a:r>
              <a:rPr lang="en-US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Decision makers</a:t>
            </a:r>
            <a:endParaRPr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Helvetica Neue"/>
              <a:buChar char="●"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Unified approaches for incorporating METplus across UFS application workflows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400"/>
              <a:buFont typeface="Helvetica Neue"/>
              <a:buChar char="●"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Enable the use of METplus for HAFS community developers to support rapid performance feedback on innovations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4" name="Google Shape;224;g3889a14b4d9_0_177"/>
          <p:cNvSpPr txBox="1"/>
          <p:nvPr>
            <p:ph idx="12" type="sldNum"/>
          </p:nvPr>
        </p:nvSpPr>
        <p:spPr>
          <a:xfrm>
            <a:off x="8778240" y="6487299"/>
            <a:ext cx="2743200" cy="227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5" name="Google Shape;225;g3889a14b4d9_0_177"/>
          <p:cNvSpPr txBox="1"/>
          <p:nvPr>
            <p:ph idx="2" type="subTitle"/>
          </p:nvPr>
        </p:nvSpPr>
        <p:spPr>
          <a:xfrm>
            <a:off x="621793" y="978412"/>
            <a:ext cx="7370700" cy="34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latin typeface="Libre Franklin"/>
                <a:ea typeface="Libre Franklin"/>
                <a:cs typeface="Libre Franklin"/>
                <a:sym typeface="Libre Franklin"/>
              </a:rPr>
              <a:t>Adding METplus verification</a:t>
            </a:r>
            <a:endParaRPr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226" name="Google Shape;226;g3889a14b4d9_0_177"/>
          <p:cNvGrpSpPr/>
          <p:nvPr/>
        </p:nvGrpSpPr>
        <p:grpSpPr>
          <a:xfrm>
            <a:off x="9290340" y="2302329"/>
            <a:ext cx="2596989" cy="2420238"/>
            <a:chOff x="8491149" y="4198125"/>
            <a:chExt cx="2238977" cy="2094900"/>
          </a:xfrm>
        </p:grpSpPr>
        <p:pic>
          <p:nvPicPr>
            <p:cNvPr id="227" name="Google Shape;227;g3889a14b4d9_0_177"/>
            <p:cNvPicPr preferRelativeResize="0"/>
            <p:nvPr/>
          </p:nvPicPr>
          <p:blipFill rotWithShape="1">
            <a:blip r:embed="rId3">
              <a:alphaModFix/>
            </a:blip>
            <a:srcRect b="46584" l="86463" r="884" t="30577"/>
            <a:stretch/>
          </p:blipFill>
          <p:spPr>
            <a:xfrm>
              <a:off x="8654425" y="4198125"/>
              <a:ext cx="2075700" cy="20949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228" name="Google Shape;228;g3889a14b4d9_0_177"/>
            <p:cNvSpPr/>
            <p:nvPr/>
          </p:nvSpPr>
          <p:spPr>
            <a:xfrm rot="-542654">
              <a:off x="8512640" y="5093567"/>
              <a:ext cx="162217" cy="288827"/>
            </a:xfrm>
            <a:prstGeom prst="round1Rect">
              <a:avLst>
                <a:gd fmla="val 16667" name="adj"/>
              </a:avLst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29" name="Google Shape;229;g3889a14b4d9_0_1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62398" y="5378518"/>
            <a:ext cx="2377439" cy="924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889a14b4d9_0_346"/>
          <p:cNvSpPr txBox="1"/>
          <p:nvPr>
            <p:ph type="title"/>
          </p:nvPr>
        </p:nvSpPr>
        <p:spPr>
          <a:xfrm>
            <a:off x="621792" y="466344"/>
            <a:ext cx="10899600" cy="51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Libre Franklin"/>
                <a:ea typeface="Libre Franklin"/>
                <a:cs typeface="Libre Franklin"/>
                <a:sym typeface="Libre Franklin"/>
              </a:rPr>
              <a:t>HAFS verification framework</a:t>
            </a:r>
            <a:endParaRPr b="1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36" name="Google Shape;236;g3889a14b4d9_0_346"/>
          <p:cNvSpPr txBox="1"/>
          <p:nvPr>
            <p:ph idx="1" type="body"/>
          </p:nvPr>
        </p:nvSpPr>
        <p:spPr>
          <a:xfrm>
            <a:off x="621800" y="1489231"/>
            <a:ext cx="10711200" cy="982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Helvetica Neue"/>
              <a:buChar char="●"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Rocoto-based workflow for running METplus verification with HAFS (hafs_vx)</a:t>
            </a:r>
            <a:endParaRPr sz="2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7" name="Google Shape;237;g3889a14b4d9_0_346"/>
          <p:cNvSpPr txBox="1"/>
          <p:nvPr>
            <p:ph idx="12" type="sldNum"/>
          </p:nvPr>
        </p:nvSpPr>
        <p:spPr>
          <a:xfrm>
            <a:off x="8778240" y="6487299"/>
            <a:ext cx="2743200" cy="227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8" name="Google Shape;238;g3889a14b4d9_0_346"/>
          <p:cNvSpPr txBox="1"/>
          <p:nvPr>
            <p:ph idx="2" type="subTitle"/>
          </p:nvPr>
        </p:nvSpPr>
        <p:spPr>
          <a:xfrm>
            <a:off x="621793" y="978412"/>
            <a:ext cx="7370700" cy="34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latin typeface="Libre Franklin"/>
                <a:ea typeface="Libre Franklin"/>
                <a:cs typeface="Libre Franklin"/>
                <a:sym typeface="Libre Franklin"/>
              </a:rPr>
              <a:t>hafs_vx workflow</a:t>
            </a:r>
            <a:endParaRPr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39" name="Google Shape;239;g3889a14b4d9_0_346"/>
          <p:cNvSpPr/>
          <p:nvPr/>
        </p:nvSpPr>
        <p:spPr>
          <a:xfrm>
            <a:off x="7534658" y="2174219"/>
            <a:ext cx="4487100" cy="29025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004A8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sng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g3889a14b4d9_0_346"/>
          <p:cNvSpPr/>
          <p:nvPr/>
        </p:nvSpPr>
        <p:spPr>
          <a:xfrm>
            <a:off x="5531804" y="2010496"/>
            <a:ext cx="1914300" cy="30663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004A8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sng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g3889a14b4d9_0_346"/>
          <p:cNvSpPr/>
          <p:nvPr/>
        </p:nvSpPr>
        <p:spPr>
          <a:xfrm>
            <a:off x="9534104" y="5266616"/>
            <a:ext cx="1227900" cy="4602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25400">
            <a:solidFill>
              <a:srgbClr val="004A8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METplus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g3889a14b4d9_0_346"/>
          <p:cNvSpPr/>
          <p:nvPr/>
        </p:nvSpPr>
        <p:spPr>
          <a:xfrm>
            <a:off x="6963778" y="5429048"/>
            <a:ext cx="1194900" cy="595800"/>
          </a:xfrm>
          <a:prstGeom prst="roundRect">
            <a:avLst>
              <a:gd fmla="val 16667" name="adj"/>
            </a:avLst>
          </a:prstGeom>
          <a:solidFill>
            <a:srgbClr val="FFFF00"/>
          </a:solidFill>
          <a:ln cap="flat" cmpd="sng" w="25400">
            <a:solidFill>
              <a:srgbClr val="004A8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HAFS output</a:t>
            </a:r>
            <a:endParaRPr/>
          </a:p>
        </p:txBody>
      </p:sp>
      <p:cxnSp>
        <p:nvCxnSpPr>
          <p:cNvPr id="243" name="Google Shape;243;g3889a14b4d9_0_346"/>
          <p:cNvCxnSpPr>
            <a:stCxn id="244" idx="2"/>
            <a:endCxn id="242" idx="1"/>
          </p:cNvCxnSpPr>
          <p:nvPr/>
        </p:nvCxnSpPr>
        <p:spPr>
          <a:xfrm flipH="1" rot="-5400000">
            <a:off x="6370165" y="5133279"/>
            <a:ext cx="712500" cy="474900"/>
          </a:xfrm>
          <a:prstGeom prst="bentConnector2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lg" w="lg" type="triangle"/>
          </a:ln>
        </p:spPr>
      </p:cxnSp>
      <p:sp>
        <p:nvSpPr>
          <p:cNvPr id="245" name="Google Shape;245;g3889a14b4d9_0_346"/>
          <p:cNvSpPr/>
          <p:nvPr/>
        </p:nvSpPr>
        <p:spPr>
          <a:xfrm>
            <a:off x="9891569" y="3688399"/>
            <a:ext cx="1846500" cy="502500"/>
          </a:xfrm>
          <a:prstGeom prst="roundRect">
            <a:avLst>
              <a:gd fmla="val 16667" name="adj"/>
            </a:avLst>
          </a:prstGeom>
          <a:solidFill>
            <a:srgbClr val="BCE2FF"/>
          </a:solidFill>
          <a:ln cap="flat" cmpd="sng" w="25400">
            <a:solidFill>
              <a:srgbClr val="004A8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METplus conf file templates</a:t>
            </a:r>
            <a:endParaRPr/>
          </a:p>
        </p:txBody>
      </p:sp>
      <p:cxnSp>
        <p:nvCxnSpPr>
          <p:cNvPr id="246" name="Google Shape;246;g3889a14b4d9_0_346"/>
          <p:cNvCxnSpPr>
            <a:stCxn id="247" idx="3"/>
            <a:endCxn id="241" idx="0"/>
          </p:cNvCxnSpPr>
          <p:nvPr/>
        </p:nvCxnSpPr>
        <p:spPr>
          <a:xfrm>
            <a:off x="9524138" y="4662297"/>
            <a:ext cx="624000" cy="604200"/>
          </a:xfrm>
          <a:prstGeom prst="bentConnector2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lg" w="lg" type="triangle"/>
          </a:ln>
        </p:spPr>
      </p:cxnSp>
      <p:sp>
        <p:nvSpPr>
          <p:cNvPr id="248" name="Google Shape;248;g3889a14b4d9_0_346"/>
          <p:cNvSpPr/>
          <p:nvPr/>
        </p:nvSpPr>
        <p:spPr>
          <a:xfrm>
            <a:off x="7575859" y="3076747"/>
            <a:ext cx="2226000" cy="3627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25400">
            <a:solidFill>
              <a:srgbClr val="004A8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generate_vx_workflow.py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g3889a14b4d9_0_346"/>
          <p:cNvSpPr/>
          <p:nvPr/>
        </p:nvSpPr>
        <p:spPr>
          <a:xfrm>
            <a:off x="7832189" y="2353254"/>
            <a:ext cx="2226000" cy="502500"/>
          </a:xfrm>
          <a:prstGeom prst="roundRect">
            <a:avLst>
              <a:gd fmla="val 16667" name="adj"/>
            </a:avLst>
          </a:prstGeom>
          <a:solidFill>
            <a:srgbClr val="BCE2FF"/>
          </a:solidFill>
          <a:ln cap="flat" cmpd="sng" w="25400">
            <a:solidFill>
              <a:srgbClr val="004A8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User verification settings (config_vx.yaml)</a:t>
            </a:r>
            <a:endParaRPr/>
          </a:p>
        </p:txBody>
      </p:sp>
      <p:sp>
        <p:nvSpPr>
          <p:cNvPr id="250" name="Google Shape;250;g3889a14b4d9_0_346"/>
          <p:cNvSpPr/>
          <p:nvPr/>
        </p:nvSpPr>
        <p:spPr>
          <a:xfrm>
            <a:off x="7726589" y="3700685"/>
            <a:ext cx="1931400" cy="460200"/>
          </a:xfrm>
          <a:prstGeom prst="roundRect">
            <a:avLst>
              <a:gd fmla="val 16667" name="adj"/>
            </a:avLst>
          </a:prstGeom>
          <a:solidFill>
            <a:srgbClr val="00B050"/>
          </a:solidFill>
          <a:ln cap="flat" cmpd="sng" w="25400">
            <a:solidFill>
              <a:srgbClr val="004A8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Rocoto verification workflow</a:t>
            </a:r>
            <a:endParaRPr/>
          </a:p>
        </p:txBody>
      </p:sp>
      <p:sp>
        <p:nvSpPr>
          <p:cNvPr id="247" name="Google Shape;247;g3889a14b4d9_0_346"/>
          <p:cNvSpPr/>
          <p:nvPr/>
        </p:nvSpPr>
        <p:spPr>
          <a:xfrm>
            <a:off x="7874438" y="4432197"/>
            <a:ext cx="1649700" cy="4602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25400">
            <a:solidFill>
              <a:srgbClr val="004A8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Verification </a:t>
            </a:r>
            <a:b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run scripts</a:t>
            </a:r>
            <a:endParaRPr/>
          </a:p>
        </p:txBody>
      </p:sp>
      <p:cxnSp>
        <p:nvCxnSpPr>
          <p:cNvPr id="251" name="Google Shape;251;g3889a14b4d9_0_346"/>
          <p:cNvCxnSpPr>
            <a:stCxn id="242" idx="0"/>
            <a:endCxn id="247" idx="2"/>
          </p:cNvCxnSpPr>
          <p:nvPr/>
        </p:nvCxnSpPr>
        <p:spPr>
          <a:xfrm rot="-5400000">
            <a:off x="7861978" y="4591598"/>
            <a:ext cx="536700" cy="1138200"/>
          </a:xfrm>
          <a:prstGeom prst="bentConnector3">
            <a:avLst>
              <a:gd fmla="val 49995" name="adj1"/>
            </a:avLst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lg" w="lg" type="triangle"/>
          </a:ln>
        </p:spPr>
      </p:cxnSp>
      <p:cxnSp>
        <p:nvCxnSpPr>
          <p:cNvPr id="252" name="Google Shape;252;g3889a14b4d9_0_346"/>
          <p:cNvCxnSpPr>
            <a:stCxn id="249" idx="3"/>
            <a:endCxn id="245" idx="0"/>
          </p:cNvCxnSpPr>
          <p:nvPr/>
        </p:nvCxnSpPr>
        <p:spPr>
          <a:xfrm>
            <a:off x="10058189" y="2604504"/>
            <a:ext cx="756600" cy="1083900"/>
          </a:xfrm>
          <a:prstGeom prst="bentConnector2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lg" w="lg" type="triangle"/>
          </a:ln>
        </p:spPr>
      </p:cxnSp>
      <p:sp>
        <p:nvSpPr>
          <p:cNvPr id="253" name="Google Shape;253;g3889a14b4d9_0_346"/>
          <p:cNvSpPr/>
          <p:nvPr/>
        </p:nvSpPr>
        <p:spPr>
          <a:xfrm>
            <a:off x="10443784" y="5848901"/>
            <a:ext cx="1649700" cy="595800"/>
          </a:xfrm>
          <a:prstGeom prst="roundRect">
            <a:avLst>
              <a:gd fmla="val 16667" name="adj"/>
            </a:avLst>
          </a:prstGeom>
          <a:solidFill>
            <a:srgbClr val="FFFF00"/>
          </a:solidFill>
          <a:ln cap="flat" cmpd="sng" w="25400">
            <a:solidFill>
              <a:srgbClr val="004A8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Verification output</a:t>
            </a:r>
            <a:endParaRPr/>
          </a:p>
        </p:txBody>
      </p:sp>
      <p:sp>
        <p:nvSpPr>
          <p:cNvPr id="254" name="Google Shape;254;g3889a14b4d9_0_346"/>
          <p:cNvSpPr/>
          <p:nvPr/>
        </p:nvSpPr>
        <p:spPr>
          <a:xfrm>
            <a:off x="8385982" y="5347299"/>
            <a:ext cx="708900" cy="502500"/>
          </a:xfrm>
          <a:prstGeom prst="roundRect">
            <a:avLst>
              <a:gd fmla="val 16667" name="adj"/>
            </a:avLst>
          </a:prstGeom>
          <a:solidFill>
            <a:srgbClr val="BCE2FF"/>
          </a:solidFill>
          <a:ln cap="flat" cmpd="sng" w="25400">
            <a:solidFill>
              <a:srgbClr val="004A8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g3889a14b4d9_0_346"/>
          <p:cNvSpPr txBox="1"/>
          <p:nvPr/>
        </p:nvSpPr>
        <p:spPr>
          <a:xfrm>
            <a:off x="10215322" y="2821940"/>
            <a:ext cx="1718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HAFS VX</a:t>
            </a:r>
            <a:endParaRPr/>
          </a:p>
        </p:txBody>
      </p:sp>
      <p:cxnSp>
        <p:nvCxnSpPr>
          <p:cNvPr id="256" name="Google Shape;256;g3889a14b4d9_0_346"/>
          <p:cNvCxnSpPr>
            <a:stCxn id="241" idx="3"/>
            <a:endCxn id="253" idx="0"/>
          </p:cNvCxnSpPr>
          <p:nvPr/>
        </p:nvCxnSpPr>
        <p:spPr>
          <a:xfrm>
            <a:off x="10762004" y="5496716"/>
            <a:ext cx="506700" cy="352200"/>
          </a:xfrm>
          <a:prstGeom prst="bentConnector2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lg" w="lg" type="triangle"/>
          </a:ln>
        </p:spPr>
      </p:cxnSp>
      <p:sp>
        <p:nvSpPr>
          <p:cNvPr id="257" name="Google Shape;257;g3889a14b4d9_0_346"/>
          <p:cNvSpPr txBox="1"/>
          <p:nvPr/>
        </p:nvSpPr>
        <p:spPr>
          <a:xfrm>
            <a:off x="5950564" y="1952663"/>
            <a:ext cx="1141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HAFS</a:t>
            </a:r>
            <a:endParaRPr/>
          </a:p>
        </p:txBody>
      </p:sp>
      <p:cxnSp>
        <p:nvCxnSpPr>
          <p:cNvPr id="258" name="Google Shape;258;g3889a14b4d9_0_346"/>
          <p:cNvCxnSpPr>
            <a:endCxn id="241" idx="0"/>
          </p:cNvCxnSpPr>
          <p:nvPr/>
        </p:nvCxnSpPr>
        <p:spPr>
          <a:xfrm rot="5400000">
            <a:off x="9943604" y="4395266"/>
            <a:ext cx="1075800" cy="666900"/>
          </a:xfrm>
          <a:prstGeom prst="bentConnector3">
            <a:avLst>
              <a:gd fmla="val 50000" name="adj1"/>
            </a:avLst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lg" w="lg" type="triangle"/>
          </a:ln>
        </p:spPr>
      </p:cxnSp>
      <p:sp>
        <p:nvSpPr>
          <p:cNvPr id="259" name="Google Shape;259;g3889a14b4d9_0_346"/>
          <p:cNvSpPr/>
          <p:nvPr/>
        </p:nvSpPr>
        <p:spPr>
          <a:xfrm>
            <a:off x="5588001" y="2444417"/>
            <a:ext cx="1801800" cy="502500"/>
          </a:xfrm>
          <a:prstGeom prst="roundRect">
            <a:avLst>
              <a:gd fmla="val 16667" name="adj"/>
            </a:avLst>
          </a:prstGeom>
          <a:solidFill>
            <a:srgbClr val="BCE2FF"/>
          </a:solidFill>
          <a:ln cap="flat" cmpd="sng" w="25400">
            <a:solidFill>
              <a:srgbClr val="004A8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User HAFS settings (system.conf)</a:t>
            </a:r>
            <a:endParaRPr/>
          </a:p>
        </p:txBody>
      </p:sp>
      <p:sp>
        <p:nvSpPr>
          <p:cNvPr id="260" name="Google Shape;260;g3889a14b4d9_0_346"/>
          <p:cNvSpPr/>
          <p:nvPr/>
        </p:nvSpPr>
        <p:spPr>
          <a:xfrm>
            <a:off x="5748354" y="3849617"/>
            <a:ext cx="1488000" cy="460200"/>
          </a:xfrm>
          <a:prstGeom prst="roundRect">
            <a:avLst>
              <a:gd fmla="val 16667" name="adj"/>
            </a:avLst>
          </a:prstGeom>
          <a:solidFill>
            <a:srgbClr val="00B050"/>
          </a:solidFill>
          <a:ln cap="flat" cmpd="sng" w="25400">
            <a:solidFill>
              <a:srgbClr val="004A8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Rocoto HAFS workflow</a:t>
            </a:r>
            <a:endParaRPr/>
          </a:p>
        </p:txBody>
      </p:sp>
      <p:sp>
        <p:nvSpPr>
          <p:cNvPr id="244" name="Google Shape;244;g3889a14b4d9_0_346"/>
          <p:cNvSpPr/>
          <p:nvPr/>
        </p:nvSpPr>
        <p:spPr>
          <a:xfrm>
            <a:off x="5820715" y="4554279"/>
            <a:ext cx="1336500" cy="4602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25400">
            <a:solidFill>
              <a:srgbClr val="004A8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HAFS </a:t>
            </a:r>
            <a:b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run scripts</a:t>
            </a:r>
            <a:endParaRPr/>
          </a:p>
        </p:txBody>
      </p:sp>
      <p:sp>
        <p:nvSpPr>
          <p:cNvPr id="261" name="Google Shape;261;g3889a14b4d9_0_346"/>
          <p:cNvSpPr/>
          <p:nvPr/>
        </p:nvSpPr>
        <p:spPr>
          <a:xfrm>
            <a:off x="5780219" y="3223037"/>
            <a:ext cx="1428300" cy="3627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25400">
            <a:solidFill>
              <a:srgbClr val="004A8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./run_hafs.py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2" name="Google Shape;262;g3889a14b4d9_0_346"/>
          <p:cNvCxnSpPr/>
          <p:nvPr/>
        </p:nvCxnSpPr>
        <p:spPr>
          <a:xfrm>
            <a:off x="6488901" y="2960156"/>
            <a:ext cx="5400" cy="2760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3" name="Google Shape;263;g3889a14b4d9_0_346"/>
          <p:cNvCxnSpPr/>
          <p:nvPr/>
        </p:nvCxnSpPr>
        <p:spPr>
          <a:xfrm>
            <a:off x="6482428" y="3575934"/>
            <a:ext cx="5400" cy="2760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4" name="Google Shape;264;g3889a14b4d9_0_346"/>
          <p:cNvCxnSpPr/>
          <p:nvPr/>
        </p:nvCxnSpPr>
        <p:spPr>
          <a:xfrm>
            <a:off x="6475956" y="4284388"/>
            <a:ext cx="5400" cy="2760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5" name="Google Shape;265;g3889a14b4d9_0_346"/>
          <p:cNvCxnSpPr/>
          <p:nvPr/>
        </p:nvCxnSpPr>
        <p:spPr>
          <a:xfrm>
            <a:off x="8706939" y="2848062"/>
            <a:ext cx="5400" cy="2760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6" name="Google Shape;266;g3889a14b4d9_0_346"/>
          <p:cNvCxnSpPr/>
          <p:nvPr/>
        </p:nvCxnSpPr>
        <p:spPr>
          <a:xfrm>
            <a:off x="8700466" y="3437362"/>
            <a:ext cx="5400" cy="2760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7" name="Google Shape;267;g3889a14b4d9_0_346"/>
          <p:cNvCxnSpPr/>
          <p:nvPr/>
        </p:nvCxnSpPr>
        <p:spPr>
          <a:xfrm>
            <a:off x="8693994" y="4145816"/>
            <a:ext cx="5400" cy="2760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8" name="Google Shape;268;g3889a14b4d9_0_346"/>
          <p:cNvCxnSpPr/>
          <p:nvPr/>
        </p:nvCxnSpPr>
        <p:spPr>
          <a:xfrm flipH="1" rot="10800000">
            <a:off x="9098280" y="5493638"/>
            <a:ext cx="439200" cy="1017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69" name="Google Shape;269;g3889a14b4d9_0_346"/>
          <p:cNvSpPr txBox="1"/>
          <p:nvPr/>
        </p:nvSpPr>
        <p:spPr>
          <a:xfrm>
            <a:off x="425475" y="2378489"/>
            <a:ext cx="5017800" cy="40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○"/>
            </a:pPr>
            <a:r>
              <a:rPr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Separate</a:t>
            </a:r>
            <a:r>
              <a:rPr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workflow: easier </a:t>
            </a:r>
            <a:r>
              <a:rPr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development</a:t>
            </a:r>
            <a:r>
              <a:rPr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leverages SRW framework</a:t>
            </a:r>
            <a:endParaRPr sz="2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○"/>
            </a:pPr>
            <a:r>
              <a:rPr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Runs parallel to the HAFS workflow or using staged model output</a:t>
            </a:r>
            <a:endParaRPr sz="2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○"/>
            </a:pPr>
            <a:r>
              <a:rPr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Allows retrospective or </a:t>
            </a:r>
            <a:r>
              <a:rPr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real time</a:t>
            </a:r>
            <a:r>
              <a:rPr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verification</a:t>
            </a:r>
            <a:endParaRPr sz="2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Helvetica Neue"/>
              <a:buChar char="○"/>
            </a:pPr>
            <a:r>
              <a:rPr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Employs</a:t>
            </a:r>
            <a:r>
              <a:rPr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Unified Workflow tools (uwtools) to generate experiments from a yaml config file</a:t>
            </a:r>
            <a:endParaRPr sz="2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889a14b4d9_0_513"/>
          <p:cNvSpPr txBox="1"/>
          <p:nvPr>
            <p:ph type="title"/>
          </p:nvPr>
        </p:nvSpPr>
        <p:spPr>
          <a:xfrm>
            <a:off x="621792" y="466344"/>
            <a:ext cx="10899600" cy="51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Libre Franklin"/>
                <a:ea typeface="Libre Franklin"/>
                <a:cs typeface="Libre Franklin"/>
                <a:sym typeface="Libre Franklin"/>
              </a:rPr>
              <a:t>HAFS verification framework</a:t>
            </a:r>
            <a:endParaRPr b="1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76" name="Google Shape;276;g3889a14b4d9_0_513"/>
          <p:cNvSpPr txBox="1"/>
          <p:nvPr>
            <p:ph idx="1" type="body"/>
          </p:nvPr>
        </p:nvSpPr>
        <p:spPr>
          <a:xfrm>
            <a:off x="621800" y="1489225"/>
            <a:ext cx="7944000" cy="499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Helvetica Neue"/>
              <a:buChar char="●"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Computes track-based (i.e., using Best Track) metrics using </a:t>
            </a:r>
            <a:r>
              <a:rPr i="1" lang="en-US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tc-pairs</a:t>
            </a: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 and </a:t>
            </a:r>
            <a:r>
              <a:rPr i="1" lang="en-US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tc-stat</a:t>
            </a: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 tools.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Helvetica Neue"/>
              <a:buChar char="○"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Stratification options consistent with NHC verification system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Helvetica Neue"/>
              <a:buChar char="○"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Track, intensity, wind radii error, skill, relative performance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Helvetica Neue"/>
              <a:buChar char="○"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Rapid intensification contingency table statistics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Helvetica Neue"/>
              <a:buChar char="●"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Regrids model data onto moving range-azimuth grid centered on points along the storm track and aggregates using </a:t>
            </a:r>
            <a:r>
              <a:rPr i="1" lang="en-US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tc-rmw</a:t>
            </a:r>
            <a:r>
              <a:rPr i="1" lang="en-US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and</a:t>
            </a:r>
            <a:r>
              <a:rPr i="1" lang="en-US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i="1" lang="en-US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rmw-analysis</a:t>
            </a:r>
            <a:r>
              <a:rPr i="1" lang="en-US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tools.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556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Helvetica Neue"/>
              <a:buChar char="○"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New in METv12.1.0: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556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Helvetica Neue"/>
              <a:buChar char="■"/>
            </a:pPr>
            <a:r>
              <a:rPr lang="en-US" sz="2000">
                <a:latin typeface="Helvetica Neue"/>
                <a:ea typeface="Helvetica Neue"/>
                <a:cs typeface="Helvetica Neue"/>
                <a:sym typeface="Helvetica Neue"/>
              </a:rPr>
              <a:t>Range/azimuth grids fully supported in MET </a:t>
            </a:r>
            <a:endParaRPr sz="2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556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Helvetica Neue"/>
              <a:buChar char="■"/>
            </a:pPr>
            <a:r>
              <a:rPr lang="en-US" sz="2000">
                <a:latin typeface="Helvetica Neue"/>
                <a:ea typeface="Helvetica Neue"/>
                <a:cs typeface="Helvetica Neue"/>
                <a:sym typeface="Helvetica Neue"/>
              </a:rPr>
              <a:t>Tools can read grid and compute statistics </a:t>
            </a:r>
            <a:endParaRPr sz="2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556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Helvetica Neue"/>
              <a:buChar char="■"/>
            </a:pPr>
            <a:r>
              <a:rPr lang="en-US" sz="2000">
                <a:latin typeface="Helvetica Neue"/>
                <a:ea typeface="Helvetica Neue"/>
                <a:cs typeface="Helvetica Neue"/>
                <a:sym typeface="Helvetica Neue"/>
              </a:rPr>
              <a:t>Automatic regridding supported</a:t>
            </a:r>
            <a:endParaRPr b="1" sz="2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7" name="Google Shape;277;g3889a14b4d9_0_513"/>
          <p:cNvSpPr txBox="1"/>
          <p:nvPr>
            <p:ph idx="12" type="sldNum"/>
          </p:nvPr>
        </p:nvSpPr>
        <p:spPr>
          <a:xfrm>
            <a:off x="8778240" y="6487299"/>
            <a:ext cx="2743200" cy="227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8" name="Google Shape;278;g3889a14b4d9_0_513"/>
          <p:cNvSpPr txBox="1"/>
          <p:nvPr>
            <p:ph idx="2" type="subTitle"/>
          </p:nvPr>
        </p:nvSpPr>
        <p:spPr>
          <a:xfrm>
            <a:off x="621793" y="978412"/>
            <a:ext cx="7370700" cy="34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latin typeface="Libre Franklin"/>
                <a:ea typeface="Libre Franklin"/>
                <a:cs typeface="Libre Franklin"/>
                <a:sym typeface="Libre Franklin"/>
              </a:rPr>
              <a:t>Current capabilities</a:t>
            </a:r>
            <a:endParaRPr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279" name="Google Shape;279;g3889a14b4d9_0_513"/>
          <p:cNvGrpSpPr/>
          <p:nvPr/>
        </p:nvGrpSpPr>
        <p:grpSpPr>
          <a:xfrm>
            <a:off x="8770635" y="161015"/>
            <a:ext cx="2906908" cy="2110610"/>
            <a:chOff x="1089975" y="4016475"/>
            <a:chExt cx="3218811" cy="2346687"/>
          </a:xfrm>
        </p:grpSpPr>
        <p:pic>
          <p:nvPicPr>
            <p:cNvPr id="280" name="Google Shape;280;g3889a14b4d9_0_513"/>
            <p:cNvPicPr preferRelativeResize="0"/>
            <p:nvPr/>
          </p:nvPicPr>
          <p:blipFill rotWithShape="1">
            <a:blip r:embed="rId3">
              <a:alphaModFix/>
            </a:blip>
            <a:srcRect b="3462" l="0" r="3437" t="3210"/>
            <a:stretch/>
          </p:blipFill>
          <p:spPr>
            <a:xfrm>
              <a:off x="1089975" y="4016475"/>
              <a:ext cx="3218811" cy="23466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1" name="Google Shape;281;g3889a14b4d9_0_513"/>
            <p:cNvSpPr/>
            <p:nvPr/>
          </p:nvSpPr>
          <p:spPr>
            <a:xfrm>
              <a:off x="1686700" y="4528575"/>
              <a:ext cx="514800" cy="4647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82" name="Google Shape;282;g3889a14b4d9_0_5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49100" y="2388412"/>
            <a:ext cx="2907211" cy="2173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g3889a14b4d9_0_513"/>
          <p:cNvPicPr preferRelativeResize="0"/>
          <p:nvPr/>
        </p:nvPicPr>
        <p:blipFill rotWithShape="1">
          <a:blip r:embed="rId5">
            <a:alphaModFix/>
          </a:blip>
          <a:srcRect b="0" l="7926" r="9251" t="0"/>
          <a:stretch/>
        </p:blipFill>
        <p:spPr>
          <a:xfrm>
            <a:off x="8820915" y="4535154"/>
            <a:ext cx="2551178" cy="2266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3889a14b4d9_0_1853"/>
          <p:cNvSpPr txBox="1"/>
          <p:nvPr>
            <p:ph type="title"/>
          </p:nvPr>
        </p:nvSpPr>
        <p:spPr>
          <a:xfrm>
            <a:off x="621792" y="466344"/>
            <a:ext cx="10899600" cy="51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B3"/>
              </a:buClr>
              <a:buSzPts val="1800"/>
              <a:buNone/>
            </a:pPr>
            <a:r>
              <a:rPr b="1" lang="en-US">
                <a:latin typeface="Libre Franklin"/>
                <a:ea typeface="Libre Franklin"/>
                <a:cs typeface="Libre Franklin"/>
                <a:sym typeface="Libre Franklin"/>
              </a:rPr>
              <a:t>Going all-in on “Unified” METplus verification</a:t>
            </a:r>
            <a:endParaRPr b="1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90" name="Google Shape;290;g3889a14b4d9_0_1853"/>
          <p:cNvSpPr txBox="1"/>
          <p:nvPr>
            <p:ph idx="12" type="sldNum"/>
          </p:nvPr>
        </p:nvSpPr>
        <p:spPr>
          <a:xfrm>
            <a:off x="8129690" y="6537731"/>
            <a:ext cx="27432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291" name="Google Shape;291;g3889a14b4d9_0_1853"/>
          <p:cNvGrpSpPr/>
          <p:nvPr/>
        </p:nvGrpSpPr>
        <p:grpSpPr>
          <a:xfrm>
            <a:off x="4245463" y="1218825"/>
            <a:ext cx="7531684" cy="4884899"/>
            <a:chOff x="1270288" y="1652845"/>
            <a:chExt cx="7531684" cy="4884899"/>
          </a:xfrm>
        </p:grpSpPr>
        <p:sp>
          <p:nvSpPr>
            <p:cNvPr id="292" name="Google Shape;292;g3889a14b4d9_0_1853"/>
            <p:cNvSpPr/>
            <p:nvPr/>
          </p:nvSpPr>
          <p:spPr>
            <a:xfrm>
              <a:off x="1382786" y="2473296"/>
              <a:ext cx="2122500" cy="54300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g3889a14b4d9_0_1853"/>
            <p:cNvSpPr txBox="1"/>
            <p:nvPr/>
          </p:nvSpPr>
          <p:spPr>
            <a:xfrm>
              <a:off x="1285293" y="2510027"/>
              <a:ext cx="23175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0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SRW/RRFS</a:t>
              </a:r>
              <a:endParaRPr i="0" sz="6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94" name="Google Shape;294;g3889a14b4d9_0_1853"/>
            <p:cNvSpPr/>
            <p:nvPr/>
          </p:nvSpPr>
          <p:spPr>
            <a:xfrm>
              <a:off x="4178968" y="2199441"/>
              <a:ext cx="4623000" cy="2902500"/>
            </a:xfrm>
            <a:prstGeom prst="roundRect">
              <a:avLst>
                <a:gd fmla="val 5240" name="adj"/>
              </a:avLst>
            </a:prstGeom>
            <a:solidFill>
              <a:schemeClr val="accent1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g3889a14b4d9_0_1853"/>
            <p:cNvSpPr/>
            <p:nvPr/>
          </p:nvSpPr>
          <p:spPr>
            <a:xfrm>
              <a:off x="6314432" y="5291838"/>
              <a:ext cx="1227900" cy="460200"/>
            </a:xfrm>
            <a:prstGeom prst="roundRect">
              <a:avLst>
                <a:gd fmla="val 16667" name="adj"/>
              </a:avLst>
            </a:prstGeom>
            <a:solidFill>
              <a:srgbClr val="F6B26B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i="0" lang="en-US" sz="18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METplus</a:t>
              </a:r>
              <a:endParaRPr i="0" sz="18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96" name="Google Shape;296;g3889a14b4d9_0_1853"/>
            <p:cNvSpPr/>
            <p:nvPr/>
          </p:nvSpPr>
          <p:spPr>
            <a:xfrm>
              <a:off x="6671897" y="3713621"/>
              <a:ext cx="1846500" cy="502500"/>
            </a:xfrm>
            <a:prstGeom prst="roundRect">
              <a:avLst>
                <a:gd fmla="val 16667" name="adj"/>
              </a:avLst>
            </a:prstGeom>
            <a:solidFill>
              <a:srgbClr val="BCE2FF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i="0" lang="en-US" sz="14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METplus conf file templates</a:t>
              </a:r>
              <a:endParaRPr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97" name="Google Shape;297;g3889a14b4d9_0_1853"/>
            <p:cNvSpPr/>
            <p:nvPr/>
          </p:nvSpPr>
          <p:spPr>
            <a:xfrm>
              <a:off x="4356187" y="3140069"/>
              <a:ext cx="2226000" cy="362700"/>
            </a:xfrm>
            <a:prstGeom prst="roundRect">
              <a:avLst>
                <a:gd fmla="val 16667" name="adj"/>
              </a:avLst>
            </a:prstGeom>
            <a:solidFill>
              <a:schemeClr val="accent2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i="0" lang="en-US" sz="12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generate_vx_workflow.py</a:t>
              </a:r>
              <a:endParaRPr i="0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98" name="Google Shape;298;g3889a14b4d9_0_1853"/>
            <p:cNvSpPr/>
            <p:nvPr/>
          </p:nvSpPr>
          <p:spPr>
            <a:xfrm>
              <a:off x="4362560" y="2338330"/>
              <a:ext cx="2226000" cy="502500"/>
            </a:xfrm>
            <a:prstGeom prst="roundRect">
              <a:avLst>
                <a:gd fmla="val 16667" name="adj"/>
              </a:avLst>
            </a:prstGeom>
            <a:solidFill>
              <a:srgbClr val="BCE2FF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i="0" lang="en-US" sz="12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User verification settings (config_vx.yaml)</a:t>
              </a:r>
              <a:endParaRPr i="0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99" name="Google Shape;299;g3889a14b4d9_0_1853"/>
            <p:cNvSpPr/>
            <p:nvPr/>
          </p:nvSpPr>
          <p:spPr>
            <a:xfrm>
              <a:off x="4506925" y="3802107"/>
              <a:ext cx="1931400" cy="362700"/>
            </a:xfrm>
            <a:prstGeom prst="roundRect">
              <a:avLst>
                <a:gd fmla="val 16667" name="adj"/>
              </a:avLst>
            </a:prstGeom>
            <a:solidFill>
              <a:srgbClr val="00B050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i="0" lang="en-US" sz="14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Rocoto v</a:t>
              </a:r>
              <a:r>
                <a:rPr lang="en-US">
                  <a:latin typeface="Poppins"/>
                  <a:ea typeface="Poppins"/>
                  <a:cs typeface="Poppins"/>
                  <a:sym typeface="Poppins"/>
                </a:rPr>
                <a:t>x</a:t>
              </a:r>
              <a:r>
                <a:rPr i="0" lang="en-US" sz="14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workflow</a:t>
              </a:r>
              <a:endParaRPr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00" name="Google Shape;300;g3889a14b4d9_0_1853"/>
            <p:cNvSpPr/>
            <p:nvPr/>
          </p:nvSpPr>
          <p:spPr>
            <a:xfrm>
              <a:off x="4654775" y="4457409"/>
              <a:ext cx="1649700" cy="362700"/>
            </a:xfrm>
            <a:prstGeom prst="roundRect">
              <a:avLst>
                <a:gd fmla="val 16667" name="adj"/>
              </a:avLst>
            </a:prstGeom>
            <a:solidFill>
              <a:schemeClr val="accent2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i="0" lang="en-US" sz="14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V</a:t>
              </a:r>
              <a:r>
                <a:rPr lang="en-US">
                  <a:latin typeface="Poppins"/>
                  <a:ea typeface="Poppins"/>
                  <a:cs typeface="Poppins"/>
                  <a:sym typeface="Poppins"/>
                </a:rPr>
                <a:t>x</a:t>
              </a:r>
              <a:r>
                <a:rPr i="0" lang="en-US" sz="14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run scripts</a:t>
              </a:r>
              <a:endParaRPr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301" name="Google Shape;301;g3889a14b4d9_0_1853"/>
            <p:cNvCxnSpPr>
              <a:stCxn id="298" idx="3"/>
              <a:endCxn id="296" idx="0"/>
            </p:cNvCxnSpPr>
            <p:nvPr/>
          </p:nvCxnSpPr>
          <p:spPr>
            <a:xfrm>
              <a:off x="6588560" y="2589580"/>
              <a:ext cx="1006500" cy="1124100"/>
            </a:xfrm>
            <a:prstGeom prst="bentConnector2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lg" w="lg" type="triangle"/>
            </a:ln>
          </p:spPr>
        </p:cxnSp>
        <p:sp>
          <p:nvSpPr>
            <p:cNvPr id="302" name="Google Shape;302;g3889a14b4d9_0_1853"/>
            <p:cNvSpPr/>
            <p:nvPr/>
          </p:nvSpPr>
          <p:spPr>
            <a:xfrm>
              <a:off x="7152272" y="5941944"/>
              <a:ext cx="1649700" cy="595800"/>
            </a:xfrm>
            <a:prstGeom prst="roundRect">
              <a:avLst>
                <a:gd fmla="val 16667" name="adj"/>
              </a:avLst>
            </a:prstGeom>
            <a:solidFill>
              <a:srgbClr val="FFFF00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16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Verification output</a:t>
              </a:r>
              <a:endParaRPr b="1" i="0" sz="16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03" name="Google Shape;303;g3889a14b4d9_0_1853"/>
            <p:cNvSpPr/>
            <p:nvPr/>
          </p:nvSpPr>
          <p:spPr>
            <a:xfrm>
              <a:off x="5166310" y="5279846"/>
              <a:ext cx="708900" cy="502500"/>
            </a:xfrm>
            <a:prstGeom prst="roundRect">
              <a:avLst>
                <a:gd fmla="val 16667" name="adj"/>
              </a:avLst>
            </a:prstGeom>
            <a:solidFill>
              <a:srgbClr val="BCE2FF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i="0" lang="en-US" sz="14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Obs</a:t>
              </a:r>
              <a:endParaRPr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304" name="Google Shape;304;g3889a14b4d9_0_1853"/>
            <p:cNvCxnSpPr>
              <a:stCxn id="295" idx="3"/>
              <a:endCxn id="302" idx="0"/>
            </p:cNvCxnSpPr>
            <p:nvPr/>
          </p:nvCxnSpPr>
          <p:spPr>
            <a:xfrm>
              <a:off x="7542332" y="5521938"/>
              <a:ext cx="434700" cy="420000"/>
            </a:xfrm>
            <a:prstGeom prst="bentConnector2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lg" w="lg" type="triangle"/>
            </a:ln>
          </p:spPr>
        </p:cxnSp>
        <p:sp>
          <p:nvSpPr>
            <p:cNvPr id="305" name="Google Shape;305;g3889a14b4d9_0_1853"/>
            <p:cNvSpPr/>
            <p:nvPr/>
          </p:nvSpPr>
          <p:spPr>
            <a:xfrm>
              <a:off x="3386611" y="5433293"/>
              <a:ext cx="1649700" cy="595800"/>
            </a:xfrm>
            <a:prstGeom prst="roundRect">
              <a:avLst>
                <a:gd fmla="val 16667" name="adj"/>
              </a:avLst>
            </a:prstGeom>
            <a:solidFill>
              <a:srgbClr val="FFFF00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i="0" lang="en-US" sz="17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Forecast output</a:t>
              </a:r>
              <a:endParaRPr i="0" sz="17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306" name="Google Shape;306;g3889a14b4d9_0_1853"/>
            <p:cNvCxnSpPr/>
            <p:nvPr/>
          </p:nvCxnSpPr>
          <p:spPr>
            <a:xfrm>
              <a:off x="6304392" y="4687564"/>
              <a:ext cx="624000" cy="604200"/>
            </a:xfrm>
            <a:prstGeom prst="bentConnector2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lg" w="lg" type="triangle"/>
            </a:ln>
          </p:spPr>
        </p:cxnSp>
        <p:sp>
          <p:nvSpPr>
            <p:cNvPr id="307" name="Google Shape;307;g3889a14b4d9_0_1853"/>
            <p:cNvSpPr/>
            <p:nvPr/>
          </p:nvSpPr>
          <p:spPr>
            <a:xfrm>
              <a:off x="1382786" y="3077072"/>
              <a:ext cx="2122500" cy="54300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g3889a14b4d9_0_1853"/>
            <p:cNvSpPr txBox="1"/>
            <p:nvPr/>
          </p:nvSpPr>
          <p:spPr>
            <a:xfrm>
              <a:off x="1285293" y="3108051"/>
              <a:ext cx="23502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HAFS</a:t>
              </a:r>
              <a:endParaRPr i="0" sz="2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09" name="Google Shape;309;g3889a14b4d9_0_1853"/>
            <p:cNvSpPr/>
            <p:nvPr/>
          </p:nvSpPr>
          <p:spPr>
            <a:xfrm>
              <a:off x="1382786" y="3680847"/>
              <a:ext cx="2122500" cy="54300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g3889a14b4d9_0_1853"/>
            <p:cNvSpPr txBox="1"/>
            <p:nvPr/>
          </p:nvSpPr>
          <p:spPr>
            <a:xfrm>
              <a:off x="1270293" y="3721507"/>
              <a:ext cx="23802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0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Global</a:t>
              </a:r>
              <a:endParaRPr i="0" sz="2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11" name="Google Shape;311;g3889a14b4d9_0_1853"/>
            <p:cNvSpPr txBox="1"/>
            <p:nvPr/>
          </p:nvSpPr>
          <p:spPr>
            <a:xfrm>
              <a:off x="4286243" y="1652845"/>
              <a:ext cx="43872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2600" u="none" cap="none" strike="noStrike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“Unified” Vx Framework</a:t>
              </a:r>
              <a:endParaRPr b="1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12" name="Google Shape;312;g3889a14b4d9_0_1853"/>
            <p:cNvSpPr/>
            <p:nvPr/>
          </p:nvSpPr>
          <p:spPr>
            <a:xfrm>
              <a:off x="1380293" y="4284623"/>
              <a:ext cx="2122500" cy="54300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g3889a14b4d9_0_1853"/>
            <p:cNvSpPr txBox="1"/>
            <p:nvPr/>
          </p:nvSpPr>
          <p:spPr>
            <a:xfrm>
              <a:off x="1270288" y="4334970"/>
              <a:ext cx="23802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0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AIWP</a:t>
              </a:r>
              <a:endParaRPr i="0" sz="2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314" name="Google Shape;314;g3889a14b4d9_0_1853"/>
            <p:cNvCxnSpPr>
              <a:stCxn id="298" idx="2"/>
            </p:cNvCxnSpPr>
            <p:nvPr/>
          </p:nvCxnSpPr>
          <p:spPr>
            <a:xfrm>
              <a:off x="5475560" y="2840830"/>
              <a:ext cx="0" cy="2883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315" name="Google Shape;315;g3889a14b4d9_0_1853"/>
            <p:cNvCxnSpPr/>
            <p:nvPr/>
          </p:nvCxnSpPr>
          <p:spPr>
            <a:xfrm>
              <a:off x="5475560" y="3501230"/>
              <a:ext cx="0" cy="2883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316" name="Google Shape;316;g3889a14b4d9_0_1853"/>
            <p:cNvCxnSpPr/>
            <p:nvPr/>
          </p:nvCxnSpPr>
          <p:spPr>
            <a:xfrm>
              <a:off x="5475560" y="4174330"/>
              <a:ext cx="0" cy="2883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317" name="Google Shape;317;g3889a14b4d9_0_1853"/>
            <p:cNvCxnSpPr/>
            <p:nvPr/>
          </p:nvCxnSpPr>
          <p:spPr>
            <a:xfrm>
              <a:off x="3505268" y="2744802"/>
              <a:ext cx="386400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18" name="Google Shape;318;g3889a14b4d9_0_1853"/>
            <p:cNvCxnSpPr/>
            <p:nvPr/>
          </p:nvCxnSpPr>
          <p:spPr>
            <a:xfrm>
              <a:off x="3877488" y="2745182"/>
              <a:ext cx="19200" cy="268710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319" name="Google Shape;319;g3889a14b4d9_0_1853"/>
            <p:cNvCxnSpPr/>
            <p:nvPr/>
          </p:nvCxnSpPr>
          <p:spPr>
            <a:xfrm>
              <a:off x="3495743" y="3344877"/>
              <a:ext cx="386400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20" name="Google Shape;320;g3889a14b4d9_0_1853"/>
            <p:cNvCxnSpPr/>
            <p:nvPr/>
          </p:nvCxnSpPr>
          <p:spPr>
            <a:xfrm>
              <a:off x="3500505" y="3954477"/>
              <a:ext cx="386400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21" name="Google Shape;321;g3889a14b4d9_0_1853"/>
            <p:cNvCxnSpPr/>
            <p:nvPr/>
          </p:nvCxnSpPr>
          <p:spPr>
            <a:xfrm>
              <a:off x="3505268" y="4554552"/>
              <a:ext cx="386400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22" name="Google Shape;322;g3889a14b4d9_0_1853"/>
            <p:cNvCxnSpPr>
              <a:endCxn id="295" idx="1"/>
            </p:cNvCxnSpPr>
            <p:nvPr/>
          </p:nvCxnSpPr>
          <p:spPr>
            <a:xfrm flipH="1" rot="10800000">
              <a:off x="5875232" y="5521938"/>
              <a:ext cx="439200" cy="93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323" name="Google Shape;323;g3889a14b4d9_0_1853"/>
            <p:cNvCxnSpPr>
              <a:endCxn id="300" idx="2"/>
            </p:cNvCxnSpPr>
            <p:nvPr/>
          </p:nvCxnSpPr>
          <p:spPr>
            <a:xfrm flipH="1" rot="10800000">
              <a:off x="4810025" y="4820109"/>
              <a:ext cx="669600" cy="61590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324" name="Google Shape;324;g3889a14b4d9_0_1853"/>
            <p:cNvCxnSpPr/>
            <p:nvPr/>
          </p:nvCxnSpPr>
          <p:spPr>
            <a:xfrm>
              <a:off x="6928020" y="4238482"/>
              <a:ext cx="0" cy="42870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325" name="Google Shape;325;g3889a14b4d9_0_1853"/>
          <p:cNvSpPr txBox="1"/>
          <p:nvPr/>
        </p:nvSpPr>
        <p:spPr>
          <a:xfrm>
            <a:off x="4752950" y="4196890"/>
            <a:ext cx="1337100" cy="2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</a:rPr>
              <a:t>…</a:t>
            </a:r>
            <a:endParaRPr sz="2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26" name="Google Shape;326;g3889a14b4d9_0_1853"/>
          <p:cNvSpPr txBox="1"/>
          <p:nvPr>
            <p:ph idx="1" type="body"/>
          </p:nvPr>
        </p:nvSpPr>
        <p:spPr>
          <a:xfrm>
            <a:off x="462925" y="1522525"/>
            <a:ext cx="3782700" cy="433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marR="91440" rtl="0" algn="l">
              <a:spcBef>
                <a:spcPts val="1000"/>
              </a:spcBef>
              <a:spcAft>
                <a:spcPts val="0"/>
              </a:spcAft>
              <a:buSzPts val="2400"/>
              <a:buFont typeface="Helvetica Neue"/>
              <a:buChar char="●"/>
            </a:pPr>
            <a:r>
              <a:rPr b="1" lang="en-US" sz="2400">
                <a:latin typeface="Helvetica Neue"/>
                <a:ea typeface="Helvetica Neue"/>
                <a:cs typeface="Helvetica Neue"/>
                <a:sym typeface="Helvetica Neue"/>
              </a:rPr>
              <a:t>Next steps</a:t>
            </a:r>
            <a:r>
              <a:rPr lang="en-US" sz="2400">
                <a:latin typeface="Helvetica Neue"/>
                <a:ea typeface="Helvetica Neue"/>
                <a:cs typeface="Helvetica Neue"/>
                <a:sym typeface="Helvetica Neue"/>
              </a:rPr>
              <a:t>: Merge existing verification capabilities of SRW and HAFS into an independent, application-agnostic verification workflow</a:t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41300" lvl="1" marL="685800" marR="91440" rtl="0" algn="l">
              <a:spcBef>
                <a:spcPts val="1000"/>
              </a:spcBef>
              <a:spcAft>
                <a:spcPts val="0"/>
              </a:spcAft>
              <a:buSzPts val="2000"/>
              <a:buFont typeface="Helvetica Neue"/>
              <a:buChar char="○"/>
            </a:pPr>
            <a:r>
              <a:rPr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Enhancements (e.g., new verification metrics, data types, and plots) shared among all applications</a:t>
            </a:r>
            <a:endParaRPr sz="2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41300" lvl="1" marL="685800" marR="9144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○"/>
            </a:pPr>
            <a:r>
              <a:rPr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Application based configurations</a:t>
            </a:r>
            <a:endParaRPr sz="2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3889a14b4d9_0_3008"/>
          <p:cNvSpPr txBox="1"/>
          <p:nvPr>
            <p:ph type="title"/>
          </p:nvPr>
        </p:nvSpPr>
        <p:spPr>
          <a:xfrm>
            <a:off x="621792" y="466344"/>
            <a:ext cx="10899600" cy="51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Libre Franklin"/>
                <a:ea typeface="Libre Franklin"/>
                <a:cs typeface="Libre Franklin"/>
                <a:sym typeface="Libre Franklin"/>
              </a:rPr>
              <a:t>Unified verification framework</a:t>
            </a:r>
            <a:endParaRPr b="1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33" name="Google Shape;333;g3889a14b4d9_0_3008"/>
          <p:cNvSpPr txBox="1"/>
          <p:nvPr>
            <p:ph idx="1" type="body"/>
          </p:nvPr>
        </p:nvSpPr>
        <p:spPr>
          <a:xfrm>
            <a:off x="621800" y="1545425"/>
            <a:ext cx="6831600" cy="444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Helvetica Neue"/>
              <a:buChar char="●"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Verification against gridded model output to compute metrics using </a:t>
            </a:r>
            <a:r>
              <a:rPr i="1" lang="en-US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grid-stat</a:t>
            </a: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i="1" lang="en-US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point-stat</a:t>
            </a: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i="1" lang="en-US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series-analysis, gen-ens-prod, ensemble-stat</a:t>
            </a:r>
            <a:endParaRPr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Helvetica Neue"/>
              <a:buChar char="○"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Integration of SRW App functionality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Helvetica Neue"/>
              <a:buChar char="○"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Data ingest for observations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Font typeface="Helvetica Neue"/>
              <a:buChar char="●"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Command line plotting via METplotpy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Font typeface="Helvetica Neue"/>
              <a:buChar char="●"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Scorecards, including interactive scorecards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4" name="Google Shape;334;g3889a14b4d9_0_3008"/>
          <p:cNvSpPr txBox="1"/>
          <p:nvPr>
            <p:ph idx="12" type="sldNum"/>
          </p:nvPr>
        </p:nvSpPr>
        <p:spPr>
          <a:xfrm>
            <a:off x="8778240" y="6487299"/>
            <a:ext cx="2743200" cy="227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5" name="Google Shape;335;g3889a14b4d9_0_3008"/>
          <p:cNvSpPr txBox="1"/>
          <p:nvPr>
            <p:ph idx="2" type="subTitle"/>
          </p:nvPr>
        </p:nvSpPr>
        <p:spPr>
          <a:xfrm>
            <a:off x="621793" y="978412"/>
            <a:ext cx="7370700" cy="34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latin typeface="Libre Franklin"/>
                <a:ea typeface="Libre Franklin"/>
                <a:cs typeface="Libre Franklin"/>
                <a:sym typeface="Libre Franklin"/>
              </a:rPr>
              <a:t>Upcoming functionality for HAFS </a:t>
            </a:r>
            <a:endParaRPr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36" name="Google Shape;336;g3889a14b4d9_0_3008"/>
          <p:cNvSpPr txBox="1"/>
          <p:nvPr/>
        </p:nvSpPr>
        <p:spPr>
          <a:xfrm>
            <a:off x="8975342" y="1996074"/>
            <a:ext cx="1858500" cy="4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4A8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Large scale vx</a:t>
            </a:r>
            <a:endParaRPr sz="1600">
              <a:solidFill>
                <a:srgbClr val="004A8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337" name="Google Shape;337;g3889a14b4d9_0_3008"/>
          <p:cNvGrpSpPr/>
          <p:nvPr/>
        </p:nvGrpSpPr>
        <p:grpSpPr>
          <a:xfrm>
            <a:off x="8217548" y="165561"/>
            <a:ext cx="3374098" cy="1889142"/>
            <a:chOff x="393188" y="4336238"/>
            <a:chExt cx="3098914" cy="1730776"/>
          </a:xfrm>
        </p:grpSpPr>
        <p:pic>
          <p:nvPicPr>
            <p:cNvPr id="338" name="Google Shape;338;g3889a14b4d9_0_3008"/>
            <p:cNvPicPr preferRelativeResize="0"/>
            <p:nvPr/>
          </p:nvPicPr>
          <p:blipFill rotWithShape="1">
            <a:blip r:embed="rId3">
              <a:alphaModFix/>
            </a:blip>
            <a:srcRect b="29807" l="6715" r="14370" t="26118"/>
            <a:stretch/>
          </p:blipFill>
          <p:spPr>
            <a:xfrm>
              <a:off x="393188" y="4336238"/>
              <a:ext cx="3098914" cy="17307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9" name="Google Shape;339;g3889a14b4d9_0_3008"/>
            <p:cNvSpPr/>
            <p:nvPr/>
          </p:nvSpPr>
          <p:spPr>
            <a:xfrm>
              <a:off x="1085850" y="4406900"/>
              <a:ext cx="1397100" cy="945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0" name="Google Shape;340;g3889a14b4d9_0_3008"/>
          <p:cNvSpPr/>
          <p:nvPr/>
        </p:nvSpPr>
        <p:spPr>
          <a:xfrm>
            <a:off x="3666075" y="4470400"/>
            <a:ext cx="425400" cy="120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41" name="Google Shape;341;g3889a14b4d9_0_3008"/>
          <p:cNvGrpSpPr/>
          <p:nvPr/>
        </p:nvGrpSpPr>
        <p:grpSpPr>
          <a:xfrm>
            <a:off x="955798" y="4494355"/>
            <a:ext cx="2843738" cy="2220348"/>
            <a:chOff x="4045475" y="3959575"/>
            <a:chExt cx="3571638" cy="2808789"/>
          </a:xfrm>
        </p:grpSpPr>
        <p:pic>
          <p:nvPicPr>
            <p:cNvPr id="342" name="Google Shape;342;g3889a14b4d9_0_3008"/>
            <p:cNvPicPr preferRelativeResize="0"/>
            <p:nvPr/>
          </p:nvPicPr>
          <p:blipFill rotWithShape="1">
            <a:blip r:embed="rId4">
              <a:alphaModFix/>
            </a:blip>
            <a:srcRect b="0" l="0" r="4003" t="0"/>
            <a:stretch/>
          </p:blipFill>
          <p:spPr>
            <a:xfrm>
              <a:off x="4045475" y="3959575"/>
              <a:ext cx="3489376" cy="28087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3" name="Google Shape;343;g3889a14b4d9_0_3008"/>
            <p:cNvSpPr txBox="1"/>
            <p:nvPr/>
          </p:nvSpPr>
          <p:spPr>
            <a:xfrm>
              <a:off x="4053113" y="5532375"/>
              <a:ext cx="3564000" cy="62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chemeClr val="accen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Spread/Skill/Ratio</a:t>
              </a:r>
              <a:endParaRPr sz="15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344" name="Google Shape;344;g3889a14b4d9_0_3008"/>
          <p:cNvGrpSpPr/>
          <p:nvPr/>
        </p:nvGrpSpPr>
        <p:grpSpPr>
          <a:xfrm>
            <a:off x="4275698" y="4569841"/>
            <a:ext cx="3072546" cy="2148789"/>
            <a:chOff x="8719492" y="-371366"/>
            <a:chExt cx="3564025" cy="2497141"/>
          </a:xfrm>
        </p:grpSpPr>
        <p:pic>
          <p:nvPicPr>
            <p:cNvPr id="345" name="Google Shape;345;g3889a14b4d9_0_300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9051917" y="-371366"/>
              <a:ext cx="3231600" cy="249714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6" name="Google Shape;346;g3889a14b4d9_0_3008"/>
            <p:cNvSpPr txBox="1"/>
            <p:nvPr/>
          </p:nvSpPr>
          <p:spPr>
            <a:xfrm>
              <a:off x="8719492" y="4692"/>
              <a:ext cx="3564000" cy="62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0425" lIns="90425" spcFirstLastPara="1" rIns="90425" wrap="square" tIns="90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81">
                  <a:solidFill>
                    <a:schemeClr val="accen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Rank Histograms</a:t>
              </a:r>
              <a:endParaRPr sz="1681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pic>
        <p:nvPicPr>
          <p:cNvPr id="347" name="Google Shape;347;g3889a14b4d9_0_3008" title="scorecard_CCPA_6h_season_2024_shifted.png"/>
          <p:cNvPicPr preferRelativeResize="0"/>
          <p:nvPr/>
        </p:nvPicPr>
        <p:blipFill rotWithShape="1">
          <a:blip r:embed="rId6">
            <a:alphaModFix/>
          </a:blip>
          <a:srcRect b="42015" l="0" r="0" t="0"/>
          <a:stretch/>
        </p:blipFill>
        <p:spPr>
          <a:xfrm>
            <a:off x="7387501" y="2450922"/>
            <a:ext cx="4571999" cy="1634490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g3889a14b4d9_0_3008"/>
          <p:cNvSpPr txBox="1"/>
          <p:nvPr/>
        </p:nvSpPr>
        <p:spPr>
          <a:xfrm>
            <a:off x="8802254" y="3979497"/>
            <a:ext cx="1858500" cy="4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4A8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QPF scorecard</a:t>
            </a:r>
            <a:endParaRPr sz="1600">
              <a:solidFill>
                <a:srgbClr val="004A8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349" name="Google Shape;349;g3889a14b4d9_0_3008"/>
          <p:cNvGrpSpPr/>
          <p:nvPr/>
        </p:nvGrpSpPr>
        <p:grpSpPr>
          <a:xfrm>
            <a:off x="8060743" y="4489100"/>
            <a:ext cx="2944335" cy="2198907"/>
            <a:chOff x="-216400" y="2718025"/>
            <a:chExt cx="3489376" cy="2637212"/>
          </a:xfrm>
        </p:grpSpPr>
        <p:pic>
          <p:nvPicPr>
            <p:cNvPr id="350" name="Google Shape;350;g3889a14b4d9_0_3008"/>
            <p:cNvPicPr preferRelativeResize="0"/>
            <p:nvPr/>
          </p:nvPicPr>
          <p:blipFill rotWithShape="1">
            <a:blip r:embed="rId7">
              <a:alphaModFix/>
            </a:blip>
            <a:srcRect b="0" l="0" r="0" t="2190"/>
            <a:stretch/>
          </p:blipFill>
          <p:spPr>
            <a:xfrm>
              <a:off x="-216400" y="2718025"/>
              <a:ext cx="3489376" cy="26372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1" name="Google Shape;351;g3889a14b4d9_0_3008"/>
            <p:cNvSpPr txBox="1"/>
            <p:nvPr/>
          </p:nvSpPr>
          <p:spPr>
            <a:xfrm>
              <a:off x="739075" y="4323125"/>
              <a:ext cx="2445300" cy="512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chemeClr val="accen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Reliability Diagrams</a:t>
              </a:r>
              <a:endParaRPr sz="15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2257045bf8b_1_146"/>
          <p:cNvSpPr txBox="1"/>
          <p:nvPr>
            <p:ph type="title"/>
          </p:nvPr>
        </p:nvSpPr>
        <p:spPr>
          <a:xfrm>
            <a:off x="621792" y="466344"/>
            <a:ext cx="10899600" cy="51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/>
              <a:t>Summary</a:t>
            </a:r>
            <a:endParaRPr b="1"/>
          </a:p>
        </p:txBody>
      </p:sp>
      <p:sp>
        <p:nvSpPr>
          <p:cNvPr id="358" name="Google Shape;358;g2257045bf8b_1_146"/>
          <p:cNvSpPr txBox="1"/>
          <p:nvPr>
            <p:ph idx="2" type="body"/>
          </p:nvPr>
        </p:nvSpPr>
        <p:spPr>
          <a:xfrm>
            <a:off x="240800" y="1173300"/>
            <a:ext cx="11678100" cy="36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Char char="●"/>
            </a:pPr>
            <a:r>
              <a:rPr lang="en-US" sz="2200">
                <a:latin typeface="Helvetica Neue"/>
                <a:ea typeface="Helvetica Neue"/>
                <a:cs typeface="Helvetica Neue"/>
                <a:sym typeface="Helvetica Neue"/>
              </a:rPr>
              <a:t>HAFS verification framework</a:t>
            </a:r>
            <a:endParaRPr sz="2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Char char="•"/>
            </a:pPr>
            <a:r>
              <a:rPr lang="en-US" sz="2200">
                <a:latin typeface="Helvetica Neue"/>
                <a:ea typeface="Helvetica Neue"/>
                <a:cs typeface="Helvetica Neue"/>
                <a:sym typeface="Helvetica Neue"/>
              </a:rPr>
              <a:t>Verification workflow established within hafs-community repository</a:t>
            </a:r>
            <a:endParaRPr sz="2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Char char="•"/>
            </a:pPr>
            <a:r>
              <a:rPr lang="en-US" sz="2200">
                <a:latin typeface="Helvetica Neue"/>
                <a:ea typeface="Helvetica Neue"/>
                <a:cs typeface="Helvetica Neue"/>
                <a:sym typeface="Helvetica Neue"/>
              </a:rPr>
              <a:t>Initial capabilities focused on tropical cyclone specific METplus tools</a:t>
            </a:r>
            <a:endParaRPr sz="2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Char char="•"/>
            </a:pPr>
            <a:r>
              <a:rPr lang="en-US" sz="2200">
                <a:latin typeface="Helvetica Neue"/>
                <a:ea typeface="Helvetica Neue"/>
                <a:cs typeface="Helvetica Neue"/>
                <a:sym typeface="Helvetica Neue"/>
              </a:rPr>
              <a:t>Ongoing enhancements to METplus tropical cyclone tools </a:t>
            </a:r>
            <a:endParaRPr sz="2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Char char="●"/>
            </a:pPr>
            <a:r>
              <a:rPr lang="en-US" sz="2200">
                <a:latin typeface="Helvetica Neue"/>
                <a:ea typeface="Helvetica Neue"/>
                <a:cs typeface="Helvetica Neue"/>
                <a:sym typeface="Helvetica Neue"/>
              </a:rPr>
              <a:t>Unified verification workflow </a:t>
            </a:r>
            <a:endParaRPr sz="2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Char char="•"/>
            </a:pPr>
            <a:r>
              <a:rPr lang="en-US" sz="2200">
                <a:latin typeface="Helvetica Neue"/>
                <a:ea typeface="Helvetica Neue"/>
                <a:cs typeface="Helvetica Neue"/>
                <a:sym typeface="Helvetica Neue"/>
              </a:rPr>
              <a:t>Expand verification capabilities and reduce redundancies across applications</a:t>
            </a:r>
            <a:endParaRPr sz="2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Char char="•"/>
            </a:pPr>
            <a:r>
              <a:rPr lang="en-US" sz="2200">
                <a:latin typeface="Helvetica Neue"/>
                <a:ea typeface="Helvetica Neue"/>
                <a:cs typeface="Helvetica Neue"/>
                <a:sym typeface="Helvetica Neue"/>
              </a:rPr>
              <a:t>Establish TC specific configurations</a:t>
            </a:r>
            <a:endParaRPr sz="2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Char char="•"/>
            </a:pPr>
            <a:r>
              <a:rPr lang="en-US" sz="2200">
                <a:latin typeface="Helvetica Neue"/>
                <a:ea typeface="Helvetica Neue"/>
                <a:cs typeface="Helvetica Neue"/>
                <a:sym typeface="Helvetica Neue"/>
              </a:rPr>
              <a:t>Extend to ensemble-based verification within HAFS</a:t>
            </a:r>
            <a:endParaRPr sz="2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9" name="Google Shape;359;g2257045bf8b_1_146"/>
          <p:cNvSpPr txBox="1"/>
          <p:nvPr>
            <p:ph idx="12" type="sldNum"/>
          </p:nvPr>
        </p:nvSpPr>
        <p:spPr>
          <a:xfrm>
            <a:off x="8778240" y="6487299"/>
            <a:ext cx="27432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0" name="Google Shape;360;g2257045bf8b_1_146"/>
          <p:cNvSpPr txBox="1"/>
          <p:nvPr>
            <p:ph idx="1" type="subTitle"/>
          </p:nvPr>
        </p:nvSpPr>
        <p:spPr>
          <a:xfrm>
            <a:off x="621664" y="5295158"/>
            <a:ext cx="108999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/>
              <a:t>Kathryn Newman</a:t>
            </a:r>
            <a:endParaRPr/>
          </a:p>
        </p:txBody>
      </p:sp>
      <p:sp>
        <p:nvSpPr>
          <p:cNvPr id="361" name="Google Shape;361;g2257045bf8b_1_146"/>
          <p:cNvSpPr txBox="1"/>
          <p:nvPr>
            <p:ph idx="3" type="subTitle"/>
          </p:nvPr>
        </p:nvSpPr>
        <p:spPr>
          <a:xfrm>
            <a:off x="4151043" y="5708912"/>
            <a:ext cx="73707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NSF NCAR</a:t>
            </a:r>
            <a:endParaRPr/>
          </a:p>
        </p:txBody>
      </p:sp>
      <p:sp>
        <p:nvSpPr>
          <p:cNvPr id="362" name="Google Shape;362;g2257045bf8b_1_146"/>
          <p:cNvSpPr txBox="1"/>
          <p:nvPr>
            <p:ph idx="4" type="subTitle"/>
          </p:nvPr>
        </p:nvSpPr>
        <p:spPr>
          <a:xfrm>
            <a:off x="4151043" y="6041137"/>
            <a:ext cx="73707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knewman@ucar.edu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DTC Colors">
      <a:dk1>
        <a:srgbClr val="000000"/>
      </a:dk1>
      <a:lt1>
        <a:srgbClr val="FFFFFF"/>
      </a:lt1>
      <a:dk2>
        <a:srgbClr val="0066B3"/>
      </a:dk2>
      <a:lt2>
        <a:srgbClr val="D3DCEC"/>
      </a:lt2>
      <a:accent1>
        <a:srgbClr val="0066B3"/>
      </a:accent1>
      <a:accent2>
        <a:srgbClr val="50BFBB"/>
      </a:accent2>
      <a:accent3>
        <a:srgbClr val="E1C720"/>
      </a:accent3>
      <a:accent4>
        <a:srgbClr val="D3DCEC"/>
      </a:accent4>
      <a:accent5>
        <a:srgbClr val="6C6C6C"/>
      </a:accent5>
      <a:accent6>
        <a:srgbClr val="9EA0A3"/>
      </a:accent6>
      <a:hlink>
        <a:srgbClr val="1A658F"/>
      </a:hlink>
      <a:folHlink>
        <a:srgbClr val="BBD52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