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
      <p:font typeface="Nunito"/>
      <p:regular r:id="rId16"/>
      <p:bold r:id="rId17"/>
      <p:italic r:id="rId18"/>
      <p:boldItalic r:id="rId19"/>
    </p:embeddedFont>
    <p:embeddedFont>
      <p:font typeface="Lato"/>
      <p:regular r:id="rId20"/>
      <p:bold r:id="rId21"/>
      <p:italic r:id="rId22"/>
      <p:boldItalic r:id="rId23"/>
    </p:embeddedFont>
    <p:embeddedFont>
      <p:font typeface="Maven Pro"/>
      <p:regular r:id="rId24"/>
      <p:bold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MavenPro-regular.fntdata"/><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MavenPro-bold.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Nunito-bold.fntdata"/><Relationship Id="rId16" Type="http://schemas.openxmlformats.org/officeDocument/2006/relationships/font" Target="fonts/Nunito-regular.fntdata"/><Relationship Id="rId19" Type="http://schemas.openxmlformats.org/officeDocument/2006/relationships/font" Target="fonts/Nunito-boldItalic.fntdata"/><Relationship Id="rId18" Type="http://schemas.openxmlformats.org/officeDocument/2006/relationships/font" Target="fonts/Nuni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45624b8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45624b8b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45693b9b6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345693b9b6e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45693b9b6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45693b9b6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45693b9b6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345693b9b6e_1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45693b9b6e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345693b9b6e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7c2281e4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37c2281e49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45FA6"/>
        </a:solidFill>
      </p:bgPr>
    </p:bg>
    <p:spTree>
      <p:nvGrpSpPr>
        <p:cNvPr id="9" name="Shape 9"/>
        <p:cNvGrpSpPr/>
        <p:nvPr/>
      </p:nvGrpSpPr>
      <p:grpSpPr>
        <a:xfrm>
          <a:off x="0" y="0"/>
          <a:ext cx="0" cy="0"/>
          <a:chOff x="0" y="0"/>
          <a:chExt cx="0" cy="0"/>
        </a:xfrm>
      </p:grpSpPr>
      <p:pic>
        <p:nvPicPr>
          <p:cNvPr id="10" name="Google Shape;10;p2" title="wave1.png"/>
          <p:cNvPicPr preferRelativeResize="0"/>
          <p:nvPr/>
        </p:nvPicPr>
        <p:blipFill>
          <a:blip r:embed="rId2">
            <a:alphaModFix/>
          </a:blip>
          <a:stretch>
            <a:fillRect/>
          </a:stretch>
        </p:blipFill>
        <p:spPr>
          <a:xfrm>
            <a:off x="-81637" y="-404450"/>
            <a:ext cx="9307274" cy="6980452"/>
          </a:xfrm>
          <a:prstGeom prst="rect">
            <a:avLst/>
          </a:prstGeom>
          <a:noFill/>
          <a:ln>
            <a:noFill/>
          </a:ln>
        </p:spPr>
      </p:pic>
      <p:sp>
        <p:nvSpPr>
          <p:cNvPr id="11" name="Google Shape;11;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 name="Google Shape;12;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3" name="Google Shape;13;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title="UIFCW2025_Logo_white.png"/>
          <p:cNvPicPr preferRelativeResize="0"/>
          <p:nvPr/>
        </p:nvPicPr>
        <p:blipFill>
          <a:blip r:embed="rId3">
            <a:alphaModFix/>
          </a:blip>
          <a:stretch>
            <a:fillRect/>
          </a:stretch>
        </p:blipFill>
        <p:spPr>
          <a:xfrm>
            <a:off x="6861300" y="3166714"/>
            <a:ext cx="1937475" cy="14625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05" name="Shape 105"/>
        <p:cNvGrpSpPr/>
        <p:nvPr/>
      </p:nvGrpSpPr>
      <p:grpSpPr>
        <a:xfrm>
          <a:off x="0" y="0"/>
          <a:ext cx="0" cy="0"/>
          <a:chOff x="0" y="0"/>
          <a:chExt cx="0" cy="0"/>
        </a:xfrm>
      </p:grpSpPr>
      <p:grpSp>
        <p:nvGrpSpPr>
          <p:cNvPr id="106" name="Google Shape;106;p11"/>
          <p:cNvGrpSpPr/>
          <p:nvPr/>
        </p:nvGrpSpPr>
        <p:grpSpPr>
          <a:xfrm>
            <a:off x="52" y="4099200"/>
            <a:ext cx="9144036" cy="1044300"/>
            <a:chOff x="52" y="4099200"/>
            <a:chExt cx="9144036" cy="1044300"/>
          </a:xfrm>
        </p:grpSpPr>
        <p:grpSp>
          <p:nvGrpSpPr>
            <p:cNvPr id="107" name="Google Shape;107;p11"/>
            <p:cNvGrpSpPr/>
            <p:nvPr/>
          </p:nvGrpSpPr>
          <p:grpSpPr>
            <a:xfrm>
              <a:off x="52" y="4309200"/>
              <a:ext cx="231622" cy="834300"/>
              <a:chOff x="2688737" y="4301380"/>
              <a:chExt cx="231900" cy="834300"/>
            </a:xfrm>
          </p:grpSpPr>
          <p:sp>
            <p:nvSpPr>
              <p:cNvPr id="108" name="Google Shape;108;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1"/>
            <p:cNvGrpSpPr/>
            <p:nvPr/>
          </p:nvGrpSpPr>
          <p:grpSpPr>
            <a:xfrm>
              <a:off x="371406" y="4099200"/>
              <a:ext cx="231622" cy="1044300"/>
              <a:chOff x="2688737" y="4091380"/>
              <a:chExt cx="231900" cy="1044300"/>
            </a:xfrm>
          </p:grpSpPr>
          <p:sp>
            <p:nvSpPr>
              <p:cNvPr id="113" name="Google Shape;113;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1"/>
            <p:cNvGrpSpPr/>
            <p:nvPr/>
          </p:nvGrpSpPr>
          <p:grpSpPr>
            <a:xfrm>
              <a:off x="742761" y="4309200"/>
              <a:ext cx="231622" cy="834300"/>
              <a:chOff x="2688737" y="4301380"/>
              <a:chExt cx="231900" cy="834300"/>
            </a:xfrm>
          </p:grpSpPr>
          <p:sp>
            <p:nvSpPr>
              <p:cNvPr id="119" name="Google Shape;11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1"/>
            <p:cNvGrpSpPr/>
            <p:nvPr/>
          </p:nvGrpSpPr>
          <p:grpSpPr>
            <a:xfrm>
              <a:off x="1114115" y="4518900"/>
              <a:ext cx="231622" cy="624600"/>
              <a:chOff x="2688737" y="4511080"/>
              <a:chExt cx="231900" cy="624600"/>
            </a:xfrm>
          </p:grpSpPr>
          <p:sp>
            <p:nvSpPr>
              <p:cNvPr id="124" name="Google Shape;12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11"/>
            <p:cNvGrpSpPr/>
            <p:nvPr/>
          </p:nvGrpSpPr>
          <p:grpSpPr>
            <a:xfrm>
              <a:off x="1856753" y="4099200"/>
              <a:ext cx="231600" cy="1044300"/>
              <a:chOff x="1856753" y="4099200"/>
              <a:chExt cx="231600" cy="1044300"/>
            </a:xfrm>
          </p:grpSpPr>
          <p:sp>
            <p:nvSpPr>
              <p:cNvPr id="128" name="Google Shape;128;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11"/>
            <p:cNvGrpSpPr/>
            <p:nvPr/>
          </p:nvGrpSpPr>
          <p:grpSpPr>
            <a:xfrm>
              <a:off x="2228107" y="4309200"/>
              <a:ext cx="231600" cy="834300"/>
              <a:chOff x="2228107" y="4309200"/>
              <a:chExt cx="231600" cy="834300"/>
            </a:xfrm>
          </p:grpSpPr>
          <p:sp>
            <p:nvSpPr>
              <p:cNvPr id="134" name="Google Shape;134;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1"/>
            <p:cNvGrpSpPr/>
            <p:nvPr/>
          </p:nvGrpSpPr>
          <p:grpSpPr>
            <a:xfrm>
              <a:off x="2599462" y="4518900"/>
              <a:ext cx="231600" cy="624600"/>
              <a:chOff x="2599462" y="4518900"/>
              <a:chExt cx="231600" cy="624600"/>
            </a:xfrm>
          </p:grpSpPr>
          <p:sp>
            <p:nvSpPr>
              <p:cNvPr id="139" name="Google Shape;139;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11"/>
            <p:cNvGrpSpPr/>
            <p:nvPr/>
          </p:nvGrpSpPr>
          <p:grpSpPr>
            <a:xfrm>
              <a:off x="3342171" y="4099200"/>
              <a:ext cx="231600" cy="1044300"/>
              <a:chOff x="3342171" y="4099200"/>
              <a:chExt cx="231600" cy="1044300"/>
            </a:xfrm>
          </p:grpSpPr>
          <p:sp>
            <p:nvSpPr>
              <p:cNvPr id="143" name="Google Shape;143;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3525" y="4309200"/>
              <a:ext cx="231600" cy="834300"/>
              <a:chOff x="3713525" y="4309200"/>
              <a:chExt cx="231600" cy="834300"/>
            </a:xfrm>
          </p:grpSpPr>
          <p:sp>
            <p:nvSpPr>
              <p:cNvPr id="149" name="Google Shape;149;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1"/>
            <p:cNvGrpSpPr/>
            <p:nvPr/>
          </p:nvGrpSpPr>
          <p:grpSpPr>
            <a:xfrm>
              <a:off x="1485398" y="4309200"/>
              <a:ext cx="231600" cy="834300"/>
              <a:chOff x="1485398" y="4309200"/>
              <a:chExt cx="231600" cy="834300"/>
            </a:xfrm>
          </p:grpSpPr>
          <p:sp>
            <p:nvSpPr>
              <p:cNvPr id="154" name="Google Shape;154;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11"/>
            <p:cNvGrpSpPr/>
            <p:nvPr/>
          </p:nvGrpSpPr>
          <p:grpSpPr>
            <a:xfrm>
              <a:off x="4084879" y="4518900"/>
              <a:ext cx="231600" cy="624600"/>
              <a:chOff x="4084879" y="4518900"/>
              <a:chExt cx="231600" cy="624600"/>
            </a:xfrm>
          </p:grpSpPr>
          <p:sp>
            <p:nvSpPr>
              <p:cNvPr id="159" name="Google Shape;159;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11"/>
            <p:cNvGrpSpPr/>
            <p:nvPr/>
          </p:nvGrpSpPr>
          <p:grpSpPr>
            <a:xfrm>
              <a:off x="2970816" y="4309200"/>
              <a:ext cx="231600" cy="834300"/>
              <a:chOff x="2970816" y="4309200"/>
              <a:chExt cx="231600" cy="834300"/>
            </a:xfrm>
          </p:grpSpPr>
          <p:sp>
            <p:nvSpPr>
              <p:cNvPr id="163" name="Google Shape;163;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11"/>
            <p:cNvGrpSpPr/>
            <p:nvPr/>
          </p:nvGrpSpPr>
          <p:grpSpPr>
            <a:xfrm>
              <a:off x="4456234" y="4309200"/>
              <a:ext cx="231600" cy="834300"/>
              <a:chOff x="4456234" y="4309200"/>
              <a:chExt cx="231600" cy="834300"/>
            </a:xfrm>
          </p:grpSpPr>
          <p:sp>
            <p:nvSpPr>
              <p:cNvPr id="168" name="Google Shape;168;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11"/>
            <p:cNvGrpSpPr/>
            <p:nvPr/>
          </p:nvGrpSpPr>
          <p:grpSpPr>
            <a:xfrm>
              <a:off x="4827588" y="4099200"/>
              <a:ext cx="231600" cy="1044300"/>
              <a:chOff x="4827588" y="4099200"/>
              <a:chExt cx="231600" cy="1044300"/>
            </a:xfrm>
          </p:grpSpPr>
          <p:sp>
            <p:nvSpPr>
              <p:cNvPr id="173" name="Google Shape;173;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5198943" y="4309200"/>
              <a:ext cx="231600" cy="834300"/>
              <a:chOff x="5198943" y="4309200"/>
              <a:chExt cx="231600" cy="834300"/>
            </a:xfrm>
          </p:grpSpPr>
          <p:sp>
            <p:nvSpPr>
              <p:cNvPr id="179" name="Google Shape;179;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1"/>
            <p:cNvGrpSpPr/>
            <p:nvPr/>
          </p:nvGrpSpPr>
          <p:grpSpPr>
            <a:xfrm>
              <a:off x="5570297" y="4518900"/>
              <a:ext cx="231600" cy="624600"/>
              <a:chOff x="5570297" y="4518900"/>
              <a:chExt cx="231600" cy="624600"/>
            </a:xfrm>
          </p:grpSpPr>
          <p:sp>
            <p:nvSpPr>
              <p:cNvPr id="184" name="Google Shape;184;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11"/>
            <p:cNvGrpSpPr/>
            <p:nvPr/>
          </p:nvGrpSpPr>
          <p:grpSpPr>
            <a:xfrm>
              <a:off x="5941652" y="4309200"/>
              <a:ext cx="231600" cy="834300"/>
              <a:chOff x="5941652" y="4309200"/>
              <a:chExt cx="231600" cy="834300"/>
            </a:xfrm>
          </p:grpSpPr>
          <p:sp>
            <p:nvSpPr>
              <p:cNvPr id="188" name="Google Shape;188;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1"/>
            <p:cNvGrpSpPr/>
            <p:nvPr/>
          </p:nvGrpSpPr>
          <p:grpSpPr>
            <a:xfrm>
              <a:off x="6313006" y="4099200"/>
              <a:ext cx="231600" cy="1044300"/>
              <a:chOff x="6313006" y="4099200"/>
              <a:chExt cx="231600" cy="1044300"/>
            </a:xfrm>
          </p:grpSpPr>
          <p:sp>
            <p:nvSpPr>
              <p:cNvPr id="193" name="Google Shape;193;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6684361" y="4309200"/>
              <a:ext cx="231600" cy="834300"/>
              <a:chOff x="6684361" y="4309200"/>
              <a:chExt cx="231600" cy="834300"/>
            </a:xfrm>
          </p:grpSpPr>
          <p:sp>
            <p:nvSpPr>
              <p:cNvPr id="199" name="Google Shape;199;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7055715" y="4518900"/>
              <a:ext cx="231600" cy="624600"/>
              <a:chOff x="7055715" y="4518900"/>
              <a:chExt cx="231600" cy="624600"/>
            </a:xfrm>
          </p:grpSpPr>
          <p:sp>
            <p:nvSpPr>
              <p:cNvPr id="204" name="Google Shape;204;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11"/>
            <p:cNvGrpSpPr/>
            <p:nvPr/>
          </p:nvGrpSpPr>
          <p:grpSpPr>
            <a:xfrm>
              <a:off x="7798424" y="4099200"/>
              <a:ext cx="231600" cy="1044300"/>
              <a:chOff x="7798424" y="4099200"/>
              <a:chExt cx="231600" cy="1044300"/>
            </a:xfrm>
          </p:grpSpPr>
          <p:sp>
            <p:nvSpPr>
              <p:cNvPr id="208" name="Google Shape;208;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1"/>
            <p:cNvGrpSpPr/>
            <p:nvPr/>
          </p:nvGrpSpPr>
          <p:grpSpPr>
            <a:xfrm>
              <a:off x="8169779" y="4309200"/>
              <a:ext cx="231600" cy="834300"/>
              <a:chOff x="8169779" y="4309200"/>
              <a:chExt cx="231600" cy="834300"/>
            </a:xfrm>
          </p:grpSpPr>
          <p:sp>
            <p:nvSpPr>
              <p:cNvPr id="214" name="Google Shape;214;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11"/>
            <p:cNvGrpSpPr/>
            <p:nvPr/>
          </p:nvGrpSpPr>
          <p:grpSpPr>
            <a:xfrm>
              <a:off x="7427070" y="4309200"/>
              <a:ext cx="231600" cy="834300"/>
              <a:chOff x="7427070" y="4309200"/>
              <a:chExt cx="231600" cy="834300"/>
            </a:xfrm>
          </p:grpSpPr>
          <p:sp>
            <p:nvSpPr>
              <p:cNvPr id="219" name="Google Shape;219;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8541133" y="4518900"/>
              <a:ext cx="231600" cy="624600"/>
              <a:chOff x="8541133" y="4518900"/>
              <a:chExt cx="231600" cy="624600"/>
            </a:xfrm>
          </p:grpSpPr>
          <p:sp>
            <p:nvSpPr>
              <p:cNvPr id="224" name="Google Shape;224;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11"/>
            <p:cNvGrpSpPr/>
            <p:nvPr/>
          </p:nvGrpSpPr>
          <p:grpSpPr>
            <a:xfrm>
              <a:off x="8912488" y="4309200"/>
              <a:ext cx="231600" cy="834300"/>
              <a:chOff x="8912488" y="4309200"/>
              <a:chExt cx="231600" cy="834300"/>
            </a:xfrm>
          </p:grpSpPr>
          <p:sp>
            <p:nvSpPr>
              <p:cNvPr id="228" name="Google Shape;228;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2" name="Google Shape;232;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33" name="Google Shape;233;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34" name="Google Shape;234;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5" name="Shape 235"/>
        <p:cNvGrpSpPr/>
        <p:nvPr/>
      </p:nvGrpSpPr>
      <p:grpSpPr>
        <a:xfrm>
          <a:off x="0" y="0"/>
          <a:ext cx="0" cy="0"/>
          <a:chOff x="0" y="0"/>
          <a:chExt cx="0" cy="0"/>
        </a:xfrm>
      </p:grpSpPr>
      <p:sp>
        <p:nvSpPr>
          <p:cNvPr id="236" name="Google Shape;236;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grpSp>
        <p:nvGrpSpPr>
          <p:cNvPr id="16" name="Google Shape;16;p3"/>
          <p:cNvGrpSpPr/>
          <p:nvPr/>
        </p:nvGrpSpPr>
        <p:grpSpPr>
          <a:xfrm>
            <a:off x="146769" y="3406"/>
            <a:ext cx="1233215" cy="1384535"/>
            <a:chOff x="146769" y="3406"/>
            <a:chExt cx="1233215" cy="1384535"/>
          </a:xfrm>
        </p:grpSpPr>
        <p:grpSp>
          <p:nvGrpSpPr>
            <p:cNvPr id="17" name="Google Shape;17;p3"/>
            <p:cNvGrpSpPr/>
            <p:nvPr/>
          </p:nvGrpSpPr>
          <p:grpSpPr>
            <a:xfrm>
              <a:off x="1063183" y="3406"/>
              <a:ext cx="316800" cy="688513"/>
              <a:chOff x="1063183" y="3406"/>
              <a:chExt cx="316800" cy="688513"/>
            </a:xfrm>
          </p:grpSpPr>
          <p:sp>
            <p:nvSpPr>
              <p:cNvPr id="18" name="Google Shape;18;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3"/>
            <p:cNvGrpSpPr/>
            <p:nvPr/>
          </p:nvGrpSpPr>
          <p:grpSpPr>
            <a:xfrm>
              <a:off x="604976" y="3406"/>
              <a:ext cx="316800" cy="1036524"/>
              <a:chOff x="604976" y="3406"/>
              <a:chExt cx="316800" cy="1036524"/>
            </a:xfrm>
          </p:grpSpPr>
          <p:sp>
            <p:nvSpPr>
              <p:cNvPr id="21" name="Google Shape;21;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3"/>
            <p:cNvGrpSpPr/>
            <p:nvPr/>
          </p:nvGrpSpPr>
          <p:grpSpPr>
            <a:xfrm>
              <a:off x="146769" y="3406"/>
              <a:ext cx="316800" cy="1384535"/>
              <a:chOff x="146769" y="3406"/>
              <a:chExt cx="316800" cy="1384535"/>
            </a:xfrm>
          </p:grpSpPr>
          <p:sp>
            <p:nvSpPr>
              <p:cNvPr id="25" name="Google Shape;25;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3"/>
          <p:cNvGrpSpPr/>
          <p:nvPr/>
        </p:nvGrpSpPr>
        <p:grpSpPr>
          <a:xfrm>
            <a:off x="6775084" y="2904008"/>
            <a:ext cx="2186148" cy="2239500"/>
            <a:chOff x="6775084" y="2904008"/>
            <a:chExt cx="2186148" cy="2239500"/>
          </a:xfrm>
        </p:grpSpPr>
        <p:grpSp>
          <p:nvGrpSpPr>
            <p:cNvPr id="30" name="Google Shape;30;p3"/>
            <p:cNvGrpSpPr/>
            <p:nvPr/>
          </p:nvGrpSpPr>
          <p:grpSpPr>
            <a:xfrm>
              <a:off x="6775084" y="4253708"/>
              <a:ext cx="409500" cy="889800"/>
              <a:chOff x="6775084" y="4253708"/>
              <a:chExt cx="409500" cy="889800"/>
            </a:xfrm>
          </p:grpSpPr>
          <p:sp>
            <p:nvSpPr>
              <p:cNvPr id="31" name="Google Shape;31;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3"/>
            <p:cNvGrpSpPr/>
            <p:nvPr/>
          </p:nvGrpSpPr>
          <p:grpSpPr>
            <a:xfrm>
              <a:off x="7367299" y="3804008"/>
              <a:ext cx="409500" cy="1339500"/>
              <a:chOff x="7367299" y="3804008"/>
              <a:chExt cx="409500" cy="1339500"/>
            </a:xfrm>
          </p:grpSpPr>
          <p:sp>
            <p:nvSpPr>
              <p:cNvPr id="34" name="Google Shape;34;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 name="Google Shape;37;p3"/>
            <p:cNvGrpSpPr/>
            <p:nvPr/>
          </p:nvGrpSpPr>
          <p:grpSpPr>
            <a:xfrm>
              <a:off x="7959516" y="3354008"/>
              <a:ext cx="409500" cy="1789500"/>
              <a:chOff x="7959516" y="3354008"/>
              <a:chExt cx="409500" cy="1789500"/>
            </a:xfrm>
          </p:grpSpPr>
          <p:sp>
            <p:nvSpPr>
              <p:cNvPr id="38" name="Google Shape;38;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3"/>
            <p:cNvGrpSpPr/>
            <p:nvPr/>
          </p:nvGrpSpPr>
          <p:grpSpPr>
            <a:xfrm>
              <a:off x="8551731" y="2904008"/>
              <a:ext cx="409500" cy="2239500"/>
              <a:chOff x="8551731" y="2904008"/>
              <a:chExt cx="409500" cy="2239500"/>
            </a:xfrm>
          </p:grpSpPr>
          <p:sp>
            <p:nvSpPr>
              <p:cNvPr id="43" name="Google Shape;43;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 name="Google Shape;48;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9" name="Google Shape;49;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4" title="UIFCW2025_Logo.png"/>
          <p:cNvPicPr preferRelativeResize="0"/>
          <p:nvPr/>
        </p:nvPicPr>
        <p:blipFill>
          <a:blip r:embed="rId2">
            <a:alphaModFix/>
          </a:blip>
          <a:stretch>
            <a:fillRect/>
          </a:stretch>
        </p:blipFill>
        <p:spPr>
          <a:xfrm>
            <a:off x="7585575" y="3869550"/>
            <a:ext cx="1155000" cy="870202"/>
          </a:xfrm>
          <a:prstGeom prst="rect">
            <a:avLst/>
          </a:prstGeom>
          <a:noFill/>
          <a:ln>
            <a:noFill/>
          </a:ln>
        </p:spPr>
      </p:pic>
      <p:grpSp>
        <p:nvGrpSpPr>
          <p:cNvPr id="55" name="Google Shape;55;p4"/>
          <p:cNvGrpSpPr/>
          <p:nvPr/>
        </p:nvGrpSpPr>
        <p:grpSpPr>
          <a:xfrm>
            <a:off x="1419300" y="598575"/>
            <a:ext cx="1072800" cy="0"/>
            <a:chOff x="1376350" y="528325"/>
            <a:chExt cx="1072800" cy="0"/>
          </a:xfrm>
        </p:grpSpPr>
        <p:cxnSp>
          <p:nvCxnSpPr>
            <p:cNvPr id="56" name="Google Shape;56;p4"/>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57" name="Google Shape;57;p4"/>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58" name="Google Shape;58;p4"/>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5" title="UIFCW2025_Logo.png"/>
          <p:cNvPicPr preferRelativeResize="0"/>
          <p:nvPr/>
        </p:nvPicPr>
        <p:blipFill>
          <a:blip r:embed="rId2">
            <a:alphaModFix/>
          </a:blip>
          <a:stretch>
            <a:fillRect/>
          </a:stretch>
        </p:blipFill>
        <p:spPr>
          <a:xfrm>
            <a:off x="7558875" y="3880775"/>
            <a:ext cx="1152143" cy="868678"/>
          </a:xfrm>
          <a:prstGeom prst="rect">
            <a:avLst/>
          </a:prstGeom>
          <a:noFill/>
          <a:ln>
            <a:noFill/>
          </a:ln>
        </p:spPr>
      </p:pic>
      <p:grpSp>
        <p:nvGrpSpPr>
          <p:cNvPr id="65" name="Google Shape;65;p5"/>
          <p:cNvGrpSpPr/>
          <p:nvPr/>
        </p:nvGrpSpPr>
        <p:grpSpPr>
          <a:xfrm>
            <a:off x="1404700" y="598575"/>
            <a:ext cx="1072800" cy="0"/>
            <a:chOff x="1376350" y="528325"/>
            <a:chExt cx="1072800" cy="0"/>
          </a:xfrm>
        </p:grpSpPr>
        <p:cxnSp>
          <p:nvCxnSpPr>
            <p:cNvPr id="66" name="Google Shape;66;p5"/>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67" name="Google Shape;67;p5"/>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68" name="Google Shape;68;p5"/>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2" name="Google Shape;72;p6"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73" name="Google Shape;73;p6"/>
          <p:cNvGrpSpPr/>
          <p:nvPr/>
        </p:nvGrpSpPr>
        <p:grpSpPr>
          <a:xfrm>
            <a:off x="1376350" y="528325"/>
            <a:ext cx="1072800" cy="0"/>
            <a:chOff x="1376350" y="528325"/>
            <a:chExt cx="1072800" cy="0"/>
          </a:xfrm>
        </p:grpSpPr>
        <p:cxnSp>
          <p:nvCxnSpPr>
            <p:cNvPr id="74" name="Google Shape;74;p6"/>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75" name="Google Shape;75;p6"/>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76" name="Google Shape;76;p6"/>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 name="Google Shape;79;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0" name="Google Shape;80;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7"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82" name="Google Shape;82;p7"/>
          <p:cNvGrpSpPr/>
          <p:nvPr/>
        </p:nvGrpSpPr>
        <p:grpSpPr>
          <a:xfrm>
            <a:off x="1376350" y="528325"/>
            <a:ext cx="1072800" cy="0"/>
            <a:chOff x="1376350" y="528325"/>
            <a:chExt cx="1072800" cy="0"/>
          </a:xfrm>
        </p:grpSpPr>
        <p:cxnSp>
          <p:nvCxnSpPr>
            <p:cNvPr id="83" name="Google Shape;83;p7"/>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84" name="Google Shape;84;p7"/>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85" name="Google Shape;85;p7"/>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86" name="Shape 86"/>
        <p:cNvGrpSpPr/>
        <p:nvPr/>
      </p:nvGrpSpPr>
      <p:grpSpPr>
        <a:xfrm>
          <a:off x="0" y="0"/>
          <a:ext cx="0" cy="0"/>
          <a:chOff x="0" y="0"/>
          <a:chExt cx="0" cy="0"/>
        </a:xfrm>
      </p:grpSpPr>
      <p:pic>
        <p:nvPicPr>
          <p:cNvPr id="87" name="Google Shape;87;p8"/>
          <p:cNvPicPr preferRelativeResize="0"/>
          <p:nvPr/>
        </p:nvPicPr>
        <p:blipFill>
          <a:blip r:embed="rId2">
            <a:alphaModFix/>
          </a:blip>
          <a:stretch>
            <a:fillRect/>
          </a:stretch>
        </p:blipFill>
        <p:spPr>
          <a:xfrm>
            <a:off x="0" y="6"/>
            <a:ext cx="9144001" cy="5659919"/>
          </a:xfrm>
          <a:prstGeom prst="rect">
            <a:avLst/>
          </a:prstGeom>
          <a:noFill/>
          <a:ln>
            <a:noFill/>
          </a:ln>
        </p:spPr>
      </p:pic>
      <p:sp>
        <p:nvSpPr>
          <p:cNvPr id="88" name="Google Shape;88;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9" name="Google Shape;89;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0" name="Google Shape;90;p8" title="UIFCW2025_Logo_white.png"/>
          <p:cNvPicPr preferRelativeResize="0"/>
          <p:nvPr/>
        </p:nvPicPr>
        <p:blipFill>
          <a:blip r:embed="rId3">
            <a:alphaModFix/>
          </a:blip>
          <a:stretch>
            <a:fillRect/>
          </a:stretch>
        </p:blipFill>
        <p:spPr>
          <a:xfrm>
            <a:off x="7425625" y="3745100"/>
            <a:ext cx="1373148" cy="1036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3" name="Google Shape;93;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94" name="Google Shape;94;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5" name="Google Shape;95;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9"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97" name="Google Shape;97;p9"/>
          <p:cNvGrpSpPr/>
          <p:nvPr/>
        </p:nvGrpSpPr>
        <p:grpSpPr>
          <a:xfrm>
            <a:off x="1376350" y="528325"/>
            <a:ext cx="1072800" cy="0"/>
            <a:chOff x="1376350" y="528325"/>
            <a:chExt cx="1072800" cy="0"/>
          </a:xfrm>
        </p:grpSpPr>
        <p:cxnSp>
          <p:nvCxnSpPr>
            <p:cNvPr id="98" name="Google Shape;98;p9"/>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99" name="Google Shape;99;p9"/>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00" name="Google Shape;100;p9"/>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3" name="Google Shape;103;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0" title="UIFCW2025_Logo.png"/>
          <p:cNvPicPr preferRelativeResize="0"/>
          <p:nvPr/>
        </p:nvPicPr>
        <p:blipFill>
          <a:blip r:embed="rId2">
            <a:alphaModFix/>
          </a:blip>
          <a:stretch>
            <a:fillRect/>
          </a:stretch>
        </p:blipFill>
        <p:spPr>
          <a:xfrm>
            <a:off x="7511650" y="3874450"/>
            <a:ext cx="1152143" cy="8756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noaa.gov/sites/default/files/legacy/document/2021/Mar/NOAAPrivacyPolicy_Final_May201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type="ctrTitle"/>
          </p:nvPr>
        </p:nvSpPr>
        <p:spPr>
          <a:xfrm>
            <a:off x="232950" y="307975"/>
            <a:ext cx="5666100" cy="1872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0000"/>
              <a:buNone/>
            </a:pPr>
            <a:r>
              <a:rPr lang="en" sz="6000"/>
              <a:t>Welcome to the </a:t>
            </a:r>
            <a:endParaRPr sz="6000"/>
          </a:p>
        </p:txBody>
      </p:sp>
      <p:sp>
        <p:nvSpPr>
          <p:cNvPr id="242" name="Google Shape;242;p13"/>
          <p:cNvSpPr txBox="1"/>
          <p:nvPr>
            <p:ph idx="1" type="subTitle"/>
          </p:nvPr>
        </p:nvSpPr>
        <p:spPr>
          <a:xfrm>
            <a:off x="232952" y="4262175"/>
            <a:ext cx="7688100" cy="8202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935"/>
              <a:buNone/>
            </a:pPr>
            <a:r>
              <a:rPr lang="en" sz="2060"/>
              <a:t>Center Green Auditorium, Boulder, CO</a:t>
            </a:r>
            <a:endParaRPr sz="2060"/>
          </a:p>
          <a:p>
            <a:pPr indent="0" lvl="0" marL="0" rtl="0" algn="l">
              <a:lnSpc>
                <a:spcPct val="80000"/>
              </a:lnSpc>
              <a:spcBef>
                <a:spcPts val="1000"/>
              </a:spcBef>
              <a:spcAft>
                <a:spcPts val="1000"/>
              </a:spcAft>
              <a:buSzPts val="935"/>
              <a:buNone/>
            </a:pPr>
            <a:r>
              <a:t/>
            </a:r>
            <a:endParaRPr sz="2060"/>
          </a:p>
        </p:txBody>
      </p:sp>
      <p:sp>
        <p:nvSpPr>
          <p:cNvPr id="243" name="Google Shape;243;p13"/>
          <p:cNvSpPr txBox="1"/>
          <p:nvPr/>
        </p:nvSpPr>
        <p:spPr>
          <a:xfrm>
            <a:off x="0" y="1349750"/>
            <a:ext cx="9144000" cy="53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40" u="sng">
                <a:solidFill>
                  <a:srgbClr val="FFFFFF"/>
                </a:solidFill>
                <a:latin typeface="Open Sans"/>
                <a:ea typeface="Open Sans"/>
                <a:cs typeface="Open Sans"/>
                <a:sym typeface="Open Sans"/>
              </a:rPr>
              <a:t>U</a:t>
            </a:r>
            <a:r>
              <a:rPr b="1" lang="en" sz="2340">
                <a:solidFill>
                  <a:srgbClr val="FFFFFF"/>
                </a:solidFill>
                <a:latin typeface="Open Sans"/>
                <a:ea typeface="Open Sans"/>
                <a:cs typeface="Open Sans"/>
                <a:sym typeface="Open Sans"/>
              </a:rPr>
              <a:t>nifying </a:t>
            </a:r>
            <a:r>
              <a:rPr b="1" lang="en" sz="2340" u="sng">
                <a:solidFill>
                  <a:srgbClr val="FFFFFF"/>
                </a:solidFill>
                <a:latin typeface="Open Sans"/>
                <a:ea typeface="Open Sans"/>
                <a:cs typeface="Open Sans"/>
                <a:sym typeface="Open Sans"/>
              </a:rPr>
              <a:t>I</a:t>
            </a:r>
            <a:r>
              <a:rPr b="1" lang="en" sz="2340">
                <a:solidFill>
                  <a:srgbClr val="FFFFFF"/>
                </a:solidFill>
                <a:latin typeface="Open Sans"/>
                <a:ea typeface="Open Sans"/>
                <a:cs typeface="Open Sans"/>
                <a:sym typeface="Open Sans"/>
              </a:rPr>
              <a:t>nnovations in </a:t>
            </a:r>
            <a:r>
              <a:rPr b="1" lang="en" sz="2340" u="sng">
                <a:solidFill>
                  <a:srgbClr val="FFFFFF"/>
                </a:solidFill>
                <a:latin typeface="Open Sans"/>
                <a:ea typeface="Open Sans"/>
                <a:cs typeface="Open Sans"/>
                <a:sym typeface="Open Sans"/>
              </a:rPr>
              <a:t>F</a:t>
            </a:r>
            <a:r>
              <a:rPr b="1" lang="en" sz="2340">
                <a:solidFill>
                  <a:srgbClr val="FFFFFF"/>
                </a:solidFill>
                <a:latin typeface="Open Sans"/>
                <a:ea typeface="Open Sans"/>
                <a:cs typeface="Open Sans"/>
                <a:sym typeface="Open Sans"/>
              </a:rPr>
              <a:t>orecasting </a:t>
            </a:r>
            <a:r>
              <a:rPr b="1" lang="en" sz="2340" u="sng">
                <a:solidFill>
                  <a:srgbClr val="FFFFFF"/>
                </a:solidFill>
                <a:latin typeface="Open Sans"/>
                <a:ea typeface="Open Sans"/>
                <a:cs typeface="Open Sans"/>
                <a:sym typeface="Open Sans"/>
              </a:rPr>
              <a:t>C</a:t>
            </a:r>
            <a:r>
              <a:rPr b="1" lang="en" sz="2340">
                <a:solidFill>
                  <a:srgbClr val="FFFFFF"/>
                </a:solidFill>
                <a:latin typeface="Open Sans"/>
                <a:ea typeface="Open Sans"/>
                <a:cs typeface="Open Sans"/>
                <a:sym typeface="Open Sans"/>
              </a:rPr>
              <a:t>apabilities </a:t>
            </a:r>
            <a:r>
              <a:rPr b="1" lang="en" sz="2340" u="sng">
                <a:solidFill>
                  <a:srgbClr val="FFFFFF"/>
                </a:solidFill>
                <a:latin typeface="Open Sans"/>
                <a:ea typeface="Open Sans"/>
                <a:cs typeface="Open Sans"/>
                <a:sym typeface="Open Sans"/>
              </a:rPr>
              <a:t>W</a:t>
            </a:r>
            <a:r>
              <a:rPr b="1" lang="en" sz="2340">
                <a:solidFill>
                  <a:srgbClr val="FFFFFF"/>
                </a:solidFill>
                <a:latin typeface="Open Sans"/>
                <a:ea typeface="Open Sans"/>
                <a:cs typeface="Open Sans"/>
                <a:sym typeface="Open Sans"/>
              </a:rPr>
              <a:t>orkshop</a:t>
            </a:r>
            <a:endParaRPr b="1" sz="2340">
              <a:solidFill>
                <a:srgbClr val="FFFFFF"/>
              </a:solidFill>
              <a:latin typeface="Open Sans"/>
              <a:ea typeface="Open Sans"/>
              <a:cs typeface="Open Sans"/>
              <a:sym typeface="Open Sans"/>
            </a:endParaRPr>
          </a:p>
        </p:txBody>
      </p:sp>
      <p:sp>
        <p:nvSpPr>
          <p:cNvPr id="244" name="Google Shape;244;p13"/>
          <p:cNvSpPr txBox="1"/>
          <p:nvPr/>
        </p:nvSpPr>
        <p:spPr>
          <a:xfrm>
            <a:off x="574200" y="1884950"/>
            <a:ext cx="7995600" cy="3372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1000"/>
              </a:spcBef>
              <a:spcAft>
                <a:spcPts val="0"/>
              </a:spcAft>
              <a:buClr>
                <a:srgbClr val="000000"/>
              </a:buClr>
              <a:buSzPts val="1300"/>
              <a:buFont typeface="Arial"/>
              <a:buNone/>
            </a:pPr>
            <a:r>
              <a:rPr b="0" i="1" lang="en" u="none" cap="none" strike="noStrike">
                <a:solidFill>
                  <a:srgbClr val="FFFFFF"/>
                </a:solidFill>
                <a:latin typeface="Lato"/>
                <a:ea typeface="Lato"/>
                <a:cs typeface="Lato"/>
                <a:sym typeface="Lato"/>
              </a:rPr>
              <a:t>A Unified Forecast System (UFS) Collaboration Powered by the Earth Prediction Innovation Center (EPIC)</a:t>
            </a:r>
            <a:endParaRPr b="0" i="1" u="none" cap="none" strike="noStrike">
              <a:solidFill>
                <a:srgbClr val="FFFFFF"/>
              </a:solidFill>
              <a:latin typeface="Lato"/>
              <a:ea typeface="Lato"/>
              <a:cs typeface="Lato"/>
              <a:sym typeface="Lato"/>
            </a:endParaRPr>
          </a:p>
          <a:p>
            <a:pPr indent="0" lvl="0" marL="0" marR="0" rtl="0" algn="r">
              <a:lnSpc>
                <a:spcPct val="90000"/>
              </a:lnSpc>
              <a:spcBef>
                <a:spcPts val="1000"/>
              </a:spcBef>
              <a:spcAft>
                <a:spcPts val="0"/>
              </a:spcAft>
              <a:buClr>
                <a:srgbClr val="000000"/>
              </a:buClr>
              <a:buSzPts val="1100"/>
              <a:buFont typeface="Arial"/>
              <a:buNone/>
            </a:pPr>
            <a:r>
              <a:t/>
            </a:r>
            <a:endParaRPr b="1" i="0" sz="1200" u="none" cap="none" strike="noStrike">
              <a:solidFill>
                <a:srgbClr val="FFFFFF"/>
              </a:solidFill>
              <a:latin typeface="Lato"/>
              <a:ea typeface="Lato"/>
              <a:cs typeface="Lato"/>
              <a:sym typeface="Lato"/>
            </a:endParaRPr>
          </a:p>
        </p:txBody>
      </p:sp>
      <p:pic>
        <p:nvPicPr>
          <p:cNvPr id="245" name="Google Shape;245;p13" title="UCAR.jpg"/>
          <p:cNvPicPr preferRelativeResize="0"/>
          <p:nvPr/>
        </p:nvPicPr>
        <p:blipFill>
          <a:blip r:embed="rId3">
            <a:alphaModFix/>
          </a:blip>
          <a:stretch>
            <a:fillRect/>
          </a:stretch>
        </p:blipFill>
        <p:spPr>
          <a:xfrm>
            <a:off x="366650" y="3674000"/>
            <a:ext cx="3117400" cy="651100"/>
          </a:xfrm>
          <a:prstGeom prst="rect">
            <a:avLst/>
          </a:prstGeom>
          <a:noFill/>
          <a:ln>
            <a:noFill/>
          </a:ln>
        </p:spPr>
      </p:pic>
      <p:sp>
        <p:nvSpPr>
          <p:cNvPr id="246" name="Google Shape;246;p13"/>
          <p:cNvSpPr txBox="1"/>
          <p:nvPr>
            <p:ph idx="1" type="subTitle"/>
          </p:nvPr>
        </p:nvSpPr>
        <p:spPr>
          <a:xfrm>
            <a:off x="3002325" y="1816375"/>
            <a:ext cx="2809800" cy="844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935"/>
              <a:buNone/>
            </a:pPr>
            <a:r>
              <a:t/>
            </a:r>
            <a:endParaRPr sz="2060"/>
          </a:p>
          <a:p>
            <a:pPr indent="0" lvl="0" marL="0" rtl="0" algn="l">
              <a:lnSpc>
                <a:spcPct val="80000"/>
              </a:lnSpc>
              <a:spcBef>
                <a:spcPts val="1000"/>
              </a:spcBef>
              <a:spcAft>
                <a:spcPts val="1000"/>
              </a:spcAft>
              <a:buSzPts val="935"/>
              <a:buNone/>
            </a:pPr>
            <a:r>
              <a:rPr lang="en" sz="2260"/>
              <a:t>September 9, 2025</a:t>
            </a:r>
            <a:endParaRPr sz="226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nvSpPr>
        <p:spPr>
          <a:xfrm>
            <a:off x="4162375" y="2133127"/>
            <a:ext cx="3801900" cy="86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Roboto"/>
                <a:ea typeface="Roboto"/>
                <a:cs typeface="Roboto"/>
                <a:sym typeface="Roboto"/>
              </a:rPr>
              <a:t>EPIC Program DA and HPC Lead</a:t>
            </a:r>
            <a:endParaRPr b="0" i="0" sz="1800" u="none" cap="none" strike="noStrike">
              <a:solidFill>
                <a:schemeClr val="lt1"/>
              </a:solidFill>
              <a:latin typeface="Lato"/>
              <a:ea typeface="Lato"/>
              <a:cs typeface="Lato"/>
              <a:sym typeface="Lato"/>
            </a:endParaRPr>
          </a:p>
          <a:p>
            <a:pPr indent="0" lvl="0" marL="0" rtl="0" algn="l">
              <a:lnSpc>
                <a:spcPct val="115000"/>
              </a:lnSpc>
              <a:spcBef>
                <a:spcPts val="1000"/>
              </a:spcBef>
              <a:spcAft>
                <a:spcPts val="0"/>
              </a:spcAft>
              <a:buNone/>
            </a:pPr>
            <a:r>
              <a:rPr i="1" lang="en" sz="1800">
                <a:solidFill>
                  <a:schemeClr val="lt1"/>
                </a:solidFill>
                <a:latin typeface="Roboto"/>
                <a:ea typeface="Roboto"/>
                <a:cs typeface="Roboto"/>
                <a:sym typeface="Roboto"/>
              </a:rPr>
              <a:t>NOAA/Weather Program Office</a:t>
            </a:r>
            <a:endParaRPr b="0" i="0" sz="1800" u="none" cap="none" strike="noStrike">
              <a:solidFill>
                <a:schemeClr val="lt1"/>
              </a:solidFill>
              <a:latin typeface="Arial"/>
              <a:ea typeface="Arial"/>
              <a:cs typeface="Arial"/>
              <a:sym typeface="Arial"/>
            </a:endParaRPr>
          </a:p>
        </p:txBody>
      </p:sp>
      <p:sp>
        <p:nvSpPr>
          <p:cNvPr id="252" name="Google Shape;252;p14"/>
          <p:cNvSpPr txBox="1"/>
          <p:nvPr/>
        </p:nvSpPr>
        <p:spPr>
          <a:xfrm>
            <a:off x="465475" y="617950"/>
            <a:ext cx="8678400" cy="535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240">
                <a:solidFill>
                  <a:schemeClr val="lt1"/>
                </a:solidFill>
                <a:latin typeface="Open Sans"/>
                <a:ea typeface="Open Sans"/>
                <a:cs typeface="Open Sans"/>
                <a:sym typeface="Open Sans"/>
              </a:rPr>
              <a:t>Today’s Master of Ceremonies </a:t>
            </a:r>
            <a:endParaRPr b="1" sz="2240">
              <a:solidFill>
                <a:schemeClr val="lt1"/>
              </a:solidFill>
              <a:latin typeface="Open Sans"/>
              <a:ea typeface="Open Sans"/>
              <a:cs typeface="Open Sans"/>
              <a:sym typeface="Open Sans"/>
            </a:endParaRPr>
          </a:p>
        </p:txBody>
      </p:sp>
      <p:pic>
        <p:nvPicPr>
          <p:cNvPr id="253" name="Google Shape;253;p14" title="Jan.jpg"/>
          <p:cNvPicPr preferRelativeResize="0"/>
          <p:nvPr/>
        </p:nvPicPr>
        <p:blipFill>
          <a:blip r:embed="rId3">
            <a:alphaModFix/>
          </a:blip>
          <a:stretch>
            <a:fillRect/>
          </a:stretch>
        </p:blipFill>
        <p:spPr>
          <a:xfrm>
            <a:off x="677225" y="1251613"/>
            <a:ext cx="2989375" cy="2837575"/>
          </a:xfrm>
          <a:prstGeom prst="rect">
            <a:avLst/>
          </a:prstGeom>
          <a:noFill/>
          <a:ln>
            <a:noFill/>
          </a:ln>
        </p:spPr>
      </p:pic>
      <p:sp>
        <p:nvSpPr>
          <p:cNvPr id="254" name="Google Shape;254;p14"/>
          <p:cNvSpPr txBox="1"/>
          <p:nvPr/>
        </p:nvSpPr>
        <p:spPr>
          <a:xfrm>
            <a:off x="4162375" y="1412669"/>
            <a:ext cx="4255500" cy="6954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None/>
            </a:pPr>
            <a:r>
              <a:rPr b="1" lang="en" sz="3000">
                <a:solidFill>
                  <a:srgbClr val="FFFFFF"/>
                </a:solidFill>
                <a:latin typeface="Nunito"/>
                <a:ea typeface="Nunito"/>
                <a:cs typeface="Nunito"/>
                <a:sym typeface="Nunito"/>
              </a:rPr>
              <a:t>Jan Ising</a:t>
            </a:r>
            <a:endParaRPr sz="1600">
              <a:solidFill>
                <a:srgbClr val="FFFFFF"/>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idx="1" type="subTitle"/>
          </p:nvPr>
        </p:nvSpPr>
        <p:spPr>
          <a:xfrm>
            <a:off x="869425" y="1001850"/>
            <a:ext cx="5843100" cy="34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50"/>
              <a:t>The UIFCW is an open event that will be live-streamed online and recorded. By staying in the room (and online), you understand that your image, in video or still, and any sound recorded alongside it, will live-streamed over social media and recorded. The videos will be submitted to NOAA for review before sharing publicly. The information that you provide will be used for websites, agenda's, and event descriptions.</a:t>
            </a:r>
            <a:endParaRPr sz="1750"/>
          </a:p>
          <a:p>
            <a:pPr indent="0" lvl="0" marL="0" rtl="0" algn="l">
              <a:spcBef>
                <a:spcPts val="0"/>
              </a:spcBef>
              <a:spcAft>
                <a:spcPts val="0"/>
              </a:spcAft>
              <a:buNone/>
            </a:pPr>
            <a:r>
              <a:t/>
            </a:r>
            <a:endParaRPr sz="1750"/>
          </a:p>
          <a:p>
            <a:pPr indent="0" lvl="0" marL="0" rtl="0" algn="l">
              <a:spcBef>
                <a:spcPts val="0"/>
              </a:spcBef>
              <a:spcAft>
                <a:spcPts val="0"/>
              </a:spcAft>
              <a:buNone/>
            </a:pPr>
            <a:r>
              <a:rPr lang="en" sz="1750"/>
              <a:t>For more information on NOAA's Privacy policy: </a:t>
            </a:r>
            <a:r>
              <a:rPr lang="en" sz="1750" u="sng">
                <a:hlinkClick r:id="rId3"/>
              </a:rPr>
              <a:t>https://www.noaa.gov/sites/default/files/legacy/document/2021/Mar/NOAAPrivacyPolicy_Final_May2017.pdf</a:t>
            </a:r>
            <a:endParaRPr sz="2000"/>
          </a:p>
        </p:txBody>
      </p:sp>
      <p:sp>
        <p:nvSpPr>
          <p:cNvPr id="260" name="Google Shape;260;p15"/>
          <p:cNvSpPr txBox="1"/>
          <p:nvPr>
            <p:ph type="ctrTitle"/>
          </p:nvPr>
        </p:nvSpPr>
        <p:spPr>
          <a:xfrm>
            <a:off x="655375" y="408075"/>
            <a:ext cx="6154500" cy="91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 sz="2240"/>
              <a:t>Live Streaming Announcement</a:t>
            </a:r>
            <a:endParaRPr sz="2240"/>
          </a:p>
          <a:p>
            <a:pPr indent="0" lvl="0" marL="0" rtl="0" algn="l">
              <a:lnSpc>
                <a:spcPct val="100000"/>
              </a:lnSpc>
              <a:spcBef>
                <a:spcPts val="0"/>
              </a:spcBef>
              <a:spcAft>
                <a:spcPts val="0"/>
              </a:spcAft>
              <a:buSzPts val="2600"/>
              <a:buNone/>
            </a:pPr>
            <a:r>
              <a:t/>
            </a:r>
            <a:endParaRPr sz="22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idx="1" type="subTitle"/>
          </p:nvPr>
        </p:nvSpPr>
        <p:spPr>
          <a:xfrm>
            <a:off x="563675" y="1046125"/>
            <a:ext cx="8068500" cy="29142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rPr lang="en" sz="1640"/>
              <a:t>0</a:t>
            </a:r>
            <a:r>
              <a:rPr lang="en" sz="1640"/>
              <a:t>9:00 AM – 09:15 AM –  Welcome &amp; Kickoff</a:t>
            </a:r>
            <a:endParaRPr sz="1640"/>
          </a:p>
          <a:p>
            <a:pPr indent="0" lvl="0" marL="0" rtl="0" algn="l">
              <a:lnSpc>
                <a:spcPct val="105000"/>
              </a:lnSpc>
              <a:spcBef>
                <a:spcPts val="0"/>
              </a:spcBef>
              <a:spcAft>
                <a:spcPts val="0"/>
              </a:spcAft>
              <a:buSzPts val="852"/>
              <a:buNone/>
            </a:pPr>
            <a:r>
              <a:rPr lang="en" sz="1640"/>
              <a:t>09:15 AM – 09:30 AM –  Opening Remarks by Dr. </a:t>
            </a:r>
            <a:r>
              <a:rPr lang="en" sz="1640"/>
              <a:t>Everett</a:t>
            </a:r>
            <a:r>
              <a:rPr lang="en" sz="1640"/>
              <a:t> Joseph, NCAR Director</a:t>
            </a:r>
            <a:endParaRPr sz="1640"/>
          </a:p>
          <a:p>
            <a:pPr indent="0" lvl="0" marL="0" rtl="0" algn="l">
              <a:lnSpc>
                <a:spcPct val="105000"/>
              </a:lnSpc>
              <a:spcBef>
                <a:spcPts val="0"/>
              </a:spcBef>
              <a:spcAft>
                <a:spcPts val="0"/>
              </a:spcAft>
              <a:buSzPts val="852"/>
              <a:buNone/>
            </a:pPr>
            <a:r>
              <a:rPr lang="en" sz="1640"/>
              <a:t>09:30 AM – 10:15 AM –  </a:t>
            </a:r>
            <a:r>
              <a:rPr lang="en" sz="1640"/>
              <a:t>State of EPIC and the UFS (Highlight success stories and </a:t>
            </a:r>
            <a:endParaRPr sz="1640"/>
          </a:p>
          <a:p>
            <a:pPr indent="0" lvl="0" marL="0" rtl="0" algn="l">
              <a:lnSpc>
                <a:spcPct val="105000"/>
              </a:lnSpc>
              <a:spcBef>
                <a:spcPts val="0"/>
              </a:spcBef>
              <a:spcAft>
                <a:spcPts val="0"/>
              </a:spcAft>
              <a:buSzPts val="852"/>
              <a:buNone/>
            </a:pPr>
            <a:r>
              <a:rPr lang="en" sz="1640"/>
              <a:t>                                            impact to the community)</a:t>
            </a:r>
            <a:endParaRPr sz="1640"/>
          </a:p>
          <a:p>
            <a:pPr indent="0" lvl="0" marL="0" rtl="0" algn="l">
              <a:lnSpc>
                <a:spcPct val="105000"/>
              </a:lnSpc>
              <a:spcBef>
                <a:spcPts val="0"/>
              </a:spcBef>
              <a:spcAft>
                <a:spcPts val="0"/>
              </a:spcAft>
              <a:buSzPts val="852"/>
              <a:buNone/>
            </a:pPr>
            <a:r>
              <a:rPr lang="en" sz="1640"/>
              <a:t>10:15 AM – 10:45 AM –	 </a:t>
            </a:r>
            <a:r>
              <a:rPr lang="en" sz="1640"/>
              <a:t>Break</a:t>
            </a:r>
            <a:endParaRPr sz="1640"/>
          </a:p>
          <a:p>
            <a:pPr indent="0" lvl="0" marL="0" rtl="0" algn="l">
              <a:lnSpc>
                <a:spcPct val="105000"/>
              </a:lnSpc>
              <a:spcBef>
                <a:spcPts val="0"/>
              </a:spcBef>
              <a:spcAft>
                <a:spcPts val="0"/>
              </a:spcAft>
              <a:buSzPts val="852"/>
              <a:buNone/>
            </a:pPr>
            <a:r>
              <a:rPr lang="en" sz="1640"/>
              <a:t>10:45 AM – 11:30 AM –  Testing and Continuous Integration Updates</a:t>
            </a:r>
            <a:endParaRPr sz="1640"/>
          </a:p>
          <a:p>
            <a:pPr indent="0" lvl="0" marL="0" rtl="0" algn="l">
              <a:lnSpc>
                <a:spcPct val="115000"/>
              </a:lnSpc>
              <a:spcBef>
                <a:spcPts val="0"/>
              </a:spcBef>
              <a:spcAft>
                <a:spcPts val="0"/>
              </a:spcAft>
              <a:buSzPts val="852"/>
              <a:buNone/>
            </a:pPr>
            <a:r>
              <a:rPr lang="en" sz="1640"/>
              <a:t>11:30 AM – 12:00 PM – 	 </a:t>
            </a:r>
            <a:r>
              <a:rPr lang="en" sz="1640"/>
              <a:t>Current Status of Earth System Models: High Level Efforts:              </a:t>
            </a:r>
            <a:endParaRPr sz="1640"/>
          </a:p>
          <a:p>
            <a:pPr indent="0" lvl="0" marL="0" rtl="0" algn="l">
              <a:lnSpc>
                <a:spcPct val="115000"/>
              </a:lnSpc>
              <a:spcBef>
                <a:spcPts val="0"/>
              </a:spcBef>
              <a:spcAft>
                <a:spcPts val="0"/>
              </a:spcAft>
              <a:buSzPts val="852"/>
              <a:buNone/>
            </a:pPr>
            <a:r>
              <a:rPr lang="en" sz="1640"/>
              <a:t>                                          	 CESM, Global Models, GFS, ECMWF, Etc.</a:t>
            </a:r>
            <a:endParaRPr sz="1640"/>
          </a:p>
          <a:p>
            <a:pPr indent="0" lvl="0" marL="0" rtl="0" algn="l">
              <a:lnSpc>
                <a:spcPct val="105000"/>
              </a:lnSpc>
              <a:spcBef>
                <a:spcPts val="0"/>
              </a:spcBef>
              <a:spcAft>
                <a:spcPts val="0"/>
              </a:spcAft>
              <a:buSzPts val="852"/>
              <a:buNone/>
            </a:pPr>
            <a:r>
              <a:rPr lang="en" sz="1640"/>
              <a:t>12:00 PM – 01:00 PM  –	 Lunch</a:t>
            </a:r>
            <a:endParaRPr sz="1640"/>
          </a:p>
          <a:p>
            <a:pPr indent="0" lvl="0" marL="0" rtl="0" algn="l">
              <a:lnSpc>
                <a:spcPct val="105000"/>
              </a:lnSpc>
              <a:spcBef>
                <a:spcPts val="0"/>
              </a:spcBef>
              <a:spcAft>
                <a:spcPts val="0"/>
              </a:spcAft>
              <a:buSzPts val="852"/>
              <a:buNone/>
            </a:pPr>
            <a:r>
              <a:t/>
            </a:r>
            <a:endParaRPr sz="1240">
              <a:solidFill>
                <a:srgbClr val="333333"/>
              </a:solidFill>
              <a:highlight>
                <a:srgbClr val="FFFFFF"/>
              </a:highlight>
            </a:endParaRPr>
          </a:p>
        </p:txBody>
      </p:sp>
      <p:sp>
        <p:nvSpPr>
          <p:cNvPr id="266" name="Google Shape;266;p16"/>
          <p:cNvSpPr txBox="1"/>
          <p:nvPr>
            <p:ph type="ctrTitle"/>
          </p:nvPr>
        </p:nvSpPr>
        <p:spPr>
          <a:xfrm>
            <a:off x="316500" y="297150"/>
            <a:ext cx="3354000" cy="50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Tuesday</a:t>
            </a:r>
            <a:r>
              <a:rPr lang="en" sz="2240"/>
              <a:t>, September 9th </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txBox="1"/>
          <p:nvPr>
            <p:ph idx="1" type="subTitle"/>
          </p:nvPr>
        </p:nvSpPr>
        <p:spPr>
          <a:xfrm>
            <a:off x="566925" y="1042450"/>
            <a:ext cx="7903200" cy="33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01:00 PM – 02:00 PM –  Data Assimilation Update and Discussion</a:t>
            </a:r>
            <a:endParaRPr/>
          </a:p>
          <a:p>
            <a:pPr indent="0" lvl="0" marL="0" rtl="0" algn="l">
              <a:spcBef>
                <a:spcPts val="0"/>
              </a:spcBef>
              <a:spcAft>
                <a:spcPts val="0"/>
              </a:spcAft>
              <a:buNone/>
            </a:pPr>
            <a:r>
              <a:rPr lang="en"/>
              <a:t>02:00 PM – 03:00 PM –  </a:t>
            </a:r>
            <a:r>
              <a:rPr lang="en"/>
              <a:t>UFS Coupling: How the UFS is Being Expanded to Include </a:t>
            </a:r>
            <a:endParaRPr/>
          </a:p>
          <a:p>
            <a:pPr indent="0" lvl="0" marL="0" rtl="0" algn="l">
              <a:spcBef>
                <a:spcPts val="0"/>
              </a:spcBef>
              <a:spcAft>
                <a:spcPts val="0"/>
              </a:spcAft>
              <a:buNone/>
            </a:pPr>
            <a:r>
              <a:rPr lang="en"/>
              <a:t>                                 	        Additional Environmental Modeling Components</a:t>
            </a:r>
            <a:endParaRPr/>
          </a:p>
          <a:p>
            <a:pPr indent="0" lvl="0" marL="0" rtl="0" algn="l">
              <a:spcBef>
                <a:spcPts val="0"/>
              </a:spcBef>
              <a:spcAft>
                <a:spcPts val="0"/>
              </a:spcAft>
              <a:buNone/>
            </a:pPr>
            <a:r>
              <a:rPr lang="en"/>
              <a:t>03:00 PM – 03:30 PM –  Break</a:t>
            </a:r>
            <a:endParaRPr/>
          </a:p>
          <a:p>
            <a:pPr indent="0" lvl="0" marL="0" rtl="0" algn="l">
              <a:spcBef>
                <a:spcPts val="0"/>
              </a:spcBef>
              <a:spcAft>
                <a:spcPts val="0"/>
              </a:spcAft>
              <a:buNone/>
            </a:pPr>
            <a:r>
              <a:rPr lang="en"/>
              <a:t>03:30 PM – 04:00 PM –  </a:t>
            </a:r>
            <a:r>
              <a:rPr lang="en"/>
              <a:t>NOAA’s AI Transformation</a:t>
            </a:r>
            <a:endParaRPr/>
          </a:p>
          <a:p>
            <a:pPr indent="0" lvl="0" marL="0" rtl="0" algn="l">
              <a:spcBef>
                <a:spcPts val="0"/>
              </a:spcBef>
              <a:spcAft>
                <a:spcPts val="0"/>
              </a:spcAft>
              <a:buNone/>
            </a:pPr>
            <a:r>
              <a:rPr lang="en"/>
              <a:t>04:00 PM – 04:30 PM –  </a:t>
            </a:r>
            <a:r>
              <a:rPr lang="en"/>
              <a:t>Keynote-Topic: Coupled Modeling to Improve Marine </a:t>
            </a:r>
            <a:endParaRPr/>
          </a:p>
          <a:p>
            <a:pPr indent="0" lvl="0" marL="0" rtl="0" algn="l">
              <a:spcBef>
                <a:spcPts val="0"/>
              </a:spcBef>
              <a:spcAft>
                <a:spcPts val="0"/>
              </a:spcAft>
              <a:buNone/>
            </a:pPr>
            <a:r>
              <a:rPr lang="en"/>
              <a:t>                                           Weather Forecasts of Winds and Waves for Maritime   </a:t>
            </a:r>
            <a:endParaRPr/>
          </a:p>
          <a:p>
            <a:pPr indent="0" lvl="0" marL="0" rtl="0" algn="l">
              <a:spcBef>
                <a:spcPts val="0"/>
              </a:spcBef>
              <a:spcAft>
                <a:spcPts val="0"/>
              </a:spcAft>
              <a:buNone/>
            </a:pPr>
            <a:r>
              <a:rPr lang="en"/>
              <a:t>                                           Shipping</a:t>
            </a:r>
            <a:endParaRPr/>
          </a:p>
          <a:p>
            <a:pPr indent="0" lvl="0" marL="0" rtl="0" algn="l">
              <a:spcBef>
                <a:spcPts val="0"/>
              </a:spcBef>
              <a:spcAft>
                <a:spcPts val="0"/>
              </a:spcAft>
              <a:buNone/>
            </a:pPr>
            <a:r>
              <a:rPr lang="en"/>
              <a:t>04:30 PM - 05:30 PM –   Meet The Community (Panel Discussion)</a:t>
            </a:r>
            <a:endParaRPr/>
          </a:p>
          <a:p>
            <a:pPr indent="0" lvl="0" marL="0" rtl="0" algn="l">
              <a:spcBef>
                <a:spcPts val="0"/>
              </a:spcBef>
              <a:spcAft>
                <a:spcPts val="0"/>
              </a:spcAft>
              <a:buNone/>
            </a:pPr>
            <a:r>
              <a:rPr lang="en"/>
              <a:t>05:45 PM </a:t>
            </a:r>
            <a:r>
              <a:rPr lang="en" sz="1640"/>
              <a:t>– 07:00 PM –  Networking Mixer w/ Local WFO Boulder </a:t>
            </a:r>
            <a:endParaRPr sz="1640"/>
          </a:p>
          <a:p>
            <a:pPr indent="0" lvl="0" marL="0" rtl="0" algn="l">
              <a:spcBef>
                <a:spcPts val="0"/>
              </a:spcBef>
              <a:spcAft>
                <a:spcPts val="0"/>
              </a:spcAft>
              <a:buNone/>
            </a:pPr>
            <a:r>
              <a:rPr lang="en" sz="1640"/>
              <a:t>                                           Presentation</a:t>
            </a:r>
            <a:endParaRPr sz="1640"/>
          </a:p>
          <a:p>
            <a:pPr indent="0" lvl="0" marL="0" rtl="0" algn="l">
              <a:spcBef>
                <a:spcPts val="0"/>
              </a:spcBef>
              <a:spcAft>
                <a:spcPts val="0"/>
              </a:spcAft>
              <a:buNone/>
            </a:pPr>
            <a:r>
              <a:rPr lang="en" sz="1640"/>
              <a:t>07:15 PM 			Informal gathering at Avery Brewery</a:t>
            </a:r>
            <a:endParaRPr sz="1640"/>
          </a:p>
          <a:p>
            <a:pPr indent="0" lvl="0" marL="0" rtl="0" algn="l">
              <a:spcBef>
                <a:spcPts val="0"/>
              </a:spcBef>
              <a:spcAft>
                <a:spcPts val="0"/>
              </a:spcAft>
              <a:buNone/>
            </a:pPr>
            <a:r>
              <a:rPr lang="en">
                <a:solidFill>
                  <a:srgbClr val="595959"/>
                </a:solidFill>
                <a:highlight>
                  <a:srgbClr val="FFFFFF"/>
                </a:highlight>
              </a:rPr>
              <a:t> </a:t>
            </a:r>
            <a:endParaRPr>
              <a:solidFill>
                <a:srgbClr val="595959"/>
              </a:solidFill>
              <a:highlight>
                <a:srgbClr val="FFFFFF"/>
              </a:highlight>
            </a:endParaRPr>
          </a:p>
        </p:txBody>
      </p:sp>
      <p:sp>
        <p:nvSpPr>
          <p:cNvPr id="272" name="Google Shape;272;p17"/>
          <p:cNvSpPr txBox="1"/>
          <p:nvPr>
            <p:ph type="ctrTitle"/>
          </p:nvPr>
        </p:nvSpPr>
        <p:spPr>
          <a:xfrm>
            <a:off x="320040" y="292608"/>
            <a:ext cx="3281100" cy="53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Tuesday, September 9th </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8"/>
          <p:cNvPicPr preferRelativeResize="0"/>
          <p:nvPr/>
        </p:nvPicPr>
        <p:blipFill rotWithShape="1">
          <a:blip r:embed="rId3">
            <a:alphaModFix/>
          </a:blip>
          <a:srcRect b="0" l="0" r="0" t="0"/>
          <a:stretch/>
        </p:blipFill>
        <p:spPr>
          <a:xfrm>
            <a:off x="2431127" y="2677383"/>
            <a:ext cx="664894" cy="648600"/>
          </a:xfrm>
          <a:prstGeom prst="rect">
            <a:avLst/>
          </a:prstGeom>
          <a:noFill/>
          <a:ln>
            <a:noFill/>
          </a:ln>
        </p:spPr>
      </p:pic>
      <p:sp>
        <p:nvSpPr>
          <p:cNvPr id="278" name="Google Shape;278;p18"/>
          <p:cNvSpPr txBox="1"/>
          <p:nvPr>
            <p:ph idx="1" type="subTitle"/>
          </p:nvPr>
        </p:nvSpPr>
        <p:spPr>
          <a:xfrm>
            <a:off x="267450" y="813900"/>
            <a:ext cx="3455700" cy="8358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05000"/>
              </a:lnSpc>
              <a:spcBef>
                <a:spcPts val="0"/>
              </a:spcBef>
              <a:spcAft>
                <a:spcPts val="0"/>
              </a:spcAft>
              <a:buNone/>
            </a:pPr>
            <a:r>
              <a:rPr b="1" lang="en" sz="4800"/>
              <a:t>Connect with us on Slido, X,  and Instagram </a:t>
            </a:r>
            <a:endParaRPr b="1" sz="4800"/>
          </a:p>
          <a:p>
            <a:pPr indent="0" lvl="0" marL="0" rtl="0" algn="l">
              <a:lnSpc>
                <a:spcPct val="105000"/>
              </a:lnSpc>
              <a:spcBef>
                <a:spcPts val="0"/>
              </a:spcBef>
              <a:spcAft>
                <a:spcPts val="0"/>
              </a:spcAft>
              <a:buNone/>
            </a:pPr>
            <a:r>
              <a:t/>
            </a:r>
            <a:endParaRPr b="1" sz="4800"/>
          </a:p>
          <a:p>
            <a:pPr indent="0" lvl="0" marL="0" rtl="0" algn="l">
              <a:lnSpc>
                <a:spcPct val="115000"/>
              </a:lnSpc>
              <a:spcBef>
                <a:spcPts val="0"/>
              </a:spcBef>
              <a:spcAft>
                <a:spcPts val="0"/>
              </a:spcAft>
              <a:buNone/>
            </a:pPr>
            <a:r>
              <a:rPr lang="en" sz="4800"/>
              <a:t>Access </a:t>
            </a:r>
            <a:r>
              <a:rPr b="1" lang="en" sz="4800"/>
              <a:t>Slido &amp; the Livestream from the UIFCW Event Page:</a:t>
            </a:r>
            <a:endParaRPr sz="4800"/>
          </a:p>
          <a:p>
            <a:pPr indent="0" lvl="0" marL="0" rtl="0" algn="l">
              <a:lnSpc>
                <a:spcPct val="105000"/>
              </a:lnSpc>
              <a:spcBef>
                <a:spcPts val="1000"/>
              </a:spcBef>
              <a:spcAft>
                <a:spcPts val="0"/>
              </a:spcAft>
              <a:buSzPct val="72222"/>
              <a:buNone/>
            </a:pPr>
            <a:r>
              <a:t/>
            </a:r>
            <a:endParaRPr b="1" sz="1800"/>
          </a:p>
          <a:p>
            <a:pPr indent="0" lvl="0" marL="0" rtl="0" algn="l">
              <a:lnSpc>
                <a:spcPct val="105000"/>
              </a:lnSpc>
              <a:spcBef>
                <a:spcPts val="0"/>
              </a:spcBef>
              <a:spcAft>
                <a:spcPts val="0"/>
              </a:spcAft>
              <a:buNone/>
            </a:pPr>
            <a:r>
              <a:t/>
            </a:r>
            <a:endParaRPr b="1" sz="1800"/>
          </a:p>
        </p:txBody>
      </p:sp>
      <p:sp>
        <p:nvSpPr>
          <p:cNvPr id="279" name="Google Shape;279;p18"/>
          <p:cNvSpPr txBox="1"/>
          <p:nvPr>
            <p:ph type="ctrTitle"/>
          </p:nvPr>
        </p:nvSpPr>
        <p:spPr>
          <a:xfrm>
            <a:off x="320050" y="292600"/>
            <a:ext cx="2894700" cy="742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Connect With Us!</a:t>
            </a:r>
            <a:endParaRPr sz="2240"/>
          </a:p>
          <a:p>
            <a:pPr indent="0" lvl="0" marL="0" rtl="0" algn="l">
              <a:lnSpc>
                <a:spcPct val="100000"/>
              </a:lnSpc>
              <a:spcBef>
                <a:spcPts val="0"/>
              </a:spcBef>
              <a:spcAft>
                <a:spcPts val="0"/>
              </a:spcAft>
              <a:buSzPct val="116070"/>
              <a:buNone/>
            </a:pPr>
            <a:r>
              <a:t/>
            </a:r>
            <a:endParaRPr sz="2240"/>
          </a:p>
          <a:p>
            <a:pPr indent="0" lvl="0" marL="0" rtl="0" algn="l">
              <a:lnSpc>
                <a:spcPct val="100000"/>
              </a:lnSpc>
              <a:spcBef>
                <a:spcPts val="0"/>
              </a:spcBef>
              <a:spcAft>
                <a:spcPts val="0"/>
              </a:spcAft>
              <a:buSzPct val="326812"/>
              <a:buNone/>
            </a:pPr>
            <a:r>
              <a:t/>
            </a:r>
            <a:endParaRPr sz="795"/>
          </a:p>
        </p:txBody>
      </p:sp>
      <p:pic>
        <p:nvPicPr>
          <p:cNvPr id="280" name="Google Shape;280;p18"/>
          <p:cNvPicPr preferRelativeResize="0"/>
          <p:nvPr/>
        </p:nvPicPr>
        <p:blipFill rotWithShape="1">
          <a:blip r:embed="rId4">
            <a:alphaModFix/>
          </a:blip>
          <a:srcRect b="0" l="0" r="0" t="0"/>
          <a:stretch/>
        </p:blipFill>
        <p:spPr>
          <a:xfrm>
            <a:off x="2392423" y="1896709"/>
            <a:ext cx="742301" cy="742301"/>
          </a:xfrm>
          <a:prstGeom prst="rect">
            <a:avLst/>
          </a:prstGeom>
          <a:noFill/>
          <a:ln>
            <a:noFill/>
          </a:ln>
        </p:spPr>
      </p:pic>
      <p:sp>
        <p:nvSpPr>
          <p:cNvPr id="281" name="Google Shape;281;p18"/>
          <p:cNvSpPr txBox="1"/>
          <p:nvPr/>
        </p:nvSpPr>
        <p:spPr>
          <a:xfrm>
            <a:off x="197100" y="3985950"/>
            <a:ext cx="4755300" cy="950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018"/>
              <a:buFont typeface="Arial"/>
              <a:buNone/>
            </a:pPr>
            <a:r>
              <a:rPr b="1" i="0" lang="en" sz="2600" u="none" cap="none" strike="noStrike">
                <a:solidFill>
                  <a:srgbClr val="FFFFFF"/>
                </a:solidFill>
                <a:latin typeface="Lato"/>
                <a:ea typeface="Lato"/>
                <a:cs typeface="Lato"/>
                <a:sym typeface="Lato"/>
              </a:rPr>
              <a:t>Wi-Fi:  </a:t>
            </a:r>
            <a:r>
              <a:rPr b="1" i="1" lang="en" sz="2600">
                <a:solidFill>
                  <a:srgbClr val="FFFFFF"/>
                </a:solidFill>
                <a:latin typeface="Lato"/>
                <a:ea typeface="Lato"/>
                <a:cs typeface="Lato"/>
                <a:sym typeface="Lato"/>
              </a:rPr>
              <a:t>UCAR Visitor</a:t>
            </a:r>
            <a:r>
              <a:rPr lang="en" sz="2600">
                <a:solidFill>
                  <a:srgbClr val="FFFFFF"/>
                </a:solidFill>
                <a:latin typeface="Lato"/>
                <a:ea typeface="Lato"/>
                <a:cs typeface="Lato"/>
                <a:sym typeface="Lato"/>
              </a:rPr>
              <a:t> </a:t>
            </a:r>
            <a:endParaRPr b="1" i="0" sz="2600" u="none" cap="none" strike="noStrike">
              <a:solidFill>
                <a:srgbClr val="FFFFFF"/>
              </a:solidFill>
              <a:latin typeface="Lato"/>
              <a:ea typeface="Lato"/>
              <a:cs typeface="Lato"/>
              <a:sym typeface="Lato"/>
            </a:endParaRPr>
          </a:p>
          <a:p>
            <a:pPr indent="0" lvl="0" marL="0" marR="0" rtl="0" algn="l">
              <a:lnSpc>
                <a:spcPct val="90000"/>
              </a:lnSpc>
              <a:spcBef>
                <a:spcPts val="0"/>
              </a:spcBef>
              <a:spcAft>
                <a:spcPts val="0"/>
              </a:spcAft>
              <a:buClr>
                <a:srgbClr val="000000"/>
              </a:buClr>
              <a:buSzPts val="1018"/>
              <a:buFont typeface="Arial"/>
              <a:buNone/>
            </a:pPr>
            <a:r>
              <a:rPr b="1" lang="en" sz="2600">
                <a:solidFill>
                  <a:srgbClr val="FFFFFF"/>
                </a:solidFill>
                <a:latin typeface="Lato"/>
                <a:ea typeface="Lato"/>
                <a:cs typeface="Lato"/>
                <a:sym typeface="Lato"/>
              </a:rPr>
              <a:t>No password is required.</a:t>
            </a:r>
            <a:endParaRPr b="1" sz="2600">
              <a:solidFill>
                <a:srgbClr val="FFFFFF"/>
              </a:solidFill>
              <a:latin typeface="Lato"/>
              <a:ea typeface="Lato"/>
              <a:cs typeface="Lato"/>
              <a:sym typeface="Lato"/>
            </a:endParaRPr>
          </a:p>
        </p:txBody>
      </p:sp>
      <p:sp>
        <p:nvSpPr>
          <p:cNvPr id="282" name="Google Shape;282;p18"/>
          <p:cNvSpPr txBox="1"/>
          <p:nvPr/>
        </p:nvSpPr>
        <p:spPr>
          <a:xfrm>
            <a:off x="3210723" y="2080909"/>
            <a:ext cx="1670100" cy="10437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rPr b="1" lang="en" sz="1800">
                <a:solidFill>
                  <a:schemeClr val="lt1"/>
                </a:solidFill>
                <a:latin typeface="Nunito"/>
                <a:ea typeface="Nunito"/>
                <a:cs typeface="Nunito"/>
                <a:sym typeface="Nunito"/>
              </a:rPr>
              <a:t>@NOAAEPIC </a:t>
            </a:r>
            <a:r>
              <a:rPr b="1" lang="en" sz="1800">
                <a:solidFill>
                  <a:schemeClr val="lt1"/>
                </a:solidFill>
                <a:latin typeface="Nunito"/>
                <a:ea typeface="Nunito"/>
                <a:cs typeface="Nunito"/>
                <a:sym typeface="Nunito"/>
              </a:rPr>
              <a:t>  </a:t>
            </a:r>
            <a:endParaRPr b="1" sz="1800">
              <a:solidFill>
                <a:schemeClr val="lt1"/>
              </a:solidFill>
              <a:latin typeface="Nunito"/>
              <a:ea typeface="Nunito"/>
              <a:cs typeface="Nunito"/>
              <a:sym typeface="Nunito"/>
            </a:endParaRPr>
          </a:p>
          <a:p>
            <a:pPr indent="0" lvl="0" marL="0" rtl="0" algn="l">
              <a:lnSpc>
                <a:spcPct val="105000"/>
              </a:lnSpc>
              <a:spcBef>
                <a:spcPts val="0"/>
              </a:spcBef>
              <a:spcAft>
                <a:spcPts val="0"/>
              </a:spcAft>
              <a:buNone/>
            </a:pPr>
            <a:r>
              <a:t/>
            </a:r>
            <a:endParaRPr b="1" sz="1800">
              <a:solidFill>
                <a:schemeClr val="lt1"/>
              </a:solidFill>
              <a:latin typeface="Nunito"/>
              <a:ea typeface="Nunito"/>
              <a:cs typeface="Nunito"/>
              <a:sym typeface="Nunito"/>
            </a:endParaRPr>
          </a:p>
          <a:p>
            <a:pPr indent="0" lvl="0" marL="0" rtl="0" algn="l">
              <a:lnSpc>
                <a:spcPct val="105000"/>
              </a:lnSpc>
              <a:spcBef>
                <a:spcPts val="0"/>
              </a:spcBef>
              <a:spcAft>
                <a:spcPts val="0"/>
              </a:spcAft>
              <a:buNone/>
            </a:pPr>
            <a:r>
              <a:rPr b="1" lang="en" sz="1800">
                <a:solidFill>
                  <a:schemeClr val="lt1"/>
                </a:solidFill>
                <a:latin typeface="Nunito"/>
                <a:ea typeface="Nunito"/>
                <a:cs typeface="Nunito"/>
                <a:sym typeface="Nunito"/>
              </a:rPr>
              <a:t>#UIFCW25</a:t>
            </a:r>
            <a:endParaRPr/>
          </a:p>
        </p:txBody>
      </p:sp>
      <p:pic>
        <p:nvPicPr>
          <p:cNvPr id="283" name="Google Shape;283;p18" title="qr-code UIFCW Event Page.png"/>
          <p:cNvPicPr preferRelativeResize="0"/>
          <p:nvPr/>
        </p:nvPicPr>
        <p:blipFill rotWithShape="1">
          <a:blip r:embed="rId5">
            <a:alphaModFix/>
          </a:blip>
          <a:srcRect b="0" l="0" r="0" t="0"/>
          <a:stretch/>
        </p:blipFill>
        <p:spPr>
          <a:xfrm>
            <a:off x="388723" y="1780124"/>
            <a:ext cx="1719000" cy="1719000"/>
          </a:xfrm>
          <a:prstGeom prst="rect">
            <a:avLst/>
          </a:prstGeom>
          <a:noFill/>
          <a:ln>
            <a:noFill/>
          </a:ln>
        </p:spPr>
      </p:pic>
      <p:pic>
        <p:nvPicPr>
          <p:cNvPr id="284" name="Google Shape;284;p18" title="qr-code Participant Guide.png"/>
          <p:cNvPicPr preferRelativeResize="0"/>
          <p:nvPr/>
        </p:nvPicPr>
        <p:blipFill rotWithShape="1">
          <a:blip r:embed="rId6">
            <a:alphaModFix/>
          </a:blip>
          <a:srcRect b="0" l="0" r="0" t="0"/>
          <a:stretch/>
        </p:blipFill>
        <p:spPr>
          <a:xfrm>
            <a:off x="5733025" y="688650"/>
            <a:ext cx="2131650" cy="2131650"/>
          </a:xfrm>
          <a:prstGeom prst="rect">
            <a:avLst/>
          </a:prstGeom>
          <a:noFill/>
          <a:ln>
            <a:noFill/>
          </a:ln>
        </p:spPr>
      </p:pic>
      <p:sp>
        <p:nvSpPr>
          <p:cNvPr id="285" name="Google Shape;285;p18"/>
          <p:cNvSpPr txBox="1"/>
          <p:nvPr>
            <p:ph type="ctrTitle"/>
          </p:nvPr>
        </p:nvSpPr>
        <p:spPr>
          <a:xfrm>
            <a:off x="5781853" y="214050"/>
            <a:ext cx="2256000" cy="47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36364"/>
              <a:buNone/>
            </a:pPr>
            <a:r>
              <a:rPr lang="en" sz="1906"/>
              <a:t>Participant Guide</a:t>
            </a:r>
            <a:endParaRPr sz="2573"/>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