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5143500" cx="9144000"/>
  <p:notesSz cx="6858000" cy="9144000"/>
  <p:embeddedFontLst>
    <p:embeddedFont>
      <p:font typeface="Nunito"/>
      <p:regular r:id="rId19"/>
      <p:bold r:id="rId20"/>
      <p:italic r:id="rId21"/>
      <p:boldItalic r:id="rId22"/>
    </p:embeddedFont>
    <p:embeddedFont>
      <p:font typeface="Maven Pro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Fanglin Yang - NOAA Federal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CF1913-51E2-4568-AA76-2BCF23179943}">
  <a:tblStyle styleId="{CECF1913-51E2-4568-AA76-2BCF231799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.fntdata"/><Relationship Id="rId11" Type="http://schemas.openxmlformats.org/officeDocument/2006/relationships/slide" Target="slides/slide4.xml"/><Relationship Id="rId22" Type="http://schemas.openxmlformats.org/officeDocument/2006/relationships/font" Target="fonts/Nunito-boldItalic.fntdata"/><Relationship Id="rId10" Type="http://schemas.openxmlformats.org/officeDocument/2006/relationships/slide" Target="slides/slide3.xml"/><Relationship Id="rId21" Type="http://schemas.openxmlformats.org/officeDocument/2006/relationships/font" Target="fonts/Nunito-italic.fntdata"/><Relationship Id="rId13" Type="http://schemas.openxmlformats.org/officeDocument/2006/relationships/slide" Target="slides/slide6.xml"/><Relationship Id="rId24" Type="http://schemas.openxmlformats.org/officeDocument/2006/relationships/font" Target="fonts/MavenPro-bold.fntdata"/><Relationship Id="rId12" Type="http://schemas.openxmlformats.org/officeDocument/2006/relationships/slide" Target="slides/slide5.xml"/><Relationship Id="rId23" Type="http://schemas.openxmlformats.org/officeDocument/2006/relationships/font" Target="fonts/MavenPr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commentAuthors" Target="commentAuthors.xml"/><Relationship Id="rId19" Type="http://schemas.openxmlformats.org/officeDocument/2006/relationships/font" Target="fonts/Nunito-regular.fntdata"/><Relationship Id="rId6" Type="http://schemas.openxmlformats.org/officeDocument/2006/relationships/slideMaster" Target="slideMasters/slideMaster1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5-09-08T14:40:53.853">
    <p:pos x="193" y="1845"/>
    <p:text>please add somewhere acknowledgement of OSTI and WPO funding support, and contributions from developers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5624b8b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g345624b8b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bd495208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7bd495208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bd495208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7bd495208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888e8964c3_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888e8964c3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7bd495208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7bd495208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7bd495208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7bd495208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7bd49520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7bd49520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7bd49520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7bd49520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7bd495208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7bd495208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bd495208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7bd495208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07" name="Google Shape;107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08" name="Google Shape;108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13" name="Google Shape;113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19" name="Google Shape;11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24" name="Google Shape;12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28" name="Google Shape;128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3" name="Google Shape;133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34" name="Google Shape;134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" name="Google Shape;138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39" name="Google Shape;139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2" name="Google Shape;142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43" name="Google Shape;143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" name="Google Shape;153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54" name="Google Shape;154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8" name="Google Shape;158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59" name="Google Shape;159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" name="Google Shape;162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63" name="Google Shape;163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168" name="Google Shape;168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173" name="Google Shape;173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184" name="Google Shape;184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188" name="Google Shape;188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2" name="Google Shape;192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193" name="Google Shape;193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08" name="Google Shape;208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14" name="Google Shape;214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19" name="Google Shape;219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28" name="Google Shape;228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2" name="Google Shape;232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3" name="Google Shape;233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4" name="Google Shape;234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17" name="Google Shape;17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18" name="Google Shape;18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" name="Google Shape;20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21" name="Google Shape;21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" name="Google Shape;23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" name="Google Shape;24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25" name="Google Shape;25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30" name="Google Shape;30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3" name="Google Shape;33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Google Shape;37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" name="Google Shape;42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4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4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56" name="Google Shape;56;p4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4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4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5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" name="Google Shape;65;p5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6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74" name="Google Shape;74;p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7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83" name="Google Shape;83;p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" name="Google Shape;84;p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5" name="Google Shape;85;p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8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94" name="Google Shape;94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98" name="Google Shape;98;p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3" name="Google Shape;103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0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/>
          <p:nvPr>
            <p:ph type="ctrTitle"/>
          </p:nvPr>
        </p:nvSpPr>
        <p:spPr>
          <a:xfrm>
            <a:off x="307100" y="972575"/>
            <a:ext cx="82779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" sz="6000">
                <a:latin typeface="Cambria"/>
                <a:ea typeface="Cambria"/>
                <a:cs typeface="Cambria"/>
                <a:sym typeface="Cambria"/>
              </a:rPr>
              <a:t>NOAA’s Seasonal Forecast System</a:t>
            </a:r>
            <a:endParaRPr sz="6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13"/>
          <p:cNvSpPr txBox="1"/>
          <p:nvPr>
            <p:ph idx="1" type="subTitle"/>
          </p:nvPr>
        </p:nvSpPr>
        <p:spPr>
          <a:xfrm>
            <a:off x="307102" y="2929150"/>
            <a:ext cx="7688100" cy="13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>
                <a:latin typeface="Cambria"/>
                <a:ea typeface="Cambria"/>
                <a:cs typeface="Cambria"/>
                <a:sym typeface="Cambria"/>
              </a:rPr>
              <a:t>Philip </a:t>
            </a:r>
            <a:r>
              <a:rPr lang="en" sz="2060">
                <a:latin typeface="Cambria"/>
                <a:ea typeface="Cambria"/>
                <a:cs typeface="Cambria"/>
                <a:sym typeface="Cambria"/>
              </a:rPr>
              <a:t>Pegion - NOAA/PSL</a:t>
            </a:r>
            <a:endParaRPr sz="206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>
                <a:latin typeface="Cambria"/>
                <a:ea typeface="Cambria"/>
                <a:cs typeface="Cambria"/>
                <a:sym typeface="Cambria"/>
              </a:rPr>
              <a:t>Neil Barton    - NCEP/EMC</a:t>
            </a:r>
            <a:endParaRPr sz="206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60">
                <a:latin typeface="Cambria"/>
                <a:ea typeface="Cambria"/>
                <a:cs typeface="Cambria"/>
                <a:sym typeface="Cambria"/>
              </a:rPr>
              <a:t>Xiaqiong (Kate) Zhou - NCEP EMC</a:t>
            </a:r>
            <a:endParaRPr sz="2060"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935"/>
              <a:buNone/>
            </a:pPr>
            <a:r>
              <a:rPr lang="en" sz="2060">
                <a:latin typeface="Cambria"/>
                <a:ea typeface="Cambria"/>
                <a:cs typeface="Cambria"/>
                <a:sym typeface="Cambria"/>
              </a:rPr>
              <a:t>September 8-12, 2025</a:t>
            </a:r>
            <a:endParaRPr sz="206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/>
          <p:nvPr>
            <p:ph type="title"/>
          </p:nvPr>
        </p:nvSpPr>
        <p:spPr>
          <a:xfrm>
            <a:off x="110625" y="598575"/>
            <a:ext cx="8959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Known Issues:</a:t>
            </a:r>
            <a:r>
              <a:rPr b="0" lang="en" sz="2300">
                <a:latin typeface="Nunito"/>
                <a:ea typeface="Nunito"/>
                <a:cs typeface="Nunito"/>
                <a:sym typeface="Nunito"/>
              </a:rPr>
              <a:t>warm SST bias in summer mid to high latitudes</a:t>
            </a:r>
            <a:r>
              <a:rPr lang="en"/>
              <a:t> </a:t>
            </a:r>
            <a:endParaRPr/>
          </a:p>
        </p:txBody>
      </p:sp>
      <p:pic>
        <p:nvPicPr>
          <p:cNvPr id="313" name="Google Shape;3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475" y="1215050"/>
            <a:ext cx="6752326" cy="401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319" name="Google Shape;319;p23"/>
          <p:cNvSpPr txBox="1"/>
          <p:nvPr>
            <p:ph idx="1" type="body"/>
          </p:nvPr>
        </p:nvSpPr>
        <p:spPr>
          <a:xfrm>
            <a:off x="806050" y="1148175"/>
            <a:ext cx="7528200" cy="32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Continued model development to reduce biases, improve ensemble spread, forecast Skill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Will being testing reforecasts with GFSv17 and reanalysis scout run initial conditions when ready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Since the current version of SFS is substantially better than the current CFSV2 EMC is planning on starting a near real time ‘beta’ version of the SFS.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Current plans are to run re-forecasts on the fly, which will allow for model improvements to get into the beta version sooner. 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Coupled reanalysis to support SFSv1 is under development, which is needed to create consistent initial for reforecasts that are consistent with the operational GFSv17 analysis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/>
          <p:nvPr/>
        </p:nvSpPr>
        <p:spPr>
          <a:xfrm>
            <a:off x="2776500" y="529775"/>
            <a:ext cx="359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748225" y="1176275"/>
            <a:ext cx="7037700" cy="31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Seasonal Forecast System (SFS) will be a global coupled application of the UFS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The SFS will provide ensemble forecast guidance out to 12 month lead time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Calibri"/>
                <a:ea typeface="Calibri"/>
                <a:cs typeface="Calibri"/>
                <a:sym typeface="Calibri"/>
              </a:rPr>
              <a:t>A 40 year reforecast dataset will accompany the forecasts, just like the GEFS reforecasts, this dataset will provide the climatology and historical skill needed for S2S forecasts.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SFS development team</a:t>
            </a:r>
            <a:endParaRPr/>
          </a:p>
        </p:txBody>
      </p:sp>
      <p:sp>
        <p:nvSpPr>
          <p:cNvPr id="254" name="Google Shape;254;p15"/>
          <p:cNvSpPr txBox="1"/>
          <p:nvPr>
            <p:ph idx="1" type="body"/>
          </p:nvPr>
        </p:nvSpPr>
        <p:spPr>
          <a:xfrm>
            <a:off x="680225" y="1147625"/>
            <a:ext cx="7654200" cy="3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NOAA is in the second year of developing the Seasonal Forecast System (SFS), which is slated to replace the Climate Forecast System version 2 (CFSv2) in 2028. 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Funded jointly by the </a:t>
            </a:r>
            <a:r>
              <a:rPr b="1"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Weather Program Office</a:t>
            </a: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1"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Office of Science and Technology Integration Modeling Program</a:t>
            </a:r>
            <a:endParaRPr b="1"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SFS development team spans multiple NCEP centers, OAR labs, research universities, and the Developmental Testbed Center.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team has 3 focus areas:  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1)Model Development (atmosphere,land,ocean,sea-ice,ensembles, products, infrastructure)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Evaluations and evaluation tools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Data assimilation and Reanalysis</a:t>
            </a:r>
            <a:endParaRPr sz="1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Progress over the last year.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6"/>
          <p:cNvSpPr txBox="1"/>
          <p:nvPr>
            <p:ph idx="1" type="body"/>
          </p:nvPr>
        </p:nvSpPr>
        <p:spPr>
          <a:xfrm>
            <a:off x="497750" y="1230250"/>
            <a:ext cx="6545400" cy="29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In the past year, the SFS </a:t>
            </a:r>
            <a:r>
              <a:rPr lang="en" sz="1400">
                <a:solidFill>
                  <a:srgbClr val="000000"/>
                </a:solidFill>
              </a:rPr>
              <a:t>development</a:t>
            </a:r>
            <a:r>
              <a:rPr lang="en" sz="1400">
                <a:solidFill>
                  <a:srgbClr val="000000"/>
                </a:solidFill>
              </a:rPr>
              <a:t> team has carried out and analyzed many experiments: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Role of initial conditions (ocean/sea-ice and land)</a:t>
            </a:r>
            <a:endParaRPr sz="1400">
              <a:solidFill>
                <a:srgbClr val="000000"/>
              </a:solidFill>
            </a:endParaRPr>
          </a:p>
          <a:p>
            <a:pPr indent="-24765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Char char="○"/>
            </a:pPr>
            <a:r>
              <a:rPr lang="en" sz="1200">
                <a:solidFill>
                  <a:srgbClr val="1C1D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Sun et al. “Importance of Ocean Initialization in ENSO Predictions: Accuracy Versus Consistency”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Physics improvements and tuning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Dependency on model resolution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 Monthly mean data from several of the 30-year reforecasts are </a:t>
            </a:r>
            <a:r>
              <a:rPr lang="en" sz="1400">
                <a:solidFill>
                  <a:srgbClr val="000000"/>
                </a:solidFill>
              </a:rPr>
              <a:t>available</a:t>
            </a:r>
            <a:r>
              <a:rPr lang="en" sz="1400">
                <a:solidFill>
                  <a:srgbClr val="000000"/>
                </a:solidFill>
              </a:rPr>
              <a:t> via the NOAA Open Data </a:t>
            </a:r>
            <a:r>
              <a:rPr lang="en" sz="1400">
                <a:solidFill>
                  <a:srgbClr val="000000"/>
                </a:solidFill>
              </a:rPr>
              <a:t>Dissemination</a:t>
            </a:r>
            <a:r>
              <a:rPr lang="en" sz="1400">
                <a:solidFill>
                  <a:srgbClr val="000000"/>
                </a:solidFill>
              </a:rPr>
              <a:t> (NODD). With more </a:t>
            </a:r>
            <a:r>
              <a:rPr lang="en" sz="1400">
                <a:solidFill>
                  <a:srgbClr val="000000"/>
                </a:solidFill>
              </a:rPr>
              <a:t>experiments</a:t>
            </a:r>
            <a:r>
              <a:rPr lang="en" sz="1400">
                <a:solidFill>
                  <a:srgbClr val="000000"/>
                </a:solidFill>
              </a:rPr>
              <a:t> posting soon. We are also looking into putting select daily fields in the AWS bucket.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descr="QR Code Image" id="261" name="Google Shape;26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5100" y="1714825"/>
            <a:ext cx="1404050" cy="140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" name="Google Shape;266;p17"/>
          <p:cNvGraphicFramePr/>
          <p:nvPr/>
        </p:nvGraphicFramePr>
        <p:xfrm>
          <a:off x="509650" y="1148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{CECF1913-51E2-4568-AA76-2BCF23179943}</a:tableStyleId>
              </a:tblPr>
              <a:tblGrid>
                <a:gridCol w="1321500"/>
                <a:gridCol w="1723975"/>
                <a:gridCol w="1863525"/>
                <a:gridCol w="1464100"/>
                <a:gridCol w="14641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Initial Conditions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Version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Resolution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Forecast </a:t>
                      </a:r>
                      <a:r>
                        <a:rPr b="1" lang="en"/>
                        <a:t>length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baseline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Interpolate GEFS replay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SFS_baseline_hydro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C96/mx100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 months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85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cpc_ics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GLORe &amp; CORe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SFS_baseline_hydro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C96/mx100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months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c96_beta.0.1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GLORe &amp; CORe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Beta v0.1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C96/mx100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months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beta0.1</a:t>
                      </a:r>
                      <a:endParaRPr b="1"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GLORe &amp; CORe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Beta v0.1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C192/mx025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 months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67" name="Google Shape;267;p17"/>
          <p:cNvSpPr txBox="1"/>
          <p:nvPr>
            <p:ph type="title"/>
          </p:nvPr>
        </p:nvSpPr>
        <p:spPr>
          <a:xfrm>
            <a:off x="1230075" y="530981"/>
            <a:ext cx="70305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of reforecasts presented here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1351945" y="4639225"/>
            <a:ext cx="601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30 years (1994-2023), May 1 and Nov. 1 initializations 11-ensemble members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type="title"/>
          </p:nvPr>
        </p:nvSpPr>
        <p:spPr>
          <a:xfrm>
            <a:off x="1262000" y="0"/>
            <a:ext cx="7030500" cy="7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</a:t>
            </a:r>
            <a:r>
              <a:rPr lang="en"/>
              <a:t> Results</a:t>
            </a:r>
            <a:endParaRPr/>
          </a:p>
        </p:txBody>
      </p:sp>
      <p:sp>
        <p:nvSpPr>
          <p:cNvPr id="274" name="Google Shape;274;p18"/>
          <p:cNvSpPr txBox="1"/>
          <p:nvPr/>
        </p:nvSpPr>
        <p:spPr>
          <a:xfrm>
            <a:off x="425948" y="705684"/>
            <a:ext cx="3755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Nino 3.4 Forecast Skill: </a:t>
            </a: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May init. 1994-2016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5" name="Google Shape;2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605" y="1118953"/>
            <a:ext cx="2560320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8"/>
          <p:cNvSpPr txBox="1"/>
          <p:nvPr/>
        </p:nvSpPr>
        <p:spPr>
          <a:xfrm>
            <a:off x="4397650" y="700025"/>
            <a:ext cx="3651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Nino 3.4 Forecast Skill: May init. 1994-2023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7" name="Google Shape;2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221" y="1132195"/>
            <a:ext cx="2560320" cy="253383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8"/>
          <p:cNvSpPr txBox="1"/>
          <p:nvPr/>
        </p:nvSpPr>
        <p:spPr>
          <a:xfrm>
            <a:off x="1207150" y="3606700"/>
            <a:ext cx="1562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Lead (months)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5472920" y="3606700"/>
            <a:ext cx="1347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Lead (months)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" name="Google Shape;280;p18"/>
          <p:cNvSpPr txBox="1"/>
          <p:nvPr/>
        </p:nvSpPr>
        <p:spPr>
          <a:xfrm rot="-5400000">
            <a:off x="-287100" y="2067575"/>
            <a:ext cx="1726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ACC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 rot="-5400000">
            <a:off x="3612725" y="2029245"/>
            <a:ext cx="1570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ACC</a:t>
            </a:r>
            <a:endParaRPr b="1"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487875" y="3968925"/>
            <a:ext cx="26763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Baseline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experiments with CPC ICS shows substantial improvement in skill over CFSv2 and SPEAR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3" name="Google Shape;283;p18"/>
          <p:cNvSpPr txBox="1"/>
          <p:nvPr/>
        </p:nvSpPr>
        <p:spPr>
          <a:xfrm>
            <a:off x="4828720" y="3991600"/>
            <a:ext cx="2676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Latest model version shows slight 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degradation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in skill at 1-degree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/>
          <p:nvPr>
            <p:ph type="title"/>
          </p:nvPr>
        </p:nvSpPr>
        <p:spPr>
          <a:xfrm>
            <a:off x="1383675" y="639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NINO3.4 forecast by year</a:t>
            </a:r>
            <a:endParaRPr/>
          </a:p>
        </p:txBody>
      </p:sp>
      <p:pic>
        <p:nvPicPr>
          <p:cNvPr id="289" name="Google Shape;2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800" y="762125"/>
            <a:ext cx="4400000" cy="410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9"/>
          <p:cNvSpPr txBox="1"/>
          <p:nvPr/>
        </p:nvSpPr>
        <p:spPr>
          <a:xfrm>
            <a:off x="6796550" y="1045900"/>
            <a:ext cx="17760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6295775" y="1155650"/>
            <a:ext cx="13158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CPC_ics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C96_Beta v0.1</a:t>
            </a:r>
            <a:endParaRPr sz="13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ERA-5</a:t>
            </a:r>
            <a:endParaRPr sz="13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2" name="Google Shape;292;p19"/>
          <p:cNvSpPr txBox="1"/>
          <p:nvPr/>
        </p:nvSpPr>
        <p:spPr>
          <a:xfrm>
            <a:off x="6295775" y="2928125"/>
            <a:ext cx="258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Degradation in skill can be attributed to a handful of years.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0"/>
          <p:cNvSpPr txBox="1"/>
          <p:nvPr>
            <p:ph type="title"/>
          </p:nvPr>
        </p:nvSpPr>
        <p:spPr>
          <a:xfrm>
            <a:off x="1235775" y="204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NINO3.4 forecast by year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8" name="Google Shape;2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1950" y="855400"/>
            <a:ext cx="4398263" cy="410504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0"/>
          <p:cNvSpPr txBox="1"/>
          <p:nvPr/>
        </p:nvSpPr>
        <p:spPr>
          <a:xfrm>
            <a:off x="6014325" y="1174475"/>
            <a:ext cx="2172600" cy="785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Beta v0.1 members</a:t>
            </a: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lang="en" sz="13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eta v0.1 ensemble mean</a:t>
            </a:r>
            <a:endParaRPr sz="13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0000"/>
                </a:solidFill>
                <a:latin typeface="Nunito"/>
                <a:ea typeface="Nunito"/>
                <a:cs typeface="Nunito"/>
                <a:sym typeface="Nunito"/>
              </a:rPr>
              <a:t>ERA-5</a:t>
            </a:r>
            <a:endParaRPr sz="1300">
              <a:solidFill>
                <a:srgbClr val="FF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6403725" y="2955050"/>
            <a:ext cx="2750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Ensemble Spread is too large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/>
          <p:nvPr>
            <p:ph type="title"/>
          </p:nvPr>
        </p:nvSpPr>
        <p:spPr>
          <a:xfrm>
            <a:off x="1488175" y="52483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 </a:t>
            </a:r>
            <a:r>
              <a:rPr lang="en"/>
              <a:t>temperature</a:t>
            </a:r>
            <a:r>
              <a:rPr lang="en"/>
              <a:t> skill</a:t>
            </a:r>
            <a:endParaRPr/>
          </a:p>
        </p:txBody>
      </p:sp>
      <p:pic>
        <p:nvPicPr>
          <p:cNvPr id="306" name="Google Shape;3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400" y="1273275"/>
            <a:ext cx="5486399" cy="3700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21"/>
          <p:cNvSpPr txBox="1"/>
          <p:nvPr/>
        </p:nvSpPr>
        <p:spPr>
          <a:xfrm>
            <a:off x="7252925" y="1868750"/>
            <a:ext cx="1635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Replay ICS provide better skill over land.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