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Nunito"/>
      <p:regular r:id="rId21"/>
      <p:bold r:id="rId22"/>
      <p:italic r:id="rId23"/>
      <p:boldItalic r:id="rId24"/>
    </p:embeddedFont>
    <p:embeddedFont>
      <p:font typeface="Maven Pro"/>
      <p:regular r:id="rId25"/>
      <p:bold r:id="rId26"/>
    </p:embeddedFont>
    <p:embeddedFont>
      <p:font typeface="Helvetica Neue"/>
      <p:regular r:id="rId27"/>
      <p:bold r:id="rId28"/>
      <p:italic r:id="rId29"/>
      <p:boldItalic r:id="rId30"/>
    </p:embeddedFont>
    <p:embeddedFont>
      <p:font typeface="Oswald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3" roundtripDataSignature="AMtx7mjgbI3D3yqjSRQawabSAzrEmL8g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Nunito-bold.fntdata"/><Relationship Id="rId21" Type="http://schemas.openxmlformats.org/officeDocument/2006/relationships/font" Target="fonts/Nunito-regular.fntdata"/><Relationship Id="rId24" Type="http://schemas.openxmlformats.org/officeDocument/2006/relationships/font" Target="fonts/Nunito-boldItalic.fntdata"/><Relationship Id="rId23" Type="http://schemas.openxmlformats.org/officeDocument/2006/relationships/font" Target="fonts/Nuni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avenPro-bold.fntdata"/><Relationship Id="rId25" Type="http://schemas.openxmlformats.org/officeDocument/2006/relationships/font" Target="fonts/MavenPro-regular.fntdata"/><Relationship Id="rId28" Type="http://schemas.openxmlformats.org/officeDocument/2006/relationships/font" Target="fonts/HelveticaNeue-bold.fntdata"/><Relationship Id="rId27" Type="http://schemas.openxmlformats.org/officeDocument/2006/relationships/font" Target="fonts/HelveticaNeu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elveticaNeue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-regular.fntdata"/><Relationship Id="rId30" Type="http://schemas.openxmlformats.org/officeDocument/2006/relationships/font" Target="fonts/HelveticaNeue-boldItalic.fntdata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Oswa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145FA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7" title="wave1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1637" y="-404450"/>
            <a:ext cx="9307274" cy="6980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7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3" name="Google Shape;13;p17" title="UIFCW2025_Logo_white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1300" y="3166714"/>
            <a:ext cx="1937475" cy="146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145FA6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26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05" name="Google Shape;105;p26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06" name="Google Shape;106;p26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6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6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110;p26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11" name="Google Shape;111;p26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6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6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26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6" name="Google Shape;116;p26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17" name="Google Shape;117;p26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6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6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121;p26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22" name="Google Shape;122;p26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6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" name="Google Shape;125;p26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26" name="Google Shape;126;p26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6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6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6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6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1" name="Google Shape;131;p26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32" name="Google Shape;132;p26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26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6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6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" name="Google Shape;136;p26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37" name="Google Shape;137;p26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6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6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" name="Google Shape;140;p26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41" name="Google Shape;141;p26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6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6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6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6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6" name="Google Shape;146;p26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47" name="Google Shape;147;p26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6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26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26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" name="Google Shape;151;p26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52" name="Google Shape;152;p26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26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6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6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" name="Google Shape;156;p26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57" name="Google Shape;157;p26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26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26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" name="Google Shape;160;p26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61" name="Google Shape;161;p26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6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26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6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" name="Google Shape;165;p26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166" name="Google Shape;166;p26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6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6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26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" name="Google Shape;170;p26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171" name="Google Shape;171;p26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26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26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26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6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" name="Google Shape;176;p26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177" name="Google Shape;177;p26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26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6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6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1" name="Google Shape;181;p26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182" name="Google Shape;182;p26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26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26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" name="Google Shape;185;p26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186" name="Google Shape;186;p26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6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6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6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" name="Google Shape;190;p26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191" name="Google Shape;191;p26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6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26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6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6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6" name="Google Shape;196;p26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197" name="Google Shape;197;p26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6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6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6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" name="Google Shape;201;p26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02" name="Google Shape;202;p26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26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26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" name="Google Shape;205;p26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06" name="Google Shape;206;p26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6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26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6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6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1" name="Google Shape;211;p26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12" name="Google Shape;212;p26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26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26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6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6" name="Google Shape;216;p26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17" name="Google Shape;217;p26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6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6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26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" name="Google Shape;221;p26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22" name="Google Shape;222;p26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6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26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5" name="Google Shape;225;p26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26" name="Google Shape;226;p26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6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6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6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0" name="Google Shape;230;p26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26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2" name="Google Shape;232;p2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 txBox="1"/>
          <p:nvPr>
            <p:ph type="title"/>
          </p:nvPr>
        </p:nvSpPr>
        <p:spPr>
          <a:xfrm>
            <a:off x="694200" y="550650"/>
            <a:ext cx="7756846" cy="68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" name="Google Shape;16;p18"/>
          <p:cNvSpPr txBox="1"/>
          <p:nvPr>
            <p:ph idx="1" type="body"/>
          </p:nvPr>
        </p:nvSpPr>
        <p:spPr>
          <a:xfrm>
            <a:off x="694200" y="1418194"/>
            <a:ext cx="7756846" cy="30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pic>
        <p:nvPicPr>
          <p:cNvPr id="17" name="Google Shape;17;p18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85575" y="3869550"/>
            <a:ext cx="1155000" cy="870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18"/>
          <p:cNvGrpSpPr/>
          <p:nvPr/>
        </p:nvGrpSpPr>
        <p:grpSpPr>
          <a:xfrm>
            <a:off x="809701" y="598575"/>
            <a:ext cx="1072800" cy="0"/>
            <a:chOff x="1376350" y="528325"/>
            <a:chExt cx="1072800" cy="0"/>
          </a:xfrm>
        </p:grpSpPr>
        <p:cxnSp>
          <p:nvCxnSpPr>
            <p:cNvPr id="19" name="Google Shape;19;p18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" name="Google Shape;20;p18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" name="Google Shape;21;p18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" name="Google Shape;24;p19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19"/>
          <p:cNvGrpSpPr/>
          <p:nvPr/>
        </p:nvGrpSpPr>
        <p:grpSpPr>
          <a:xfrm>
            <a:off x="812145" y="599660"/>
            <a:ext cx="1072800" cy="0"/>
            <a:chOff x="1376350" y="528325"/>
            <a:chExt cx="1072800" cy="0"/>
          </a:xfrm>
        </p:grpSpPr>
        <p:cxnSp>
          <p:nvCxnSpPr>
            <p:cNvPr id="26" name="Google Shape;26;p19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" name="Google Shape;27;p19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" name="Google Shape;28;p19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9" name="Google Shape;29;p19"/>
          <p:cNvSpPr txBox="1"/>
          <p:nvPr>
            <p:ph type="title"/>
          </p:nvPr>
        </p:nvSpPr>
        <p:spPr>
          <a:xfrm>
            <a:off x="694200" y="550650"/>
            <a:ext cx="7756846" cy="68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" name="Google Shape;32;p20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0"/>
          <p:cNvSpPr txBox="1"/>
          <p:nvPr>
            <p:ph type="title"/>
          </p:nvPr>
        </p:nvSpPr>
        <p:spPr>
          <a:xfrm>
            <a:off x="694200" y="553180"/>
            <a:ext cx="3799980" cy="6789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20"/>
          <p:cNvSpPr txBox="1"/>
          <p:nvPr>
            <p:ph idx="1" type="body"/>
          </p:nvPr>
        </p:nvSpPr>
        <p:spPr>
          <a:xfrm>
            <a:off x="694199" y="1451787"/>
            <a:ext cx="3799980" cy="31320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35" name="Google Shape;35;p20"/>
          <p:cNvGrpSpPr/>
          <p:nvPr/>
        </p:nvGrpSpPr>
        <p:grpSpPr>
          <a:xfrm>
            <a:off x="812145" y="599660"/>
            <a:ext cx="1072800" cy="0"/>
            <a:chOff x="1376350" y="528325"/>
            <a:chExt cx="1072800" cy="0"/>
          </a:xfrm>
        </p:grpSpPr>
        <p:cxnSp>
          <p:nvCxnSpPr>
            <p:cNvPr id="36" name="Google Shape;36;p20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" name="Google Shape;37;p20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8" name="Google Shape;38;p20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"/>
            <a:ext cx="9144001" cy="565991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1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2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" name="Google Shape;43;p21" title="UIFCW2025_Logo_white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5625" y="3745100"/>
            <a:ext cx="1373148" cy="103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22"/>
          <p:cNvGrpSpPr/>
          <p:nvPr/>
        </p:nvGrpSpPr>
        <p:grpSpPr>
          <a:xfrm>
            <a:off x="146769" y="3406"/>
            <a:ext cx="1233214" cy="1384535"/>
            <a:chOff x="146769" y="3406"/>
            <a:chExt cx="1233214" cy="1384535"/>
          </a:xfrm>
        </p:grpSpPr>
        <p:grpSp>
          <p:nvGrpSpPr>
            <p:cNvPr id="46" name="Google Shape;46;p22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47" name="Google Shape;47;p22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2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" name="Google Shape;49;p22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0" name="Google Shape;50;p22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2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2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53;p22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4" name="Google Shape;54;p22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2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2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2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22"/>
          <p:cNvGrpSpPr/>
          <p:nvPr/>
        </p:nvGrpSpPr>
        <p:grpSpPr>
          <a:xfrm>
            <a:off x="6775084" y="2904008"/>
            <a:ext cx="2186147" cy="2239500"/>
            <a:chOff x="6775084" y="2904008"/>
            <a:chExt cx="2186147" cy="2239500"/>
          </a:xfrm>
        </p:grpSpPr>
        <p:grpSp>
          <p:nvGrpSpPr>
            <p:cNvPr id="59" name="Google Shape;59;p22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0" name="Google Shape;60;p22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22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22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3" name="Google Shape;63;p22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2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2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66;p22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67" name="Google Shape;67;p22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2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2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2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" name="Google Shape;71;p22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2" name="Google Shape;72;p22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2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2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2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2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7" name="Google Shape;77;p22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2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 txBox="1"/>
          <p:nvPr>
            <p:ph type="title"/>
          </p:nvPr>
        </p:nvSpPr>
        <p:spPr>
          <a:xfrm>
            <a:off x="694199" y="553180"/>
            <a:ext cx="7750361" cy="6789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" type="body"/>
          </p:nvPr>
        </p:nvSpPr>
        <p:spPr>
          <a:xfrm>
            <a:off x="694199" y="1451787"/>
            <a:ext cx="3799980" cy="31320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2" name="Google Shape;82;p2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" name="Google Shape;83;p23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58875" y="3880775"/>
            <a:ext cx="1152143" cy="868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oogle Shape;84;p23"/>
          <p:cNvGrpSpPr/>
          <p:nvPr/>
        </p:nvGrpSpPr>
        <p:grpSpPr>
          <a:xfrm>
            <a:off x="808072" y="598575"/>
            <a:ext cx="1072800" cy="0"/>
            <a:chOff x="1376350" y="528325"/>
            <a:chExt cx="1072800" cy="0"/>
          </a:xfrm>
        </p:grpSpPr>
        <p:cxnSp>
          <p:nvCxnSpPr>
            <p:cNvPr id="85" name="Google Shape;85;p23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" name="Google Shape;86;p23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7" name="Google Shape;87;p23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88" name="Google Shape;88;p23"/>
          <p:cNvSpPr txBox="1"/>
          <p:nvPr>
            <p:ph idx="2" type="body"/>
          </p:nvPr>
        </p:nvSpPr>
        <p:spPr>
          <a:xfrm>
            <a:off x="4666325" y="1448547"/>
            <a:ext cx="3799980" cy="31320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/>
          <p:nvPr>
            <p:ph idx="1" type="subTitle"/>
          </p:nvPr>
        </p:nvSpPr>
        <p:spPr>
          <a:xfrm>
            <a:off x="694200" y="2691319"/>
            <a:ext cx="3799980" cy="77788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1" name="Google Shape;91;p24"/>
          <p:cNvSpPr txBox="1"/>
          <p:nvPr>
            <p:ph idx="2" type="body"/>
          </p:nvPr>
        </p:nvSpPr>
        <p:spPr>
          <a:xfrm>
            <a:off x="4851780" y="553179"/>
            <a:ext cx="3669650" cy="420219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2" name="Google Shape;92;p2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3" name="Google Shape;93;p24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4"/>
          <p:cNvSpPr txBox="1"/>
          <p:nvPr>
            <p:ph type="title"/>
          </p:nvPr>
        </p:nvSpPr>
        <p:spPr>
          <a:xfrm>
            <a:off x="694200" y="553180"/>
            <a:ext cx="3799980" cy="6789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95" name="Google Shape;95;p24"/>
          <p:cNvGrpSpPr/>
          <p:nvPr/>
        </p:nvGrpSpPr>
        <p:grpSpPr>
          <a:xfrm>
            <a:off x="812145" y="599660"/>
            <a:ext cx="1072800" cy="0"/>
            <a:chOff x="1376350" y="528325"/>
            <a:chExt cx="1072800" cy="0"/>
          </a:xfrm>
        </p:grpSpPr>
        <p:cxnSp>
          <p:nvCxnSpPr>
            <p:cNvPr id="96" name="Google Shape;96;p24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7" name="Google Shape;97;p24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8" name="Google Shape;98;p24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idx="1" type="body"/>
          </p:nvPr>
        </p:nvSpPr>
        <p:spPr>
          <a:xfrm>
            <a:off x="732817" y="4189379"/>
            <a:ext cx="6614809" cy="4844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1" name="Google Shape;101;p2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2" name="Google Shape;102;p25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11650" y="3874450"/>
            <a:ext cx="1152143" cy="875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3205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6"/>
          <p:cNvSpPr txBox="1"/>
          <p:nvPr/>
        </p:nvSpPr>
        <p:spPr>
          <a:xfrm>
            <a:off x="8469549" y="4760069"/>
            <a:ext cx="4665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cdn.oceanservice.noaa.gov/oceanserviceprod/tools/coastal-predictions/NOS-Modeling-Strategy-2023.pdf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18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oi.org/10.25923/gfbx-pk53" TargetMode="External"/><Relationship Id="rId4" Type="http://schemas.openxmlformats.org/officeDocument/2006/relationships/hyperlink" Target="https://epic.noaa.gov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epic.noaa.gov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9" Type="http://schemas.openxmlformats.org/officeDocument/2006/relationships/image" Target="../media/image2.png"/><Relationship Id="rId5" Type="http://schemas.openxmlformats.org/officeDocument/2006/relationships/image" Target="../media/image15.jpg"/><Relationship Id="rId6" Type="http://schemas.openxmlformats.org/officeDocument/2006/relationships/image" Target="../media/image13.jp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noaa.gov/administration/nao-201-118-software-governance-and-public-release-policy" TargetMode="External"/><Relationship Id="rId4" Type="http://schemas.openxmlformats.org/officeDocument/2006/relationships/hyperlink" Target="https://doi.org/10.25923/qggz-jb43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oi.org/10.7289/V5GB2248" TargetMode="External"/><Relationship Id="rId4" Type="http://schemas.openxmlformats.org/officeDocument/2006/relationships/hyperlink" Target="https://doi.org/10.25923/0rac-9017" TargetMode="External"/><Relationship Id="rId5" Type="http://schemas.openxmlformats.org/officeDocument/2006/relationships/hyperlink" Target="https://doi.org/10.25923/kr4a-zy63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"/>
          <p:cNvSpPr txBox="1"/>
          <p:nvPr>
            <p:ph type="ctrTitle"/>
          </p:nvPr>
        </p:nvSpPr>
        <p:spPr>
          <a:xfrm>
            <a:off x="307100" y="972563"/>
            <a:ext cx="42555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6000"/>
              <a:t>UFS 101</a:t>
            </a:r>
            <a:endParaRPr/>
          </a:p>
        </p:txBody>
      </p:sp>
      <p:sp>
        <p:nvSpPr>
          <p:cNvPr id="240" name="Google Shape;240;p1"/>
          <p:cNvSpPr txBox="1"/>
          <p:nvPr>
            <p:ph idx="1" type="subTitle"/>
          </p:nvPr>
        </p:nvSpPr>
        <p:spPr>
          <a:xfrm>
            <a:off x="307102" y="2929150"/>
            <a:ext cx="7688100" cy="9483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i="1" lang="en-US" sz="2060"/>
              <a:t>Hendrik Tolman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935"/>
              <a:buNone/>
            </a:pPr>
            <a:r>
              <a:rPr i="1" lang="en-US" sz="2060"/>
              <a:t>September 10,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0"/>
          <p:cNvSpPr txBox="1"/>
          <p:nvPr>
            <p:ph type="title"/>
          </p:nvPr>
        </p:nvSpPr>
        <p:spPr>
          <a:xfrm>
            <a:off x="694200" y="550650"/>
            <a:ext cx="7756846" cy="68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UFS component models</a:t>
            </a:r>
            <a:endParaRPr/>
          </a:p>
        </p:txBody>
      </p:sp>
      <p:sp>
        <p:nvSpPr>
          <p:cNvPr id="423" name="Google Shape;423;p10"/>
          <p:cNvSpPr txBox="1"/>
          <p:nvPr>
            <p:ph idx="1" type="body"/>
          </p:nvPr>
        </p:nvSpPr>
        <p:spPr>
          <a:xfrm>
            <a:off x="694200" y="1215431"/>
            <a:ext cx="7756800" cy="3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 sz="2400"/>
              <a:t>What defines a UFS component model?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2000"/>
              <a:t>UFS working groups and teams decides this is a focal model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2000"/>
              <a:t>UFS Steering Committee only needs to be included if there are conflicts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2000"/>
              <a:t>Component model is UFS-ready once</a:t>
            </a:r>
            <a:endParaRPr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 sz="2000"/>
              <a:t>Code management principles are acceptable</a:t>
            </a:r>
            <a:endParaRPr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 sz="2000"/>
              <a:t>“Wrapping” with ESMF / NUOPC is developed / owned</a:t>
            </a:r>
            <a:endParaRPr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 sz="2000"/>
              <a:t>Applications (coupled) are defined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2000"/>
              <a:t>Ownership: </a:t>
            </a:r>
            <a:r>
              <a:rPr b="1" i="1" lang="en-US" sz="2000">
                <a:solidFill>
                  <a:srgbClr val="FB0803"/>
                </a:solidFill>
              </a:rPr>
              <a:t>UFS is not a funding opportunity!</a:t>
            </a:r>
            <a:endParaRPr/>
          </a:p>
        </p:txBody>
      </p:sp>
      <p:sp>
        <p:nvSpPr>
          <p:cNvPr id="424" name="Google Shape;424;p10"/>
          <p:cNvSpPr txBox="1"/>
          <p:nvPr/>
        </p:nvSpPr>
        <p:spPr>
          <a:xfrm>
            <a:off x="5826712" y="332640"/>
            <a:ext cx="2623088" cy="52322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UFS-SC needs to develop a more formal definition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1"/>
          <p:cNvSpPr txBox="1"/>
          <p:nvPr>
            <p:ph type="title"/>
          </p:nvPr>
        </p:nvSpPr>
        <p:spPr>
          <a:xfrm>
            <a:off x="694200" y="553175"/>
            <a:ext cx="44022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Applications (July 2024)</a:t>
            </a:r>
            <a:endParaRPr/>
          </a:p>
        </p:txBody>
      </p:sp>
      <p:sp>
        <p:nvSpPr>
          <p:cNvPr id="430" name="Google Shape;430;p11"/>
          <p:cNvSpPr txBox="1"/>
          <p:nvPr>
            <p:ph idx="1" type="body"/>
          </p:nvPr>
        </p:nvSpPr>
        <p:spPr>
          <a:xfrm>
            <a:off x="5737253" y="768927"/>
            <a:ext cx="3136583" cy="31311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600"/>
              <a:t>Evidence based decision making occurs here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/>
              <a:t>EPIC UFS releases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/>
              <a:t>Production Suite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/>
              <a:t>R&amp;D applications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600"/>
              <a:t>Not same tools for all components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/>
              <a:t>3 or 4 ocean models needed for full NOAA mission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600"/>
              <a:t>Governance per application (generally well defined)</a:t>
            </a:r>
            <a:endParaRPr/>
          </a:p>
          <a:p>
            <a:pPr indent="-228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</p:txBody>
      </p:sp>
      <p:pic>
        <p:nvPicPr>
          <p:cNvPr id="431" name="Google Shape;43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680" y="1169011"/>
            <a:ext cx="5517573" cy="5517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1"/>
          <p:cNvSpPr txBox="1"/>
          <p:nvPr/>
        </p:nvSpPr>
        <p:spPr>
          <a:xfrm>
            <a:off x="152400" y="4080163"/>
            <a:ext cx="5465619" cy="789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Glossary for Applications: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S2S: Subseasonal to Seasonal; GST: Graduate Student Test; MRW: Medium Range Weather; SRW: Short range Weather; UPP: Unified Post Processor; GFS: Global FS; GEFS: Global Ensemble FS; SFS: Seasonal FS; HAFS: Hurricane FS; RRFS: Rapid Refresh FS; NWPS: Nearshore Wave PS; GLWU: Great Lakes Waves; RTMA: Real Time Mesoscale Analysis; URMA: Unrestricted RMA; GODAS: Global Ocean DA System; SECOFS: </a:t>
            </a:r>
            <a:r>
              <a:rPr b="0" i="0" lang="en-US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Southeast Coast Operational FS; STOFS: Surge and Tide Operational FS; NECOFS: Northeast Coast Operational FS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2"/>
          <p:cNvSpPr txBox="1"/>
          <p:nvPr>
            <p:ph type="title"/>
          </p:nvPr>
        </p:nvSpPr>
        <p:spPr>
          <a:xfrm>
            <a:off x="694200" y="550650"/>
            <a:ext cx="7756846" cy="68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UFS progress</a:t>
            </a:r>
            <a:endParaRPr/>
          </a:p>
        </p:txBody>
      </p:sp>
      <p:sp>
        <p:nvSpPr>
          <p:cNvPr id="438" name="Google Shape;438;p12"/>
          <p:cNvSpPr txBox="1"/>
          <p:nvPr>
            <p:ph idx="1" type="body"/>
          </p:nvPr>
        </p:nvSpPr>
        <p:spPr>
          <a:xfrm>
            <a:off x="693738" y="1238250"/>
            <a:ext cx="7756525" cy="3638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US" sz="1600"/>
              <a:t>Simplifying the production suite</a:t>
            </a:r>
            <a:r>
              <a:rPr lang="en-US" sz="1600"/>
              <a:t>:  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/>
              <a:t>Reduce the complexity of the Production Suite, measured as the reduction in the number of major applications (baseline is 26 in 2016)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/>
              <a:t>70% planned, 23% achieved (HAFS and RRFS are next big steps)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US" sz="1600"/>
              <a:t>Building the community</a:t>
            </a:r>
            <a:r>
              <a:rPr lang="en-US" sz="1600"/>
              <a:t>: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/>
              <a:t>reducing the cost of setting up GFS modeling system outside of the NOAA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/>
              <a:t>Was $15M+ for GFS, now 1 person 1 day on your computer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/>
              <a:t>NSF starting to support UFS (6 projects funded in 2023)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US" sz="1600"/>
              <a:t>Improving Operations</a:t>
            </a:r>
            <a:r>
              <a:rPr lang="en-US" sz="1600"/>
              <a:t>: Evidence driven, community teams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/>
              <a:t>Much larger teams supporting development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US" sz="1600"/>
              <a:t>NOAA planning</a:t>
            </a:r>
            <a:r>
              <a:rPr lang="en-US" sz="1600"/>
              <a:t>: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/>
              <a:t>10 Year NOAA Modeling Strategy (UFS, JEDI)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 u="sng">
                <a:solidFill>
                  <a:schemeClr val="hlink"/>
                </a:solidFill>
                <a:hlinkClick r:id="rId3"/>
              </a:rPr>
              <a:t>NOS modeling strategy</a:t>
            </a:r>
            <a:endParaRPr sz="14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400"/>
              <a:t>NOAA Administrative Order 201-118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3"/>
          <p:cNvSpPr txBox="1"/>
          <p:nvPr>
            <p:ph type="title"/>
          </p:nvPr>
        </p:nvSpPr>
        <p:spPr>
          <a:xfrm>
            <a:off x="694200" y="550650"/>
            <a:ext cx="7756846" cy="68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UFS is real!</a:t>
            </a:r>
            <a:endParaRPr/>
          </a:p>
        </p:txBody>
      </p:sp>
      <p:pic>
        <p:nvPicPr>
          <p:cNvPr id="444" name="Google Shape;4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855" y="1387186"/>
            <a:ext cx="2860964" cy="236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3"/>
          <p:cNvPicPr preferRelativeResize="0"/>
          <p:nvPr/>
        </p:nvPicPr>
        <p:blipFill rotWithShape="1">
          <a:blip r:embed="rId4">
            <a:alphaModFix/>
          </a:blip>
          <a:srcRect b="10821" l="0" r="9008" t="16355"/>
          <a:stretch/>
        </p:blipFill>
        <p:spPr>
          <a:xfrm>
            <a:off x="4502727" y="10952"/>
            <a:ext cx="4322080" cy="236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31940" y="2529074"/>
            <a:ext cx="3136897" cy="2437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4"/>
          <p:cNvSpPr txBox="1"/>
          <p:nvPr>
            <p:ph type="title"/>
          </p:nvPr>
        </p:nvSpPr>
        <p:spPr>
          <a:xfrm>
            <a:off x="694200" y="550650"/>
            <a:ext cx="7756846" cy="68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452" name="Google Shape;452;p14"/>
          <p:cNvSpPr txBox="1"/>
          <p:nvPr>
            <p:ph idx="1" type="body"/>
          </p:nvPr>
        </p:nvSpPr>
        <p:spPr>
          <a:xfrm>
            <a:off x="694200" y="1418194"/>
            <a:ext cx="7756846" cy="30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800"/>
              <a:t>Governance ……………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800"/>
              <a:t>Next UFS strategy document to be developed before the next UIFCW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800"/>
              <a:t>Software modernization focus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600"/>
              <a:t>Other talk at UIFCW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600"/>
              <a:t>Position paper “</a:t>
            </a:r>
            <a:r>
              <a:rPr i="1" lang="en-US" sz="1600"/>
              <a:t>Software modernization for the UFS</a:t>
            </a:r>
            <a:r>
              <a:rPr lang="en-US" sz="1600"/>
              <a:t>” DOI: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10.25923/gfbx-pk53</a:t>
            </a:r>
            <a:endParaRPr sz="16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600"/>
              <a:t>Starting to discuss next generation coupling approaches within the UFS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800"/>
              <a:t>MPAS inclusion (WoFS and more ?)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800"/>
              <a:t>Applications, Applications, Applications …..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800"/>
              <a:t>EPIC, EPIC, EPIC ….. 	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https://epic.noaa.gov/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5"/>
          <p:cNvSpPr txBox="1"/>
          <p:nvPr>
            <p:ph type="title"/>
          </p:nvPr>
        </p:nvSpPr>
        <p:spPr>
          <a:xfrm>
            <a:off x="823913" y="763588"/>
            <a:ext cx="7364123" cy="3573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7200"/>
              <a:t>Questions 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"/>
          <p:cNvSpPr txBox="1"/>
          <p:nvPr>
            <p:ph type="title"/>
          </p:nvPr>
        </p:nvSpPr>
        <p:spPr>
          <a:xfrm>
            <a:off x="694200" y="550650"/>
            <a:ext cx="7756846" cy="68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BLUF</a:t>
            </a:r>
            <a:endParaRPr/>
          </a:p>
        </p:txBody>
      </p:sp>
      <p:sp>
        <p:nvSpPr>
          <p:cNvPr id="246" name="Google Shape;246;p2"/>
          <p:cNvSpPr txBox="1"/>
          <p:nvPr>
            <p:ph idx="1" type="body"/>
          </p:nvPr>
        </p:nvSpPr>
        <p:spPr>
          <a:xfrm>
            <a:off x="694200" y="1299494"/>
            <a:ext cx="7756800" cy="30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2222"/>
              <a:buNone/>
            </a:pPr>
            <a:r>
              <a:rPr lang="en-US" sz="1800"/>
              <a:t>For several years, the Unified Forecast System (UFS) has been an idea focusing on improving operational forecasting at NOAA as a community partnership.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2222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2222"/>
              <a:buNone/>
            </a:pPr>
            <a:r>
              <a:rPr lang="en-US" sz="1800"/>
              <a:t>By now the idea has become a reality, particularly with the several UFS implementations in operations and several code releases that allow for researcher to easily install operational model applications on their computers.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2222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2222"/>
              <a:buNone/>
            </a:pPr>
            <a:r>
              <a:rPr lang="en-US" sz="1800"/>
              <a:t>This presentation is about the core UFS, not about the UFS support provided by EPIC. For the latter, see 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https://epic.noaa.gov/</a:t>
            </a:r>
            <a:r>
              <a:rPr lang="en-US" sz="1800"/>
              <a:t> and other talks this week.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2222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"/>
          <p:cNvSpPr txBox="1"/>
          <p:nvPr>
            <p:ph type="title"/>
          </p:nvPr>
        </p:nvSpPr>
        <p:spPr>
          <a:xfrm>
            <a:off x="694200" y="550650"/>
            <a:ext cx="81849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History: Simplifying the NCEP Production Suite</a:t>
            </a:r>
            <a:endParaRPr/>
          </a:p>
        </p:txBody>
      </p:sp>
      <p:sp>
        <p:nvSpPr>
          <p:cNvPr id="252" name="Google Shape;252;p3"/>
          <p:cNvSpPr/>
          <p:nvPr/>
        </p:nvSpPr>
        <p:spPr>
          <a:xfrm>
            <a:off x="1041728" y="1325576"/>
            <a:ext cx="2829809" cy="229060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"/>
          <p:cNvSpPr txBox="1"/>
          <p:nvPr/>
        </p:nvSpPr>
        <p:spPr>
          <a:xfrm>
            <a:off x="296680" y="4309912"/>
            <a:ext cx="3574857" cy="4132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none" cap="none" strike="noStrike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In 2016, 26 major systems</a:t>
            </a:r>
            <a:endParaRPr/>
          </a:p>
        </p:txBody>
      </p:sp>
      <p:sp>
        <p:nvSpPr>
          <p:cNvPr id="254" name="Google Shape;254;p3"/>
          <p:cNvSpPr txBox="1"/>
          <p:nvPr/>
        </p:nvSpPr>
        <p:spPr>
          <a:xfrm>
            <a:off x="4507871" y="1201100"/>
            <a:ext cx="424568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none" cap="none" strike="noStrike">
                <a:solidFill>
                  <a:srgbClr val="262699"/>
                </a:solidFill>
                <a:latin typeface="Arial"/>
                <a:ea typeface="Arial"/>
                <a:cs typeface="Arial"/>
                <a:sym typeface="Arial"/>
              </a:rPr>
              <a:t>Moving to &lt; 10 major systems</a:t>
            </a:r>
            <a:endParaRPr/>
          </a:p>
        </p:txBody>
      </p:sp>
      <p:grpSp>
        <p:nvGrpSpPr>
          <p:cNvPr id="255" name="Google Shape;255;p3"/>
          <p:cNvGrpSpPr/>
          <p:nvPr/>
        </p:nvGrpSpPr>
        <p:grpSpPr>
          <a:xfrm>
            <a:off x="296680" y="1325576"/>
            <a:ext cx="3574857" cy="2880611"/>
            <a:chOff x="117589" y="974383"/>
            <a:chExt cx="3840480" cy="3091855"/>
          </a:xfrm>
        </p:grpSpPr>
        <p:pic>
          <p:nvPicPr>
            <p:cNvPr descr="august_2016.jpg" id="256" name="Google Shape;256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7589" y="1185878"/>
              <a:ext cx="3840480" cy="2880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3"/>
            <p:cNvSpPr txBox="1"/>
            <p:nvPr/>
          </p:nvSpPr>
          <p:spPr>
            <a:xfrm>
              <a:off x="122751" y="974383"/>
              <a:ext cx="1276539" cy="49244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Roadmap Fig. 1</a:t>
              </a:r>
              <a:endParaRPr/>
            </a:p>
          </p:txBody>
        </p:sp>
      </p:grpSp>
      <p:cxnSp>
        <p:nvCxnSpPr>
          <p:cNvPr id="258" name="Google Shape;258;p3"/>
          <p:cNvCxnSpPr/>
          <p:nvPr/>
        </p:nvCxnSpPr>
        <p:spPr>
          <a:xfrm flipH="1" rot="10800000">
            <a:off x="3984258" y="3236772"/>
            <a:ext cx="514800" cy="69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59" name="Google Shape;259;p3"/>
          <p:cNvSpPr/>
          <p:nvPr/>
        </p:nvSpPr>
        <p:spPr>
          <a:xfrm>
            <a:off x="7086600" y="3311236"/>
            <a:ext cx="1939636" cy="12816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0" name="Google Shape;260;p3"/>
          <p:cNvGrpSpPr/>
          <p:nvPr/>
        </p:nvGrpSpPr>
        <p:grpSpPr>
          <a:xfrm>
            <a:off x="4507871" y="1625941"/>
            <a:ext cx="4270005" cy="3181371"/>
            <a:chOff x="4538930" y="2916055"/>
            <a:chExt cx="4322301" cy="3791436"/>
          </a:xfrm>
        </p:grpSpPr>
        <p:pic>
          <p:nvPicPr>
            <p:cNvPr id="261" name="Google Shape;261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38930" y="2916055"/>
              <a:ext cx="4297680" cy="32232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3"/>
            <p:cNvSpPr txBox="1"/>
            <p:nvPr/>
          </p:nvSpPr>
          <p:spPr>
            <a:xfrm>
              <a:off x="7584692" y="6215048"/>
              <a:ext cx="1276539" cy="49244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Roadmap Fig. 2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"/>
          <p:cNvSpPr txBox="1"/>
          <p:nvPr>
            <p:ph type="title"/>
          </p:nvPr>
        </p:nvSpPr>
        <p:spPr>
          <a:xfrm>
            <a:off x="694200" y="550650"/>
            <a:ext cx="7756846" cy="68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About the UFS </a:t>
            </a:r>
            <a:endParaRPr/>
          </a:p>
        </p:txBody>
      </p:sp>
      <p:sp>
        <p:nvSpPr>
          <p:cNvPr id="268" name="Google Shape;268;p4"/>
          <p:cNvSpPr txBox="1"/>
          <p:nvPr/>
        </p:nvSpPr>
        <p:spPr>
          <a:xfrm>
            <a:off x="1454728" y="1159169"/>
            <a:ext cx="6241472" cy="3713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Unified Forecast System (UFS) is a comprehensive, </a:t>
            </a:r>
            <a:r>
              <a:rPr b="1" i="1" lang="en-US" sz="1400" u="none" cap="none" strike="noStrike">
                <a:solidFill>
                  <a:srgbClr val="819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community-developed</a:t>
            </a:r>
            <a:r>
              <a:rPr b="0" i="0" lang="en-US" sz="1400" u="none" cap="none" strike="noStrike">
                <a:solidFill>
                  <a:srgbClr val="819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Earth modeling system, designed as both a </a:t>
            </a:r>
            <a:r>
              <a:rPr b="1" i="1" lang="en-US" sz="1400" u="none" cap="none" strike="noStrike">
                <a:solidFill>
                  <a:srgbClr val="819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 tool </a:t>
            </a:r>
            <a:r>
              <a:rPr b="0" i="0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as the </a:t>
            </a:r>
            <a:r>
              <a:rPr b="1" i="1" lang="en-US" sz="1400" u="none" cap="none" strike="noStrike">
                <a:solidFill>
                  <a:srgbClr val="819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basis for NOAA’s operational forecasts</a:t>
            </a:r>
            <a:r>
              <a:rPr b="0" i="0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14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Planning and </a:t>
            </a:r>
            <a:r>
              <a:rPr b="1" i="1" lang="en-US" sz="1400" u="none" cap="none" strike="noStrike">
                <a:solidFill>
                  <a:srgbClr val="819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evidence-based decision-making </a:t>
            </a:r>
            <a:r>
              <a:rPr b="0" i="0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support improving research and operations transitions and community engagement.</a:t>
            </a:r>
            <a:endParaRPr/>
          </a:p>
          <a:p>
            <a:pPr indent="0" lvl="0" marL="1143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UFS is configurable into multiple </a:t>
            </a:r>
            <a:r>
              <a:rPr b="1" i="1" lang="en-US" sz="1400" u="none" cap="none" strike="noStrike">
                <a:solidFill>
                  <a:srgbClr val="819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applications</a:t>
            </a:r>
            <a:r>
              <a:rPr b="0" i="0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that span local to global domains and predictive time scales from less than an hour to more than a year.</a:t>
            </a:r>
            <a:endParaRPr/>
          </a:p>
          <a:p>
            <a:pPr indent="0" lvl="0" marL="1143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UFS is a </a:t>
            </a:r>
            <a:r>
              <a:rPr b="1" i="1" lang="en-US" sz="1400" u="none" cap="none" strike="noStrike">
                <a:solidFill>
                  <a:srgbClr val="819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unified</a:t>
            </a:r>
            <a:r>
              <a:rPr b="0" i="0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system because the applications within it share science components and software infrastructure.</a:t>
            </a:r>
            <a:endParaRPr b="0" i="0" sz="14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143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UFS is a </a:t>
            </a:r>
            <a:r>
              <a:rPr b="1" i="1" lang="en-US" sz="1400" u="none" cap="none" strike="noStrike">
                <a:solidFill>
                  <a:srgbClr val="819A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paradigm shift </a:t>
            </a:r>
            <a:r>
              <a:rPr b="0" i="0" lang="en-US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that will enable NOAA to simplify the NCEP Production Suite, to accelerate use of leading research, and to produce more accurate forecasts for the U.S. and its partners. </a:t>
            </a:r>
            <a:endParaRPr/>
          </a:p>
        </p:txBody>
      </p:sp>
      <p:sp>
        <p:nvSpPr>
          <p:cNvPr id="269" name="Google Shape;269;p4"/>
          <p:cNvSpPr txBox="1"/>
          <p:nvPr/>
        </p:nvSpPr>
        <p:spPr>
          <a:xfrm>
            <a:off x="1" y="1360039"/>
            <a:ext cx="1338444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</a:t>
            </a:r>
            <a:endParaRPr b="0" i="0" sz="14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p4"/>
          <p:cNvSpPr txBox="1"/>
          <p:nvPr/>
        </p:nvSpPr>
        <p:spPr>
          <a:xfrm>
            <a:off x="2" y="2842566"/>
            <a:ext cx="1338306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Scope</a:t>
            </a:r>
            <a:endParaRPr b="0" i="0" sz="14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4"/>
          <p:cNvSpPr txBox="1"/>
          <p:nvPr/>
        </p:nvSpPr>
        <p:spPr>
          <a:xfrm>
            <a:off x="0" y="2118198"/>
            <a:ext cx="1357191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Governance</a:t>
            </a:r>
            <a:endParaRPr b="0" i="0" sz="14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p4"/>
          <p:cNvSpPr txBox="1"/>
          <p:nvPr/>
        </p:nvSpPr>
        <p:spPr>
          <a:xfrm>
            <a:off x="-1" y="3570437"/>
            <a:ext cx="1357219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</a:t>
            </a:r>
            <a:endParaRPr b="0" i="0" sz="14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4"/>
          <p:cNvSpPr txBox="1"/>
          <p:nvPr/>
        </p:nvSpPr>
        <p:spPr>
          <a:xfrm>
            <a:off x="0" y="4317485"/>
            <a:ext cx="1339550" cy="34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Impact</a:t>
            </a:r>
            <a:endParaRPr b="0" i="0" sz="14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" name="Google Shape;274;p4"/>
          <p:cNvSpPr txBox="1"/>
          <p:nvPr/>
        </p:nvSpPr>
        <p:spPr>
          <a:xfrm>
            <a:off x="6666416" y="181318"/>
            <a:ext cx="2228587" cy="738664"/>
          </a:xfrm>
          <a:prstGeom prst="rect">
            <a:avLst/>
          </a:prstGeom>
          <a:solidFill>
            <a:srgbClr val="B8ECF8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“System” in UFS = 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code + governance + community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"/>
          <p:cNvSpPr txBox="1"/>
          <p:nvPr>
            <p:ph type="title"/>
          </p:nvPr>
        </p:nvSpPr>
        <p:spPr>
          <a:xfrm>
            <a:off x="694200" y="550650"/>
            <a:ext cx="7756846" cy="68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Components and Contributors Jan 2020</a:t>
            </a:r>
            <a:endParaRPr/>
          </a:p>
        </p:txBody>
      </p:sp>
      <p:grpSp>
        <p:nvGrpSpPr>
          <p:cNvPr id="280" name="Google Shape;280;p5"/>
          <p:cNvGrpSpPr/>
          <p:nvPr/>
        </p:nvGrpSpPr>
        <p:grpSpPr>
          <a:xfrm>
            <a:off x="1102180" y="1238655"/>
            <a:ext cx="6469329" cy="3741257"/>
            <a:chOff x="1330780" y="798361"/>
            <a:chExt cx="7647625" cy="4300641"/>
          </a:xfrm>
        </p:grpSpPr>
        <p:cxnSp>
          <p:nvCxnSpPr>
            <p:cNvPr id="281" name="Google Shape;281;p5"/>
            <p:cNvCxnSpPr>
              <a:endCxn id="282" idx="2"/>
            </p:cNvCxnSpPr>
            <p:nvPr/>
          </p:nvCxnSpPr>
          <p:spPr>
            <a:xfrm rot="10800000">
              <a:off x="3646125" y="2340020"/>
              <a:ext cx="3141000" cy="20817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3" name="Google Shape;283;p5"/>
            <p:cNvCxnSpPr>
              <a:stCxn id="284" idx="0"/>
              <a:endCxn id="282" idx="2"/>
            </p:cNvCxnSpPr>
            <p:nvPr/>
          </p:nvCxnSpPr>
          <p:spPr>
            <a:xfrm flipH="1" rot="10800000">
              <a:off x="3065918" y="2339996"/>
              <a:ext cx="580200" cy="19044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5" name="Google Shape;285;p5"/>
            <p:cNvCxnSpPr>
              <a:stCxn id="286" idx="2"/>
            </p:cNvCxnSpPr>
            <p:nvPr/>
          </p:nvCxnSpPr>
          <p:spPr>
            <a:xfrm flipH="1" rot="10800000">
              <a:off x="3726039" y="3337220"/>
              <a:ext cx="3053400" cy="2676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7" name="Google Shape;287;p5"/>
            <p:cNvCxnSpPr>
              <a:stCxn id="282" idx="2"/>
            </p:cNvCxnSpPr>
            <p:nvPr/>
          </p:nvCxnSpPr>
          <p:spPr>
            <a:xfrm>
              <a:off x="3646125" y="2340020"/>
              <a:ext cx="3133200" cy="11553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8" name="Google Shape;288;p5"/>
            <p:cNvCxnSpPr>
              <a:stCxn id="289" idx="2"/>
              <a:endCxn id="290" idx="0"/>
            </p:cNvCxnSpPr>
            <p:nvPr/>
          </p:nvCxnSpPr>
          <p:spPr>
            <a:xfrm>
              <a:off x="3654685" y="1205561"/>
              <a:ext cx="1423200" cy="30564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1" name="Google Shape;291;p5"/>
            <p:cNvCxnSpPr>
              <a:stCxn id="289" idx="2"/>
              <a:endCxn id="292" idx="0"/>
            </p:cNvCxnSpPr>
            <p:nvPr/>
          </p:nvCxnSpPr>
          <p:spPr>
            <a:xfrm flipH="1">
              <a:off x="1683385" y="1205561"/>
              <a:ext cx="1971300" cy="30483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3" name="Google Shape;293;p5"/>
            <p:cNvCxnSpPr>
              <a:stCxn id="294" idx="1"/>
              <a:endCxn id="292" idx="0"/>
            </p:cNvCxnSpPr>
            <p:nvPr/>
          </p:nvCxnSpPr>
          <p:spPr>
            <a:xfrm flipH="1">
              <a:off x="1683459" y="944095"/>
              <a:ext cx="934800" cy="33096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5" name="Google Shape;295;p5"/>
            <p:cNvCxnSpPr>
              <a:stCxn id="294" idx="1"/>
              <a:endCxn id="290" idx="0"/>
            </p:cNvCxnSpPr>
            <p:nvPr/>
          </p:nvCxnSpPr>
          <p:spPr>
            <a:xfrm>
              <a:off x="2618259" y="944095"/>
              <a:ext cx="2459400" cy="33180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6" name="Google Shape;296;p5"/>
            <p:cNvCxnSpPr>
              <a:stCxn id="297" idx="2"/>
              <a:endCxn id="298" idx="0"/>
            </p:cNvCxnSpPr>
            <p:nvPr/>
          </p:nvCxnSpPr>
          <p:spPr>
            <a:xfrm flipH="1">
              <a:off x="5750550" y="2347220"/>
              <a:ext cx="440100" cy="19074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9" name="Google Shape;299;p5"/>
            <p:cNvCxnSpPr>
              <a:stCxn id="300" idx="2"/>
              <a:endCxn id="298" idx="0"/>
            </p:cNvCxnSpPr>
            <p:nvPr/>
          </p:nvCxnSpPr>
          <p:spPr>
            <a:xfrm>
              <a:off x="4821000" y="2325686"/>
              <a:ext cx="929700" cy="19287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1" name="Google Shape;301;p5"/>
            <p:cNvCxnSpPr>
              <a:stCxn id="302" idx="2"/>
            </p:cNvCxnSpPr>
            <p:nvPr/>
          </p:nvCxnSpPr>
          <p:spPr>
            <a:xfrm>
              <a:off x="2468063" y="2327045"/>
              <a:ext cx="4306200" cy="19344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3" name="Google Shape;303;p5"/>
            <p:cNvCxnSpPr>
              <a:stCxn id="297" idx="2"/>
              <a:endCxn id="292" idx="0"/>
            </p:cNvCxnSpPr>
            <p:nvPr/>
          </p:nvCxnSpPr>
          <p:spPr>
            <a:xfrm flipH="1">
              <a:off x="1683450" y="2347220"/>
              <a:ext cx="4507200" cy="19065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4" name="Google Shape;304;p5"/>
            <p:cNvCxnSpPr>
              <a:stCxn id="305" idx="2"/>
              <a:endCxn id="292" idx="0"/>
            </p:cNvCxnSpPr>
            <p:nvPr/>
          </p:nvCxnSpPr>
          <p:spPr>
            <a:xfrm flipH="1">
              <a:off x="1683300" y="2347220"/>
              <a:ext cx="5191200" cy="19065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6" name="Google Shape;306;p5"/>
            <p:cNvCxnSpPr>
              <a:stCxn id="307" idx="2"/>
              <a:endCxn id="292" idx="0"/>
            </p:cNvCxnSpPr>
            <p:nvPr/>
          </p:nvCxnSpPr>
          <p:spPr>
            <a:xfrm flipH="1">
              <a:off x="1683300" y="2347220"/>
              <a:ext cx="5877000" cy="19065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8" name="Google Shape;308;p5"/>
            <p:cNvCxnSpPr>
              <a:stCxn id="309" idx="2"/>
            </p:cNvCxnSpPr>
            <p:nvPr/>
          </p:nvCxnSpPr>
          <p:spPr>
            <a:xfrm>
              <a:off x="5507053" y="3604820"/>
              <a:ext cx="1272600" cy="9747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0" name="Google Shape;310;p5"/>
            <p:cNvCxnSpPr>
              <a:stCxn id="286" idx="2"/>
            </p:cNvCxnSpPr>
            <p:nvPr/>
          </p:nvCxnSpPr>
          <p:spPr>
            <a:xfrm>
              <a:off x="3726039" y="3604820"/>
              <a:ext cx="3061200" cy="6567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1" name="Google Shape;311;p5"/>
            <p:cNvCxnSpPr>
              <a:stCxn id="300" idx="2"/>
              <a:endCxn id="292" idx="0"/>
            </p:cNvCxnSpPr>
            <p:nvPr/>
          </p:nvCxnSpPr>
          <p:spPr>
            <a:xfrm flipH="1">
              <a:off x="1683300" y="2325686"/>
              <a:ext cx="3137700" cy="19281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2" name="Google Shape;312;p5"/>
            <p:cNvCxnSpPr>
              <a:stCxn id="289" idx="2"/>
              <a:endCxn id="284" idx="0"/>
            </p:cNvCxnSpPr>
            <p:nvPr/>
          </p:nvCxnSpPr>
          <p:spPr>
            <a:xfrm flipH="1">
              <a:off x="3065785" y="1205561"/>
              <a:ext cx="588900" cy="30387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3" name="Google Shape;313;p5"/>
            <p:cNvCxnSpPr>
              <a:stCxn id="294" idx="1"/>
              <a:endCxn id="284" idx="0"/>
            </p:cNvCxnSpPr>
            <p:nvPr/>
          </p:nvCxnSpPr>
          <p:spPr>
            <a:xfrm>
              <a:off x="2618259" y="944095"/>
              <a:ext cx="447600" cy="33003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4" name="Google Shape;314;p5"/>
            <p:cNvCxnSpPr>
              <a:stCxn id="282" idx="2"/>
              <a:endCxn id="292" idx="0"/>
            </p:cNvCxnSpPr>
            <p:nvPr/>
          </p:nvCxnSpPr>
          <p:spPr>
            <a:xfrm flipH="1">
              <a:off x="1683525" y="2340020"/>
              <a:ext cx="1962600" cy="19137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5" name="Google Shape;315;p5"/>
            <p:cNvCxnSpPr>
              <a:stCxn id="294" idx="1"/>
              <a:endCxn id="316" idx="0"/>
            </p:cNvCxnSpPr>
            <p:nvPr/>
          </p:nvCxnSpPr>
          <p:spPr>
            <a:xfrm flipH="1">
              <a:off x="2353959" y="944095"/>
              <a:ext cx="264300" cy="33072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2" name="Google Shape;282;p5"/>
            <p:cNvSpPr/>
            <p:nvPr/>
          </p:nvSpPr>
          <p:spPr>
            <a:xfrm>
              <a:off x="2842875" y="1855370"/>
              <a:ext cx="1606500" cy="48465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atmosphere </a:t>
              </a:r>
              <a:r>
                <a:rPr b="0" i="0" lang="en-US" sz="900" u="none" cap="none" strike="noStrike">
                  <a:solidFill>
                    <a:srgbClr val="674EA7"/>
                  </a:solidFill>
                  <a:latin typeface="Oswald"/>
                  <a:ea typeface="Oswald"/>
                  <a:cs typeface="Oswald"/>
                  <a:sym typeface="Oswald"/>
                </a:rPr>
                <a:t>UFSATM</a:t>
              </a:r>
              <a:endParaRPr b="0" i="0" sz="90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cxnSp>
          <p:nvCxnSpPr>
            <p:cNvPr id="317" name="Google Shape;317;p5"/>
            <p:cNvCxnSpPr>
              <a:stCxn id="289" idx="2"/>
            </p:cNvCxnSpPr>
            <p:nvPr/>
          </p:nvCxnSpPr>
          <p:spPr>
            <a:xfrm>
              <a:off x="3654685" y="1205561"/>
              <a:ext cx="3246000" cy="30462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8" name="Google Shape;318;p5"/>
            <p:cNvCxnSpPr>
              <a:stCxn id="307" idx="2"/>
            </p:cNvCxnSpPr>
            <p:nvPr/>
          </p:nvCxnSpPr>
          <p:spPr>
            <a:xfrm flipH="1">
              <a:off x="6762300" y="2347220"/>
              <a:ext cx="798000" cy="17607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9" name="Google Shape;319;p5"/>
            <p:cNvCxnSpPr>
              <a:stCxn id="305" idx="2"/>
              <a:endCxn id="290" idx="0"/>
            </p:cNvCxnSpPr>
            <p:nvPr/>
          </p:nvCxnSpPr>
          <p:spPr>
            <a:xfrm flipH="1">
              <a:off x="5077800" y="2347220"/>
              <a:ext cx="1796700" cy="19149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0" name="Google Shape;320;p5"/>
            <p:cNvCxnSpPr>
              <a:stCxn id="309" idx="2"/>
              <a:endCxn id="292" idx="0"/>
            </p:cNvCxnSpPr>
            <p:nvPr/>
          </p:nvCxnSpPr>
          <p:spPr>
            <a:xfrm flipH="1">
              <a:off x="1683253" y="3604820"/>
              <a:ext cx="3823800" cy="6489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1" name="Google Shape;321;p5"/>
            <p:cNvCxnSpPr>
              <a:stCxn id="322" idx="2"/>
              <a:endCxn id="298" idx="0"/>
            </p:cNvCxnSpPr>
            <p:nvPr/>
          </p:nvCxnSpPr>
          <p:spPr>
            <a:xfrm flipH="1">
              <a:off x="5750437" y="3604820"/>
              <a:ext cx="440400" cy="6498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3" name="Google Shape;323;p5"/>
            <p:cNvCxnSpPr>
              <a:stCxn id="309" idx="2"/>
              <a:endCxn id="324" idx="0"/>
            </p:cNvCxnSpPr>
            <p:nvPr/>
          </p:nvCxnSpPr>
          <p:spPr>
            <a:xfrm flipH="1">
              <a:off x="4404553" y="3604820"/>
              <a:ext cx="1102500" cy="6396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5" name="Google Shape;325;p5"/>
            <p:cNvCxnSpPr>
              <a:stCxn id="297" idx="2"/>
              <a:endCxn id="326" idx="0"/>
            </p:cNvCxnSpPr>
            <p:nvPr/>
          </p:nvCxnSpPr>
          <p:spPr>
            <a:xfrm flipH="1">
              <a:off x="3733950" y="2347220"/>
              <a:ext cx="2456700" cy="19080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7" name="Google Shape;327;p5"/>
            <p:cNvCxnSpPr>
              <a:stCxn id="328" idx="2"/>
            </p:cNvCxnSpPr>
            <p:nvPr/>
          </p:nvCxnSpPr>
          <p:spPr>
            <a:xfrm>
              <a:off x="5506800" y="2347220"/>
              <a:ext cx="1272900" cy="15867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9" name="Google Shape;329;p5"/>
            <p:cNvCxnSpPr>
              <a:stCxn id="328" idx="2"/>
              <a:endCxn id="290" idx="0"/>
            </p:cNvCxnSpPr>
            <p:nvPr/>
          </p:nvCxnSpPr>
          <p:spPr>
            <a:xfrm flipH="1">
              <a:off x="5077800" y="2347220"/>
              <a:ext cx="429000" cy="19149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0" name="Google Shape;330;p5"/>
            <p:cNvCxnSpPr>
              <a:stCxn id="328" idx="2"/>
              <a:endCxn id="292" idx="0"/>
            </p:cNvCxnSpPr>
            <p:nvPr/>
          </p:nvCxnSpPr>
          <p:spPr>
            <a:xfrm flipH="1">
              <a:off x="1683300" y="2347220"/>
              <a:ext cx="3823500" cy="19065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1" name="Google Shape;331;p5"/>
            <p:cNvCxnSpPr>
              <a:stCxn id="309" idx="2"/>
              <a:endCxn id="284" idx="0"/>
            </p:cNvCxnSpPr>
            <p:nvPr/>
          </p:nvCxnSpPr>
          <p:spPr>
            <a:xfrm flipH="1">
              <a:off x="3065953" y="3604820"/>
              <a:ext cx="2441100" cy="6396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2" name="Google Shape;332;p5"/>
            <p:cNvCxnSpPr>
              <a:stCxn id="333" idx="2"/>
              <a:endCxn id="298" idx="0"/>
            </p:cNvCxnSpPr>
            <p:nvPr/>
          </p:nvCxnSpPr>
          <p:spPr>
            <a:xfrm>
              <a:off x="3548081" y="2252182"/>
              <a:ext cx="2202600" cy="20022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4" name="Google Shape;334;p5"/>
            <p:cNvCxnSpPr>
              <a:stCxn id="333" idx="2"/>
              <a:endCxn id="292" idx="0"/>
            </p:cNvCxnSpPr>
            <p:nvPr/>
          </p:nvCxnSpPr>
          <p:spPr>
            <a:xfrm flipH="1">
              <a:off x="1683281" y="2252182"/>
              <a:ext cx="1864800" cy="20016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5" name="Google Shape;335;p5"/>
            <p:cNvCxnSpPr>
              <a:stCxn id="302" idx="2"/>
              <a:endCxn id="298" idx="0"/>
            </p:cNvCxnSpPr>
            <p:nvPr/>
          </p:nvCxnSpPr>
          <p:spPr>
            <a:xfrm>
              <a:off x="2468063" y="2327045"/>
              <a:ext cx="3282600" cy="19275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6" name="Google Shape;336;p5"/>
            <p:cNvCxnSpPr>
              <a:stCxn id="302" idx="2"/>
              <a:endCxn id="292" idx="0"/>
            </p:cNvCxnSpPr>
            <p:nvPr/>
          </p:nvCxnSpPr>
          <p:spPr>
            <a:xfrm flipH="1">
              <a:off x="1683263" y="2327045"/>
              <a:ext cx="784800" cy="19266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7" name="Google Shape;337;p5"/>
            <p:cNvCxnSpPr>
              <a:stCxn id="338" idx="2"/>
              <a:endCxn id="292" idx="0"/>
            </p:cNvCxnSpPr>
            <p:nvPr/>
          </p:nvCxnSpPr>
          <p:spPr>
            <a:xfrm flipH="1">
              <a:off x="1683491" y="2336347"/>
              <a:ext cx="85800" cy="1917300"/>
            </a:xfrm>
            <a:prstGeom prst="straightConnector1">
              <a:avLst/>
            </a:prstGeom>
            <a:noFill/>
            <a:ln cap="flat" cmpd="sng" w="9525">
              <a:solidFill>
                <a:srgbClr val="E5ADE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9" name="Google Shape;339;p5"/>
            <p:cNvCxnSpPr/>
            <p:nvPr/>
          </p:nvCxnSpPr>
          <p:spPr>
            <a:xfrm>
              <a:off x="5795494" y="798361"/>
              <a:ext cx="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40" name="Google Shape;340;p5"/>
            <p:cNvSpPr/>
            <p:nvPr/>
          </p:nvSpPr>
          <p:spPr>
            <a:xfrm>
              <a:off x="1330780" y="2976170"/>
              <a:ext cx="620550" cy="62865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micro-</a:t>
              </a:r>
              <a:b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</a:b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physics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2025690" y="2976170"/>
              <a:ext cx="620550" cy="62865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planetary boundary layer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2720854" y="2976170"/>
              <a:ext cx="620550" cy="62865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deep and shallow cumulus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3415764" y="2976170"/>
              <a:ext cx="620550" cy="62865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radiation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674EA7"/>
                  </a:solidFill>
                  <a:latin typeface="Oswald"/>
                  <a:ea typeface="Oswald"/>
                  <a:cs typeface="Oswald"/>
                  <a:sym typeface="Oswald"/>
                </a:rPr>
                <a:t>RRTMG</a:t>
              </a:r>
              <a:endParaRPr b="0" i="0" sz="90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5196778" y="2976170"/>
              <a:ext cx="620550" cy="62865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aerosols/</a:t>
              </a:r>
              <a:endParaRPr b="0" i="0" sz="75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chemistry</a:t>
              </a:r>
              <a:endParaRPr b="0" i="0" sz="75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" u="none" cap="none" strike="noStrike">
                  <a:solidFill>
                    <a:srgbClr val="674EA7"/>
                  </a:solidFill>
                  <a:latin typeface="Oswald"/>
                  <a:ea typeface="Oswald"/>
                  <a:cs typeface="Oswald"/>
                  <a:sym typeface="Oswald"/>
                </a:rPr>
                <a:t>GOCART</a:t>
              </a:r>
              <a:endParaRPr b="0" i="0" sz="75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" u="none" cap="none" strike="noStrike">
                  <a:solidFill>
                    <a:srgbClr val="674EA7"/>
                  </a:solidFill>
                  <a:latin typeface="Oswald"/>
                  <a:ea typeface="Oswald"/>
                  <a:cs typeface="Oswald"/>
                  <a:sym typeface="Oswald"/>
                </a:rPr>
                <a:t>CMAQ</a:t>
              </a:r>
              <a:endParaRPr b="0" i="0" sz="75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5880562" y="2976170"/>
              <a:ext cx="620550" cy="62865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land surface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674EA7"/>
                  </a:solidFill>
                  <a:latin typeface="Oswald"/>
                  <a:ea typeface="Oswald"/>
                  <a:cs typeface="Oswald"/>
                  <a:sym typeface="Oswald"/>
                </a:rPr>
                <a:t>Noah, Noah-MP</a:t>
              </a:r>
              <a:endParaRPr b="0" i="0" sz="90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5196525" y="1862570"/>
              <a:ext cx="620550" cy="48465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ocean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674EA7"/>
                  </a:solidFill>
                  <a:latin typeface="Oswald"/>
                  <a:ea typeface="Oswald"/>
                  <a:cs typeface="Oswald"/>
                  <a:sym typeface="Oswald"/>
                </a:rPr>
                <a:t>MOM6</a:t>
              </a:r>
              <a:endParaRPr b="0" i="0" sz="90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674EA7"/>
                  </a:solidFill>
                  <a:latin typeface="Oswald"/>
                  <a:ea typeface="Oswald"/>
                  <a:cs typeface="Oswald"/>
                  <a:sym typeface="Oswald"/>
                </a:rPr>
                <a:t>HYCOM</a:t>
              </a:r>
              <a:endParaRPr b="0" i="0" sz="90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5880375" y="1862570"/>
              <a:ext cx="620550" cy="48465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sea ice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674EA7"/>
                  </a:solidFill>
                  <a:latin typeface="Oswald"/>
                  <a:ea typeface="Oswald"/>
                  <a:cs typeface="Oswald"/>
                  <a:sym typeface="Oswald"/>
                </a:rPr>
                <a:t>CICE</a:t>
              </a:r>
              <a:endParaRPr b="0" i="0" sz="90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564225" y="1862570"/>
              <a:ext cx="620550" cy="48465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wave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674EA7"/>
                  </a:solidFill>
                  <a:latin typeface="Oswald"/>
                  <a:ea typeface="Oswald"/>
                  <a:cs typeface="Oswald"/>
                  <a:sym typeface="Oswald"/>
                </a:rPr>
                <a:t>WW3</a:t>
              </a:r>
              <a:endParaRPr b="0" i="0" sz="90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7250025" y="1862570"/>
              <a:ext cx="620550" cy="48465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storm surge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674EA7"/>
                  </a:solidFill>
                  <a:latin typeface="Oswald"/>
                  <a:ea typeface="Oswald"/>
                  <a:cs typeface="Oswald"/>
                  <a:sym typeface="Oswald"/>
                </a:rPr>
                <a:t>ADCIRC</a:t>
              </a:r>
              <a:endParaRPr b="0" i="0" sz="90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1332713" y="2817883"/>
              <a:ext cx="620550" cy="1593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CCPP cap</a:t>
              </a:r>
              <a:endParaRPr b="0" i="0" sz="75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2022749" y="2817883"/>
              <a:ext cx="620550" cy="1593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CCPP cap</a:t>
              </a:r>
              <a:endParaRPr b="0" i="0" sz="75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2720180" y="2817883"/>
              <a:ext cx="620550" cy="1593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CCPP cap</a:t>
              </a:r>
              <a:endParaRPr b="0" i="0" sz="75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3417360" y="2817883"/>
              <a:ext cx="620550" cy="1593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CCPP cap</a:t>
              </a:r>
              <a:endParaRPr b="0" i="0" sz="75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5193499" y="2817883"/>
              <a:ext cx="620550" cy="1593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CCPP cap</a:t>
              </a:r>
              <a:endParaRPr b="0" i="0" sz="75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5879552" y="2817883"/>
              <a:ext cx="620550" cy="1593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CCPP cap</a:t>
              </a:r>
              <a:endParaRPr b="0" i="0" sz="75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193499" y="2660720"/>
              <a:ext cx="620550" cy="159300"/>
            </a:xfrm>
            <a:prstGeom prst="rect">
              <a:avLst/>
            </a:prstGeom>
            <a:solidFill>
              <a:srgbClr val="B6D7A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75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NUOPC cap</a:t>
              </a:r>
              <a:endParaRPr b="0" i="0" sz="675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2842950" y="1696126"/>
              <a:ext cx="1606500" cy="159300"/>
            </a:xfrm>
            <a:prstGeom prst="rect">
              <a:avLst/>
            </a:prstGeom>
            <a:solidFill>
              <a:srgbClr val="B6D7A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75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NUOPC cap</a:t>
              </a:r>
              <a:endParaRPr b="0" i="0" sz="675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1458758" y="1695435"/>
              <a:ext cx="620550" cy="159300"/>
            </a:xfrm>
            <a:prstGeom prst="rect">
              <a:avLst/>
            </a:prstGeom>
            <a:solidFill>
              <a:srgbClr val="B6D7A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75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NUOPC cap</a:t>
              </a:r>
              <a:endParaRPr b="0" i="0" sz="675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5196520" y="1705136"/>
              <a:ext cx="620550" cy="159300"/>
            </a:xfrm>
            <a:prstGeom prst="rect">
              <a:avLst/>
            </a:prstGeom>
            <a:solidFill>
              <a:srgbClr val="B6D7A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75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NUOPC cap</a:t>
              </a:r>
              <a:endParaRPr b="0" i="0" sz="675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880370" y="1703270"/>
              <a:ext cx="620550" cy="159300"/>
            </a:xfrm>
            <a:prstGeom prst="rect">
              <a:avLst/>
            </a:prstGeom>
            <a:solidFill>
              <a:srgbClr val="B6D7A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75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NUOPC cap</a:t>
              </a:r>
              <a:endParaRPr b="0" i="0" sz="675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6565195" y="1705145"/>
              <a:ext cx="620550" cy="159300"/>
            </a:xfrm>
            <a:prstGeom prst="rect">
              <a:avLst/>
            </a:prstGeom>
            <a:solidFill>
              <a:srgbClr val="B6D7A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75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NUOPC cap</a:t>
              </a:r>
              <a:endParaRPr b="0" i="0" sz="675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7250020" y="1703261"/>
              <a:ext cx="620550" cy="159300"/>
            </a:xfrm>
            <a:prstGeom prst="rect">
              <a:avLst/>
            </a:prstGeom>
            <a:solidFill>
              <a:srgbClr val="B6D7A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75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NUOPC cap</a:t>
              </a:r>
              <a:endParaRPr b="0" i="0" sz="675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4510725" y="1697036"/>
              <a:ext cx="620550" cy="628650"/>
            </a:xfrm>
            <a:prstGeom prst="rect">
              <a:avLst/>
            </a:prstGeom>
            <a:solidFill>
              <a:srgbClr val="B6D7A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CMEPS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mediator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2157788" y="1698395"/>
              <a:ext cx="620550" cy="628650"/>
            </a:xfrm>
            <a:prstGeom prst="rect">
              <a:avLst/>
            </a:prstGeom>
            <a:solidFill>
              <a:srgbClr val="B6D7A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space weather mediator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2731736" y="1035564"/>
              <a:ext cx="1845898" cy="169997"/>
            </a:xfrm>
            <a:prstGeom prst="rect">
              <a:avLst/>
            </a:prstGeom>
            <a:solidFill>
              <a:srgbClr val="B6D7A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ESMF/NUOPC driver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2982656" y="2092882"/>
              <a:ext cx="1130850" cy="1593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CCPP physics driver</a:t>
              </a:r>
              <a:endParaRPr b="0" i="0" sz="75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2618259" y="864445"/>
              <a:ext cx="2061900" cy="159300"/>
            </a:xfrm>
            <a:prstGeom prst="rect">
              <a:avLst/>
            </a:prstGeom>
            <a:solidFill>
              <a:srgbClr val="FE967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JEDI driver</a:t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cxnSp>
          <p:nvCxnSpPr>
            <p:cNvPr id="356" name="Google Shape;356;p5"/>
            <p:cNvCxnSpPr/>
            <p:nvPr/>
          </p:nvCxnSpPr>
          <p:spPr>
            <a:xfrm>
              <a:off x="3067969" y="2138101"/>
              <a:ext cx="4050" cy="422100"/>
            </a:xfrm>
            <a:prstGeom prst="straightConnector1">
              <a:avLst/>
            </a:prstGeom>
            <a:noFill/>
            <a:ln cap="flat" cmpd="sng" w="19050">
              <a:solidFill>
                <a:srgbClr val="3C78D8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cxnSp>
          <p:nvCxnSpPr>
            <p:cNvPr id="357" name="Google Shape;357;p5"/>
            <p:cNvCxnSpPr/>
            <p:nvPr/>
          </p:nvCxnSpPr>
          <p:spPr>
            <a:xfrm>
              <a:off x="1393144" y="2552251"/>
              <a:ext cx="5043375" cy="0"/>
            </a:xfrm>
            <a:prstGeom prst="straightConnector1">
              <a:avLst/>
            </a:prstGeom>
            <a:noFill/>
            <a:ln cap="flat" cmpd="sng" w="19050">
              <a:solidFill>
                <a:srgbClr val="3C7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58" name="Google Shape;358;p5"/>
            <p:cNvCxnSpPr/>
            <p:nvPr/>
          </p:nvCxnSpPr>
          <p:spPr>
            <a:xfrm>
              <a:off x="1393836" y="2555299"/>
              <a:ext cx="6525" cy="352575"/>
            </a:xfrm>
            <a:prstGeom prst="straightConnector1">
              <a:avLst/>
            </a:prstGeom>
            <a:noFill/>
            <a:ln cap="flat" cmpd="sng" w="19050">
              <a:solidFill>
                <a:srgbClr val="3C78D8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59" name="Google Shape;359;p5"/>
            <p:cNvCxnSpPr/>
            <p:nvPr/>
          </p:nvCxnSpPr>
          <p:spPr>
            <a:xfrm>
              <a:off x="2076355" y="2555299"/>
              <a:ext cx="2700" cy="352575"/>
            </a:xfrm>
            <a:prstGeom prst="straightConnector1">
              <a:avLst/>
            </a:prstGeom>
            <a:noFill/>
            <a:ln cap="flat" cmpd="sng" w="19050">
              <a:solidFill>
                <a:srgbClr val="3C78D8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60" name="Google Shape;360;p5"/>
            <p:cNvCxnSpPr/>
            <p:nvPr/>
          </p:nvCxnSpPr>
          <p:spPr>
            <a:xfrm>
              <a:off x="2784914" y="2555299"/>
              <a:ext cx="2700" cy="352575"/>
            </a:xfrm>
            <a:prstGeom prst="straightConnector1">
              <a:avLst/>
            </a:prstGeom>
            <a:noFill/>
            <a:ln cap="flat" cmpd="sng" w="19050">
              <a:solidFill>
                <a:srgbClr val="3C78D8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sp>
          <p:nvSpPr>
            <p:cNvPr id="361" name="Google Shape;361;p5"/>
            <p:cNvSpPr/>
            <p:nvPr/>
          </p:nvSpPr>
          <p:spPr>
            <a:xfrm>
              <a:off x="5879552" y="2660720"/>
              <a:ext cx="620550" cy="159300"/>
            </a:xfrm>
            <a:prstGeom prst="rect">
              <a:avLst/>
            </a:prstGeom>
            <a:solidFill>
              <a:srgbClr val="B6D7A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75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NUOPC cap</a:t>
              </a:r>
              <a:endParaRPr b="0" i="0" sz="675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1459016" y="1851697"/>
              <a:ext cx="620550" cy="484650"/>
            </a:xfrm>
            <a:prstGeom prst="rect">
              <a:avLst/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ionosphere</a:t>
              </a:r>
              <a:endParaRPr b="0" i="0" sz="75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674EA7"/>
                  </a:solidFill>
                  <a:latin typeface="Oswald"/>
                  <a:ea typeface="Oswald"/>
                  <a:cs typeface="Oswald"/>
                  <a:sym typeface="Oswald"/>
                </a:rPr>
                <a:t>IPE</a:t>
              </a:r>
              <a:endParaRPr b="0" i="0" sz="90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674EA7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cxnSp>
          <p:nvCxnSpPr>
            <p:cNvPr id="362" name="Google Shape;362;p5"/>
            <p:cNvCxnSpPr/>
            <p:nvPr/>
          </p:nvCxnSpPr>
          <p:spPr>
            <a:xfrm flipH="1" rot="10800000">
              <a:off x="1496006" y="1443811"/>
              <a:ext cx="1408050" cy="450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63" name="Google Shape;363;p5"/>
            <p:cNvCxnSpPr/>
            <p:nvPr/>
          </p:nvCxnSpPr>
          <p:spPr>
            <a:xfrm>
              <a:off x="1496756" y="1450167"/>
              <a:ext cx="6525" cy="320523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64" name="Google Shape;364;p5"/>
            <p:cNvCxnSpPr/>
            <p:nvPr/>
          </p:nvCxnSpPr>
          <p:spPr>
            <a:xfrm>
              <a:off x="2205315" y="1445773"/>
              <a:ext cx="6525" cy="352575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65" name="Google Shape;365;p5"/>
            <p:cNvCxnSpPr/>
            <p:nvPr/>
          </p:nvCxnSpPr>
          <p:spPr>
            <a:xfrm>
              <a:off x="2903550" y="1115214"/>
              <a:ext cx="2925" cy="683550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med" w="med" type="oval"/>
              <a:tailEnd len="med" w="med" type="oval"/>
            </a:ln>
          </p:spPr>
        </p:cxnSp>
        <p:cxnSp>
          <p:nvCxnSpPr>
            <p:cNvPr id="366" name="Google Shape;366;p5"/>
            <p:cNvCxnSpPr/>
            <p:nvPr/>
          </p:nvCxnSpPr>
          <p:spPr>
            <a:xfrm>
              <a:off x="3478482" y="2558870"/>
              <a:ext cx="2700" cy="352575"/>
            </a:xfrm>
            <a:prstGeom prst="straightConnector1">
              <a:avLst/>
            </a:prstGeom>
            <a:noFill/>
            <a:ln cap="flat" cmpd="sng" w="19050">
              <a:solidFill>
                <a:srgbClr val="3C78D8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67" name="Google Shape;367;p5"/>
            <p:cNvCxnSpPr/>
            <p:nvPr/>
          </p:nvCxnSpPr>
          <p:spPr>
            <a:xfrm>
              <a:off x="4343680" y="1115467"/>
              <a:ext cx="2925" cy="683550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med" w="med" type="oval"/>
              <a:tailEnd len="med" w="med" type="oval"/>
            </a:ln>
          </p:spPr>
        </p:cxnSp>
        <p:cxnSp>
          <p:nvCxnSpPr>
            <p:cNvPr id="368" name="Google Shape;368;p5"/>
            <p:cNvCxnSpPr/>
            <p:nvPr/>
          </p:nvCxnSpPr>
          <p:spPr>
            <a:xfrm>
              <a:off x="4342127" y="1444009"/>
              <a:ext cx="2948400" cy="2475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69" name="Google Shape;369;p5"/>
            <p:cNvCxnSpPr/>
            <p:nvPr/>
          </p:nvCxnSpPr>
          <p:spPr>
            <a:xfrm>
              <a:off x="4584165" y="1444141"/>
              <a:ext cx="6525" cy="352575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70" name="Google Shape;370;p5"/>
            <p:cNvCxnSpPr/>
            <p:nvPr/>
          </p:nvCxnSpPr>
          <p:spPr>
            <a:xfrm>
              <a:off x="5234246" y="1444141"/>
              <a:ext cx="6525" cy="352575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71" name="Google Shape;371;p5"/>
            <p:cNvCxnSpPr/>
            <p:nvPr/>
          </p:nvCxnSpPr>
          <p:spPr>
            <a:xfrm>
              <a:off x="5920665" y="1448416"/>
              <a:ext cx="6525" cy="352575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72" name="Google Shape;372;p5"/>
            <p:cNvCxnSpPr/>
            <p:nvPr/>
          </p:nvCxnSpPr>
          <p:spPr>
            <a:xfrm>
              <a:off x="6602275" y="1444141"/>
              <a:ext cx="6525" cy="352575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73" name="Google Shape;373;p5"/>
            <p:cNvCxnSpPr/>
            <p:nvPr/>
          </p:nvCxnSpPr>
          <p:spPr>
            <a:xfrm>
              <a:off x="7288075" y="1444141"/>
              <a:ext cx="6525" cy="352575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sp>
          <p:nvSpPr>
            <p:cNvPr id="374" name="Google Shape;374;p5"/>
            <p:cNvSpPr txBox="1"/>
            <p:nvPr/>
          </p:nvSpPr>
          <p:spPr>
            <a:xfrm>
              <a:off x="1665056" y="1273684"/>
              <a:ext cx="1053900" cy="1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space weather</a:t>
              </a:r>
              <a:endParaRPr b="0" i="1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5"/>
            <p:cNvSpPr txBox="1"/>
            <p:nvPr/>
          </p:nvSpPr>
          <p:spPr>
            <a:xfrm>
              <a:off x="4335075" y="1273858"/>
              <a:ext cx="3551625" cy="1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hurricane, medium-range weather, S2S, coastal, marine configurations</a:t>
              </a:r>
              <a:endParaRPr b="0" i="1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6" name="Google Shape;376;p5"/>
            <p:cNvCxnSpPr/>
            <p:nvPr/>
          </p:nvCxnSpPr>
          <p:spPr>
            <a:xfrm>
              <a:off x="3120012" y="1115214"/>
              <a:ext cx="2925" cy="683550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med" w="med" type="oval"/>
              <a:tailEnd len="med" w="med" type="oval"/>
            </a:ln>
          </p:spPr>
        </p:cxnSp>
        <p:sp>
          <p:nvSpPr>
            <p:cNvPr id="377" name="Google Shape;377;p5"/>
            <p:cNvSpPr txBox="1"/>
            <p:nvPr/>
          </p:nvSpPr>
          <p:spPr>
            <a:xfrm>
              <a:off x="3093806" y="1412323"/>
              <a:ext cx="1053900" cy="1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short-range  weather</a:t>
              </a:r>
              <a:endParaRPr b="0" i="1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8" name="Google Shape;378;p5"/>
            <p:cNvCxnSpPr/>
            <p:nvPr/>
          </p:nvCxnSpPr>
          <p:spPr>
            <a:xfrm>
              <a:off x="5764482" y="2553864"/>
              <a:ext cx="2700" cy="352575"/>
            </a:xfrm>
            <a:prstGeom prst="straightConnector1">
              <a:avLst/>
            </a:prstGeom>
            <a:noFill/>
            <a:ln cap="flat" cmpd="sng" w="9525">
              <a:solidFill>
                <a:srgbClr val="3C78D8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79" name="Google Shape;379;p5"/>
            <p:cNvCxnSpPr/>
            <p:nvPr/>
          </p:nvCxnSpPr>
          <p:spPr>
            <a:xfrm>
              <a:off x="6434168" y="2549205"/>
              <a:ext cx="4647" cy="356877"/>
            </a:xfrm>
            <a:prstGeom prst="straightConnector1">
              <a:avLst/>
            </a:prstGeom>
            <a:noFill/>
            <a:ln cap="flat" cmpd="sng" w="9525">
              <a:solidFill>
                <a:srgbClr val="3C78D8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80" name="Google Shape;380;p5"/>
            <p:cNvCxnSpPr/>
            <p:nvPr/>
          </p:nvCxnSpPr>
          <p:spPr>
            <a:xfrm>
              <a:off x="4186350" y="2730845"/>
              <a:ext cx="1058850" cy="6300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381" name="Google Shape;381;p5"/>
            <p:cNvCxnSpPr/>
            <p:nvPr/>
          </p:nvCxnSpPr>
          <p:spPr>
            <a:xfrm>
              <a:off x="4179374" y="1751260"/>
              <a:ext cx="6975" cy="979650"/>
            </a:xfrm>
            <a:prstGeom prst="straightConnector1">
              <a:avLst/>
            </a:prstGeom>
            <a:noFill/>
            <a:ln cap="flat" cmpd="sng" w="19050">
              <a:solidFill>
                <a:srgbClr val="6AA84F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382" name="Google Shape;382;p5"/>
            <p:cNvSpPr txBox="1"/>
            <p:nvPr/>
          </p:nvSpPr>
          <p:spPr>
            <a:xfrm>
              <a:off x="4179656" y="2743885"/>
              <a:ext cx="654342" cy="113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air quality</a:t>
              </a:r>
              <a:endParaRPr b="0" i="1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4" name="Google Shape;284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71132" y="4244396"/>
              <a:ext cx="789572" cy="62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43570" y="4251352"/>
              <a:ext cx="620550" cy="620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94243" y="4244402"/>
              <a:ext cx="620550" cy="615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423700" y="4255111"/>
              <a:ext cx="620550" cy="610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440296" y="4254503"/>
              <a:ext cx="620550" cy="620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p5"/>
            <p:cNvSpPr txBox="1"/>
            <p:nvPr/>
          </p:nvSpPr>
          <p:spPr>
            <a:xfrm>
              <a:off x="6632850" y="3607154"/>
              <a:ext cx="1609574" cy="12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85725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434343"/>
                  </a:solidFill>
                  <a:latin typeface="Oswald"/>
                  <a:ea typeface="Oswald"/>
                  <a:cs typeface="Oswald"/>
                  <a:sym typeface="Oswald"/>
                </a:rPr>
                <a:t>University Partners</a:t>
              </a:r>
              <a:endParaRPr b="1" i="0" sz="9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-100013" lvl="0" marL="128588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Oswald"/>
                <a:buChar char="●"/>
              </a:pPr>
              <a:r>
                <a:rPr b="0" i="0" lang="en-US" sz="750" u="none" cap="none" strike="noStrike">
                  <a:solidFill>
                    <a:srgbClr val="434343"/>
                  </a:solidFill>
                  <a:latin typeface="Oswald"/>
                  <a:ea typeface="Oswald"/>
                  <a:cs typeface="Oswald"/>
                  <a:sym typeface="Oswald"/>
                </a:rPr>
                <a:t>Florida State Univ.</a:t>
              </a:r>
              <a:endParaRPr/>
            </a:p>
            <a:p>
              <a:pPr indent="-100013" lvl="0" marL="128588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Oswald"/>
                <a:buChar char="●"/>
              </a:pPr>
              <a:r>
                <a:rPr b="0" i="0" lang="en-US" sz="750" u="none" cap="none" strike="noStrike">
                  <a:solidFill>
                    <a:srgbClr val="434343"/>
                  </a:solidFill>
                  <a:latin typeface="Oswald"/>
                  <a:ea typeface="Oswald"/>
                  <a:cs typeface="Oswald"/>
                  <a:sym typeface="Oswald"/>
                </a:rPr>
                <a:t>Univ. of Notre Dame</a:t>
              </a:r>
              <a:endParaRPr b="0" i="0" sz="75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-100013" lvl="0" marL="128588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Oswald"/>
                <a:buChar char="●"/>
              </a:pPr>
              <a:r>
                <a:rPr b="0" i="0" lang="en-US" sz="750" u="none" cap="none" strike="noStrike">
                  <a:solidFill>
                    <a:srgbClr val="434343"/>
                  </a:solidFill>
                  <a:latin typeface="Oswald"/>
                  <a:ea typeface="Oswald"/>
                  <a:cs typeface="Oswald"/>
                  <a:sym typeface="Oswald"/>
                </a:rPr>
                <a:t>Univ. of Colorado/CIRES</a:t>
              </a:r>
              <a:endParaRPr b="0" i="0" sz="75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-100013" lvl="0" marL="128588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Oswald"/>
                <a:buChar char="●"/>
              </a:pPr>
              <a:r>
                <a:rPr b="0" i="0" lang="en-US" sz="750" u="none" cap="none" strike="noStrike">
                  <a:solidFill>
                    <a:srgbClr val="434343"/>
                  </a:solidFill>
                  <a:latin typeface="Oswald"/>
                  <a:ea typeface="Oswald"/>
                  <a:cs typeface="Oswald"/>
                  <a:sym typeface="Oswald"/>
                </a:rPr>
                <a:t>Colorado State Univ./CIRA</a:t>
              </a:r>
              <a:endParaRPr b="0" i="0" sz="75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-100013" lvl="0" marL="128588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Oswald"/>
                <a:buChar char="●"/>
              </a:pPr>
              <a:r>
                <a:rPr b="0" i="0" lang="en-US" sz="750" u="none" cap="none" strike="noStrike">
                  <a:solidFill>
                    <a:srgbClr val="434343"/>
                  </a:solidFill>
                  <a:latin typeface="Oswald"/>
                  <a:ea typeface="Oswald"/>
                  <a:cs typeface="Oswald"/>
                  <a:sym typeface="Oswald"/>
                </a:rPr>
                <a:t>Harvard University</a:t>
              </a:r>
              <a:endParaRPr b="0" i="0" sz="75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-100013" lvl="0" marL="128588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Oswald"/>
                <a:buChar char="●"/>
              </a:pPr>
              <a:r>
                <a:rPr b="0" i="0" lang="en-US" sz="750" u="none" cap="none" strike="noStrike">
                  <a:solidFill>
                    <a:srgbClr val="434343"/>
                  </a:solidFill>
                  <a:latin typeface="Oswald"/>
                  <a:ea typeface="Oswald"/>
                  <a:cs typeface="Oswald"/>
                  <a:sym typeface="Oswald"/>
                </a:rPr>
                <a:t>many others</a:t>
              </a:r>
              <a:endParaRPr b="0" i="0" sz="75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290" name="Google Shape;290;p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767494" y="4261984"/>
              <a:ext cx="620550" cy="615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4" name="Google Shape;384;p5"/>
            <p:cNvSpPr txBox="1"/>
            <p:nvPr/>
          </p:nvSpPr>
          <p:spPr>
            <a:xfrm>
              <a:off x="1926205" y="4867652"/>
              <a:ext cx="804431" cy="143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68550" spcFirstLastPara="1" rIns="68550" wrap="square" tIns="68550">
              <a:noAutofit/>
            </a:bodyPr>
            <a:lstStyle/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0B5394"/>
                  </a:solidFill>
                  <a:latin typeface="Calibri"/>
                  <a:ea typeface="Calibri"/>
                  <a:cs typeface="Calibri"/>
                  <a:sym typeface="Calibri"/>
                </a:rPr>
                <a:t>JCSDA</a:t>
              </a:r>
              <a:endParaRPr b="1" i="0" sz="12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"/>
            <p:cNvSpPr txBox="1"/>
            <p:nvPr/>
          </p:nvSpPr>
          <p:spPr>
            <a:xfrm>
              <a:off x="3474494" y="4861002"/>
              <a:ext cx="567214" cy="1534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0B5394"/>
                  </a:solidFill>
                  <a:latin typeface="Calibri"/>
                  <a:ea typeface="Calibri"/>
                  <a:cs typeface="Calibri"/>
                  <a:sym typeface="Calibri"/>
                </a:rPr>
                <a:t>DOE</a:t>
              </a:r>
              <a:endParaRPr b="1" i="0" sz="12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"/>
            <p:cNvSpPr txBox="1"/>
            <p:nvPr/>
          </p:nvSpPr>
          <p:spPr>
            <a:xfrm>
              <a:off x="4187953" y="4868409"/>
              <a:ext cx="567214" cy="1534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0B5394"/>
                  </a:solidFill>
                  <a:latin typeface="Calibri"/>
                  <a:ea typeface="Calibri"/>
                  <a:cs typeface="Calibri"/>
                  <a:sym typeface="Calibri"/>
                </a:rPr>
                <a:t>EPA</a:t>
              </a:r>
              <a:endParaRPr b="1" i="0" sz="12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"/>
            <p:cNvSpPr txBox="1"/>
            <p:nvPr/>
          </p:nvSpPr>
          <p:spPr>
            <a:xfrm>
              <a:off x="4805627" y="4868409"/>
              <a:ext cx="567214" cy="1534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0B5394"/>
                  </a:solidFill>
                  <a:latin typeface="Calibri"/>
                  <a:ea typeface="Calibri"/>
                  <a:cs typeface="Calibri"/>
                  <a:sym typeface="Calibri"/>
                </a:rPr>
                <a:t>Navy</a:t>
              </a:r>
              <a:endParaRPr b="1" i="0" sz="12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"/>
            <p:cNvSpPr txBox="1"/>
            <p:nvPr/>
          </p:nvSpPr>
          <p:spPr>
            <a:xfrm>
              <a:off x="6632850" y="2996470"/>
              <a:ext cx="1408050" cy="628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85725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434343"/>
                  </a:solidFill>
                  <a:latin typeface="Oswald"/>
                  <a:ea typeface="Oswald"/>
                  <a:cs typeface="Oswald"/>
                  <a:sym typeface="Oswald"/>
                </a:rPr>
                <a:t>Industry Partners</a:t>
              </a:r>
              <a:endParaRPr b="1" i="0" sz="9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-100013" lvl="0" marL="128588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Oswald"/>
                <a:buChar char="●"/>
              </a:pPr>
              <a:r>
                <a:rPr b="0" i="0" lang="en-US" sz="900" u="none" cap="none" strike="noStrike">
                  <a:solidFill>
                    <a:srgbClr val="434343"/>
                  </a:solidFill>
                  <a:latin typeface="Oswald"/>
                  <a:ea typeface="Oswald"/>
                  <a:cs typeface="Oswald"/>
                  <a:sym typeface="Oswald"/>
                </a:rPr>
                <a:t>AER</a:t>
              </a:r>
              <a:endParaRPr b="0" i="0" sz="9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-100013" lvl="0" marL="128588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200"/>
                <a:buFont typeface="Oswald"/>
                <a:buChar char="●"/>
              </a:pPr>
              <a:r>
                <a:rPr b="0" i="0" lang="en-US" sz="900" u="none" cap="none" strike="noStrike">
                  <a:solidFill>
                    <a:srgbClr val="434343"/>
                  </a:solidFill>
                  <a:latin typeface="Oswald"/>
                  <a:ea typeface="Oswald"/>
                  <a:cs typeface="Oswald"/>
                  <a:sym typeface="Oswald"/>
                </a:rPr>
                <a:t>Amazon</a:t>
              </a:r>
              <a:endParaRPr b="0" i="0" sz="9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389" name="Google Shape;389;p5"/>
            <p:cNvSpPr txBox="1"/>
            <p:nvPr/>
          </p:nvSpPr>
          <p:spPr>
            <a:xfrm>
              <a:off x="1335994" y="3933972"/>
              <a:ext cx="1130850" cy="23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Federal Partners</a:t>
              </a:r>
              <a:endParaRPr b="1" i="0" sz="9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292" name="Google Shape;292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373111" y="4253772"/>
              <a:ext cx="620550" cy="610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p5"/>
            <p:cNvSpPr txBox="1"/>
            <p:nvPr/>
          </p:nvSpPr>
          <p:spPr>
            <a:xfrm>
              <a:off x="7181117" y="4791225"/>
              <a:ext cx="17972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Courtesy C. DeLuca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"/>
          <p:cNvSpPr txBox="1"/>
          <p:nvPr>
            <p:ph type="title"/>
          </p:nvPr>
        </p:nvSpPr>
        <p:spPr>
          <a:xfrm>
            <a:off x="694200" y="550650"/>
            <a:ext cx="7756846" cy="68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UFS mandates</a:t>
            </a:r>
            <a:endParaRPr/>
          </a:p>
        </p:txBody>
      </p:sp>
      <p:sp>
        <p:nvSpPr>
          <p:cNvPr id="396" name="Google Shape;396;p6"/>
          <p:cNvSpPr txBox="1"/>
          <p:nvPr>
            <p:ph idx="1" type="body"/>
          </p:nvPr>
        </p:nvSpPr>
        <p:spPr>
          <a:xfrm>
            <a:off x="693738" y="1238250"/>
            <a:ext cx="7756525" cy="32496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0270"/>
              <a:buChar char="●"/>
            </a:pPr>
            <a:r>
              <a:rPr lang="en-US" sz="2000"/>
              <a:t>In NOAA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6066"/>
              <a:buChar char="○"/>
            </a:pPr>
            <a:r>
              <a:rPr lang="en-US" sz="1800"/>
              <a:t>NOAA Science Council report on community modeling (2017)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6066"/>
              <a:buChar char="○"/>
            </a:pPr>
            <a:r>
              <a:rPr lang="en-US" sz="1800"/>
              <a:t>UFS Vision and Roadmap documents, signed by NWS, NOS, OAR and NESDIS AAs (developed 2018, published 2020)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6066"/>
              <a:buChar char="○"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NOAA Administrative Order 201-118</a:t>
            </a:r>
            <a:r>
              <a:rPr lang="en-US" sz="1800"/>
              <a:t> entitled “Software Governance and Public Release Policy” (2024)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6066"/>
              <a:buChar char="○"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NOAA Modeling Strategy </a:t>
            </a:r>
            <a:r>
              <a:rPr lang="en-US" sz="1800"/>
              <a:t>(2024)</a:t>
            </a:r>
            <a:br>
              <a:rPr lang="en-US" sz="1800"/>
            </a:br>
            <a:endParaRPr sz="1800"/>
          </a:p>
          <a:p>
            <a:pPr indent="-228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6066"/>
              <a:buNone/>
            </a:pPr>
            <a:r>
              <a:t/>
            </a:r>
            <a:endParaRPr sz="18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0270"/>
              <a:buChar char="●"/>
            </a:pPr>
            <a:r>
              <a:rPr lang="en-US" sz="2000"/>
              <a:t>In Law: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6066"/>
              <a:buChar char="○"/>
            </a:pPr>
            <a:r>
              <a:rPr lang="en-US" sz="1800"/>
              <a:t>LEGEND Act (15 U.S.C. § 8512a) (2022)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6066"/>
              <a:buChar char="○"/>
            </a:pPr>
            <a:r>
              <a:rPr lang="en-US" sz="1800"/>
              <a:t>SHARE IT act (Public Law No: 118-187) (2025)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"/>
          <p:cNvSpPr txBox="1"/>
          <p:nvPr>
            <p:ph type="title"/>
          </p:nvPr>
        </p:nvSpPr>
        <p:spPr>
          <a:xfrm>
            <a:off x="694200" y="553180"/>
            <a:ext cx="3799980" cy="6789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LEGEND Act</a:t>
            </a:r>
            <a:endParaRPr/>
          </a:p>
        </p:txBody>
      </p:sp>
      <p:sp>
        <p:nvSpPr>
          <p:cNvPr id="402" name="Google Shape;402;p7"/>
          <p:cNvSpPr txBox="1"/>
          <p:nvPr>
            <p:ph idx="1" type="body"/>
          </p:nvPr>
        </p:nvSpPr>
        <p:spPr>
          <a:xfrm>
            <a:off x="-166254" y="1335089"/>
            <a:ext cx="4660500" cy="3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1" marL="615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None/>
            </a:pPr>
            <a:r>
              <a:rPr lang="en-US" sz="1800"/>
              <a:t>NDAA Dec. 2022 Section 10601, LEGEND Act. “LEARNING EXCELLENCE AND GOOD EXAMPLES FROM NEW DEVELOPERS”</a:t>
            </a:r>
            <a:endParaRPr/>
          </a:p>
          <a:p>
            <a:pPr indent="-293211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Char char="○"/>
            </a:pPr>
            <a:r>
              <a:rPr lang="en-US" sz="1800"/>
              <a:t>Directed at NOAA</a:t>
            </a:r>
            <a:endParaRPr/>
          </a:p>
          <a:p>
            <a:pPr indent="-293211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Char char="○"/>
            </a:pPr>
            <a:r>
              <a:rPr lang="en-US" sz="1800"/>
              <a:t>“Open Source”</a:t>
            </a:r>
            <a:endParaRPr/>
          </a:p>
          <a:p>
            <a:pPr indent="-293211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Char char="○"/>
            </a:pPr>
            <a:r>
              <a:rPr lang="en-US" sz="1800"/>
              <a:t>With some exceptions</a:t>
            </a:r>
            <a:endParaRPr/>
          </a:p>
          <a:p>
            <a:pPr indent="-293211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Char char="■"/>
            </a:pPr>
            <a:r>
              <a:rPr lang="en-US" sz="1800"/>
              <a:t>Obsolescent code</a:t>
            </a:r>
            <a:endParaRPr/>
          </a:p>
          <a:p>
            <a:pPr indent="-293211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Char char="■"/>
            </a:pPr>
            <a:r>
              <a:rPr lang="en-US" sz="1800"/>
              <a:t>Restricted code</a:t>
            </a:r>
            <a:endParaRPr/>
          </a:p>
          <a:p>
            <a:pPr indent="-293211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Char char="○"/>
            </a:pPr>
            <a:r>
              <a:rPr lang="en-US" sz="1800"/>
              <a:t>Mentioning EPIC</a:t>
            </a:r>
            <a:endParaRPr/>
          </a:p>
          <a:p>
            <a:pPr indent="-293211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Char char="○"/>
            </a:pPr>
            <a:r>
              <a:rPr lang="en-US" sz="1800"/>
              <a:t>Models </a:t>
            </a:r>
            <a:r>
              <a:rPr b="1" i="1" lang="en-US" sz="1800"/>
              <a:t>and</a:t>
            </a:r>
            <a:r>
              <a:rPr lang="en-US" sz="1800"/>
              <a:t> Data</a:t>
            </a:r>
            <a:endParaRPr/>
          </a:p>
          <a:p>
            <a:pPr indent="-293211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Char char="○"/>
            </a:pPr>
            <a:r>
              <a:rPr lang="en-US" sz="1800">
                <a:solidFill>
                  <a:srgbClr val="00B050"/>
                </a:solidFill>
              </a:rPr>
              <a:t>Foundational for UFS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999"/>
              <a:buNone/>
            </a:pPr>
            <a:r>
              <a:t/>
            </a:r>
            <a:endParaRPr sz="2000"/>
          </a:p>
        </p:txBody>
      </p:sp>
      <p:sp>
        <p:nvSpPr>
          <p:cNvPr id="403" name="Google Shape;403;p7"/>
          <p:cNvSpPr txBox="1"/>
          <p:nvPr/>
        </p:nvSpPr>
        <p:spPr>
          <a:xfrm>
            <a:off x="4856018" y="720533"/>
            <a:ext cx="3858436" cy="3046988"/>
          </a:xfrm>
          <a:prstGeom prst="rect">
            <a:avLst/>
          </a:prstGeom>
          <a:solidFill>
            <a:srgbClr val="71DD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Purposes.--The purposes of this section are–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(1) to support innovation in modeling by allowing interested stakeholders to have easy and complete access to operational model codes and to other models, as the Administrator determines appropriate; and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(2) to use vetted innovations arising from access described in paragraph (1) to improve modeling by the Administration.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"/>
          <p:cNvSpPr txBox="1"/>
          <p:nvPr>
            <p:ph type="title"/>
          </p:nvPr>
        </p:nvSpPr>
        <p:spPr>
          <a:xfrm>
            <a:off x="694200" y="550650"/>
            <a:ext cx="7756846" cy="68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UFS references</a:t>
            </a:r>
            <a:endParaRPr/>
          </a:p>
        </p:txBody>
      </p:sp>
      <p:sp>
        <p:nvSpPr>
          <p:cNvPr id="409" name="Google Shape;409;p8"/>
          <p:cNvSpPr txBox="1"/>
          <p:nvPr>
            <p:ph idx="1" type="body"/>
          </p:nvPr>
        </p:nvSpPr>
        <p:spPr>
          <a:xfrm>
            <a:off x="693738" y="1182112"/>
            <a:ext cx="7147935" cy="34105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Char char="●"/>
            </a:pPr>
            <a:r>
              <a:rPr lang="en-US"/>
              <a:t>Link, J., S., H. L. Tolman and K. Robinson, 2017: NOAA’s Unified Modeling Strategy, </a:t>
            </a:r>
            <a:r>
              <a:rPr i="1" lang="en-US"/>
              <a:t>Nature</a:t>
            </a:r>
            <a:r>
              <a:rPr lang="en-US"/>
              <a:t>, </a:t>
            </a:r>
            <a:r>
              <a:rPr b="1" lang="en-US"/>
              <a:t>549</a:t>
            </a:r>
            <a:r>
              <a:rPr lang="en-US"/>
              <a:t>, 458-458.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Char char="●"/>
            </a:pPr>
            <a:r>
              <a:rPr lang="en-US"/>
              <a:t>Link, J. S., H. L. Tolman, E. Bayler, C. Holt, C. W. Brown, P. B. Burke, J. C. Carman, S. L. Cross, J. P. Dunne, D. W. Lipton, A. Mariotti, R. D. Methot, E. P. Myers, T. L. Schneider, M. Grasso, and K. Robinson, 2017: </a:t>
            </a:r>
            <a:r>
              <a:rPr i="1" lang="en-US"/>
              <a:t>High-level NOAA unified modeling overview, </a:t>
            </a:r>
            <a:r>
              <a:rPr lang="en-US"/>
              <a:t>NOAA report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https://doi.org/10.7289/V5GB2248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Char char="●"/>
            </a:pPr>
            <a:r>
              <a:rPr lang="en-US"/>
              <a:t>Tolman, H. L., and J. Cortinas, 2020: </a:t>
            </a:r>
            <a:r>
              <a:rPr i="1" lang="en-US"/>
              <a:t>A strategic vision for NOAA’s physical environmental modeling enterprise.</a:t>
            </a:r>
            <a:r>
              <a:rPr lang="en-US"/>
              <a:t> Report, NOAA. 9 pp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https://doi.org/10.25923/0rac-9017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Char char="●"/>
            </a:pPr>
            <a:r>
              <a:rPr lang="en-US"/>
              <a:t>Tolman, H. L., and J. Cortinas, 2020: </a:t>
            </a:r>
            <a:r>
              <a:rPr i="1" lang="en-US"/>
              <a:t>2017-2018 roadmap for the production suite at NCEP.</a:t>
            </a:r>
            <a:r>
              <a:rPr lang="en-US"/>
              <a:t> Report, NOAA. 35 pp. + Appendices  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https://doi.org/10.25923/kr4a-zy63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Char char="●"/>
            </a:pPr>
            <a:r>
              <a:rPr lang="en-US"/>
              <a:t>Jacobs, N. A., 2021: Open Innovation and the Case for Community Model Development. </a:t>
            </a:r>
            <a:r>
              <a:rPr i="1" lang="en-US"/>
              <a:t>BAMS</a:t>
            </a:r>
            <a:r>
              <a:rPr lang="en-US"/>
              <a:t>, </a:t>
            </a:r>
            <a:r>
              <a:rPr b="1" lang="en-US"/>
              <a:t>102</a:t>
            </a:r>
            <a:r>
              <a:rPr lang="en-US"/>
              <a:t>, E2002–E2011.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Char char="●"/>
            </a:pPr>
            <a:r>
              <a:rPr lang="en-US"/>
              <a:t>Uccellini, L. W., R. W. Spinrad, D. M. Koch, C. N. McLean, and W. M. Lapenta, 2022: EPIC as a Catalyst for NOAA’s Future Earth Prediction System. </a:t>
            </a:r>
            <a:r>
              <a:rPr i="1" lang="en-US"/>
              <a:t>BAMS</a:t>
            </a:r>
            <a:r>
              <a:rPr lang="en-US"/>
              <a:t>, 1</a:t>
            </a:r>
            <a:r>
              <a:rPr b="1" lang="en-US"/>
              <a:t>0</a:t>
            </a:r>
            <a:r>
              <a:rPr lang="en-US"/>
              <a:t>3, E2246–E2264.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Char char="●"/>
            </a:pPr>
            <a:r>
              <a:rPr lang="en-US"/>
              <a:t>Alves, J., H. Tolman, A. Roland, A. Abdolali, F. Ardhuin, G. Mann, A. Chawla, and J. Smith, 2023: NOAA’s Great Lakes Wave Prediction System: A Successful Framework for Accelerating the Transition of Innovations to Operations. </a:t>
            </a:r>
            <a:r>
              <a:rPr i="1" lang="en-US"/>
              <a:t>BAMS</a:t>
            </a:r>
            <a:r>
              <a:rPr lang="en-US"/>
              <a:t>, </a:t>
            </a:r>
            <a:r>
              <a:rPr b="1" lang="en-US"/>
              <a:t>104</a:t>
            </a:r>
            <a:r>
              <a:rPr lang="en-US"/>
              <a:t>, E837–E850.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Char char="●"/>
            </a:pPr>
            <a:r>
              <a:rPr lang="en-US"/>
              <a:t>Tolman, H. L., 2025: What makes a successful community model for research and operations? Lessons learned from WAVEWATCH III ®. </a:t>
            </a:r>
            <a:r>
              <a:rPr i="1" lang="en-US"/>
              <a:t>BAMS</a:t>
            </a:r>
            <a:r>
              <a:rPr lang="en-US"/>
              <a:t>, EOR.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"/>
          <p:cNvSpPr/>
          <p:nvPr/>
        </p:nvSpPr>
        <p:spPr>
          <a:xfrm>
            <a:off x="7086600" y="3532910"/>
            <a:ext cx="1939636" cy="12816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9"/>
          <p:cNvSpPr txBox="1"/>
          <p:nvPr>
            <p:ph type="title"/>
          </p:nvPr>
        </p:nvSpPr>
        <p:spPr>
          <a:xfrm>
            <a:off x="694200" y="553180"/>
            <a:ext cx="3799980" cy="6789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Software Stack (July 2024)</a:t>
            </a:r>
            <a:endParaRPr/>
          </a:p>
        </p:txBody>
      </p:sp>
      <p:sp>
        <p:nvSpPr>
          <p:cNvPr id="416" name="Google Shape;416;p9"/>
          <p:cNvSpPr txBox="1"/>
          <p:nvPr>
            <p:ph idx="1" type="body"/>
          </p:nvPr>
        </p:nvSpPr>
        <p:spPr>
          <a:xfrm>
            <a:off x="694199" y="1334930"/>
            <a:ext cx="38001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7837"/>
              <a:buChar char="●"/>
            </a:pPr>
            <a:r>
              <a:rPr lang="en-US" sz="1600"/>
              <a:t>This is the core of the UFS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lang="en-US" sz="1400"/>
              <a:t>Infrastructure (ESMF, NUOPC, CMEPS, DMEPS, libraries))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lang="en-US" sz="1400"/>
              <a:t>DA (JEDI)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lang="en-US" sz="1400"/>
              <a:t>Atmosphere (FV3, CCPP, MPAS)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lang="en-US" sz="1400"/>
              <a:t>Ocean (MOM6, ADCIRC, +6 !!)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lang="en-US" sz="1400"/>
              <a:t>Hydro (NWM, NextGen)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lang="en-US" sz="1400"/>
              <a:t>Sea Ice (CICE, “MOM6”)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lang="en-US" sz="1400"/>
              <a:t>Wind Waves (WW3, SWAN)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lang="en-US" sz="1400"/>
              <a:t>Land (Noah-MP, LM4)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lang="en-US" sz="1400"/>
              <a:t>Atmospheric composition / Air Quality (GOCART, HYSPLIT, …)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lang="en-US" sz="1400"/>
              <a:t>Space weather (WAM-IPE, ENLIL)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7837"/>
              <a:buChar char="●"/>
            </a:pPr>
            <a:r>
              <a:rPr lang="en-US" sz="1600"/>
              <a:t>To be updated later this year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4942"/>
              <a:buChar char="○"/>
            </a:pPr>
            <a:r>
              <a:rPr lang="en-US" sz="1400"/>
              <a:t>Adding languages and need for software modernization (other talk this week)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7837"/>
              <a:buChar char="●"/>
            </a:pPr>
            <a:r>
              <a:rPr lang="en-US" sz="1600"/>
              <a:t>Ownership based governance</a:t>
            </a:r>
            <a:endParaRPr/>
          </a:p>
        </p:txBody>
      </p:sp>
      <p:pic>
        <p:nvPicPr>
          <p:cNvPr id="417" name="Google Shape;41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7037" y="-38749"/>
            <a:ext cx="3593350" cy="5289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