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Nunito"/>
      <p:regular r:id="rId35"/>
      <p:bold r:id="rId36"/>
      <p:italic r:id="rId37"/>
      <p:boldItalic r:id="rId38"/>
    </p:embeddedFont>
    <p:embeddedFont>
      <p:font typeface="Source Code Pro"/>
      <p:regular r:id="rId39"/>
      <p:bold r:id="rId40"/>
      <p:italic r:id="rId41"/>
      <p:boldItalic r:id="rId42"/>
    </p:embeddedFont>
    <p:embeddedFont>
      <p:font typeface="Maven Pro"/>
      <p:regular r:id="rId43"/>
      <p:bold r:id="rId44"/>
    </p:embeddedFont>
    <p:embeddedFont>
      <p:font typeface="Roboto Mono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SourceCodePro-bold.fntdata"/><Relationship Id="rId20" Type="http://schemas.openxmlformats.org/officeDocument/2006/relationships/slide" Target="slides/slide15.xml"/><Relationship Id="rId42" Type="http://schemas.openxmlformats.org/officeDocument/2006/relationships/font" Target="fonts/SourceCodePro-boldItalic.fntdata"/><Relationship Id="rId41" Type="http://schemas.openxmlformats.org/officeDocument/2006/relationships/font" Target="fonts/SourceCodePro-italic.fntdata"/><Relationship Id="rId22" Type="http://schemas.openxmlformats.org/officeDocument/2006/relationships/slide" Target="slides/slide17.xml"/><Relationship Id="rId44" Type="http://schemas.openxmlformats.org/officeDocument/2006/relationships/font" Target="fonts/MavenPro-bold.fntdata"/><Relationship Id="rId21" Type="http://schemas.openxmlformats.org/officeDocument/2006/relationships/slide" Target="slides/slide16.xml"/><Relationship Id="rId43" Type="http://schemas.openxmlformats.org/officeDocument/2006/relationships/font" Target="fonts/MavenPro-regular.fntdata"/><Relationship Id="rId24" Type="http://schemas.openxmlformats.org/officeDocument/2006/relationships/slide" Target="slides/slide19.xml"/><Relationship Id="rId46" Type="http://schemas.openxmlformats.org/officeDocument/2006/relationships/font" Target="fonts/RobotoMono-bold.fntdata"/><Relationship Id="rId23" Type="http://schemas.openxmlformats.org/officeDocument/2006/relationships/slide" Target="slides/slide18.xml"/><Relationship Id="rId45" Type="http://schemas.openxmlformats.org/officeDocument/2006/relationships/font" Target="fonts/RobotoMon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8" Type="http://schemas.openxmlformats.org/officeDocument/2006/relationships/font" Target="fonts/RobotoMono-boldItalic.fntdata"/><Relationship Id="rId25" Type="http://schemas.openxmlformats.org/officeDocument/2006/relationships/slide" Target="slides/slide20.xml"/><Relationship Id="rId47" Type="http://schemas.openxmlformats.org/officeDocument/2006/relationships/font" Target="fonts/RobotoMono-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Nunito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Nunito-italic.fntdata"/><Relationship Id="rId14" Type="http://schemas.openxmlformats.org/officeDocument/2006/relationships/slide" Target="slides/slide9.xml"/><Relationship Id="rId36" Type="http://schemas.openxmlformats.org/officeDocument/2006/relationships/font" Target="fonts/Nunito-bold.fntdata"/><Relationship Id="rId17" Type="http://schemas.openxmlformats.org/officeDocument/2006/relationships/slide" Target="slides/slide12.xml"/><Relationship Id="rId39" Type="http://schemas.openxmlformats.org/officeDocument/2006/relationships/font" Target="fonts/SourceCodePro-regular.fntdata"/><Relationship Id="rId16" Type="http://schemas.openxmlformats.org/officeDocument/2006/relationships/slide" Target="slides/slide11.xml"/><Relationship Id="rId38" Type="http://schemas.openxmlformats.org/officeDocument/2006/relationships/font" Target="fonts/Nunito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79c29cf31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79c29cf31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79c29cf315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79c29cf315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79c29cf315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79c29cf315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48a0b5ba21_2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48a0b5ba21_2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48a0b5ba21_2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48a0b5ba21_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48a0b5ba21_2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48a0b5ba21_2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79c29cf315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79c29cf315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7ad40df992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7ad40df99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770e1c077d_0_7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770e1c077d_0_7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770e1c077d_0_7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770e1c077d_0_7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770e1c077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770e1c077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77f74f5b0d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77f74f5b0d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7a7155caf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7a7155caf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7a7155caf2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7a7155caf2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7a7155caf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7a7155caf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7a7155caf2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7a7155caf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7a7155caf2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7a7155caf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7a7155caf2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7a7155caf2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7a7155caf2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7a7155caf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7a7155caf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7a7155caf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77f74f5b0d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77f74f5b0d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770e1c077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770e1c077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770e1c077d_0_7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770e1c077d_0_7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770e1c077d_0_7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770e1c077d_0_7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79c29cf31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79c29cf31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79c29cf31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79c29cf31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79c29cf31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79c29cf31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79c29cf315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79c29cf31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8" y="581075"/>
            <a:ext cx="8520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Font typeface="Maven Pro"/>
              <a:buNone/>
              <a:defRPr sz="3800">
                <a:latin typeface="Maven Pro"/>
                <a:ea typeface="Maven Pro"/>
                <a:cs typeface="Maven Pro"/>
                <a:sym typeface="Maven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428700" y="446175"/>
            <a:ext cx="1072800" cy="0"/>
            <a:chOff x="1376350" y="528325"/>
            <a:chExt cx="1072800" cy="0"/>
          </a:xfrm>
        </p:grpSpPr>
        <p:cxnSp>
          <p:nvCxnSpPr>
            <p:cNvPr id="15" name="Google Shape;15;p2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145FA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F1761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00C9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7" name="Google Shape;67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0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indent="-317500" lvl="1" marL="91440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indent="-317500" lvl="8" marL="4114800">
              <a:spcBef>
                <a:spcPts val="1000"/>
              </a:spcBef>
              <a:spcAft>
                <a:spcPts val="120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428700" y="446175"/>
            <a:ext cx="1072800" cy="0"/>
            <a:chOff x="1376350" y="528325"/>
            <a:chExt cx="1072800" cy="0"/>
          </a:xfrm>
        </p:grpSpPr>
        <p:cxnSp>
          <p:nvCxnSpPr>
            <p:cNvPr id="26" name="Google Shape;26;p4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145FA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" name="Google Shape;27;p4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F1761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" name="Google Shape;28;p4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00C9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000"/>
              </a:spcBef>
              <a:spcAft>
                <a:spcPts val="12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000"/>
              </a:spcBef>
              <a:spcAft>
                <a:spcPts val="12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4" name="Google Shape;34;p5"/>
          <p:cNvGrpSpPr/>
          <p:nvPr/>
        </p:nvGrpSpPr>
        <p:grpSpPr>
          <a:xfrm>
            <a:off x="428700" y="446175"/>
            <a:ext cx="1072800" cy="0"/>
            <a:chOff x="1376350" y="528325"/>
            <a:chExt cx="1072800" cy="0"/>
          </a:xfrm>
        </p:grpSpPr>
        <p:cxnSp>
          <p:nvCxnSpPr>
            <p:cNvPr id="35" name="Google Shape;35;p5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145FA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" name="Google Shape;36;p5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F1761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" name="Google Shape;37;p5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00C9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1" name="Google Shape;41;p6"/>
          <p:cNvGrpSpPr/>
          <p:nvPr/>
        </p:nvGrpSpPr>
        <p:grpSpPr>
          <a:xfrm>
            <a:off x="428700" y="446175"/>
            <a:ext cx="1072800" cy="0"/>
            <a:chOff x="1376350" y="528325"/>
            <a:chExt cx="1072800" cy="0"/>
          </a:xfrm>
        </p:grpSpPr>
        <p:cxnSp>
          <p:nvCxnSpPr>
            <p:cNvPr id="42" name="Google Shape;42;p6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145FA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" name="Google Shape;43;p6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F1761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" name="Google Shape;44;p6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00C9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000"/>
              </a:spcBef>
              <a:spcAft>
                <a:spcPts val="12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428700" y="446175"/>
            <a:ext cx="1072800" cy="0"/>
            <a:chOff x="1376350" y="528325"/>
            <a:chExt cx="1072800" cy="0"/>
          </a:xfrm>
        </p:grpSpPr>
        <p:cxnSp>
          <p:nvCxnSpPr>
            <p:cNvPr id="50" name="Google Shape;50;p7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145FA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" name="Google Shape;51;p7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F1761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" name="Google Shape;52;p7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00C9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9" name="Google Shape;59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0" name="Google Shape;6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0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ven Pro"/>
              <a:buNone/>
              <a:defRPr b="1" sz="28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lnSpc>
                <a:spcPct val="115000"/>
              </a:lnSpc>
              <a:spcBef>
                <a:spcPts val="10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 title="UIFCW2025_Logo.png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7585575" y="3869550"/>
            <a:ext cx="1155000" cy="87020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2.png"/><Relationship Id="rId6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drive.google.com/file/d/1UfY-55cDn0NWSJn5MZ1dDohnilqJ-7Na/view" TargetMode="External"/><Relationship Id="rId4" Type="http://schemas.openxmlformats.org/officeDocument/2006/relationships/image" Target="../media/image1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drive.google.com/file/d/1NUfPcpQqs14Jne4kW8UhRnrG6Grfykzn/view" TargetMode="External"/><Relationship Id="rId4" Type="http://schemas.openxmlformats.org/officeDocument/2006/relationships/image" Target="../media/image1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drive.google.com/file/d/1yrtPofMSb9sjhzsu-GkqrPxO_U88so8b/view" TargetMode="External"/><Relationship Id="rId4" Type="http://schemas.openxmlformats.org/officeDocument/2006/relationships/image" Target="../media/image19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drive.google.com/file/d/1vITpGn1hKEElLxyRTHjryyrS3JgnBcu1/view" TargetMode="External"/><Relationship Id="rId4" Type="http://schemas.openxmlformats.org/officeDocument/2006/relationships/image" Target="../media/image17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22.png"/><Relationship Id="rId5" Type="http://schemas.openxmlformats.org/officeDocument/2006/relationships/image" Target="../media/image8.png"/><Relationship Id="rId6" Type="http://schemas.openxmlformats.org/officeDocument/2006/relationships/image" Target="../media/image12.png"/><Relationship Id="rId7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ctrTitle"/>
          </p:nvPr>
        </p:nvSpPr>
        <p:spPr>
          <a:xfrm>
            <a:off x="311708" y="1121199"/>
            <a:ext cx="8520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Testing &amp; continuous integration updates in UFS</a:t>
            </a:r>
            <a:endParaRPr sz="2800"/>
          </a:p>
        </p:txBody>
      </p:sp>
      <p:sp>
        <p:nvSpPr>
          <p:cNvPr id="76" name="Google Shape;76;p13"/>
          <p:cNvSpPr txBox="1"/>
          <p:nvPr>
            <p:ph idx="1" type="subTitle"/>
          </p:nvPr>
        </p:nvSpPr>
        <p:spPr>
          <a:xfrm>
            <a:off x="311700" y="2171700"/>
            <a:ext cx="8520600" cy="26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Alex Richert</a:t>
            </a:r>
            <a:r>
              <a:rPr lang="en" sz="1600"/>
              <a:t>, Lynker</a:t>
            </a:r>
            <a:r>
              <a:rPr lang="en" sz="1600">
                <a:solidFill>
                  <a:srgbClr val="000000"/>
                </a:solidFill>
              </a:rPr>
              <a:t>/NOAA EMC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Marshall Ward</a:t>
            </a:r>
            <a:r>
              <a:rPr lang="en" sz="1600"/>
              <a:t>, </a:t>
            </a:r>
            <a:r>
              <a:rPr lang="en" sz="1600">
                <a:solidFill>
                  <a:srgbClr val="000000"/>
                </a:solidFill>
              </a:rPr>
              <a:t>NOAA GFDL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/>
              <a:t>Tuesday, September 9, 2025</a:t>
            </a:r>
            <a:endParaRPr sz="1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Property Testing: Remapping</a:t>
            </a:r>
            <a:endParaRPr/>
          </a:p>
        </p:txBody>
      </p:sp>
      <p:sp>
        <p:nvSpPr>
          <p:cNvPr id="168" name="Google Shape;168;p22"/>
          <p:cNvSpPr txBox="1"/>
          <p:nvPr>
            <p:ph idx="1" type="body"/>
          </p:nvPr>
        </p:nvSpPr>
        <p:spPr>
          <a:xfrm>
            <a:off x="4278175" y="1372400"/>
            <a:ext cx="4362600" cy="29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ts val="770"/>
              <a:buNone/>
            </a:pPr>
            <a:r>
              <a:rPr lang="en" sz="1560"/>
              <a:t>Fields must be remapped to dynamically changing vertical coordinates.</a:t>
            </a:r>
            <a:endParaRPr sz="156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en" sz="1560"/>
              <a:t>Mappings must be </a:t>
            </a:r>
            <a:r>
              <a:rPr b="1" lang="en" sz="1560"/>
              <a:t>monotonic</a:t>
            </a:r>
            <a:r>
              <a:rPr lang="en" sz="1560"/>
              <a:t>:</a:t>
            </a:r>
            <a:endParaRPr sz="1560"/>
          </a:p>
          <a:p>
            <a:pPr indent="-32766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560"/>
              <a:buChar char="●"/>
            </a:pPr>
            <a:r>
              <a:rPr lang="en" sz="1560"/>
              <a:t>Interior polynomials cannot have extrema</a:t>
            </a:r>
            <a:endParaRPr sz="1560"/>
          </a:p>
          <a:p>
            <a:pPr indent="-32766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560"/>
              <a:buChar char="●"/>
            </a:pPr>
            <a:r>
              <a:rPr lang="en" sz="1560"/>
              <a:t>Edge values can be </a:t>
            </a:r>
            <a:r>
              <a:rPr i="1" lang="en" sz="1560"/>
              <a:t>discontinuous</a:t>
            </a:r>
            <a:r>
              <a:rPr lang="en" sz="1560"/>
              <a:t> as long as they are also </a:t>
            </a:r>
            <a:r>
              <a:rPr lang="en" sz="1560"/>
              <a:t>monotonic</a:t>
            </a:r>
            <a:endParaRPr sz="156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rPr b="1" lang="en" sz="1560"/>
              <a:t>Strategy</a:t>
            </a:r>
            <a:r>
              <a:rPr lang="en" sz="1560"/>
              <a:t>: Apply </a:t>
            </a:r>
            <a:r>
              <a:rPr i="1" lang="en" sz="1560"/>
              <a:t>random input</a:t>
            </a:r>
            <a:r>
              <a:rPr lang="en" sz="1560"/>
              <a:t> to search for property violations.</a:t>
            </a:r>
            <a:endParaRPr sz="1560"/>
          </a:p>
        </p:txBody>
      </p:sp>
      <p:pic>
        <p:nvPicPr>
          <p:cNvPr id="169" name="Google Shape;169;p22" title="example_remap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775" y="1511363"/>
            <a:ext cx="3774301" cy="2830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floating-point remap error</a:t>
            </a:r>
            <a:endParaRPr/>
          </a:p>
        </p:txBody>
      </p:sp>
      <p:sp>
        <p:nvSpPr>
          <p:cNvPr id="175" name="Google Shape;175;p23"/>
          <p:cNvSpPr txBox="1"/>
          <p:nvPr>
            <p:ph idx="1" type="body"/>
          </p:nvPr>
        </p:nvSpPr>
        <p:spPr>
          <a:xfrm>
            <a:off x="1120475" y="3744925"/>
            <a:ext cx="5172900" cy="11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Mathematically equivalent u</a:t>
            </a:r>
            <a:r>
              <a:rPr baseline="-25000" lang="en"/>
              <a:t>r</a:t>
            </a:r>
            <a:r>
              <a:rPr lang="en"/>
              <a:t>, but </a:t>
            </a: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3u-2u</a:t>
            </a:r>
            <a:r>
              <a:rPr baseline="-25000" lang="en">
                <a:latin typeface="Roboto Mono"/>
                <a:ea typeface="Roboto Mono"/>
                <a:cs typeface="Roboto Mono"/>
                <a:sym typeface="Roboto Mono"/>
              </a:rPr>
              <a:t>l</a:t>
            </a:r>
            <a:r>
              <a:rPr lang="en"/>
              <a:t> breaks monotonicity!</a:t>
            </a:r>
            <a:r>
              <a:rPr lang="en"/>
              <a:t>  </a:t>
            </a:r>
            <a:r>
              <a:rPr lang="en"/>
              <a:t>Second form u + 2(u - u</a:t>
            </a:r>
            <a:r>
              <a:rPr baseline="-25000" lang="en"/>
              <a:t>l</a:t>
            </a:r>
            <a:r>
              <a:rPr lang="en"/>
              <a:t>) more accurately preserves residuals.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Even a minimal error can disrupt layer search methods, such as when mapping density to a particular layer.</a:t>
            </a:r>
            <a:endParaRPr/>
          </a:p>
        </p:txBody>
      </p:sp>
      <p:pic>
        <p:nvPicPr>
          <p:cNvPr id="176" name="Google Shape;176;p23" title="3u_2u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050" y="1732260"/>
            <a:ext cx="3758950" cy="1976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7" name="Google Shape;177;p23"/>
          <p:cNvCxnSpPr/>
          <p:nvPr/>
        </p:nvCxnSpPr>
        <p:spPr>
          <a:xfrm>
            <a:off x="5270050" y="1310850"/>
            <a:ext cx="1236300" cy="694500"/>
          </a:xfrm>
          <a:prstGeom prst="straightConnector1">
            <a:avLst/>
          </a:prstGeom>
          <a:noFill/>
          <a:ln cap="flat" cmpd="sng" w="19050">
            <a:solidFill>
              <a:srgbClr val="145FA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8" name="Google Shape;178;p23"/>
          <p:cNvCxnSpPr/>
          <p:nvPr/>
        </p:nvCxnSpPr>
        <p:spPr>
          <a:xfrm rot="10800000">
            <a:off x="5840793" y="2005350"/>
            <a:ext cx="6654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79" name="Google Shape;179;p23"/>
          <p:cNvCxnSpPr/>
          <p:nvPr/>
        </p:nvCxnSpPr>
        <p:spPr>
          <a:xfrm>
            <a:off x="5840693" y="2005350"/>
            <a:ext cx="0" cy="1038000"/>
          </a:xfrm>
          <a:prstGeom prst="straightConnector1">
            <a:avLst/>
          </a:prstGeom>
          <a:noFill/>
          <a:ln cap="flat" cmpd="sng" w="19050">
            <a:solidFill>
              <a:srgbClr val="145FA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0" name="Google Shape;180;p23"/>
          <p:cNvCxnSpPr/>
          <p:nvPr/>
        </p:nvCxnSpPr>
        <p:spPr>
          <a:xfrm>
            <a:off x="5840693" y="3043350"/>
            <a:ext cx="1440900" cy="789300"/>
          </a:xfrm>
          <a:prstGeom prst="straightConnector1">
            <a:avLst/>
          </a:prstGeom>
          <a:noFill/>
          <a:ln cap="flat" cmpd="sng" w="19050">
            <a:solidFill>
              <a:srgbClr val="145FA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1" name="Google Shape;181;p23"/>
          <p:cNvCxnSpPr/>
          <p:nvPr/>
        </p:nvCxnSpPr>
        <p:spPr>
          <a:xfrm flipH="1" rot="10800000">
            <a:off x="4787625" y="1990650"/>
            <a:ext cx="2624100" cy="14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82" name="Google Shape;182;p23"/>
          <p:cNvCxnSpPr/>
          <p:nvPr/>
        </p:nvCxnSpPr>
        <p:spPr>
          <a:xfrm flipH="1" rot="10800000">
            <a:off x="4861450" y="3043350"/>
            <a:ext cx="2624100" cy="14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83" name="Google Shape;183;p23"/>
          <p:cNvCxnSpPr/>
          <p:nvPr/>
        </p:nvCxnSpPr>
        <p:spPr>
          <a:xfrm rot="10800000">
            <a:off x="6212975" y="3234275"/>
            <a:ext cx="0" cy="481200"/>
          </a:xfrm>
          <a:prstGeom prst="straightConnector1">
            <a:avLst/>
          </a:prstGeom>
          <a:noFill/>
          <a:ln cap="flat" cmpd="sng" w="19050">
            <a:solidFill>
              <a:srgbClr val="98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4" name="Google Shape;184;p23"/>
          <p:cNvCxnSpPr/>
          <p:nvPr/>
        </p:nvCxnSpPr>
        <p:spPr>
          <a:xfrm>
            <a:off x="6212975" y="1275000"/>
            <a:ext cx="0" cy="568800"/>
          </a:xfrm>
          <a:prstGeom prst="straightConnector1">
            <a:avLst/>
          </a:prstGeom>
          <a:noFill/>
          <a:ln cap="flat" cmpd="sng" w="19050">
            <a:solidFill>
              <a:srgbClr val="98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5" name="Google Shape;185;p23"/>
          <p:cNvSpPr txBox="1"/>
          <p:nvPr/>
        </p:nvSpPr>
        <p:spPr>
          <a:xfrm>
            <a:off x="4861450" y="2340900"/>
            <a:ext cx="477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k</a:t>
            </a:r>
            <a:endParaRPr sz="1800"/>
          </a:p>
        </p:txBody>
      </p:sp>
      <p:sp>
        <p:nvSpPr>
          <p:cNvPr id="186" name="Google Shape;186;p23"/>
          <p:cNvSpPr txBox="1"/>
          <p:nvPr/>
        </p:nvSpPr>
        <p:spPr>
          <a:xfrm>
            <a:off x="4861450" y="1427250"/>
            <a:ext cx="51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k-1</a:t>
            </a:r>
            <a:endParaRPr sz="1800"/>
          </a:p>
        </p:txBody>
      </p:sp>
      <p:sp>
        <p:nvSpPr>
          <p:cNvPr id="187" name="Google Shape;187;p23"/>
          <p:cNvSpPr txBox="1"/>
          <p:nvPr/>
        </p:nvSpPr>
        <p:spPr>
          <a:xfrm>
            <a:off x="4861450" y="3207150"/>
            <a:ext cx="574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k+1</a:t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Dimensional unit testing</a:t>
            </a:r>
            <a:endParaRPr/>
          </a:p>
        </p:txBody>
      </p:sp>
      <p:sp>
        <p:nvSpPr>
          <p:cNvPr id="193" name="Google Shape;193;p24"/>
          <p:cNvSpPr txBox="1"/>
          <p:nvPr>
            <p:ph idx="1" type="body"/>
          </p:nvPr>
        </p:nvSpPr>
        <p:spPr>
          <a:xfrm>
            <a:off x="570550" y="1236425"/>
            <a:ext cx="7739700" cy="334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688"/>
              <a:buNone/>
            </a:pPr>
            <a:r>
              <a:rPr lang="en" sz="1625"/>
              <a:t>Scaling variables in proportion to dimensions provides additional verification.</a:t>
            </a:r>
            <a:endParaRPr sz="1625"/>
          </a:p>
          <a:p>
            <a:pPr indent="-331787" lvl="0" marL="45720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625"/>
              <a:buChar char="●"/>
            </a:pPr>
            <a:r>
              <a:rPr lang="en" sz="1625"/>
              <a:t>Consider any equation in the model:</a:t>
            </a:r>
            <a:endParaRPr sz="1625"/>
          </a:p>
          <a:p>
            <a:pPr indent="457200" lvl="0" marL="228600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en" sz="1625"/>
              <a:t>u</a:t>
            </a:r>
            <a:r>
              <a:rPr baseline="-25000" lang="en" sz="1625"/>
              <a:t>n+1</a:t>
            </a:r>
            <a:r>
              <a:rPr lang="en" sz="1625"/>
              <a:t> = u</a:t>
            </a:r>
            <a:r>
              <a:rPr baseline="-25000" lang="en" sz="1625"/>
              <a:t>n</a:t>
            </a:r>
            <a:r>
              <a:rPr lang="en" sz="1625"/>
              <a:t> + Δt × F</a:t>
            </a:r>
            <a:endParaRPr sz="1625"/>
          </a:p>
          <a:p>
            <a:pPr indent="-331787" lvl="0" marL="45720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625"/>
              <a:buChar char="●"/>
            </a:pPr>
            <a:r>
              <a:rPr lang="en" sz="1625"/>
              <a:t>Apply a rescaling that is consistent with their dimensions: </a:t>
            </a:r>
            <a:endParaRPr sz="1625"/>
          </a:p>
          <a:p>
            <a:pPr indent="-315912" lvl="1" marL="91440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375"/>
              <a:buChar char="○"/>
            </a:pPr>
            <a:r>
              <a:rPr lang="en" sz="1375"/>
              <a:t>u’ → (L / T) u</a:t>
            </a:r>
            <a:endParaRPr sz="1375"/>
          </a:p>
          <a:p>
            <a:pPr indent="-303212" lvl="1" marL="9144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75"/>
              <a:buChar char="○"/>
            </a:pPr>
            <a:r>
              <a:rPr lang="en" sz="1625">
                <a:solidFill>
                  <a:schemeClr val="dk1"/>
                </a:solidFill>
              </a:rPr>
              <a:t>Δ</a:t>
            </a:r>
            <a:r>
              <a:rPr lang="en" sz="1375"/>
              <a:t>t’ → (T) </a:t>
            </a:r>
            <a:r>
              <a:rPr lang="en" sz="1625">
                <a:solidFill>
                  <a:schemeClr val="dk1"/>
                </a:solidFill>
              </a:rPr>
              <a:t>Δ</a:t>
            </a:r>
            <a:r>
              <a:rPr lang="en" sz="1375"/>
              <a:t>t</a:t>
            </a:r>
            <a:endParaRPr sz="1375"/>
          </a:p>
          <a:p>
            <a:pPr indent="-315912" lvl="1" marL="9144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75"/>
              <a:buChar char="○"/>
            </a:pPr>
            <a:r>
              <a:rPr lang="en" sz="1375"/>
              <a:t>F’ -&gt; (L / T</a:t>
            </a:r>
            <a:r>
              <a:rPr baseline="30000" lang="en" sz="1375"/>
              <a:t>2</a:t>
            </a:r>
            <a:r>
              <a:rPr lang="en" sz="1375"/>
              <a:t>) F </a:t>
            </a:r>
            <a:br>
              <a:rPr lang="en" sz="1375"/>
            </a:br>
            <a:endParaRPr sz="1375"/>
          </a:p>
          <a:p>
            <a:pPr indent="-331787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625"/>
              <a:buChar char="●"/>
            </a:pPr>
            <a:r>
              <a:rPr lang="en" sz="1625"/>
              <a:t>Unit tests must also pass in these rescaled units.</a:t>
            </a:r>
            <a:endParaRPr sz="1625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SzPts val="688"/>
              <a:buNone/>
            </a:pPr>
            <a:r>
              <a:rPr lang="en" sz="1625"/>
              <a:t>(And if L and T are powers of 2, then results are </a:t>
            </a:r>
            <a:r>
              <a:rPr i="1" lang="en" sz="1625"/>
              <a:t>bit-reproducible</a:t>
            </a:r>
            <a:r>
              <a:rPr lang="en" sz="1625"/>
              <a:t>.)</a:t>
            </a:r>
            <a:endParaRPr sz="1625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Double diffusion bug</a:t>
            </a:r>
            <a:endParaRPr/>
          </a:p>
        </p:txBody>
      </p:sp>
      <p:sp>
        <p:nvSpPr>
          <p:cNvPr id="199" name="Google Shape;199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A double-diffusive correction to the vertical diffusivity was implemented as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Kd_lay(i,j,k-1) = Kd_lay(i,j,k-1) + 0.5**KS_extra(i,K)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After a dimension rescaling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Kd_lay</a:t>
            </a: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175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→</a:t>
            </a: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 (L</a:t>
            </a:r>
            <a:r>
              <a:rPr baseline="30000" lang="en"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/T) Kd_Lay</a:t>
            </a:r>
            <a:br>
              <a:rPr lang="en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	Ks_extra</a:t>
            </a: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175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→</a:t>
            </a: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(L</a:t>
            </a:r>
            <a:r>
              <a:rPr baseline="30000" lang="en"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/T) Ks_extra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 error was quickly detected and resolved.</a:t>
            </a:r>
            <a:endParaRPr/>
          </a:p>
        </p:txBody>
      </p:sp>
      <p:cxnSp>
        <p:nvCxnSpPr>
          <p:cNvPr id="200" name="Google Shape;200;p25"/>
          <p:cNvCxnSpPr/>
          <p:nvPr/>
        </p:nvCxnSpPr>
        <p:spPr>
          <a:xfrm rot="10800000">
            <a:off x="6395375" y="2005950"/>
            <a:ext cx="643500" cy="716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1" name="Google Shape;201;p25"/>
          <p:cNvSpPr txBox="1"/>
          <p:nvPr/>
        </p:nvSpPr>
        <p:spPr>
          <a:xfrm>
            <a:off x="6917375" y="2722050"/>
            <a:ext cx="1356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Should be multiply!</a:t>
            </a:r>
            <a:endParaRPr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Rotational Unit Testing</a:t>
            </a:r>
            <a:endParaRPr/>
          </a:p>
        </p:txBody>
      </p:sp>
      <p:sp>
        <p:nvSpPr>
          <p:cNvPr id="207" name="Google Shape;207;p26"/>
          <p:cNvSpPr txBox="1"/>
          <p:nvPr>
            <p:ph idx="1" type="body"/>
          </p:nvPr>
        </p:nvSpPr>
        <p:spPr>
          <a:xfrm>
            <a:off x="542800" y="3569500"/>
            <a:ext cx="6832800" cy="8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MOM6 can rotate the problem in memory and verify that any directional components are consistent.</a:t>
            </a:r>
            <a:endParaRPr/>
          </a:p>
        </p:txBody>
      </p:sp>
      <p:pic>
        <p:nvPicPr>
          <p:cNvPr id="208" name="Google Shape;20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800" y="1152475"/>
            <a:ext cx="1865325" cy="1865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09" name="Google Shape;20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1450" y="1100600"/>
            <a:ext cx="1969076" cy="19690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10" name="Google Shape;21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25438" y="1270525"/>
            <a:ext cx="1830100" cy="162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52175" y="979888"/>
            <a:ext cx="1339525" cy="221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Thickness diffusivity</a:t>
            </a:r>
            <a:endParaRPr/>
          </a:p>
        </p:txBody>
      </p:sp>
      <p:sp>
        <p:nvSpPr>
          <p:cNvPr id="217" name="Google Shape;217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Rotational testing revealed a sign inconsistency in the thickness diffusivity work: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	subroutine thickness_diffusivity_full()</a:t>
            </a:r>
            <a:br>
              <a:rPr lang="en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     ! …</a:t>
            </a:r>
            <a:br>
              <a:rPr lang="en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     Work_u(I,j) = Work_u(I,j) - dWork(I,j)</a:t>
            </a:r>
            <a:br>
              <a:rPr lang="en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     ! …</a:t>
            </a:r>
            <a:br>
              <a:rPr lang="en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     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Work_v(I,j) = Work_v(I,j) + dWork(I,j)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Testing cannot determine the sign, but can reveal a physically inconsistent result.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4556356" y="2088481"/>
            <a:ext cx="328500" cy="13455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Limitations of MOM6 unit testing</a:t>
            </a:r>
            <a:endParaRPr/>
          </a:p>
        </p:txBody>
      </p:sp>
      <p:sp>
        <p:nvSpPr>
          <p:cNvPr id="224" name="Google Shape;224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Testing is </a:t>
            </a:r>
            <a:r>
              <a:rPr b="1" lang="en"/>
              <a:t>self-consistent</a:t>
            </a:r>
            <a:r>
              <a:rPr lang="en"/>
              <a:t>, but not necessarily </a:t>
            </a:r>
            <a:r>
              <a:rPr b="1" lang="en"/>
              <a:t>truth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Based on fundamental physical principles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Platform independent design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Numerical testing must consider floating point error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Strongly modular design, but limited scalability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Every module has a custom test framework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</a:t>
            </a:r>
            <a:r>
              <a:rPr lang="en"/>
              <a:t>ifficult for new contributors to provide their own unit tests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200"/>
              </a:spcAft>
              <a:buNone/>
            </a:pPr>
            <a:r>
              <a:rPr lang="en"/>
              <a:t>The greatest impediments to unit testing in MOM6 are simple, rapid test design and CI integration.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9"/>
          <p:cNvSpPr/>
          <p:nvPr/>
        </p:nvSpPr>
        <p:spPr>
          <a:xfrm>
            <a:off x="4838500" y="3119725"/>
            <a:ext cx="3922200" cy="1626900"/>
          </a:xfrm>
          <a:prstGeom prst="roundRect">
            <a:avLst>
              <a:gd fmla="val 4631" name="adj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Partial solution 4: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Use a </a:t>
            </a:r>
            <a:r>
              <a:rPr b="1" lang="en" sz="1600">
                <a:solidFill>
                  <a:srgbClr val="073763"/>
                </a:solidFill>
              </a:rPr>
              <a:t>golden master</a:t>
            </a:r>
            <a:r>
              <a:rPr lang="en" sz="1600">
                <a:solidFill>
                  <a:schemeClr val="dk1"/>
                </a:solidFill>
              </a:rPr>
              <a:t> code version to establish baseline results, especially for legacy code (e.g., NCEPLIBS)</a:t>
            </a:r>
            <a:endParaRPr sz="1200"/>
          </a:p>
        </p:txBody>
      </p:sp>
      <p:sp>
        <p:nvSpPr>
          <p:cNvPr id="230" name="Google Shape;23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220"/>
              <a:t>Determining </a:t>
            </a:r>
            <a:r>
              <a:rPr lang="en" sz="2220"/>
              <a:t>ground truth outputs for complex code is hard</a:t>
            </a:r>
            <a:endParaRPr sz="2220"/>
          </a:p>
        </p:txBody>
      </p:sp>
      <p:sp>
        <p:nvSpPr>
          <p:cNvPr id="231" name="Google Shape;231;p29"/>
          <p:cNvSpPr/>
          <p:nvPr/>
        </p:nvSpPr>
        <p:spPr>
          <a:xfrm>
            <a:off x="694107" y="3010857"/>
            <a:ext cx="3492900" cy="1553100"/>
          </a:xfrm>
          <a:prstGeom prst="roundRect">
            <a:avLst>
              <a:gd fmla="val 6682" name="adj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Partial solution 3: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Verify certain </a:t>
            </a:r>
            <a:r>
              <a:rPr lang="en" sz="1600">
                <a:solidFill>
                  <a:schemeClr val="dk1"/>
                </a:solidFill>
              </a:rPr>
              <a:t>output value </a:t>
            </a:r>
            <a:r>
              <a:rPr b="1" lang="en" sz="1600">
                <a:solidFill>
                  <a:srgbClr val="073763"/>
                </a:solidFill>
              </a:rPr>
              <a:t>properties</a:t>
            </a:r>
            <a:r>
              <a:rPr lang="en" sz="1600">
                <a:solidFill>
                  <a:schemeClr val="dk1"/>
                </a:solidFill>
              </a:rPr>
              <a:t> (e.g., enforce "all values in array X are positive")</a:t>
            </a:r>
            <a:endParaRPr sz="1200"/>
          </a:p>
        </p:txBody>
      </p:sp>
      <p:sp>
        <p:nvSpPr>
          <p:cNvPr id="232" name="Google Shape;232;p29"/>
          <p:cNvSpPr/>
          <p:nvPr/>
        </p:nvSpPr>
        <p:spPr>
          <a:xfrm>
            <a:off x="5271160" y="1409110"/>
            <a:ext cx="2783700" cy="1407900"/>
          </a:xfrm>
          <a:prstGeom prst="roundRect">
            <a:avLst>
              <a:gd fmla="val 6682" name="adj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Partial solution 2: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Test known edge cases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233" name="Google Shape;233;p29"/>
          <p:cNvSpPr/>
          <p:nvPr/>
        </p:nvSpPr>
        <p:spPr>
          <a:xfrm>
            <a:off x="447075" y="1339200"/>
            <a:ext cx="4054200" cy="1356900"/>
          </a:xfrm>
          <a:prstGeom prst="roundRect">
            <a:avLst>
              <a:gd fmla="val 6682" name="adj"/>
            </a:avLst>
          </a:prstGeom>
          <a:solidFill>
            <a:srgbClr val="FCE5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Partial solution 1: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Organize code into smaller, simpler pieces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CTest provides testing within the CMake framework</a:t>
            </a:r>
            <a:endParaRPr/>
          </a:p>
        </p:txBody>
      </p:sp>
      <p:sp>
        <p:nvSpPr>
          <p:cNvPr id="239" name="Google Shape;239;p30"/>
          <p:cNvSpPr/>
          <p:nvPr/>
        </p:nvSpPr>
        <p:spPr>
          <a:xfrm>
            <a:off x="782950" y="1732706"/>
            <a:ext cx="3500700" cy="2019000"/>
          </a:xfrm>
          <a:prstGeom prst="roundRect">
            <a:avLst>
              <a:gd fmla="val 6442" name="adj"/>
            </a:avLst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CTest </a:t>
            </a:r>
            <a:r>
              <a:rPr b="1" lang="en">
                <a:solidFill>
                  <a:srgbClr val="073763"/>
                </a:solidFill>
              </a:rPr>
              <a:t>defines</a:t>
            </a:r>
            <a:r>
              <a:rPr lang="en"/>
              <a:t> tests as shell commands:</a:t>
            </a:r>
            <a:endParaRPr/>
          </a:p>
          <a:p>
            <a:pPr indent="-31750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target (production) executables,</a:t>
            </a:r>
            <a:endParaRPr/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wrapper scripts, or</a:t>
            </a:r>
            <a:endParaRPr/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test-specific executables linked to a production library,</a:t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where success depends on return code.</a:t>
            </a:r>
            <a:endParaRPr/>
          </a:p>
        </p:txBody>
      </p:sp>
      <p:sp>
        <p:nvSpPr>
          <p:cNvPr id="240" name="Google Shape;240;p30"/>
          <p:cNvSpPr/>
          <p:nvPr/>
        </p:nvSpPr>
        <p:spPr>
          <a:xfrm>
            <a:off x="4651950" y="1732706"/>
            <a:ext cx="3500700" cy="2019000"/>
          </a:xfrm>
          <a:prstGeom prst="roundRect">
            <a:avLst>
              <a:gd fmla="val 6442" name="adj"/>
            </a:avLst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CTest tests are simple to </a:t>
            </a:r>
            <a:r>
              <a:rPr b="1" lang="en">
                <a:solidFill>
                  <a:srgbClr val="073763"/>
                </a:solidFill>
              </a:rPr>
              <a:t>run</a:t>
            </a:r>
            <a:r>
              <a:rPr lang="en"/>
              <a:t>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CCCCCC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$ </a:t>
            </a:r>
            <a:r>
              <a:rPr lang="en">
                <a:highlight>
                  <a:srgbClr val="CCCCCC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cmake ...</a:t>
            </a:r>
            <a:endParaRPr>
              <a:highlight>
                <a:srgbClr val="CCCCCC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CCCCCC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$ make</a:t>
            </a:r>
            <a:endParaRPr>
              <a:highlight>
                <a:srgbClr val="CCCCCC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CCCCCC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$ make test</a:t>
            </a:r>
            <a:endParaRPr i="1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20"/>
              <a:t>GitHub Actions allows us to automate unit testing workflows</a:t>
            </a:r>
            <a:endParaRPr/>
          </a:p>
        </p:txBody>
      </p:sp>
      <p:sp>
        <p:nvSpPr>
          <p:cNvPr id="246" name="Google Shape;246;p31"/>
          <p:cNvSpPr/>
          <p:nvPr/>
        </p:nvSpPr>
        <p:spPr>
          <a:xfrm>
            <a:off x="398200" y="1080275"/>
            <a:ext cx="2902200" cy="3179700"/>
          </a:xfrm>
          <a:prstGeom prst="roundRect">
            <a:avLst>
              <a:gd fmla="val 3791" name="adj"/>
            </a:avLst>
          </a:prstGeom>
          <a:solidFill>
            <a:srgbClr val="F9CB9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GitHub Actions workflow</a:t>
            </a:r>
            <a:r>
              <a:rPr lang="en"/>
              <a:t>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Defined as a YAML file, typically running shell code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7" name="Google Shape;247;p31"/>
          <p:cNvGrpSpPr/>
          <p:nvPr/>
        </p:nvGrpSpPr>
        <p:grpSpPr>
          <a:xfrm>
            <a:off x="3337908" y="1104890"/>
            <a:ext cx="4090862" cy="934500"/>
            <a:chOff x="3414108" y="1104890"/>
            <a:chExt cx="4090862" cy="934500"/>
          </a:xfrm>
        </p:grpSpPr>
        <p:sp>
          <p:nvSpPr>
            <p:cNvPr id="248" name="Google Shape;248;p31"/>
            <p:cNvSpPr/>
            <p:nvPr/>
          </p:nvSpPr>
          <p:spPr>
            <a:xfrm>
              <a:off x="3804770" y="1104890"/>
              <a:ext cx="3700200" cy="934500"/>
            </a:xfrm>
            <a:prstGeom prst="roundRect">
              <a:avLst>
                <a:gd fmla="val 14869" name="adj"/>
              </a:avLst>
            </a:prstGeom>
            <a:solidFill>
              <a:srgbClr val="D5A6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Developer proposes changes</a:t>
              </a:r>
              <a:r>
                <a:rPr lang="en"/>
                <a:t>:</a:t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Unit test workflows must run and pass</a:t>
              </a:r>
              <a:endParaRPr/>
            </a:p>
          </p:txBody>
        </p:sp>
        <p:sp>
          <p:nvSpPr>
            <p:cNvPr id="249" name="Google Shape;249;p31"/>
            <p:cNvSpPr/>
            <p:nvPr/>
          </p:nvSpPr>
          <p:spPr>
            <a:xfrm>
              <a:off x="3414108" y="1474831"/>
              <a:ext cx="360000" cy="2319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0" name="Google Shape;250;p31"/>
          <p:cNvGrpSpPr/>
          <p:nvPr/>
        </p:nvGrpSpPr>
        <p:grpSpPr>
          <a:xfrm>
            <a:off x="330450" y="2093346"/>
            <a:ext cx="7098320" cy="2794919"/>
            <a:chOff x="406650" y="2093346"/>
            <a:chExt cx="7098320" cy="2794919"/>
          </a:xfrm>
        </p:grpSpPr>
        <p:sp>
          <p:nvSpPr>
            <p:cNvPr id="251" name="Google Shape;251;p31"/>
            <p:cNvSpPr/>
            <p:nvPr/>
          </p:nvSpPr>
          <p:spPr>
            <a:xfrm>
              <a:off x="3804770" y="2431365"/>
              <a:ext cx="3700200" cy="2385000"/>
            </a:xfrm>
            <a:prstGeom prst="roundRect">
              <a:avLst>
                <a:gd fmla="val 7142" name="adj"/>
              </a:avLst>
            </a:prstGeom>
            <a:solidFill>
              <a:srgbClr val="D9E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Build caching</a:t>
              </a:r>
              <a:r>
                <a:rPr lang="en"/>
                <a:t>:</a:t>
              </a:r>
              <a:endParaRPr/>
            </a:p>
            <a:p>
              <a:pPr indent="-317500" lvl="0" marL="457200" rtl="0" algn="l">
                <a:spcBef>
                  <a:spcPts val="1000"/>
                </a:spcBef>
                <a:spcAft>
                  <a:spcPts val="0"/>
                </a:spcAft>
                <a:buSzPts val="1400"/>
                <a:buChar char="●"/>
              </a:pPr>
              <a:r>
                <a:rPr lang="en"/>
                <a:t>UFS dependencies take more time to build (45-60+ minutes) than models</a:t>
              </a:r>
              <a:endParaRPr/>
            </a:p>
            <a:p>
              <a:pPr indent="-317500" lvl="0" marL="457200" rtl="0" algn="l">
                <a:spcBef>
                  <a:spcPts val="1000"/>
                </a:spcBef>
                <a:spcAft>
                  <a:spcPts val="0"/>
                </a:spcAft>
                <a:buSzPts val="1400"/>
                <a:buChar char="●"/>
              </a:pPr>
              <a:r>
                <a:rPr lang="en"/>
                <a:t>The Spack package manager works neatly with GitHub's caching facilities</a:t>
              </a:r>
              <a:endParaRPr/>
            </a:p>
            <a:p>
              <a:pPr indent="-317500" lvl="0" marL="457200" rtl="0" algn="l">
                <a:spcBef>
                  <a:spcPts val="1000"/>
                </a:spcBef>
                <a:spcAft>
                  <a:spcPts val="0"/>
                </a:spcAft>
                <a:buSzPts val="1400"/>
                <a:buChar char="●"/>
              </a:pPr>
              <a:r>
                <a:rPr lang="en" u="sng"/>
                <a:t>Reusing dependencies means less time waiting on CI runs</a:t>
              </a:r>
              <a:endParaRPr u="sng"/>
            </a:p>
          </p:txBody>
        </p:sp>
        <p:sp>
          <p:nvSpPr>
            <p:cNvPr id="252" name="Google Shape;252;p31"/>
            <p:cNvSpPr/>
            <p:nvPr/>
          </p:nvSpPr>
          <p:spPr>
            <a:xfrm flipH="1" rot="5400000">
              <a:off x="5512814" y="2119446"/>
              <a:ext cx="284100" cy="2319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31"/>
            <p:cNvSpPr txBox="1"/>
            <p:nvPr/>
          </p:nvSpPr>
          <p:spPr>
            <a:xfrm>
              <a:off x="406650" y="4272665"/>
              <a:ext cx="3428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For further reading, see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github.com/NOAA-EMC/NCEPLIBS/wiki/</a:t>
              </a:r>
              <a:endParaRPr/>
            </a:p>
          </p:txBody>
        </p:sp>
      </p:grpSp>
      <p:pic>
        <p:nvPicPr>
          <p:cNvPr id="254" name="Google Shape;254;p31"/>
          <p:cNvPicPr preferRelativeResize="0"/>
          <p:nvPr/>
        </p:nvPicPr>
        <p:blipFill rotWithShape="1">
          <a:blip r:embed="rId3">
            <a:alphaModFix/>
          </a:blip>
          <a:srcRect b="4713" l="0" r="0" t="3752"/>
          <a:stretch/>
        </p:blipFill>
        <p:spPr>
          <a:xfrm>
            <a:off x="841887" y="1898871"/>
            <a:ext cx="2014825" cy="22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82" name="Google Shape;8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The role of </a:t>
            </a:r>
            <a:r>
              <a:rPr b="1" lang="en">
                <a:solidFill>
                  <a:srgbClr val="073763"/>
                </a:solidFill>
              </a:rPr>
              <a:t>testing in UFS</a:t>
            </a:r>
            <a:endParaRPr b="1">
              <a:solidFill>
                <a:srgbClr val="073763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The value of </a:t>
            </a:r>
            <a:r>
              <a:rPr b="1" lang="en">
                <a:solidFill>
                  <a:srgbClr val="073763"/>
                </a:solidFill>
              </a:rPr>
              <a:t>unit testing</a:t>
            </a:r>
            <a:endParaRPr b="1">
              <a:solidFill>
                <a:srgbClr val="073763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Unit testing successes and challenges in </a:t>
            </a:r>
            <a:r>
              <a:rPr b="1" lang="en">
                <a:solidFill>
                  <a:srgbClr val="073763"/>
                </a:solidFill>
              </a:rPr>
              <a:t>MOM6</a:t>
            </a:r>
            <a:endParaRPr>
              <a:solidFill>
                <a:srgbClr val="073763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200"/>
              </a:spcAft>
              <a:buClr>
                <a:srgbClr val="000000"/>
              </a:buClr>
              <a:buSzPts val="1800"/>
              <a:buChar char="●"/>
            </a:pPr>
            <a:r>
              <a:rPr lang="en"/>
              <a:t>Tools of u</a:t>
            </a:r>
            <a:r>
              <a:rPr lang="en">
                <a:solidFill>
                  <a:srgbClr val="000000"/>
                </a:solidFill>
              </a:rPr>
              <a:t>nit testin</a:t>
            </a:r>
            <a:r>
              <a:rPr lang="en"/>
              <a:t>g</a:t>
            </a:r>
            <a:r>
              <a:rPr lang="en">
                <a:solidFill>
                  <a:srgbClr val="000000"/>
                </a:solidFill>
              </a:rPr>
              <a:t>: </a:t>
            </a:r>
            <a:r>
              <a:rPr b="1" lang="en">
                <a:solidFill>
                  <a:srgbClr val="073763"/>
                </a:solidFill>
              </a:rPr>
              <a:t>CTest</a:t>
            </a:r>
            <a:r>
              <a:rPr lang="en">
                <a:solidFill>
                  <a:srgbClr val="000000"/>
                </a:solidFill>
              </a:rPr>
              <a:t> </a:t>
            </a:r>
            <a:r>
              <a:rPr lang="en"/>
              <a:t>&amp;</a:t>
            </a:r>
            <a:r>
              <a:rPr lang="en">
                <a:solidFill>
                  <a:srgbClr val="000000"/>
                </a:solidFill>
              </a:rPr>
              <a:t> </a:t>
            </a:r>
            <a:r>
              <a:rPr b="1" lang="en">
                <a:solidFill>
                  <a:srgbClr val="073763"/>
                </a:solidFill>
              </a:rPr>
              <a:t>GitHub</a:t>
            </a:r>
            <a:r>
              <a:rPr lang="en">
                <a:solidFill>
                  <a:srgbClr val="000000"/>
                </a:solidFill>
              </a:rPr>
              <a:t>-based continuous integration (CI)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Demo: Adding new, unit-tested code</a:t>
            </a:r>
            <a:endParaRPr/>
          </a:p>
        </p:txBody>
      </p:sp>
      <p:sp>
        <p:nvSpPr>
          <p:cNvPr id="260" name="Google Shape;260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Make my code change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Code my unit test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Add my unit test in </a:t>
            </a:r>
            <a:r>
              <a:rPr b="1" lang="en">
                <a:solidFill>
                  <a:srgbClr val="073763"/>
                </a:solidFill>
              </a:rPr>
              <a:t>CTest</a:t>
            </a:r>
            <a:endParaRPr b="1">
              <a:solidFill>
                <a:srgbClr val="073763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1200"/>
              </a:spcAft>
              <a:buSzPts val="1800"/>
              <a:buChar char="●"/>
            </a:pPr>
            <a:r>
              <a:rPr lang="en"/>
              <a:t>Create PR, run updated unit test suite through </a:t>
            </a:r>
            <a:r>
              <a:rPr b="1" lang="en">
                <a:solidFill>
                  <a:srgbClr val="073763"/>
                </a:solidFill>
              </a:rPr>
              <a:t>GitHub Actions</a:t>
            </a:r>
            <a:endParaRPr b="1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3" title="UIFCW2025_Demo_part1_speed_short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00"/>
            <a:ext cx="9143998" cy="5144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35" title="UIFCW2025_Demo_part2_speed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1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37" title="UIFCW2025_Demo_part3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294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39" title="UIFCW2025_Demo_part4_speed2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40" title="UIFCW2025_Demo_part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4225" y="47075"/>
            <a:ext cx="9178226" cy="5179564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40"/>
          <p:cNvSpPr/>
          <p:nvPr/>
        </p:nvSpPr>
        <p:spPr>
          <a:xfrm>
            <a:off x="3072650" y="3355050"/>
            <a:ext cx="3637500" cy="309300"/>
          </a:xfrm>
          <a:prstGeom prst="rect">
            <a:avLst/>
          </a:prstGeom>
          <a:noFill/>
          <a:ln cap="flat" cmpd="sng" w="762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307" name="Google Shape;307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Unit testing represents an opportunity to accelerate development and improve code health in UFS applications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NCEPLIBS, fv3atm, and MOM6 are examples of opportunities &amp; challenges for applying unit testing in UFS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1200"/>
              </a:spcAft>
              <a:buSzPts val="1800"/>
              <a:buChar char="●"/>
            </a:pPr>
            <a:r>
              <a:rPr lang="en"/>
              <a:t>CMake &amp; GitHub are well suited for incorporating</a:t>
            </a:r>
            <a:r>
              <a:rPr lang="en"/>
              <a:t> and </a:t>
            </a:r>
            <a:r>
              <a:rPr lang="en"/>
              <a:t>automati</a:t>
            </a:r>
            <a:r>
              <a:rPr lang="en"/>
              <a:t>ng</a:t>
            </a:r>
            <a:r>
              <a:rPr lang="en"/>
              <a:t> unit testing</a:t>
            </a:r>
            <a:endParaRPr/>
          </a:p>
        </p:txBody>
      </p:sp>
      <p:sp>
        <p:nvSpPr>
          <p:cNvPr id="308" name="Google Shape;308;p41"/>
          <p:cNvSpPr txBox="1"/>
          <p:nvPr/>
        </p:nvSpPr>
        <p:spPr>
          <a:xfrm>
            <a:off x="2635650" y="3892904"/>
            <a:ext cx="3872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alexander.richert@noaa.gov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marshall.ward@noaa.gov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311700" y="445025"/>
            <a:ext cx="8724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220"/>
              <a:t>UFSWM</a:t>
            </a:r>
            <a:r>
              <a:rPr lang="en" sz="2220"/>
              <a:t> code changes are end-to-end tested on HPC platforms</a:t>
            </a:r>
            <a:endParaRPr sz="2220"/>
          </a:p>
        </p:txBody>
      </p:sp>
      <p:grpSp>
        <p:nvGrpSpPr>
          <p:cNvPr id="88" name="Google Shape;88;p15"/>
          <p:cNvGrpSpPr/>
          <p:nvPr/>
        </p:nvGrpSpPr>
        <p:grpSpPr>
          <a:xfrm>
            <a:off x="483525" y="1310125"/>
            <a:ext cx="2193300" cy="1172700"/>
            <a:chOff x="559725" y="1310125"/>
            <a:chExt cx="2193300" cy="1172700"/>
          </a:xfrm>
        </p:grpSpPr>
        <p:sp>
          <p:nvSpPr>
            <p:cNvPr id="89" name="Google Shape;89;p15"/>
            <p:cNvSpPr/>
            <p:nvPr/>
          </p:nvSpPr>
          <p:spPr>
            <a:xfrm>
              <a:off x="559725" y="1310125"/>
              <a:ext cx="2193300" cy="1172700"/>
            </a:xfrm>
            <a:prstGeom prst="roundRect">
              <a:avLst>
                <a:gd fmla="val 9293" name="adj"/>
              </a:avLst>
            </a:prstGeom>
            <a:solidFill>
              <a:srgbClr val="A4C2F4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Create new Git branch</a:t>
              </a:r>
              <a:endParaRPr/>
            </a:p>
          </p:txBody>
        </p:sp>
        <p:pic>
          <p:nvPicPr>
            <p:cNvPr id="90" name="Google Shape;90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2988" y="1744467"/>
              <a:ext cx="1966772" cy="572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1" name="Google Shape;91;p15"/>
          <p:cNvGrpSpPr/>
          <p:nvPr/>
        </p:nvGrpSpPr>
        <p:grpSpPr>
          <a:xfrm>
            <a:off x="2711433" y="1310125"/>
            <a:ext cx="2937192" cy="1172700"/>
            <a:chOff x="2787633" y="1310125"/>
            <a:chExt cx="2937192" cy="1172700"/>
          </a:xfrm>
        </p:grpSpPr>
        <p:sp>
          <p:nvSpPr>
            <p:cNvPr id="92" name="Google Shape;92;p15"/>
            <p:cNvSpPr/>
            <p:nvPr/>
          </p:nvSpPr>
          <p:spPr>
            <a:xfrm>
              <a:off x="3531525" y="1310125"/>
              <a:ext cx="2193300" cy="1172700"/>
            </a:xfrm>
            <a:prstGeom prst="roundRect">
              <a:avLst>
                <a:gd fmla="val 9293" name="adj"/>
              </a:avLst>
            </a:prstGeom>
            <a:solidFill>
              <a:srgbClr val="A4C2F4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Make code changes</a:t>
              </a:r>
              <a:endParaRPr/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2787633" y="1770025"/>
              <a:ext cx="715800" cy="2529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93C4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4" name="Google Shape;94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569971" y="1668464"/>
              <a:ext cx="2121763" cy="67539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5" name="Google Shape;95;p15"/>
          <p:cNvGrpSpPr/>
          <p:nvPr/>
        </p:nvGrpSpPr>
        <p:grpSpPr>
          <a:xfrm>
            <a:off x="3469362" y="2510914"/>
            <a:ext cx="3013958" cy="2221044"/>
            <a:chOff x="3531525" y="2510917"/>
            <a:chExt cx="3013958" cy="2221044"/>
          </a:xfrm>
        </p:grpSpPr>
        <p:sp>
          <p:nvSpPr>
            <p:cNvPr id="96" name="Google Shape;96;p15"/>
            <p:cNvSpPr/>
            <p:nvPr/>
          </p:nvSpPr>
          <p:spPr>
            <a:xfrm flipH="1" rot="-5400000">
              <a:off x="5269133" y="2248867"/>
              <a:ext cx="480900" cy="2071800"/>
            </a:xfrm>
            <a:prstGeom prst="bentArrow">
              <a:avLst>
                <a:gd fmla="val 33588" name="adj1"/>
                <a:gd fmla="val 32127" name="adj2"/>
                <a:gd fmla="val 43044" name="adj3"/>
                <a:gd fmla="val 56956" name="adj4"/>
              </a:avLst>
            </a:prstGeom>
            <a:solidFill>
              <a:srgbClr val="93C4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3531525" y="3559261"/>
              <a:ext cx="2193300" cy="1172700"/>
            </a:xfrm>
            <a:prstGeom prst="roundRect">
              <a:avLst>
                <a:gd fmla="val 9293" name="adj"/>
              </a:avLst>
            </a:prstGeom>
            <a:solidFill>
              <a:srgbClr val="A4C2F4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Pull request</a:t>
              </a: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 rot="-5400000">
              <a:off x="5269133" y="1715467"/>
              <a:ext cx="480900" cy="2071800"/>
            </a:xfrm>
            <a:prstGeom prst="bentArrow">
              <a:avLst>
                <a:gd fmla="val 33588" name="adj1"/>
                <a:gd fmla="val 32127" name="adj2"/>
                <a:gd fmla="val 43044" name="adj3"/>
                <a:gd fmla="val 56956" name="adj4"/>
              </a:avLst>
            </a:prstGeom>
            <a:solidFill>
              <a:srgbClr val="EA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5"/>
            <p:cNvSpPr txBox="1"/>
            <p:nvPr/>
          </p:nvSpPr>
          <p:spPr>
            <a:xfrm>
              <a:off x="5057638" y="2932473"/>
              <a:ext cx="13977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434343"/>
                  </a:solidFill>
                </a:rPr>
                <a:t>On success</a:t>
              </a:r>
              <a:endParaRPr sz="1300">
                <a:solidFill>
                  <a:srgbClr val="434343"/>
                </a:solidFill>
              </a:endParaRPr>
            </a:p>
          </p:txBody>
        </p:sp>
        <p:pic>
          <p:nvPicPr>
            <p:cNvPr id="100" name="Google Shape;100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929323" y="3947619"/>
              <a:ext cx="1397700" cy="7040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" name="Google Shape;101;p15"/>
            <p:cNvSpPr txBox="1"/>
            <p:nvPr/>
          </p:nvSpPr>
          <p:spPr>
            <a:xfrm>
              <a:off x="5057638" y="2717919"/>
              <a:ext cx="13977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434343"/>
                  </a:solidFill>
                </a:rPr>
                <a:t>On failure</a:t>
              </a:r>
              <a:endParaRPr sz="1300">
                <a:solidFill>
                  <a:srgbClr val="434343"/>
                </a:solidFill>
              </a:endParaRPr>
            </a:p>
          </p:txBody>
        </p:sp>
      </p:grpSp>
      <p:grpSp>
        <p:nvGrpSpPr>
          <p:cNvPr id="102" name="Google Shape;102;p15"/>
          <p:cNvGrpSpPr/>
          <p:nvPr/>
        </p:nvGrpSpPr>
        <p:grpSpPr>
          <a:xfrm>
            <a:off x="483525" y="3559261"/>
            <a:ext cx="2936685" cy="1172700"/>
            <a:chOff x="559725" y="3559261"/>
            <a:chExt cx="2936685" cy="1172700"/>
          </a:xfrm>
        </p:grpSpPr>
        <p:sp>
          <p:nvSpPr>
            <p:cNvPr id="103" name="Google Shape;103;p15"/>
            <p:cNvSpPr/>
            <p:nvPr/>
          </p:nvSpPr>
          <p:spPr>
            <a:xfrm>
              <a:off x="559725" y="3559261"/>
              <a:ext cx="2193300" cy="1172700"/>
            </a:xfrm>
            <a:prstGeom prst="roundRect">
              <a:avLst>
                <a:gd fmla="val 9293" name="adj"/>
              </a:avLst>
            </a:prstGeom>
            <a:solidFill>
              <a:srgbClr val="A4C2F4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Review/approval/merge</a:t>
              </a:r>
              <a:endParaRPr/>
            </a:p>
          </p:txBody>
        </p:sp>
        <p:sp>
          <p:nvSpPr>
            <p:cNvPr id="104" name="Google Shape;104;p15"/>
            <p:cNvSpPr/>
            <p:nvPr/>
          </p:nvSpPr>
          <p:spPr>
            <a:xfrm flipH="1">
              <a:off x="2780610" y="4056025"/>
              <a:ext cx="715800" cy="2529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93C4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5" name="Google Shape;105;p1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73925" y="4063036"/>
              <a:ext cx="1764900" cy="4188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6" name="Google Shape;106;p15"/>
          <p:cNvGrpSpPr/>
          <p:nvPr/>
        </p:nvGrpSpPr>
        <p:grpSpPr>
          <a:xfrm>
            <a:off x="5724318" y="1310125"/>
            <a:ext cx="3164207" cy="3456900"/>
            <a:chOff x="5800518" y="1310125"/>
            <a:chExt cx="3164207" cy="3456900"/>
          </a:xfrm>
        </p:grpSpPr>
        <p:sp>
          <p:nvSpPr>
            <p:cNvPr id="107" name="Google Shape;107;p15"/>
            <p:cNvSpPr/>
            <p:nvPr/>
          </p:nvSpPr>
          <p:spPr>
            <a:xfrm>
              <a:off x="6592025" y="1310125"/>
              <a:ext cx="2372700" cy="3456900"/>
            </a:xfrm>
            <a:prstGeom prst="roundRect">
              <a:avLst>
                <a:gd fmla="val 9293" name="adj"/>
              </a:avLst>
            </a:prstGeom>
            <a:solidFill>
              <a:srgbClr val="A4C2F4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Run regression tests on HPC platforms</a:t>
              </a:r>
              <a:endParaRPr/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5800518" y="1770025"/>
              <a:ext cx="715800" cy="2529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93C4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9" name="Google Shape;109;p1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789285" y="1989297"/>
              <a:ext cx="744200" cy="753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1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808423" y="2186397"/>
              <a:ext cx="744200" cy="753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1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789285" y="2939947"/>
              <a:ext cx="744200" cy="753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1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808423" y="3206847"/>
              <a:ext cx="744200" cy="753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1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789968" y="3872762"/>
              <a:ext cx="744200" cy="753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Google Shape;114;p15"/>
            <p:cNvSpPr txBox="1"/>
            <p:nvPr/>
          </p:nvSpPr>
          <p:spPr>
            <a:xfrm>
              <a:off x="6849644" y="2154773"/>
              <a:ext cx="7866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/>
                <a:t>Ursa</a:t>
              </a:r>
              <a:endParaRPr b="1" sz="1500"/>
            </a:p>
          </p:txBody>
        </p:sp>
        <p:sp>
          <p:nvSpPr>
            <p:cNvPr id="115" name="Google Shape;115;p15"/>
            <p:cNvSpPr txBox="1"/>
            <p:nvPr/>
          </p:nvSpPr>
          <p:spPr>
            <a:xfrm>
              <a:off x="7831053" y="2349311"/>
              <a:ext cx="7866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/>
                <a:t>Gaea</a:t>
              </a:r>
              <a:endParaRPr b="1" sz="1500"/>
            </a:p>
          </p:txBody>
        </p:sp>
        <p:sp>
          <p:nvSpPr>
            <p:cNvPr id="116" name="Google Shape;116;p15"/>
            <p:cNvSpPr txBox="1"/>
            <p:nvPr/>
          </p:nvSpPr>
          <p:spPr>
            <a:xfrm>
              <a:off x="6791712" y="3097899"/>
              <a:ext cx="7866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/>
                <a:t>Orion</a:t>
              </a:r>
              <a:endParaRPr b="1" sz="1500"/>
            </a:p>
          </p:txBody>
        </p:sp>
        <p:sp>
          <p:nvSpPr>
            <p:cNvPr id="117" name="Google Shape;117;p15"/>
            <p:cNvSpPr txBox="1"/>
            <p:nvPr/>
          </p:nvSpPr>
          <p:spPr>
            <a:xfrm>
              <a:off x="7641075" y="3349116"/>
              <a:ext cx="1095900" cy="26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/>
                <a:t>Hercules</a:t>
              </a:r>
              <a:endParaRPr b="1" sz="1500"/>
            </a:p>
          </p:txBody>
        </p:sp>
        <p:sp>
          <p:nvSpPr>
            <p:cNvPr id="118" name="Google Shape;118;p15"/>
            <p:cNvSpPr txBox="1"/>
            <p:nvPr/>
          </p:nvSpPr>
          <p:spPr>
            <a:xfrm>
              <a:off x="6566547" y="3906944"/>
              <a:ext cx="12162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/>
                <a:t>WCOSS2</a:t>
              </a:r>
              <a:r>
                <a:rPr b="1" lang="en" sz="1600"/>
                <a:t>/</a:t>
              </a:r>
              <a:endParaRPr b="1" sz="16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/>
                <a:t>Acorn</a:t>
              </a:r>
              <a:endParaRPr b="1" sz="1500"/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7978178" y="4262975"/>
              <a:ext cx="105300" cy="105300"/>
            </a:xfrm>
            <a:prstGeom prst="ellipse">
              <a:avLst/>
            </a:pr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8130578" y="4262975"/>
              <a:ext cx="105300" cy="105300"/>
            </a:xfrm>
            <a:prstGeom prst="ellipse">
              <a:avLst/>
            </a:pr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8282978" y="4262975"/>
              <a:ext cx="105300" cy="105300"/>
            </a:xfrm>
            <a:prstGeom prst="ellipse">
              <a:avLst/>
            </a:pr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20"/>
              <a:t>D</a:t>
            </a:r>
            <a:r>
              <a:rPr lang="en" sz="2320"/>
              <a:t>ebugging a large code base is a challenge</a:t>
            </a:r>
            <a:endParaRPr sz="2320"/>
          </a:p>
        </p:txBody>
      </p:sp>
      <p:sp>
        <p:nvSpPr>
          <p:cNvPr id="127" name="Google Shape;12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UFSWM regression tests take time and effort to run on the tier-1 platforms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bug inside a submodule may manifest in non-obvious ways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culprit code is not always the point of failure</a:t>
            </a:r>
            <a:endParaRPr/>
          </a:p>
          <a:p>
            <a:pPr indent="-317500" lvl="1" marL="914400" rtl="0" algn="l">
              <a:spcBef>
                <a:spcPts val="1200"/>
              </a:spcBef>
              <a:spcAft>
                <a:spcPts val="0"/>
              </a:spcAft>
              <a:buSzPts val="1400"/>
              <a:buChar char="○"/>
            </a:pPr>
            <a:r>
              <a:rPr i="1" lang="en"/>
              <a:t>Example: Numerical inaccuracies that cause RT output checks to fail</a:t>
            </a:r>
            <a:endParaRPr i="1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1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1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1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220"/>
              <a:t>Unit testing</a:t>
            </a:r>
            <a:r>
              <a:rPr lang="en" sz="2220"/>
              <a:t> emphasizes testing individual code components</a:t>
            </a:r>
            <a:endParaRPr sz="2220"/>
          </a:p>
        </p:txBody>
      </p:sp>
      <p:sp>
        <p:nvSpPr>
          <p:cNvPr id="133" name="Google Shape;13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/>
              <a:t>Each unit – typically a function or subroutine – is tested in isolation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largest single effort in deploying it is the developing initial infrastructure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Unit testing </a:t>
            </a:r>
            <a:r>
              <a:rPr b="1" lang="en">
                <a:solidFill>
                  <a:srgbClr val="073763"/>
                </a:solidFill>
              </a:rPr>
              <a:t>boosts overall code health</a:t>
            </a:r>
            <a:r>
              <a:rPr lang="en"/>
              <a:t> and </a:t>
            </a:r>
            <a:r>
              <a:rPr b="1" lang="en">
                <a:solidFill>
                  <a:srgbClr val="073763"/>
                </a:solidFill>
              </a:rPr>
              <a:t>reduces technical debt</a:t>
            </a:r>
            <a:endParaRPr>
              <a:solidFill>
                <a:srgbClr val="073763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Unit testing is</a:t>
            </a:r>
            <a:r>
              <a:rPr i="1" lang="en"/>
              <a:t> </a:t>
            </a:r>
            <a:r>
              <a:rPr i="1" lang="en" u="sng"/>
              <a:t>not</a:t>
            </a:r>
            <a:r>
              <a:rPr lang="en"/>
              <a:t> a replacement for end-to-end regression testing, good coding practices, and code reviews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1200"/>
              </a:spcAft>
              <a:buSzPts val="1800"/>
              <a:buChar char="●"/>
            </a:pPr>
            <a:r>
              <a:rPr lang="en"/>
              <a:t>Compared with end-to-end testing, unit testing allows us to </a:t>
            </a:r>
            <a:r>
              <a:rPr b="1" lang="en">
                <a:solidFill>
                  <a:srgbClr val="073763"/>
                </a:solidFill>
              </a:rPr>
              <a:t>find bugs faster</a:t>
            </a:r>
            <a:r>
              <a:rPr lang="en"/>
              <a:t> and </a:t>
            </a:r>
            <a:r>
              <a:rPr b="1" lang="en">
                <a:solidFill>
                  <a:srgbClr val="073763"/>
                </a:solidFill>
              </a:rPr>
              <a:t>at the source</a:t>
            </a:r>
            <a:endParaRPr b="1">
              <a:solidFill>
                <a:srgbClr val="073763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1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1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1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 testing in the MOM6 ocean model</a:t>
            </a:r>
            <a:endParaRPr/>
          </a:p>
        </p:txBody>
      </p:sp>
      <p:sp>
        <p:nvSpPr>
          <p:cNvPr id="139" name="Google Shape;13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Models require multiple forms of unit testing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Infrastructure code with a clear outcome</a:t>
            </a:r>
            <a:br>
              <a:rPr lang="en"/>
            </a:br>
            <a:r>
              <a:rPr lang="en"/>
              <a:t>	</a:t>
            </a:r>
            <a:r>
              <a:rPr i="1" lang="en"/>
              <a:t>Was my input forcing opened and read correctly?</a:t>
            </a:r>
            <a:endParaRPr i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Numerical equivalence</a:t>
            </a:r>
            <a:br>
              <a:rPr lang="en"/>
            </a:br>
            <a:r>
              <a:rPr lang="en"/>
              <a:t>	</a:t>
            </a:r>
            <a:r>
              <a:rPr i="1" lang="en"/>
              <a:t>Does my diffusivity match the expected result?</a:t>
            </a:r>
            <a:endParaRPr i="1"/>
          </a:p>
          <a:p>
            <a:pPr indent="-342900" lvl="0" marL="45720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Property testing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	</a:t>
            </a:r>
            <a:r>
              <a:rPr i="1" lang="en">
                <a:solidFill>
                  <a:schemeClr val="dk1"/>
                </a:solidFill>
              </a:rPr>
              <a:t>Is my new grid monotonically increasing?</a:t>
            </a:r>
            <a:endParaRPr i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Infrastructure Testing</a:t>
            </a:r>
            <a:endParaRPr/>
          </a:p>
        </p:txBody>
      </p:sp>
      <p:sp>
        <p:nvSpPr>
          <p:cNvPr id="145" name="Google Shape;145;p19"/>
          <p:cNvSpPr txBox="1"/>
          <p:nvPr>
            <p:ph idx="1" type="body"/>
          </p:nvPr>
        </p:nvSpPr>
        <p:spPr>
          <a:xfrm>
            <a:off x="311700" y="1193325"/>
            <a:ext cx="8472900" cy="37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Unit test design follows standard principles when the outcome is well-defined: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Roboto Mono"/>
              <a:buChar char="●"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call test_open_param_file()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Roboto Mono"/>
              <a:buChar char="●"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remove_spaces(" 1 2 3") == "123"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Numerical tests may have specific well-defined results: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Roboto Mono"/>
              <a:buChar char="●"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cuberoot(1.) == 1.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Roboto Mono"/>
              <a:buChar char="●"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cuberoot(0.125) == 0.5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</a:t>
            </a:r>
            <a:r>
              <a:rPr lang="en"/>
              <a:t>ther tests may utilize a consistency test: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800"/>
              <a:buFont typeface="Roboto Mono"/>
              <a:buChar char="●"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|</a:t>
            </a: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x - cuberoot(x)</a:t>
            </a:r>
            <a:r>
              <a:rPr baseline="30000" lang="en"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| </a:t>
            </a: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&lt; 2×10</a:t>
            </a:r>
            <a:r>
              <a:rPr baseline="30000" lang="en">
                <a:latin typeface="Roboto Mono"/>
                <a:ea typeface="Roboto Mono"/>
                <a:cs typeface="Roboto Mono"/>
                <a:sym typeface="Roboto Mono"/>
              </a:rPr>
              <a:t>-15</a:t>
            </a: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|x|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Tolerance testing: Equation of State</a:t>
            </a:r>
            <a:endParaRPr/>
          </a:p>
        </p:txBody>
      </p:sp>
      <p:sp>
        <p:nvSpPr>
          <p:cNvPr id="151" name="Google Shape;151;p20"/>
          <p:cNvSpPr txBox="1"/>
          <p:nvPr>
            <p:ph idx="1" type="body"/>
          </p:nvPr>
        </p:nvSpPr>
        <p:spPr>
          <a:xfrm>
            <a:off x="311700" y="1222400"/>
            <a:ext cx="8520600" cy="12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Seawater density </a:t>
            </a:r>
            <a:r>
              <a:rPr i="1" lang="en"/>
              <a:t>ρ(T,S,p)</a:t>
            </a:r>
            <a:r>
              <a:rPr lang="en"/>
              <a:t> is computed using one of several </a:t>
            </a:r>
            <a:r>
              <a:rPr i="1" lang="en"/>
              <a:t>equations of state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MOM6 unit tests rely on traditional </a:t>
            </a:r>
            <a:r>
              <a:rPr b="1" lang="en"/>
              <a:t>tolerance tests</a:t>
            </a:r>
            <a:r>
              <a:rPr lang="en"/>
              <a:t> to verify derivatives of </a:t>
            </a:r>
            <a:r>
              <a:rPr i="1" lang="en"/>
              <a:t>ρ</a:t>
            </a:r>
            <a:r>
              <a:rPr lang="en"/>
              <a:t>:</a:t>
            </a:r>
            <a:endParaRPr/>
          </a:p>
        </p:txBody>
      </p:sp>
      <p:pic>
        <p:nvPicPr>
          <p:cNvPr id="152" name="Google Shape;152;p20" title="CodeCogsEqn(3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788" y="2706275"/>
            <a:ext cx="7286625" cy="10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Error in Wright EOS</a:t>
            </a:r>
            <a:endParaRPr/>
          </a:p>
        </p:txBody>
      </p:sp>
      <p:sp>
        <p:nvSpPr>
          <p:cNvPr id="158" name="Google Shape;158;p21"/>
          <p:cNvSpPr txBox="1"/>
          <p:nvPr>
            <p:ph idx="1" type="body"/>
          </p:nvPr>
        </p:nvSpPr>
        <p:spPr>
          <a:xfrm>
            <a:off x="1303800" y="2571750"/>
            <a:ext cx="6657900" cy="174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200"/>
              </a:spcAft>
              <a:buNone/>
            </a:pPr>
            <a:r>
              <a:rPr lang="en" sz="1100">
                <a:latin typeface="Roboto Mono"/>
                <a:ea typeface="Roboto Mono"/>
                <a:cs typeface="Roboto Mono"/>
                <a:sym typeface="Roboto Mono"/>
              </a:rPr>
              <a:t>z0 = T*(b1 + b5*S + T*(b2 + b3*T))</a:t>
            </a:r>
            <a:br>
              <a:rPr lang="en" sz="11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>
                <a:latin typeface="Roboto Mono"/>
                <a:ea typeface="Roboto Mono"/>
                <a:cs typeface="Roboto Mono"/>
                <a:sym typeface="Roboto Mono"/>
              </a:rPr>
              <a:t>z1 = (b0 + pressure + b4*S + z0)</a:t>
            </a:r>
            <a:br>
              <a:rPr lang="en" sz="11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>
                <a:latin typeface="Roboto Mono"/>
                <a:ea typeface="Roboto Mono"/>
                <a:cs typeface="Roboto Mono"/>
                <a:sym typeface="Roboto Mono"/>
              </a:rPr>
              <a:t>z3 = (b1 + b5*S + T*(2.*b2 +2.*b3*T))</a:t>
            </a:r>
            <a:br>
              <a:rPr lang="en" sz="11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>
                <a:latin typeface="Roboto Mono"/>
                <a:ea typeface="Roboto Mono"/>
                <a:cs typeface="Roboto Mono"/>
                <a:sym typeface="Roboto Mono"/>
              </a:rPr>
              <a:t>z4 = (c0 + c4*S + T*(c1 + c5*S + T*(c2 + c3*T)))</a:t>
            </a:r>
            <a:br>
              <a:rPr lang="en" sz="11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>
                <a:latin typeface="Roboto Mono"/>
                <a:ea typeface="Roboto Mono"/>
                <a:cs typeface="Roboto Mono"/>
                <a:sym typeface="Roboto Mono"/>
              </a:rPr>
              <a:t>…</a:t>
            </a:r>
            <a:br>
              <a:rPr lang="en" sz="11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>
                <a:latin typeface="Roboto Mono"/>
                <a:ea typeface="Roboto Mono"/>
                <a:cs typeface="Roboto Mono"/>
                <a:sym typeface="Roboto Mono"/>
              </a:rPr>
              <a:t>drho_dt_dt = (z3*z6 - z1*(2.*c2 + 6.*c3*T + a1*z5) + (2.*b2 + 2.*2.*b3*T)*z4 - z5*z8)/z2_2</a:t>
            </a:r>
            <a:br>
              <a:rPr lang="en" sz="11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>
                <a:latin typeface="Roboto Mono"/>
                <a:ea typeface="Roboto Mono"/>
                <a:cs typeface="Roboto Mono"/>
                <a:sym typeface="Roboto Mono"/>
              </a:rPr>
              <a:t>  - (2.*(z6 + z9*z5 + a1*z1)*(z3*z4 - z1*z8))/z2_3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9" name="Google Shape;159;p21"/>
          <p:cNvSpPr/>
          <p:nvPr/>
        </p:nvSpPr>
        <p:spPr>
          <a:xfrm rot="9957428">
            <a:off x="3928694" y="2874716"/>
            <a:ext cx="629307" cy="22453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0" name="Google Shape;160;p21"/>
          <p:cNvSpPr txBox="1"/>
          <p:nvPr/>
        </p:nvSpPr>
        <p:spPr>
          <a:xfrm>
            <a:off x="4631770" y="2571750"/>
            <a:ext cx="2967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Should have been a three!</a:t>
            </a:r>
            <a:endParaRPr b="1" i="1"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1" name="Google Shape;161;p21"/>
          <p:cNvSpPr/>
          <p:nvPr/>
        </p:nvSpPr>
        <p:spPr>
          <a:xfrm rot="3879652">
            <a:off x="6344978" y="3156644"/>
            <a:ext cx="696068" cy="25196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2" name="Google Shape;162;p21"/>
          <p:cNvSpPr txBox="1"/>
          <p:nvPr/>
        </p:nvSpPr>
        <p:spPr>
          <a:xfrm>
            <a:off x="1117500" y="1345625"/>
            <a:ext cx="7030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The values of WRIGHT drho_dT_dT disagree.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   -1.1402818751119731E-02 and  -7.2448371213340561E-03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   differ by  -4.15798163E-03 ( -4.46E-01), tol=  3.11848682E-04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