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5"/>
    <p:sldMasterId id="2147483690" r:id="rId6"/>
    <p:sldMasterId id="2147483691" r:id="rId7"/>
    <p:sldMasterId id="2147483692" r:id="rId8"/>
    <p:sldMasterId id="214748369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Lst>
  <p:sldSz cy="5715000" cx="9144000"/>
  <p:notesSz cx="7010400" cy="9296400"/>
  <p:embeddedFontLst>
    <p:embeddedFont>
      <p:font typeface="Roboto"/>
      <p:regular r:id="rId55"/>
      <p:bold r:id="rId56"/>
      <p:italic r:id="rId57"/>
      <p:boldItalic r:id="rId58"/>
    </p:embeddedFont>
    <p:embeddedFont>
      <p:font typeface="Montserrat"/>
      <p:regular r:id="rId59"/>
      <p:bold r:id="rId60"/>
      <p:italic r:id="rId61"/>
      <p:boldItalic r:id="rId62"/>
    </p:embeddedFont>
    <p:embeddedFont>
      <p:font typeface="Poppins"/>
      <p:regular r:id="rId63"/>
      <p:bold r:id="rId64"/>
      <p:italic r:id="rId65"/>
      <p:boldItalic r:id="rId66"/>
    </p:embeddedFont>
    <p:embeddedFont>
      <p:font typeface="Helvetica Neue"/>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AFE5E2-2567-4D88-8C5C-D7AD79F2F007}">
  <a:tblStyle styleId="{72AFE5E2-2567-4D88-8C5C-D7AD79F2F00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0" Type="http://schemas.openxmlformats.org/officeDocument/2006/relationships/font" Target="fonts/HelveticaNeue-boldItalic.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Montserrat-boldItalic.fntdata"/><Relationship Id="rId61" Type="http://schemas.openxmlformats.org/officeDocument/2006/relationships/font" Target="fonts/Montserrat-italic.fntdata"/><Relationship Id="rId20" Type="http://schemas.openxmlformats.org/officeDocument/2006/relationships/slide" Target="slides/slide10.xml"/><Relationship Id="rId64" Type="http://schemas.openxmlformats.org/officeDocument/2006/relationships/font" Target="fonts/Poppins-bold.fntdata"/><Relationship Id="rId63" Type="http://schemas.openxmlformats.org/officeDocument/2006/relationships/font" Target="fonts/Poppins-regular.fntdata"/><Relationship Id="rId22" Type="http://schemas.openxmlformats.org/officeDocument/2006/relationships/slide" Target="slides/slide12.xml"/><Relationship Id="rId66" Type="http://schemas.openxmlformats.org/officeDocument/2006/relationships/font" Target="fonts/Poppins-boldItalic.fntdata"/><Relationship Id="rId21" Type="http://schemas.openxmlformats.org/officeDocument/2006/relationships/slide" Target="slides/slide11.xml"/><Relationship Id="rId65" Type="http://schemas.openxmlformats.org/officeDocument/2006/relationships/font" Target="fonts/Poppins-italic.fntdata"/><Relationship Id="rId24" Type="http://schemas.openxmlformats.org/officeDocument/2006/relationships/slide" Target="slides/slide14.xml"/><Relationship Id="rId68" Type="http://schemas.openxmlformats.org/officeDocument/2006/relationships/font" Target="fonts/HelveticaNeue-bold.fntdata"/><Relationship Id="rId23" Type="http://schemas.openxmlformats.org/officeDocument/2006/relationships/slide" Target="slides/slide13.xml"/><Relationship Id="rId67" Type="http://schemas.openxmlformats.org/officeDocument/2006/relationships/font" Target="fonts/HelveticaNeue-regular.fntdata"/><Relationship Id="rId60" Type="http://schemas.openxmlformats.org/officeDocument/2006/relationships/font" Target="fonts/Montserrat-bold.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HelveticaNeue-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font" Target="fonts/Roboto-regular.fntdata"/><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font" Target="fonts/Roboto-italic.fntdata"/><Relationship Id="rId12" Type="http://schemas.openxmlformats.org/officeDocument/2006/relationships/slide" Target="slides/slide2.xml"/><Relationship Id="rId56" Type="http://schemas.openxmlformats.org/officeDocument/2006/relationships/font" Target="fonts/Roboto-bold.fntdata"/><Relationship Id="rId15" Type="http://schemas.openxmlformats.org/officeDocument/2006/relationships/slide" Target="slides/slide5.xml"/><Relationship Id="rId59" Type="http://schemas.openxmlformats.org/officeDocument/2006/relationships/font" Target="fonts/Montserrat-regular.fntdata"/><Relationship Id="rId14" Type="http://schemas.openxmlformats.org/officeDocument/2006/relationships/slide" Target="slides/slide4.xml"/><Relationship Id="rId58" Type="http://schemas.openxmlformats.org/officeDocument/2006/relationships/font" Target="fonts/Roboto-bold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96308" y="1162050"/>
            <a:ext cx="5017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61b7335_0_0: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SzPts val="1100"/>
              <a:buNone/>
            </a:pPr>
            <a:r>
              <a:t/>
            </a:r>
            <a:endParaRPr/>
          </a:p>
        </p:txBody>
      </p:sp>
      <p:sp>
        <p:nvSpPr>
          <p:cNvPr id="175" name="Google Shape;175;g2e1d61b7335_0_0:notes"/>
          <p:cNvSpPr/>
          <p:nvPr>
            <p:ph idx="2" type="sldImg"/>
          </p:nvPr>
        </p:nvSpPr>
        <p:spPr>
          <a:xfrm>
            <a:off x="996303" y="1162050"/>
            <a:ext cx="5017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231c6990c8_0_496: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231c6990c8_0_496: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297" name="Google Shape;297;g3231c6990c8_0_496: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231c6990c8_0_512: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3231c6990c8_0_512: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14" name="Google Shape;314;g3231c6990c8_0_512: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2378ea1911_0_238: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32378ea1911_0_238: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30" name="Google Shape;330;g32378ea1911_0_238: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7cb42a875d_0_274:notes"/>
          <p:cNvSpPr/>
          <p:nvPr>
            <p:ph idx="2" type="sldImg"/>
          </p:nvPr>
        </p:nvSpPr>
        <p:spPr>
          <a:xfrm>
            <a:off x="996310" y="1162050"/>
            <a:ext cx="5017800" cy="31368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7cb42a875d_0_274: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7" name="Google Shape;347;g37cb42a875d_0_274:notes"/>
          <p:cNvSpPr txBox="1"/>
          <p:nvPr>
            <p:ph idx="12" type="sldNum"/>
          </p:nvPr>
        </p:nvSpPr>
        <p:spPr>
          <a:xfrm>
            <a:off x="3970938" y="8829967"/>
            <a:ext cx="3037800" cy="4668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231c6990c8_0_1001:notes"/>
          <p:cNvSpPr/>
          <p:nvPr>
            <p:ph idx="2" type="sldImg"/>
          </p:nvPr>
        </p:nvSpPr>
        <p:spPr>
          <a:xfrm>
            <a:off x="996310" y="1162050"/>
            <a:ext cx="5017800" cy="31368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231c6990c8_0_1001: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54" name="Google Shape;354;g3231c6990c8_0_1001:notes"/>
          <p:cNvSpPr txBox="1"/>
          <p:nvPr>
            <p:ph idx="12" type="sldNum"/>
          </p:nvPr>
        </p:nvSpPr>
        <p:spPr>
          <a:xfrm>
            <a:off x="3970938" y="8829967"/>
            <a:ext cx="3037800" cy="4668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231c6990c8_0_1009:notes"/>
          <p:cNvSpPr/>
          <p:nvPr>
            <p:ph idx="2" type="sldImg"/>
          </p:nvPr>
        </p:nvSpPr>
        <p:spPr>
          <a:xfrm>
            <a:off x="981453"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3231c6990c8_0_1009: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63" name="Google Shape;363;g3231c6990c8_0_1009: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231c6990c8_0_1022:notes"/>
          <p:cNvSpPr/>
          <p:nvPr>
            <p:ph idx="2" type="sldImg"/>
          </p:nvPr>
        </p:nvSpPr>
        <p:spPr>
          <a:xfrm>
            <a:off x="981453" y="1162050"/>
            <a:ext cx="5047500" cy="31374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231c6990c8_0_102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71" name="Google Shape;371;g3231c6990c8_0_1022:notes"/>
          <p:cNvSpPr txBox="1"/>
          <p:nvPr>
            <p:ph idx="12" type="sldNum"/>
          </p:nvPr>
        </p:nvSpPr>
        <p:spPr>
          <a:xfrm>
            <a:off x="3970938" y="8829967"/>
            <a:ext cx="3037800" cy="4662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231c6990c8_0_1016:notes"/>
          <p:cNvSpPr/>
          <p:nvPr>
            <p:ph idx="2" type="sldImg"/>
          </p:nvPr>
        </p:nvSpPr>
        <p:spPr>
          <a:xfrm>
            <a:off x="981453"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3231c6990c8_0_1016: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79" name="Google Shape;379;g3231c6990c8_0_1016: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7cb42a875d_0_283:notes"/>
          <p:cNvSpPr txBox="1"/>
          <p:nvPr>
            <p:ph idx="1" type="body"/>
          </p:nvPr>
        </p:nvSpPr>
        <p:spPr>
          <a:xfrm>
            <a:off x="716619" y="4548457"/>
            <a:ext cx="5732700" cy="3721500"/>
          </a:xfrm>
          <a:prstGeom prst="rect">
            <a:avLst/>
          </a:prstGeom>
          <a:noFill/>
          <a:ln>
            <a:noFill/>
          </a:ln>
        </p:spPr>
        <p:txBody>
          <a:bodyPr anchorCtr="0" anchor="t" bIns="47525" lIns="95075" spcFirstLastPara="1" rIns="95075" wrap="square" tIns="47525">
            <a:noAutofit/>
          </a:bodyPr>
          <a:lstStyle/>
          <a:p>
            <a:pPr indent="-241300" lvl="0" marL="469900" rtl="0" algn="l">
              <a:lnSpc>
                <a:spcPct val="100000"/>
              </a:lnSpc>
              <a:spcBef>
                <a:spcPts val="0"/>
              </a:spcBef>
              <a:spcAft>
                <a:spcPts val="0"/>
              </a:spcAft>
              <a:buClr>
                <a:schemeClr val="dk1"/>
              </a:buClr>
              <a:buSzPts val="1400"/>
              <a:buFont typeface="Calibri"/>
              <a:buNone/>
            </a:pPr>
            <a:r>
              <a:t/>
            </a:r>
            <a:endParaRPr b="0"/>
          </a:p>
        </p:txBody>
      </p:sp>
      <p:sp>
        <p:nvSpPr>
          <p:cNvPr id="387" name="Google Shape;387;g37cb42a875d_0_283:notes"/>
          <p:cNvSpPr/>
          <p:nvPr>
            <p:ph idx="2" type="sldImg"/>
          </p:nvPr>
        </p:nvSpPr>
        <p:spPr>
          <a:xfrm>
            <a:off x="1018454" y="1181417"/>
            <a:ext cx="5129100" cy="318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1d61b7335_0_1201:notes"/>
          <p:cNvSpPr/>
          <p:nvPr>
            <p:ph idx="2" type="sldImg"/>
          </p:nvPr>
        </p:nvSpPr>
        <p:spPr>
          <a:xfrm>
            <a:off x="701043"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e1d61b7335_0_120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378ea1911_0_195:notes"/>
          <p:cNvSpPr/>
          <p:nvPr>
            <p:ph idx="2" type="sldImg"/>
          </p:nvPr>
        </p:nvSpPr>
        <p:spPr>
          <a:xfrm>
            <a:off x="981456"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32378ea1911_0_195: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A quick summary of what CESM (the model is) </a:t>
            </a:r>
            <a:endParaRPr/>
          </a:p>
          <a:p>
            <a:pPr indent="0" lvl="0" marL="0" rtl="0" algn="l">
              <a:lnSpc>
                <a:spcPct val="100000"/>
              </a:lnSpc>
              <a:spcBef>
                <a:spcPts val="0"/>
              </a:spcBef>
              <a:spcAft>
                <a:spcPts val="0"/>
              </a:spcAft>
              <a:buSzPts val="1400"/>
              <a:buNone/>
            </a:pPr>
            <a:r>
              <a:rPr lang="en-US"/>
              <a:t>Its a powerful and flexible Earth System Model that is developed by in NCAR in collaboration with the community. It is used widely both nationally and internationally. </a:t>
            </a:r>
            <a:endParaRPr/>
          </a:p>
          <a:p>
            <a:pPr indent="0" lvl="0" marL="0" rtl="0" algn="l">
              <a:lnSpc>
                <a:spcPct val="100000"/>
              </a:lnSpc>
              <a:spcBef>
                <a:spcPts val="0"/>
              </a:spcBef>
              <a:spcAft>
                <a:spcPts val="0"/>
              </a:spcAft>
              <a:buSzPts val="1400"/>
              <a:buNone/>
            </a:pPr>
            <a:r>
              <a:rPr lang="en-US"/>
              <a:t>I would say it differentiates itself from most ESMs by its usability, flexibility and the support provided for its use.</a:t>
            </a:r>
            <a:endParaRPr/>
          </a:p>
        </p:txBody>
      </p:sp>
      <p:sp>
        <p:nvSpPr>
          <p:cNvPr id="183" name="Google Shape;183;g32378ea1911_0_195: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378ea1911_0_263:notes"/>
          <p:cNvSpPr/>
          <p:nvPr>
            <p:ph idx="2" type="sldImg"/>
          </p:nvPr>
        </p:nvSpPr>
        <p:spPr>
          <a:xfrm>
            <a:off x="701043"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32378ea1911_0_263: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231c6990c8_0_1113:notes"/>
          <p:cNvSpPr/>
          <p:nvPr>
            <p:ph idx="2" type="sldImg"/>
          </p:nvPr>
        </p:nvSpPr>
        <p:spPr>
          <a:xfrm>
            <a:off x="701350"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3231c6990c8_0_1113: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41300" lvl="0" marL="469900" rtl="0" algn="l">
              <a:spcBef>
                <a:spcPts val="0"/>
              </a:spcBef>
              <a:spcAft>
                <a:spcPts val="0"/>
              </a:spcAft>
              <a:buClr>
                <a:schemeClr val="dk1"/>
              </a:buClr>
              <a:buSzPts val="1400"/>
              <a:buNone/>
            </a:pPr>
            <a:r>
              <a:t/>
            </a:r>
            <a:endParaRPr>
              <a:solidFill>
                <a:schemeClr val="dk1"/>
              </a:solidFill>
            </a:endParaRPr>
          </a:p>
          <a:p>
            <a:pPr indent="-241300" lvl="0" marL="469900" rtl="0" algn="l">
              <a:lnSpc>
                <a:spcPct val="115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272efe771_0_331:notes"/>
          <p:cNvSpPr/>
          <p:nvPr>
            <p:ph idx="2" type="sldImg"/>
          </p:nvPr>
        </p:nvSpPr>
        <p:spPr>
          <a:xfrm>
            <a:off x="701350"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e272efe771_0_33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41300" lvl="0" marL="469900" rtl="0" algn="l">
              <a:spcBef>
                <a:spcPts val="0"/>
              </a:spcBef>
              <a:spcAft>
                <a:spcPts val="0"/>
              </a:spcAft>
              <a:buClr>
                <a:schemeClr val="dk1"/>
              </a:buClr>
              <a:buSzPts val="1400"/>
              <a:buNone/>
            </a:pPr>
            <a:r>
              <a:t/>
            </a:r>
            <a:endParaRPr>
              <a:solidFill>
                <a:schemeClr val="dk1"/>
              </a:solidFill>
            </a:endParaRPr>
          </a:p>
          <a:p>
            <a:pPr indent="-241300" lvl="0" marL="469900" rtl="0" algn="l">
              <a:lnSpc>
                <a:spcPct val="115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0ba4c45507_0_1856:notes"/>
          <p:cNvSpPr/>
          <p:nvPr>
            <p:ph idx="2" type="sldImg"/>
          </p:nvPr>
        </p:nvSpPr>
        <p:spPr>
          <a:xfrm>
            <a:off x="701350"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30ba4c45507_0_185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41300" lvl="0" marL="469900" rtl="0" algn="l">
              <a:spcBef>
                <a:spcPts val="0"/>
              </a:spcBef>
              <a:spcAft>
                <a:spcPts val="0"/>
              </a:spcAft>
              <a:buClr>
                <a:schemeClr val="dk1"/>
              </a:buClr>
              <a:buSzPts val="1400"/>
              <a:buNone/>
            </a:pPr>
            <a:r>
              <a:rPr lang="en-US"/>
              <a:t>QR Code link to the CESM Tutorial; mention that based on Jupyter notebooks now and runs in the cloud.</a:t>
            </a:r>
            <a:endParaRPr>
              <a:solidFill>
                <a:schemeClr val="dk1"/>
              </a:solidFill>
            </a:endParaRPr>
          </a:p>
          <a:p>
            <a:pPr indent="-241300" lvl="0" marL="469900" rtl="0" algn="l">
              <a:lnSpc>
                <a:spcPct val="115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231c6990c8_0_810:notes"/>
          <p:cNvSpPr/>
          <p:nvPr>
            <p:ph idx="2" type="sldImg"/>
          </p:nvPr>
        </p:nvSpPr>
        <p:spPr>
          <a:xfrm>
            <a:off x="701047" y="697230"/>
            <a:ext cx="56085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3" name="Google Shape;443;g3231c6990c8_0_810:notes"/>
          <p:cNvSpPr txBox="1"/>
          <p:nvPr>
            <p:ph idx="1" type="body"/>
          </p:nvPr>
        </p:nvSpPr>
        <p:spPr>
          <a:xfrm>
            <a:off x="934720" y="4415790"/>
            <a:ext cx="5141100" cy="41835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including institutions such MIT, other MA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2378ea1911_0_116:notes"/>
          <p:cNvSpPr/>
          <p:nvPr>
            <p:ph idx="2" type="sldImg"/>
          </p:nvPr>
        </p:nvSpPr>
        <p:spPr>
          <a:xfrm>
            <a:off x="701047" y="697230"/>
            <a:ext cx="56085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g32378ea1911_0_116:notes"/>
          <p:cNvSpPr txBox="1"/>
          <p:nvPr>
            <p:ph idx="1" type="body"/>
          </p:nvPr>
        </p:nvSpPr>
        <p:spPr>
          <a:xfrm>
            <a:off x="934720" y="4415790"/>
            <a:ext cx="5141100" cy="41835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including institutions such MIT, other MA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2378ea1911_0_123:notes"/>
          <p:cNvSpPr/>
          <p:nvPr>
            <p:ph idx="2" type="sldImg"/>
          </p:nvPr>
        </p:nvSpPr>
        <p:spPr>
          <a:xfrm>
            <a:off x="996308" y="1162050"/>
            <a:ext cx="5017800" cy="31368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2378ea1911_0_123: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59" name="Google Shape;459;g32378ea1911_0_12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7cb42a875d_0_117:notes"/>
          <p:cNvSpPr/>
          <p:nvPr>
            <p:ph idx="2" type="sldImg"/>
          </p:nvPr>
        </p:nvSpPr>
        <p:spPr>
          <a:xfrm>
            <a:off x="996308" y="1162050"/>
            <a:ext cx="5017800" cy="31368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7cb42a875d_0_117: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68" name="Google Shape;468;g37cb42a875d_0_11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ba4c45507_0_169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78" name="Google Shape;478;g30ba4c45507_0_1690:notes"/>
          <p:cNvSpPr/>
          <p:nvPr>
            <p:ph idx="2" type="sldImg"/>
          </p:nvPr>
        </p:nvSpPr>
        <p:spPr>
          <a:xfrm>
            <a:off x="996303" y="1162050"/>
            <a:ext cx="50178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e1d61b7335_0_938:notes"/>
          <p:cNvSpPr txBox="1"/>
          <p:nvPr>
            <p:ph idx="1" type="body"/>
          </p:nvPr>
        </p:nvSpPr>
        <p:spPr>
          <a:xfrm>
            <a:off x="716619" y="4548457"/>
            <a:ext cx="5732700" cy="3721500"/>
          </a:xfrm>
          <a:prstGeom prst="rect">
            <a:avLst/>
          </a:prstGeom>
          <a:noFill/>
          <a:ln>
            <a:noFill/>
          </a:ln>
        </p:spPr>
        <p:txBody>
          <a:bodyPr anchorCtr="0" anchor="t" bIns="47525" lIns="95075" spcFirstLastPara="1" rIns="95075" wrap="square" tIns="47525">
            <a:noAutofit/>
          </a:bodyPr>
          <a:lstStyle/>
          <a:p>
            <a:pPr indent="-241300" lvl="0" marL="469900" rtl="0" algn="l">
              <a:lnSpc>
                <a:spcPct val="100000"/>
              </a:lnSpc>
              <a:spcBef>
                <a:spcPts val="0"/>
              </a:spcBef>
              <a:spcAft>
                <a:spcPts val="0"/>
              </a:spcAft>
              <a:buClr>
                <a:schemeClr val="dk1"/>
              </a:buClr>
              <a:buSzPts val="1400"/>
              <a:buFont typeface="Calibri"/>
              <a:buNone/>
            </a:pPr>
            <a:r>
              <a:t/>
            </a:r>
            <a:endParaRPr b="0"/>
          </a:p>
        </p:txBody>
      </p:sp>
      <p:sp>
        <p:nvSpPr>
          <p:cNvPr id="487" name="Google Shape;487;g2e1d61b7335_0_938:notes"/>
          <p:cNvSpPr/>
          <p:nvPr>
            <p:ph idx="2" type="sldImg"/>
          </p:nvPr>
        </p:nvSpPr>
        <p:spPr>
          <a:xfrm>
            <a:off x="1018454" y="1181417"/>
            <a:ext cx="5129100" cy="318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2378ea1911_0_226:notes"/>
          <p:cNvSpPr/>
          <p:nvPr>
            <p:ph idx="2" type="sldImg"/>
          </p:nvPr>
        </p:nvSpPr>
        <p:spPr>
          <a:xfrm>
            <a:off x="981456"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32378ea1911_0_226: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A quick summary of what CESM (the model is) </a:t>
            </a:r>
            <a:endParaRPr/>
          </a:p>
          <a:p>
            <a:pPr indent="0" lvl="0" marL="0" rtl="0" algn="l">
              <a:lnSpc>
                <a:spcPct val="100000"/>
              </a:lnSpc>
              <a:spcBef>
                <a:spcPts val="0"/>
              </a:spcBef>
              <a:spcAft>
                <a:spcPts val="0"/>
              </a:spcAft>
              <a:buSzPts val="1400"/>
              <a:buNone/>
            </a:pPr>
            <a:r>
              <a:rPr lang="en-US"/>
              <a:t>Its a powerful and flexible Earth System Model that is developed by in NCAR in collaboration with the community. It is used widely both nationally and internationally. </a:t>
            </a:r>
            <a:endParaRPr/>
          </a:p>
          <a:p>
            <a:pPr indent="0" lvl="0" marL="0" rtl="0" algn="l">
              <a:lnSpc>
                <a:spcPct val="100000"/>
              </a:lnSpc>
              <a:spcBef>
                <a:spcPts val="0"/>
              </a:spcBef>
              <a:spcAft>
                <a:spcPts val="0"/>
              </a:spcAft>
              <a:buSzPts val="1400"/>
              <a:buNone/>
            </a:pPr>
            <a:r>
              <a:rPr lang="en-US"/>
              <a:t>I would say it differentiates itself from most ESMs by its usability, flexibility and the support provided for its use.</a:t>
            </a:r>
            <a:endParaRPr/>
          </a:p>
        </p:txBody>
      </p:sp>
      <p:sp>
        <p:nvSpPr>
          <p:cNvPr id="195" name="Google Shape;195;g32378ea1911_0_226: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231c6990c8_0_610:notes"/>
          <p:cNvSpPr/>
          <p:nvPr>
            <p:ph idx="2" type="sldImg"/>
          </p:nvPr>
        </p:nvSpPr>
        <p:spPr>
          <a:xfrm>
            <a:off x="996310" y="1162050"/>
            <a:ext cx="5017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231c6990c8_0_610: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(mnl, 3 min; 3:10)</a:t>
            </a:r>
            <a:endParaRPr/>
          </a:p>
        </p:txBody>
      </p:sp>
      <p:sp>
        <p:nvSpPr>
          <p:cNvPr id="493" name="Google Shape;493;g3231c6990c8_0_610:notes"/>
          <p:cNvSpPr txBox="1"/>
          <p:nvPr>
            <p:ph idx="12" type="sldNum"/>
          </p:nvPr>
        </p:nvSpPr>
        <p:spPr>
          <a:xfrm>
            <a:off x="3970938" y="8829968"/>
            <a:ext cx="3037800" cy="4668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231c6990c8_0_62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03" name="Google Shape;503;g3231c6990c8_0_621:notes"/>
          <p:cNvSpPr/>
          <p:nvPr>
            <p:ph idx="2" type="sldImg"/>
          </p:nvPr>
        </p:nvSpPr>
        <p:spPr>
          <a:xfrm>
            <a:off x="1402328" y="697230"/>
            <a:ext cx="42066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231c6990c8_0_90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12" name="Google Shape;512;g3231c6990c8_0_903:notes"/>
          <p:cNvSpPr/>
          <p:nvPr>
            <p:ph idx="2" type="sldImg"/>
          </p:nvPr>
        </p:nvSpPr>
        <p:spPr>
          <a:xfrm>
            <a:off x="1402328" y="697230"/>
            <a:ext cx="42066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231c6990c8_0_66: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28" name="Google Shape;528;g3231c6990c8_0_66:notes"/>
          <p:cNvSpPr/>
          <p:nvPr>
            <p:ph idx="2" type="sldImg"/>
          </p:nvPr>
        </p:nvSpPr>
        <p:spPr>
          <a:xfrm>
            <a:off x="996310" y="1162050"/>
            <a:ext cx="50178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7cb42a875d_0_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42" name="Google Shape;542;g37cb42a875d_0_0:notes"/>
          <p:cNvSpPr/>
          <p:nvPr>
            <p:ph idx="2" type="sldImg"/>
          </p:nvPr>
        </p:nvSpPr>
        <p:spPr>
          <a:xfrm>
            <a:off x="996303" y="1162050"/>
            <a:ext cx="50178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2378ea1911_0_34:notes"/>
          <p:cNvSpPr/>
          <p:nvPr>
            <p:ph idx="2" type="sldImg"/>
          </p:nvPr>
        </p:nvSpPr>
        <p:spPr>
          <a:xfrm>
            <a:off x="996323" y="1162050"/>
            <a:ext cx="5017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2378ea1911_0_34: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554" name="Google Shape;554;g32378ea1911_0_34:notes"/>
          <p:cNvSpPr txBox="1"/>
          <p:nvPr>
            <p:ph idx="12" type="sldNum"/>
          </p:nvPr>
        </p:nvSpPr>
        <p:spPr>
          <a:xfrm>
            <a:off x="3970938" y="8829967"/>
            <a:ext cx="3037800" cy="4668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400"/>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b51148b462_0_960: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SzPts val="1100"/>
              <a:buNone/>
            </a:pPr>
            <a:r>
              <a:t/>
            </a:r>
            <a:endParaRPr/>
          </a:p>
        </p:txBody>
      </p:sp>
      <p:sp>
        <p:nvSpPr>
          <p:cNvPr id="566" name="Google Shape;566;g2b51148b462_0_960:notes"/>
          <p:cNvSpPr/>
          <p:nvPr>
            <p:ph idx="2" type="sldImg"/>
          </p:nvPr>
        </p:nvSpPr>
        <p:spPr>
          <a:xfrm>
            <a:off x="996303" y="1162050"/>
            <a:ext cx="5017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2378ea1911_0_130:notes"/>
          <p:cNvSpPr/>
          <p:nvPr>
            <p:ph idx="2" type="sldImg"/>
          </p:nvPr>
        </p:nvSpPr>
        <p:spPr>
          <a:xfrm>
            <a:off x="996308" y="1162050"/>
            <a:ext cx="5017800" cy="31368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2378ea1911_0_13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73" name="Google Shape;573;g32378ea1911_0_13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4ac68acc9e_0_1124:notes"/>
          <p:cNvSpPr/>
          <p:nvPr>
            <p:ph idx="2" type="sldImg"/>
          </p:nvPr>
        </p:nvSpPr>
        <p:spPr>
          <a:xfrm>
            <a:off x="744860" y="697845"/>
            <a:ext cx="5520600" cy="34863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4ac68acc9e_0_1124:notes"/>
          <p:cNvSpPr txBox="1"/>
          <p:nvPr>
            <p:ph idx="1" type="body"/>
          </p:nvPr>
        </p:nvSpPr>
        <p:spPr>
          <a:xfrm>
            <a:off x="934721" y="4415791"/>
            <a:ext cx="51411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User base has grown and reaching new people</a:t>
            </a:r>
            <a:endParaRPr/>
          </a:p>
        </p:txBody>
      </p:sp>
      <p:sp>
        <p:nvSpPr>
          <p:cNvPr id="580" name="Google Shape;580;g24ac68acc9e_0_1124:notes"/>
          <p:cNvSpPr txBox="1"/>
          <p:nvPr>
            <p:ph idx="12" type="sldNum"/>
          </p:nvPr>
        </p:nvSpPr>
        <p:spPr>
          <a:xfrm>
            <a:off x="3972561" y="8831581"/>
            <a:ext cx="3037800" cy="4647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231c6990c8_0_718:notes"/>
          <p:cNvSpPr/>
          <p:nvPr>
            <p:ph idx="2" type="sldImg"/>
          </p:nvPr>
        </p:nvSpPr>
        <p:spPr>
          <a:xfrm>
            <a:off x="981453"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231c6990c8_0_718: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587" name="Google Shape;587;g3231c6990c8_0_718: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2378ea1911_0_8:notes"/>
          <p:cNvSpPr/>
          <p:nvPr>
            <p:ph idx="2" type="sldImg"/>
          </p:nvPr>
        </p:nvSpPr>
        <p:spPr>
          <a:xfrm>
            <a:off x="701043"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32378ea1911_0_8: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41300" lvl="0" marL="469900" rtl="0" algn="l">
              <a:spcBef>
                <a:spcPts val="0"/>
              </a:spcBef>
              <a:spcAft>
                <a:spcPts val="0"/>
              </a:spcAft>
              <a:buClr>
                <a:srgbClr val="122D5D"/>
              </a:buClr>
              <a:buSzPts val="1000"/>
              <a:buFont typeface="Helvetica Neue"/>
              <a:buNone/>
            </a:pPr>
            <a:r>
              <a:rPr lang="en-US" sz="1000">
                <a:solidFill>
                  <a:srgbClr val="122D5D"/>
                </a:solidFill>
                <a:latin typeface="Helvetica Neue"/>
                <a:ea typeface="Helvetica Neue"/>
                <a:cs typeface="Helvetica Neue"/>
                <a:sym typeface="Helvetica Neue"/>
              </a:rPr>
              <a:t>Each working group has 2-3 co-chairs mixed with NCAR &amp; Community</a:t>
            </a:r>
            <a:endParaRPr sz="1000">
              <a:solidFill>
                <a:srgbClr val="122D5D"/>
              </a:solidFill>
              <a:latin typeface="Helvetica Neue"/>
              <a:ea typeface="Helvetica Neue"/>
              <a:cs typeface="Helvetica Neue"/>
              <a:sym typeface="Helvetica Neue"/>
            </a:endParaRPr>
          </a:p>
          <a:p>
            <a:pPr indent="-241300" lvl="0" marL="469900" rtl="0" algn="l">
              <a:spcBef>
                <a:spcPts val="0"/>
              </a:spcBef>
              <a:spcAft>
                <a:spcPts val="0"/>
              </a:spcAft>
              <a:buClr>
                <a:srgbClr val="122D5D"/>
              </a:buClr>
              <a:buSzPts val="1000"/>
              <a:buFont typeface="Helvetica Neue"/>
              <a:buNone/>
            </a:pPr>
            <a:r>
              <a:rPr lang="en-US" sz="1000">
                <a:solidFill>
                  <a:srgbClr val="122D5D"/>
                </a:solidFill>
                <a:latin typeface="Helvetica Neue"/>
                <a:ea typeface="Helvetica Neue"/>
                <a:cs typeface="Helvetica Neue"/>
                <a:sym typeface="Helvetica Neue"/>
              </a:rPr>
              <a:t>New CESM v3 release expected later this year</a:t>
            </a:r>
            <a:endParaRPr sz="1000">
              <a:solidFill>
                <a:srgbClr val="122D5D"/>
              </a:solidFill>
              <a:latin typeface="Helvetica Neue"/>
              <a:ea typeface="Helvetica Neue"/>
              <a:cs typeface="Helvetica Neue"/>
              <a:sym typeface="Helvetica Neue"/>
            </a:endParaRPr>
          </a:p>
          <a:p>
            <a:pPr indent="-241300" lvl="0" marL="469900" rtl="0" algn="l">
              <a:spcBef>
                <a:spcPts val="0"/>
              </a:spcBef>
              <a:spcAft>
                <a:spcPts val="0"/>
              </a:spcAft>
              <a:buClr>
                <a:srgbClr val="122D5D"/>
              </a:buClr>
              <a:buSzPts val="1000"/>
              <a:buFont typeface="Helvetica Neue"/>
              <a:buNone/>
            </a:pPr>
            <a:r>
              <a:rPr lang="en-US" sz="1000">
                <a:solidFill>
                  <a:srgbClr val="122D5D"/>
                </a:solidFill>
                <a:latin typeface="Helvetica Neue"/>
                <a:ea typeface="Helvetica Neue"/>
                <a:cs typeface="Helvetica Neue"/>
                <a:sym typeface="Helvetica Neue"/>
              </a:rPr>
              <a:t>Annual working group workshops (winter) offset from CESM meeting (summer)</a:t>
            </a:r>
            <a:endParaRPr sz="1000">
              <a:solidFill>
                <a:srgbClr val="122D5D"/>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rgbClr val="122D5D"/>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0ba4c45507_0_1:notes"/>
          <p:cNvSpPr/>
          <p:nvPr>
            <p:ph idx="2" type="sldImg"/>
          </p:nvPr>
        </p:nvSpPr>
        <p:spPr>
          <a:xfrm>
            <a:off x="701050"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30ba4c45507_0_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231c6990c8_0_149:notes"/>
          <p:cNvSpPr/>
          <p:nvPr>
            <p:ph idx="2" type="sldImg"/>
          </p:nvPr>
        </p:nvSpPr>
        <p:spPr>
          <a:xfrm>
            <a:off x="701353" y="697230"/>
            <a:ext cx="56085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3231c6990c8_0_149: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28600" lvl="0" marL="457200" rtl="0" algn="l">
              <a:lnSpc>
                <a:spcPct val="115000"/>
              </a:lnSpc>
              <a:spcBef>
                <a:spcPts val="0"/>
              </a:spcBef>
              <a:spcAft>
                <a:spcPts val="0"/>
              </a:spcAft>
              <a:buSzPts val="1400"/>
              <a:buNone/>
            </a:pPr>
            <a:r>
              <a:rPr lang="en-US" sz="1100">
                <a:latin typeface="Arial"/>
                <a:ea typeface="Arial"/>
                <a:cs typeface="Arial"/>
                <a:sym typeface="Arial"/>
              </a:rPr>
              <a:t>In order to provide some of the societally needed information, </a:t>
            </a:r>
            <a:r>
              <a:rPr b="1" lang="en-US" sz="1100">
                <a:latin typeface="Arial"/>
                <a:ea typeface="Arial"/>
                <a:cs typeface="Arial"/>
                <a:sym typeface="Arial"/>
              </a:rPr>
              <a:t> kilometer-scale simulations are sometimes needed</a:t>
            </a:r>
            <a:r>
              <a:rPr b="1" lang="en-US" sz="1050">
                <a:solidFill>
                  <a:srgbClr val="444746"/>
                </a:solidFill>
                <a:latin typeface="Roboto"/>
                <a:ea typeface="Roboto"/>
                <a:cs typeface="Roboto"/>
                <a:sym typeface="Roboto"/>
              </a:rPr>
              <a:t>. </a:t>
            </a:r>
            <a:r>
              <a:rPr lang="en-US" sz="1100">
                <a:latin typeface="Arial"/>
                <a:ea typeface="Arial"/>
                <a:cs typeface="Arial"/>
                <a:sym typeface="Arial"/>
              </a:rPr>
              <a:t> One of the key tools that NCAR has developed between 2024 and 2030 is a </a:t>
            </a:r>
            <a:r>
              <a:rPr b="1" lang="en-US" sz="1100">
                <a:latin typeface="Arial"/>
                <a:ea typeface="Arial"/>
                <a:cs typeface="Arial"/>
                <a:sym typeface="Arial"/>
              </a:rPr>
              <a:t>unified modeling framework that provided Earth system science and</a:t>
            </a:r>
            <a:r>
              <a:rPr lang="en-US" sz="1100">
                <a:latin typeface="Arial"/>
                <a:ea typeface="Arial"/>
                <a:cs typeface="Arial"/>
                <a:sym typeface="Arial"/>
              </a:rPr>
              <a:t> </a:t>
            </a:r>
            <a:r>
              <a:rPr b="1" lang="en-US" sz="1100">
                <a:latin typeface="Arial"/>
                <a:ea typeface="Arial"/>
                <a:cs typeface="Arial"/>
                <a:sym typeface="Arial"/>
              </a:rPr>
              <a:t>Earth system prediction capabilities from timescales from minutes to centuries </a:t>
            </a:r>
            <a:r>
              <a:rPr lang="en-US" sz="1100">
                <a:latin typeface="Arial"/>
                <a:ea typeface="Arial"/>
                <a:cs typeface="Arial"/>
                <a:sym typeface="Arial"/>
              </a:rPr>
              <a:t>and spatial scales from urban to continental &amp; global scales, including complex representations of the land, cryosphere, ocean, marine biogeochemistry, chemistry in the atmosphere, etc, </a:t>
            </a:r>
            <a:br>
              <a:rPr lang="en-US" sz="1100">
                <a:latin typeface="Arial"/>
                <a:ea typeface="Arial"/>
                <a:cs typeface="Arial"/>
                <a:sym typeface="Arial"/>
              </a:rPr>
            </a:br>
            <a:br>
              <a:rPr b="1" lang="en-US" sz="1100">
                <a:latin typeface="Arial"/>
                <a:ea typeface="Arial"/>
                <a:cs typeface="Arial"/>
                <a:sym typeface="Arial"/>
              </a:rPr>
            </a:br>
            <a:r>
              <a:rPr lang="en-US" sz="1100">
                <a:latin typeface="Arial"/>
                <a:ea typeface="Arial"/>
                <a:cs typeface="Arial"/>
                <a:sym typeface="Arial"/>
              </a:rPr>
              <a:t>As a result of this framework, and inclusion of coupling at high resolution between the land, ocean and the atmosphere, we understand and can predict better tracks of Hurricanes, just like the one that’s passing through right now.  Enabled by the high-resolution capabilities, connections to hydrological predictions and crop modeling, we are able to better understand and predict impacts on storm-related flooding, water quality and availability, and make predictions of what might happen to crops.   </a:t>
            </a:r>
            <a:br>
              <a:rPr lang="en-US" sz="1100">
                <a:latin typeface="Arial"/>
                <a:ea typeface="Arial"/>
                <a:cs typeface="Arial"/>
                <a:sym typeface="Arial"/>
              </a:rPr>
            </a:br>
            <a:endParaRPr sz="1100">
              <a:latin typeface="Arial"/>
              <a:ea typeface="Arial"/>
              <a:cs typeface="Arial"/>
              <a:sym typeface="Arial"/>
            </a:endParaRPr>
          </a:p>
          <a:p>
            <a:pPr indent="-228600" lvl="0" marL="457200" rtl="0" algn="l">
              <a:lnSpc>
                <a:spcPct val="115000"/>
              </a:lnSpc>
              <a:spcBef>
                <a:spcPts val="0"/>
              </a:spcBef>
              <a:spcAft>
                <a:spcPts val="0"/>
              </a:spcAft>
              <a:buSzPts val="1400"/>
              <a:buNone/>
            </a:pPr>
            <a:r>
              <a:rPr lang="en-US" sz="1100">
                <a:latin typeface="Arial"/>
                <a:ea typeface="Arial"/>
                <a:cs typeface="Arial"/>
                <a:sym typeface="Arial"/>
              </a:rPr>
              <a:t>Via our hubs and developed connection with social scientists, NCAR has been able to stretch into areas on how these impact and interact with local communities.  </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231c6990c8_0_1029: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50" name="Google Shape;650;g3231c6990c8_0_1029:notes"/>
          <p:cNvSpPr/>
          <p:nvPr>
            <p:ph idx="2" type="sldImg"/>
          </p:nvPr>
        </p:nvSpPr>
        <p:spPr>
          <a:xfrm>
            <a:off x="996310" y="1162050"/>
            <a:ext cx="50178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e272efe771_0_1740:notes"/>
          <p:cNvSpPr txBox="1"/>
          <p:nvPr>
            <p:ph idx="1" type="body"/>
          </p:nvPr>
        </p:nvSpPr>
        <p:spPr>
          <a:xfrm>
            <a:off x="716619" y="4548457"/>
            <a:ext cx="5732700" cy="3721500"/>
          </a:xfrm>
          <a:prstGeom prst="rect">
            <a:avLst/>
          </a:prstGeom>
          <a:noFill/>
          <a:ln>
            <a:noFill/>
          </a:ln>
        </p:spPr>
        <p:txBody>
          <a:bodyPr anchorCtr="0" anchor="t" bIns="47525" lIns="95075" spcFirstLastPara="1" rIns="95075" wrap="square" tIns="47525">
            <a:noAutofit/>
          </a:bodyPr>
          <a:lstStyle/>
          <a:p>
            <a:pPr indent="-241300" lvl="0" marL="469900" rtl="0" algn="l">
              <a:lnSpc>
                <a:spcPct val="100000"/>
              </a:lnSpc>
              <a:spcBef>
                <a:spcPts val="0"/>
              </a:spcBef>
              <a:spcAft>
                <a:spcPts val="0"/>
              </a:spcAft>
              <a:buClr>
                <a:schemeClr val="dk1"/>
              </a:buClr>
              <a:buSzPts val="1400"/>
              <a:buFont typeface="Calibri"/>
              <a:buNone/>
            </a:pPr>
            <a:r>
              <a:t/>
            </a:r>
            <a:endParaRPr b="0"/>
          </a:p>
        </p:txBody>
      </p:sp>
      <p:sp>
        <p:nvSpPr>
          <p:cNvPr id="671" name="Google Shape;671;g2e272efe771_0_1740:notes"/>
          <p:cNvSpPr/>
          <p:nvPr>
            <p:ph idx="2" type="sldImg"/>
          </p:nvPr>
        </p:nvSpPr>
        <p:spPr>
          <a:xfrm>
            <a:off x="1018454" y="1181417"/>
            <a:ext cx="5129100" cy="318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231c6990c8_0_0:notes"/>
          <p:cNvSpPr/>
          <p:nvPr>
            <p:ph idx="2" type="sldImg"/>
          </p:nvPr>
        </p:nvSpPr>
        <p:spPr>
          <a:xfrm>
            <a:off x="744860" y="697845"/>
            <a:ext cx="5520600" cy="34863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231c6990c8_0_0:notes"/>
          <p:cNvSpPr txBox="1"/>
          <p:nvPr>
            <p:ph idx="1" type="body"/>
          </p:nvPr>
        </p:nvSpPr>
        <p:spPr>
          <a:xfrm>
            <a:off x="934721" y="4415791"/>
            <a:ext cx="51411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User base has grown and reaching new people</a:t>
            </a:r>
            <a:endParaRPr/>
          </a:p>
        </p:txBody>
      </p:sp>
      <p:sp>
        <p:nvSpPr>
          <p:cNvPr id="677" name="Google Shape;677;g3231c6990c8_0_0:notes"/>
          <p:cNvSpPr txBox="1"/>
          <p:nvPr>
            <p:ph idx="12" type="sldNum"/>
          </p:nvPr>
        </p:nvSpPr>
        <p:spPr>
          <a:xfrm>
            <a:off x="3972561" y="8831581"/>
            <a:ext cx="3037800" cy="4647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7cb42a875d_0_262:notes"/>
          <p:cNvSpPr/>
          <p:nvPr>
            <p:ph idx="2" type="sldImg"/>
          </p:nvPr>
        </p:nvSpPr>
        <p:spPr>
          <a:xfrm>
            <a:off x="981456"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37cb42a875d_0_262: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A quick summary of what CESM (the model is) </a:t>
            </a:r>
            <a:endParaRPr/>
          </a:p>
          <a:p>
            <a:pPr indent="0" lvl="0" marL="0" rtl="0" algn="l">
              <a:lnSpc>
                <a:spcPct val="100000"/>
              </a:lnSpc>
              <a:spcBef>
                <a:spcPts val="0"/>
              </a:spcBef>
              <a:spcAft>
                <a:spcPts val="0"/>
              </a:spcAft>
              <a:buSzPts val="1400"/>
              <a:buNone/>
            </a:pPr>
            <a:r>
              <a:rPr lang="en-US"/>
              <a:t>Its a powerful and flexible Earth System Model that is developed by in NCAR in collaboration with the community. It is used widely both nationally and internationally. </a:t>
            </a:r>
            <a:endParaRPr/>
          </a:p>
          <a:p>
            <a:pPr indent="0" lvl="0" marL="0" rtl="0" algn="l">
              <a:lnSpc>
                <a:spcPct val="100000"/>
              </a:lnSpc>
              <a:spcBef>
                <a:spcPts val="0"/>
              </a:spcBef>
              <a:spcAft>
                <a:spcPts val="0"/>
              </a:spcAft>
              <a:buSzPts val="1400"/>
              <a:buNone/>
            </a:pPr>
            <a:r>
              <a:rPr lang="en-US"/>
              <a:t>I would say it differentiates itself from most ESMs by its usability, flexibility and the support provided for its use.</a:t>
            </a:r>
            <a:endParaRPr/>
          </a:p>
        </p:txBody>
      </p:sp>
      <p:sp>
        <p:nvSpPr>
          <p:cNvPr id="213" name="Google Shape;213;g37cb42a875d_0_262: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7cb42a875d_0_146:notes"/>
          <p:cNvSpPr/>
          <p:nvPr>
            <p:ph idx="2" type="sldImg"/>
          </p:nvPr>
        </p:nvSpPr>
        <p:spPr>
          <a:xfrm>
            <a:off x="744865" y="697845"/>
            <a:ext cx="5520600" cy="34863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7cb42a875d_0_146:notes"/>
          <p:cNvSpPr txBox="1"/>
          <p:nvPr>
            <p:ph idx="1" type="body"/>
          </p:nvPr>
        </p:nvSpPr>
        <p:spPr>
          <a:xfrm>
            <a:off x="934721" y="4415791"/>
            <a:ext cx="51411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4" name="Google Shape;224;g37cb42a875d_0_146:notes"/>
          <p:cNvSpPr txBox="1"/>
          <p:nvPr>
            <p:ph idx="12" type="sldNum"/>
          </p:nvPr>
        </p:nvSpPr>
        <p:spPr>
          <a:xfrm>
            <a:off x="3972561" y="8831581"/>
            <a:ext cx="3037800" cy="4647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231c6990c8_0_435: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231c6990c8_0_435: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233" name="Google Shape;233;g3231c6990c8_0_435: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231c6990c8_0_461: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231c6990c8_0_461: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260" name="Google Shape;260;g3231c6990c8_0_461: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231c6990c8_0_478:notes"/>
          <p:cNvSpPr/>
          <p:nvPr>
            <p:ph idx="2" type="sldImg"/>
          </p:nvPr>
        </p:nvSpPr>
        <p:spPr>
          <a:xfrm>
            <a:off x="981447" y="1162050"/>
            <a:ext cx="50475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3231c6990c8_0_478: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278" name="Google Shape;278;g3231c6990c8_0_478: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 name="Shape 15"/>
        <p:cNvGrpSpPr/>
        <p:nvPr/>
      </p:nvGrpSpPr>
      <p:grpSpPr>
        <a:xfrm>
          <a:off x="0" y="0"/>
          <a:ext cx="0" cy="0"/>
          <a:chOff x="0" y="0"/>
          <a:chExt cx="0" cy="0"/>
        </a:xfrm>
      </p:grpSpPr>
      <p:sp>
        <p:nvSpPr>
          <p:cNvPr id="16" name="Google Shape;16;p2"/>
          <p:cNvSpPr txBox="1"/>
          <p:nvPr>
            <p:ph type="title"/>
          </p:nvPr>
        </p:nvSpPr>
        <p:spPr>
          <a:xfrm>
            <a:off x="457200" y="130250"/>
            <a:ext cx="8229600" cy="314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700"/>
              <a:buFont typeface="Helvetica Neue"/>
              <a:buNone/>
              <a:defRPr b="1" i="0" sz="17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7" name="Google Shape;17;p2"/>
          <p:cNvSpPr txBox="1"/>
          <p:nvPr>
            <p:ph idx="1" type="body"/>
          </p:nvPr>
        </p:nvSpPr>
        <p:spPr>
          <a:xfrm>
            <a:off x="457202" y="1279266"/>
            <a:ext cx="4040100" cy="533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9pPr>
          </a:lstStyle>
          <a:p/>
        </p:txBody>
      </p:sp>
      <p:sp>
        <p:nvSpPr>
          <p:cNvPr id="18" name="Google Shape;18;p2"/>
          <p:cNvSpPr txBox="1"/>
          <p:nvPr>
            <p:ph idx="2" type="body"/>
          </p:nvPr>
        </p:nvSpPr>
        <p:spPr>
          <a:xfrm>
            <a:off x="457202" y="1812396"/>
            <a:ext cx="4040100" cy="32928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19" name="Google Shape;19;p2"/>
          <p:cNvSpPr txBox="1"/>
          <p:nvPr>
            <p:ph idx="3" type="body"/>
          </p:nvPr>
        </p:nvSpPr>
        <p:spPr>
          <a:xfrm>
            <a:off x="4645035" y="1279266"/>
            <a:ext cx="4041600" cy="533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9pPr>
          </a:lstStyle>
          <a:p/>
        </p:txBody>
      </p:sp>
      <p:sp>
        <p:nvSpPr>
          <p:cNvPr id="20" name="Google Shape;20;p2"/>
          <p:cNvSpPr txBox="1"/>
          <p:nvPr>
            <p:ph idx="4" type="body"/>
          </p:nvPr>
        </p:nvSpPr>
        <p:spPr>
          <a:xfrm>
            <a:off x="4645035" y="1812396"/>
            <a:ext cx="4041600" cy="32928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6" name="Shape 4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p12"/>
          <p:cNvSpPr txBox="1"/>
          <p:nvPr>
            <p:ph type="title"/>
          </p:nvPr>
        </p:nvSpPr>
        <p:spPr>
          <a:xfrm>
            <a:off x="311700" y="494473"/>
            <a:ext cx="8520600" cy="636300"/>
          </a:xfrm>
          <a:prstGeom prst="rect">
            <a:avLst/>
          </a:prstGeom>
          <a:noFill/>
          <a:ln>
            <a:noFill/>
          </a:ln>
        </p:spPr>
        <p:txBody>
          <a:bodyPr anchorCtr="0" anchor="t" bIns="68575" lIns="68575" spcFirstLastPara="1" rIns="68575" wrap="square" tIns="68575">
            <a:normAutofit/>
          </a:bodyPr>
          <a:lstStyle>
            <a:lvl1pPr lvl="0" rtl="0" algn="ctr">
              <a:lnSpc>
                <a:spcPct val="100000"/>
              </a:lnSpc>
              <a:spcBef>
                <a:spcPts val="0"/>
              </a:spcBef>
              <a:spcAft>
                <a:spcPts val="0"/>
              </a:spcAft>
              <a:buSzPts val="2100"/>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49" name="Google Shape;49;p12"/>
          <p:cNvSpPr txBox="1"/>
          <p:nvPr>
            <p:ph idx="1" type="body"/>
          </p:nvPr>
        </p:nvSpPr>
        <p:spPr>
          <a:xfrm>
            <a:off x="311700" y="1280528"/>
            <a:ext cx="8520600" cy="3795900"/>
          </a:xfrm>
          <a:prstGeom prst="rect">
            <a:avLst/>
          </a:prstGeom>
          <a:noFill/>
          <a:ln>
            <a:noFill/>
          </a:ln>
        </p:spPr>
        <p:txBody>
          <a:bodyPr anchorCtr="0" anchor="t" bIns="68575" lIns="68575" spcFirstLastPara="1" rIns="68575" wrap="square" tIns="68575">
            <a:normAutofit/>
          </a:bodyPr>
          <a:lstStyle>
            <a:lvl1pPr indent="-317500" lvl="0" marL="457200" rtl="0" algn="l">
              <a:lnSpc>
                <a:spcPct val="100000"/>
              </a:lnSpc>
              <a:spcBef>
                <a:spcPts val="0"/>
              </a:spcBef>
              <a:spcAft>
                <a:spcPts val="0"/>
              </a:spcAft>
              <a:buSzPts val="14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
        <p:nvSpPr>
          <p:cNvPr id="50" name="Google Shape;50;p12"/>
          <p:cNvSpPr txBox="1"/>
          <p:nvPr>
            <p:ph idx="12" type="sldNum"/>
          </p:nvPr>
        </p:nvSpPr>
        <p:spPr>
          <a:xfrm>
            <a:off x="8472458" y="5181353"/>
            <a:ext cx="548700" cy="437400"/>
          </a:xfrm>
          <a:prstGeom prst="rect">
            <a:avLst/>
          </a:prstGeom>
          <a:noFill/>
          <a:ln>
            <a:noFill/>
          </a:ln>
        </p:spPr>
        <p:txBody>
          <a:bodyPr anchorCtr="0" anchor="ctr" bIns="68575" lIns="68575" spcFirstLastPara="1" rIns="68575" wrap="square" tIns="68575">
            <a:norm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1">
  <p:cSld name="PICTURE_WITH_CAPTION_TEXT_1">
    <p:spTree>
      <p:nvGrpSpPr>
        <p:cNvPr id="51" name="Shape 51"/>
        <p:cNvGrpSpPr/>
        <p:nvPr/>
      </p:nvGrpSpPr>
      <p:grpSpPr>
        <a:xfrm>
          <a:off x="0" y="0"/>
          <a:ext cx="0" cy="0"/>
          <a:chOff x="0" y="0"/>
          <a:chExt cx="0" cy="0"/>
        </a:xfrm>
      </p:grpSpPr>
      <p:sp>
        <p:nvSpPr>
          <p:cNvPr id="52" name="Google Shape;52;p13"/>
          <p:cNvSpPr txBox="1"/>
          <p:nvPr>
            <p:ph type="title"/>
          </p:nvPr>
        </p:nvSpPr>
        <p:spPr>
          <a:xfrm>
            <a:off x="1792288" y="4000513"/>
            <a:ext cx="5486400" cy="4722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53" name="Google Shape;53;p13"/>
          <p:cNvSpPr/>
          <p:nvPr>
            <p:ph idx="2" type="pic"/>
          </p:nvPr>
        </p:nvSpPr>
        <p:spPr>
          <a:xfrm>
            <a:off x="1792288" y="510646"/>
            <a:ext cx="5486400" cy="3429000"/>
          </a:xfrm>
          <a:prstGeom prst="rect">
            <a:avLst/>
          </a:prstGeom>
          <a:noFill/>
          <a:ln>
            <a:noFill/>
          </a:ln>
        </p:spPr>
      </p:sp>
      <p:sp>
        <p:nvSpPr>
          <p:cNvPr id="54" name="Google Shape;54;p13"/>
          <p:cNvSpPr txBox="1"/>
          <p:nvPr>
            <p:ph idx="1" type="body"/>
          </p:nvPr>
        </p:nvSpPr>
        <p:spPr>
          <a:xfrm>
            <a:off x="1792288" y="4472793"/>
            <a:ext cx="5486400" cy="670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
    <p:spTree>
      <p:nvGrpSpPr>
        <p:cNvPr id="55" name="Shape 55"/>
        <p:cNvGrpSpPr/>
        <p:nvPr/>
      </p:nvGrpSpPr>
      <p:grpSpPr>
        <a:xfrm>
          <a:off x="0" y="0"/>
          <a:ext cx="0" cy="0"/>
          <a:chOff x="0" y="0"/>
          <a:chExt cx="0" cy="0"/>
        </a:xfrm>
      </p:grpSpPr>
      <p:sp>
        <p:nvSpPr>
          <p:cNvPr id="56" name="Google Shape;56;p14"/>
          <p:cNvSpPr txBox="1"/>
          <p:nvPr>
            <p:ph idx="1" type="body"/>
          </p:nvPr>
        </p:nvSpPr>
        <p:spPr>
          <a:xfrm>
            <a:off x="628650" y="1249213"/>
            <a:ext cx="7886700" cy="36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7" name="Google Shape;57;p14"/>
          <p:cNvSpPr txBox="1"/>
          <p:nvPr>
            <p:ph idx="10" type="dt"/>
          </p:nvPr>
        </p:nvSpPr>
        <p:spPr>
          <a:xfrm>
            <a:off x="0" y="5489662"/>
            <a:ext cx="832200" cy="219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4"/>
          <p:cNvSpPr txBox="1"/>
          <p:nvPr>
            <p:ph idx="12" type="sldNum"/>
          </p:nvPr>
        </p:nvSpPr>
        <p:spPr>
          <a:xfrm>
            <a:off x="8283356" y="5519900"/>
            <a:ext cx="522000" cy="1818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9" name="Google Shape;59;p14"/>
          <p:cNvSpPr txBox="1"/>
          <p:nvPr>
            <p:ph type="title"/>
          </p:nvPr>
        </p:nvSpPr>
        <p:spPr>
          <a:xfrm>
            <a:off x="457200" y="177439"/>
            <a:ext cx="8229600" cy="9516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Title and Content">
  <p:cSld name="52_Title and Content">
    <p:spTree>
      <p:nvGrpSpPr>
        <p:cNvPr id="60" name="Shape 60"/>
        <p:cNvGrpSpPr/>
        <p:nvPr/>
      </p:nvGrpSpPr>
      <p:grpSpPr>
        <a:xfrm>
          <a:off x="0" y="0"/>
          <a:ext cx="0" cy="0"/>
          <a:chOff x="0" y="0"/>
          <a:chExt cx="0" cy="0"/>
        </a:xfrm>
      </p:grpSpPr>
      <p:sp>
        <p:nvSpPr>
          <p:cNvPr id="61" name="Google Shape;61;p15"/>
          <p:cNvSpPr txBox="1"/>
          <p:nvPr>
            <p:ph idx="1" type="body"/>
          </p:nvPr>
        </p:nvSpPr>
        <p:spPr>
          <a:xfrm>
            <a:off x="628650" y="1249213"/>
            <a:ext cx="7886700" cy="3626100"/>
          </a:xfrm>
          <a:prstGeom prst="rect">
            <a:avLst/>
          </a:prstGeom>
          <a:noFill/>
          <a:ln>
            <a:noFill/>
          </a:ln>
        </p:spPr>
        <p:txBody>
          <a:bodyPr anchorCtr="0" anchor="t" bIns="34275" lIns="68575" spcFirstLastPara="1" rIns="68575" wrap="square" tIns="34275">
            <a:noAutofit/>
          </a:bodyPr>
          <a:lstStyle>
            <a:lvl1pPr indent="-330200" lvl="0" marL="457200" rtl="0" algn="l">
              <a:lnSpc>
                <a:spcPct val="100000"/>
              </a:lnSpc>
              <a:spcBef>
                <a:spcPts val="300"/>
              </a:spcBef>
              <a:spcAft>
                <a:spcPts val="0"/>
              </a:spcAft>
              <a:buSzPts val="1600"/>
              <a:buChar char="•"/>
              <a:defRPr/>
            </a:lvl1pPr>
            <a:lvl2pPr indent="-311150" lvl="1" marL="914400" rtl="0" algn="l">
              <a:lnSpc>
                <a:spcPct val="100000"/>
              </a:lnSpc>
              <a:spcBef>
                <a:spcPts val="300"/>
              </a:spcBef>
              <a:spcAft>
                <a:spcPts val="0"/>
              </a:spcAft>
              <a:buSzPts val="1300"/>
              <a:buChar char="–"/>
              <a:defRPr/>
            </a:lvl2pPr>
            <a:lvl3pPr indent="-304800" lvl="2" marL="1371600" rtl="0" algn="l">
              <a:lnSpc>
                <a:spcPct val="100000"/>
              </a:lnSpc>
              <a:spcBef>
                <a:spcPts val="200"/>
              </a:spcBef>
              <a:spcAft>
                <a:spcPts val="0"/>
              </a:spcAft>
              <a:buSzPts val="1200"/>
              <a:buChar char="•"/>
              <a:defRPr/>
            </a:lvl3pPr>
            <a:lvl4pPr indent="-298450" lvl="3" marL="1828800" rtl="0" algn="l">
              <a:lnSpc>
                <a:spcPct val="100000"/>
              </a:lnSpc>
              <a:spcBef>
                <a:spcPts val="200"/>
              </a:spcBef>
              <a:spcAft>
                <a:spcPts val="0"/>
              </a:spcAft>
              <a:buSzPts val="1100"/>
              <a:buChar char="–"/>
              <a:defRPr/>
            </a:lvl4pPr>
            <a:lvl5pPr indent="-285750" lvl="4" marL="2286000" rtl="0" algn="l">
              <a:lnSpc>
                <a:spcPct val="100000"/>
              </a:lnSpc>
              <a:spcBef>
                <a:spcPts val="200"/>
              </a:spcBef>
              <a:spcAft>
                <a:spcPts val="0"/>
              </a:spcAft>
              <a:buSzPts val="900"/>
              <a:buChar char="»"/>
              <a:defRPr/>
            </a:lvl5pPr>
            <a:lvl6pPr indent="-311150" lvl="5" marL="2743200" rtl="0" algn="l">
              <a:lnSpc>
                <a:spcPct val="100000"/>
              </a:lnSpc>
              <a:spcBef>
                <a:spcPts val="300"/>
              </a:spcBef>
              <a:spcAft>
                <a:spcPts val="0"/>
              </a:spcAft>
              <a:buSzPts val="1300"/>
              <a:buChar char="•"/>
              <a:defRPr/>
            </a:lvl6pPr>
            <a:lvl7pPr indent="-311150" lvl="6" marL="3200400" rtl="0" algn="l">
              <a:lnSpc>
                <a:spcPct val="100000"/>
              </a:lnSpc>
              <a:spcBef>
                <a:spcPts val="300"/>
              </a:spcBef>
              <a:spcAft>
                <a:spcPts val="0"/>
              </a:spcAft>
              <a:buSzPts val="1300"/>
              <a:buChar char="•"/>
              <a:defRPr/>
            </a:lvl7pPr>
            <a:lvl8pPr indent="-311150" lvl="7" marL="3657600" rtl="0" algn="l">
              <a:lnSpc>
                <a:spcPct val="100000"/>
              </a:lnSpc>
              <a:spcBef>
                <a:spcPts val="300"/>
              </a:spcBef>
              <a:spcAft>
                <a:spcPts val="0"/>
              </a:spcAft>
              <a:buSzPts val="1300"/>
              <a:buChar char="•"/>
              <a:defRPr/>
            </a:lvl8pPr>
            <a:lvl9pPr indent="-311150" lvl="8" marL="4114800" rtl="0" algn="l">
              <a:lnSpc>
                <a:spcPct val="100000"/>
              </a:lnSpc>
              <a:spcBef>
                <a:spcPts val="300"/>
              </a:spcBef>
              <a:spcAft>
                <a:spcPts val="0"/>
              </a:spcAft>
              <a:buSzPts val="1300"/>
              <a:buChar char="•"/>
              <a:defRPr/>
            </a:lvl9pPr>
          </a:lstStyle>
          <a:p/>
        </p:txBody>
      </p:sp>
      <p:sp>
        <p:nvSpPr>
          <p:cNvPr id="62" name="Google Shape;62;p15"/>
          <p:cNvSpPr txBox="1"/>
          <p:nvPr>
            <p:ph idx="10" type="dt"/>
          </p:nvPr>
        </p:nvSpPr>
        <p:spPr>
          <a:xfrm>
            <a:off x="0" y="0"/>
            <a:ext cx="2250000" cy="2499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63" name="Google Shape;63;p15"/>
          <p:cNvSpPr txBox="1"/>
          <p:nvPr>
            <p:ph idx="12" type="sldNum"/>
          </p:nvPr>
        </p:nvSpPr>
        <p:spPr>
          <a:xfrm>
            <a:off x="0" y="0"/>
            <a:ext cx="2250000" cy="2499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4" name="Google Shape;64;p15"/>
          <p:cNvSpPr txBox="1"/>
          <p:nvPr>
            <p:ph type="title"/>
          </p:nvPr>
        </p:nvSpPr>
        <p:spPr>
          <a:xfrm>
            <a:off x="457200" y="228866"/>
            <a:ext cx="8229600" cy="9528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65" name="Shape 65"/>
        <p:cNvGrpSpPr/>
        <p:nvPr/>
      </p:nvGrpSpPr>
      <p:grpSpPr>
        <a:xfrm>
          <a:off x="0" y="0"/>
          <a:ext cx="0" cy="0"/>
          <a:chOff x="0" y="0"/>
          <a:chExt cx="0" cy="0"/>
        </a:xfrm>
      </p:grpSpPr>
      <p:sp>
        <p:nvSpPr>
          <p:cNvPr id="66" name="Google Shape;66;p16"/>
          <p:cNvSpPr txBox="1"/>
          <p:nvPr>
            <p:ph type="ctrTitle"/>
          </p:nvPr>
        </p:nvSpPr>
        <p:spPr>
          <a:xfrm>
            <a:off x="311708" y="827306"/>
            <a:ext cx="8520600" cy="2280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7" name="Google Shape;67;p16"/>
          <p:cNvSpPr txBox="1"/>
          <p:nvPr>
            <p:ph idx="1" type="subTitle"/>
          </p:nvPr>
        </p:nvSpPr>
        <p:spPr>
          <a:xfrm>
            <a:off x="311700" y="3149028"/>
            <a:ext cx="8520600" cy="880800"/>
          </a:xfrm>
          <a:prstGeom prst="rect">
            <a:avLst/>
          </a:prstGeom>
        </p:spPr>
        <p:txBody>
          <a:bodyPr anchorCtr="0" anchor="t" bIns="34275" lIns="68575" spcFirstLastPara="1" rIns="68575" wrap="square" tIns="34275">
            <a:noAutofit/>
          </a:bodyPr>
          <a:lstStyle>
            <a:lvl1pPr lvl="0" rtl="0" algn="ctr">
              <a:lnSpc>
                <a:spcPct val="100000"/>
              </a:lnSpc>
              <a:spcBef>
                <a:spcPts val="300"/>
              </a:spcBef>
              <a:spcAft>
                <a:spcPts val="0"/>
              </a:spcAft>
              <a:buSzPts val="2800"/>
              <a:buNone/>
              <a:defRPr sz="2800"/>
            </a:lvl1pPr>
            <a:lvl2pPr lvl="1" rtl="0" algn="ctr">
              <a:lnSpc>
                <a:spcPct val="100000"/>
              </a:lnSpc>
              <a:spcBef>
                <a:spcPts val="3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68" name="Google Shape;68;p16"/>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ame">
  <p:cSld name="SECTION_HEADER_1">
    <p:spTree>
      <p:nvGrpSpPr>
        <p:cNvPr id="69" name="Shape 69"/>
        <p:cNvGrpSpPr/>
        <p:nvPr/>
      </p:nvGrpSpPr>
      <p:grpSpPr>
        <a:xfrm>
          <a:off x="0" y="0"/>
          <a:ext cx="0" cy="0"/>
          <a:chOff x="0" y="0"/>
          <a:chExt cx="0" cy="0"/>
        </a:xfrm>
      </p:grpSpPr>
      <p:sp>
        <p:nvSpPr>
          <p:cNvPr id="70" name="Google Shape;70;p17"/>
          <p:cNvSpPr txBox="1"/>
          <p:nvPr>
            <p:ph type="title"/>
          </p:nvPr>
        </p:nvSpPr>
        <p:spPr>
          <a:xfrm>
            <a:off x="1167000" y="519556"/>
            <a:ext cx="6810000" cy="9822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12169"/>
              </a:buClr>
              <a:buSzPts val="3500"/>
              <a:buFont typeface="Montserrat"/>
              <a:buNone/>
              <a:defRPr b="1" i="0" sz="3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ame 1">
  <p:cSld name="SECTION_HEADER_2">
    <p:spTree>
      <p:nvGrpSpPr>
        <p:cNvPr id="71" name="Shape 71"/>
        <p:cNvGrpSpPr/>
        <p:nvPr/>
      </p:nvGrpSpPr>
      <p:grpSpPr>
        <a:xfrm>
          <a:off x="0" y="0"/>
          <a:ext cx="0" cy="0"/>
          <a:chOff x="0" y="0"/>
          <a:chExt cx="0" cy="0"/>
        </a:xfrm>
      </p:grpSpPr>
      <p:sp>
        <p:nvSpPr>
          <p:cNvPr id="72" name="Google Shape;72;p18"/>
          <p:cNvSpPr txBox="1"/>
          <p:nvPr>
            <p:ph type="title"/>
          </p:nvPr>
        </p:nvSpPr>
        <p:spPr>
          <a:xfrm>
            <a:off x="1167000" y="519556"/>
            <a:ext cx="6810000" cy="9822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12169"/>
              </a:buClr>
              <a:buSzPts val="3500"/>
              <a:buFont typeface="Montserrat"/>
              <a:buNone/>
              <a:defRPr b="1" i="0" sz="3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73" name="Shape 73"/>
        <p:cNvGrpSpPr/>
        <p:nvPr/>
      </p:nvGrpSpPr>
      <p:grpSpPr>
        <a:xfrm>
          <a:off x="0" y="0"/>
          <a:ext cx="0" cy="0"/>
          <a:chOff x="0" y="0"/>
          <a:chExt cx="0" cy="0"/>
        </a:xfrm>
      </p:grpSpPr>
      <p:sp>
        <p:nvSpPr>
          <p:cNvPr id="74" name="Google Shape;74;p19"/>
          <p:cNvSpPr txBox="1"/>
          <p:nvPr>
            <p:ph type="ctrTitle"/>
          </p:nvPr>
        </p:nvSpPr>
        <p:spPr>
          <a:xfrm>
            <a:off x="311708" y="827306"/>
            <a:ext cx="8520600" cy="2280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9"/>
          <p:cNvSpPr txBox="1"/>
          <p:nvPr>
            <p:ph idx="1" type="subTitle"/>
          </p:nvPr>
        </p:nvSpPr>
        <p:spPr>
          <a:xfrm>
            <a:off x="311700" y="3149028"/>
            <a:ext cx="8520600" cy="880800"/>
          </a:xfrm>
          <a:prstGeom prst="rect">
            <a:avLst/>
          </a:prstGeom>
        </p:spPr>
        <p:txBody>
          <a:bodyPr anchorCtr="0" anchor="t" bIns="34275" lIns="68575" spcFirstLastPara="1" rIns="68575" wrap="square" tIns="34275">
            <a:noAutofit/>
          </a:bodyPr>
          <a:lstStyle>
            <a:lvl1pPr lvl="0" rtl="0" algn="ctr">
              <a:lnSpc>
                <a:spcPct val="100000"/>
              </a:lnSpc>
              <a:spcBef>
                <a:spcPts val="300"/>
              </a:spcBef>
              <a:spcAft>
                <a:spcPts val="0"/>
              </a:spcAft>
              <a:buSzPts val="2800"/>
              <a:buNone/>
              <a:defRPr sz="2800"/>
            </a:lvl1pPr>
            <a:lvl2pPr lvl="1" rtl="0" algn="ctr">
              <a:lnSpc>
                <a:spcPct val="100000"/>
              </a:lnSpc>
              <a:spcBef>
                <a:spcPts val="3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76" name="Google Shape;76;p19"/>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77" name="Shape 77"/>
        <p:cNvGrpSpPr/>
        <p:nvPr/>
      </p:nvGrpSpPr>
      <p:grpSpPr>
        <a:xfrm>
          <a:off x="0" y="0"/>
          <a:ext cx="0" cy="0"/>
          <a:chOff x="0" y="0"/>
          <a:chExt cx="0" cy="0"/>
        </a:xfrm>
      </p:grpSpPr>
      <p:sp>
        <p:nvSpPr>
          <p:cNvPr id="78" name="Google Shape;78;p20"/>
          <p:cNvSpPr txBox="1"/>
          <p:nvPr>
            <p:ph type="ctrTitle"/>
          </p:nvPr>
        </p:nvSpPr>
        <p:spPr>
          <a:xfrm>
            <a:off x="1143000" y="935303"/>
            <a:ext cx="6858000" cy="1989900"/>
          </a:xfrm>
          <a:prstGeom prst="rect">
            <a:avLst/>
          </a:prstGeom>
          <a:noFill/>
          <a:ln>
            <a:noFill/>
          </a:ln>
        </p:spPr>
        <p:txBody>
          <a:bodyPr anchorCtr="0" anchor="b" bIns="34375" lIns="68750" spcFirstLastPara="1" rIns="68750" wrap="square" tIns="34375">
            <a:normAutofit/>
          </a:bodyPr>
          <a:lstStyle>
            <a:lvl1pPr lvl="0" algn="ctr">
              <a:lnSpc>
                <a:spcPct val="90000"/>
              </a:lnSpc>
              <a:spcBef>
                <a:spcPts val="0"/>
              </a:spcBef>
              <a:spcAft>
                <a:spcPts val="0"/>
              </a:spcAft>
              <a:buClr>
                <a:schemeClr val="dk1"/>
              </a:buClr>
              <a:buSzPts val="4600"/>
              <a:buFont typeface="Calibri"/>
              <a:buNone/>
              <a:defRPr sz="46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79" name="Google Shape;79;p20"/>
          <p:cNvSpPr txBox="1"/>
          <p:nvPr>
            <p:ph idx="1" type="subTitle"/>
          </p:nvPr>
        </p:nvSpPr>
        <p:spPr>
          <a:xfrm>
            <a:off x="1143000" y="3001698"/>
            <a:ext cx="6858000" cy="1379700"/>
          </a:xfrm>
          <a:prstGeom prst="rect">
            <a:avLst/>
          </a:prstGeom>
          <a:noFill/>
          <a:ln>
            <a:noFill/>
          </a:ln>
        </p:spPr>
        <p:txBody>
          <a:bodyPr anchorCtr="0" anchor="t" bIns="34375" lIns="68750" spcFirstLastPara="1" rIns="68750" wrap="square" tIns="343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600"/>
              <a:buNone/>
              <a:defRPr sz="16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100"/>
              <a:buNone/>
              <a:defRPr sz="1100"/>
            </a:lvl4pPr>
            <a:lvl5pPr lvl="4" algn="ctr">
              <a:lnSpc>
                <a:spcPct val="90000"/>
              </a:lnSpc>
              <a:spcBef>
                <a:spcPts val="400"/>
              </a:spcBef>
              <a:spcAft>
                <a:spcPts val="0"/>
              </a:spcAft>
              <a:buClr>
                <a:schemeClr val="dk1"/>
              </a:buClr>
              <a:buSzPts val="1100"/>
              <a:buNone/>
              <a:defRPr sz="1100"/>
            </a:lvl5pPr>
            <a:lvl6pPr lvl="5" algn="ctr">
              <a:lnSpc>
                <a:spcPct val="90000"/>
              </a:lnSpc>
              <a:spcBef>
                <a:spcPts val="400"/>
              </a:spcBef>
              <a:spcAft>
                <a:spcPts val="0"/>
              </a:spcAft>
              <a:buClr>
                <a:schemeClr val="dk1"/>
              </a:buClr>
              <a:buSzPts val="1100"/>
              <a:buNone/>
              <a:defRPr sz="1100"/>
            </a:lvl6pPr>
            <a:lvl7pPr lvl="6" algn="ctr">
              <a:lnSpc>
                <a:spcPct val="90000"/>
              </a:lnSpc>
              <a:spcBef>
                <a:spcPts val="400"/>
              </a:spcBef>
              <a:spcAft>
                <a:spcPts val="0"/>
              </a:spcAft>
              <a:buClr>
                <a:schemeClr val="dk1"/>
              </a:buClr>
              <a:buSzPts val="1100"/>
              <a:buNone/>
              <a:defRPr sz="1100"/>
            </a:lvl7pPr>
            <a:lvl8pPr lvl="7" algn="ctr">
              <a:lnSpc>
                <a:spcPct val="90000"/>
              </a:lnSpc>
              <a:spcBef>
                <a:spcPts val="400"/>
              </a:spcBef>
              <a:spcAft>
                <a:spcPts val="0"/>
              </a:spcAft>
              <a:buClr>
                <a:schemeClr val="dk1"/>
              </a:buClr>
              <a:buSzPts val="1100"/>
              <a:buNone/>
              <a:defRPr sz="1100"/>
            </a:lvl8pPr>
            <a:lvl9pPr lvl="8" algn="ctr">
              <a:lnSpc>
                <a:spcPct val="90000"/>
              </a:lnSpc>
              <a:spcBef>
                <a:spcPts val="400"/>
              </a:spcBef>
              <a:spcAft>
                <a:spcPts val="0"/>
              </a:spcAft>
              <a:buClr>
                <a:schemeClr val="dk1"/>
              </a:buClr>
              <a:buSzPts val="1100"/>
              <a:buNone/>
              <a:defRPr sz="1100"/>
            </a:lvl9pPr>
          </a:lstStyle>
          <a:p/>
        </p:txBody>
      </p:sp>
      <p:sp>
        <p:nvSpPr>
          <p:cNvPr id="80" name="Google Shape;80;p20"/>
          <p:cNvSpPr txBox="1"/>
          <p:nvPr>
            <p:ph idx="10" type="dt"/>
          </p:nvPr>
        </p:nvSpPr>
        <p:spPr>
          <a:xfrm>
            <a:off x="628650" y="5296958"/>
            <a:ext cx="2057400" cy="304200"/>
          </a:xfrm>
          <a:prstGeom prst="rect">
            <a:avLst/>
          </a:prstGeom>
          <a:noFill/>
          <a:ln>
            <a:noFill/>
          </a:ln>
        </p:spPr>
        <p:txBody>
          <a:bodyPr anchorCtr="0" anchor="ctr" bIns="34375" lIns="68750" spcFirstLastPara="1" rIns="68750" wrap="square" tIns="343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1" name="Google Shape;81;p20"/>
          <p:cNvSpPr txBox="1"/>
          <p:nvPr>
            <p:ph idx="11" type="ftr"/>
          </p:nvPr>
        </p:nvSpPr>
        <p:spPr>
          <a:xfrm>
            <a:off x="3028950" y="5296958"/>
            <a:ext cx="3086100" cy="304200"/>
          </a:xfrm>
          <a:prstGeom prst="rect">
            <a:avLst/>
          </a:prstGeom>
          <a:noFill/>
          <a:ln>
            <a:noFill/>
          </a:ln>
        </p:spPr>
        <p:txBody>
          <a:bodyPr anchorCtr="0" anchor="ctr" bIns="34375" lIns="68750" spcFirstLastPara="1" rIns="68750" wrap="square" tIns="343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2" name="Google Shape;82;p20"/>
          <p:cNvSpPr txBox="1"/>
          <p:nvPr>
            <p:ph idx="12" type="sldNum"/>
          </p:nvPr>
        </p:nvSpPr>
        <p:spPr>
          <a:xfrm>
            <a:off x="6457950" y="5296958"/>
            <a:ext cx="2057400" cy="304200"/>
          </a:xfrm>
          <a:prstGeom prst="rect">
            <a:avLst/>
          </a:prstGeom>
          <a:noFill/>
          <a:ln>
            <a:noFill/>
          </a:ln>
        </p:spPr>
        <p:txBody>
          <a:bodyPr anchorCtr="0" anchor="ctr" bIns="34375" lIns="68750" spcFirstLastPara="1" rIns="68750" wrap="square" tIns="34375">
            <a:no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3"/>
          <p:cNvSpPr txBox="1"/>
          <p:nvPr>
            <p:ph type="title"/>
          </p:nvPr>
        </p:nvSpPr>
        <p:spPr>
          <a:xfrm>
            <a:off x="457200" y="130250"/>
            <a:ext cx="8229600" cy="314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700"/>
              <a:buFont typeface="Helvetica Neue"/>
              <a:buNone/>
              <a:defRPr b="1" i="0" sz="17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7" name="Shape 8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8" name="Shape 88"/>
        <p:cNvGrpSpPr/>
        <p:nvPr/>
      </p:nvGrpSpPr>
      <p:grpSpPr>
        <a:xfrm>
          <a:off x="0" y="0"/>
          <a:ext cx="0" cy="0"/>
          <a:chOff x="0" y="0"/>
          <a:chExt cx="0" cy="0"/>
        </a:xfrm>
      </p:grpSpPr>
      <p:sp>
        <p:nvSpPr>
          <p:cNvPr id="89" name="Google Shape;89;p23"/>
          <p:cNvSpPr txBox="1"/>
          <p:nvPr>
            <p:ph type="title"/>
          </p:nvPr>
        </p:nvSpPr>
        <p:spPr>
          <a:xfrm>
            <a:off x="457200" y="228866"/>
            <a:ext cx="8229600" cy="9528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90" name="Google Shape;90;p23"/>
          <p:cNvSpPr txBox="1"/>
          <p:nvPr>
            <p:ph idx="1" type="body"/>
          </p:nvPr>
        </p:nvSpPr>
        <p:spPr>
          <a:xfrm>
            <a:off x="457200" y="1333506"/>
            <a:ext cx="4038600" cy="37716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04800" lvl="5" marL="27432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91" name="Google Shape;91;p23"/>
          <p:cNvSpPr txBox="1"/>
          <p:nvPr>
            <p:ph idx="2" type="body"/>
          </p:nvPr>
        </p:nvSpPr>
        <p:spPr>
          <a:xfrm>
            <a:off x="4648200" y="1333506"/>
            <a:ext cx="4038600" cy="37716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04800" lvl="5" marL="27432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26"/>
          <p:cNvSpPr txBox="1"/>
          <p:nvPr>
            <p:ph type="title"/>
          </p:nvPr>
        </p:nvSpPr>
        <p:spPr>
          <a:xfrm>
            <a:off x="457200" y="228866"/>
            <a:ext cx="8229600" cy="952800"/>
          </a:xfrm>
          <a:prstGeom prst="rect">
            <a:avLst/>
          </a:prstGeom>
          <a:noFill/>
          <a:ln>
            <a:noFill/>
          </a:ln>
        </p:spPr>
        <p:txBody>
          <a:bodyPr anchorCtr="0" anchor="ctr" bIns="34375" lIns="68750" spcFirstLastPara="1" rIns="68750" wrap="square" tIns="34375">
            <a:noAutofit/>
          </a:bodyPr>
          <a:lstStyle>
            <a:lvl1pPr lvl="0" marR="0" algn="ctr">
              <a:lnSpc>
                <a:spcPct val="100000"/>
              </a:lnSpc>
              <a:spcBef>
                <a:spcPts val="0"/>
              </a:spcBef>
              <a:spcAft>
                <a:spcPts val="0"/>
              </a:spcAft>
              <a:buClr>
                <a:schemeClr val="dk1"/>
              </a:buClr>
              <a:buSzPts val="1800"/>
              <a:buFont typeface="Helvetica Neue"/>
              <a:buNone/>
              <a:defRPr b="1" i="0" sz="1800" u="none" cap="none" strike="noStrike">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99" name="Google Shape;99;p26"/>
          <p:cNvSpPr txBox="1"/>
          <p:nvPr>
            <p:ph idx="1" type="body"/>
          </p:nvPr>
        </p:nvSpPr>
        <p:spPr>
          <a:xfrm>
            <a:off x="457200" y="1333506"/>
            <a:ext cx="4038600" cy="3771900"/>
          </a:xfrm>
          <a:prstGeom prst="rect">
            <a:avLst/>
          </a:prstGeom>
          <a:noFill/>
          <a:ln>
            <a:noFill/>
          </a:ln>
        </p:spPr>
        <p:txBody>
          <a:bodyPr anchorCtr="0" anchor="t" bIns="34375" lIns="68750" spcFirstLastPara="1" rIns="68750" wrap="square" tIns="34375">
            <a:noAutofit/>
          </a:bodyPr>
          <a:lstStyle>
            <a:lvl1pPr indent="-317500" lvl="0" marL="4572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1pPr>
            <a:lvl2pPr indent="-298450" lvl="1" marL="9144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2pPr>
            <a:lvl3pPr indent="-298450" lvl="2" marL="13716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92100" lvl="3" marL="1828800" marR="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Helvetica Neue"/>
                <a:ea typeface="Helvetica Neue"/>
                <a:cs typeface="Helvetica Neue"/>
                <a:sym typeface="Helvetica Neue"/>
              </a:defRPr>
            </a:lvl4pPr>
            <a:lvl5pPr indent="-279400" lvl="4" marL="2286000" marR="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100" name="Google Shape;100;p26"/>
          <p:cNvSpPr txBox="1"/>
          <p:nvPr>
            <p:ph idx="2" type="body"/>
          </p:nvPr>
        </p:nvSpPr>
        <p:spPr>
          <a:xfrm>
            <a:off x="4648200" y="1333506"/>
            <a:ext cx="4038600" cy="3771900"/>
          </a:xfrm>
          <a:prstGeom prst="rect">
            <a:avLst/>
          </a:prstGeom>
          <a:noFill/>
          <a:ln>
            <a:noFill/>
          </a:ln>
        </p:spPr>
        <p:txBody>
          <a:bodyPr anchorCtr="0" anchor="t" bIns="34375" lIns="68750" spcFirstLastPara="1" rIns="68750" wrap="square" tIns="34375">
            <a:noAutofit/>
          </a:bodyPr>
          <a:lstStyle>
            <a:lvl1pPr indent="-317500" lvl="0" marL="4572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1pPr>
            <a:lvl2pPr indent="-298450" lvl="1" marL="9144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2pPr>
            <a:lvl3pPr indent="-298450" lvl="2" marL="13716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92100" lvl="3" marL="1828800" marR="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Helvetica Neue"/>
                <a:ea typeface="Helvetica Neue"/>
                <a:cs typeface="Helvetica Neue"/>
                <a:sym typeface="Helvetica Neue"/>
              </a:defRPr>
            </a:lvl4pPr>
            <a:lvl5pPr indent="-279400" lvl="4" marL="2286000" marR="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8" name="Shape 10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30"/>
          <p:cNvSpPr txBox="1"/>
          <p:nvPr>
            <p:ph type="title"/>
          </p:nvPr>
        </p:nvSpPr>
        <p:spPr>
          <a:xfrm>
            <a:off x="457200" y="130250"/>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17" name="Google Shape;117;p30"/>
          <p:cNvSpPr txBox="1"/>
          <p:nvPr>
            <p:ph idx="1" type="body"/>
          </p:nvPr>
        </p:nvSpPr>
        <p:spPr>
          <a:xfrm>
            <a:off x="457202" y="1279266"/>
            <a:ext cx="4040100" cy="533400"/>
          </a:xfrm>
          <a:prstGeom prst="rect">
            <a:avLst/>
          </a:prstGeom>
          <a:noFill/>
          <a:ln>
            <a:noFill/>
          </a:ln>
        </p:spPr>
        <p:txBody>
          <a:bodyPr anchorCtr="0" anchor="b" bIns="35550" lIns="71100" spcFirstLastPara="1" rIns="71100" wrap="square" tIns="35550">
            <a:noAutofit/>
          </a:bodyPr>
          <a:lstStyle>
            <a:lvl1pPr indent="-228600" lvl="0" marL="457200" marR="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4pPr>
            <a:lvl5pPr indent="-228600" lvl="4" marL="22860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5pPr>
            <a:lvl6pPr indent="-228600" lvl="5" marL="27432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18" name="Google Shape;118;p30"/>
          <p:cNvSpPr txBox="1"/>
          <p:nvPr>
            <p:ph idx="2" type="body"/>
          </p:nvPr>
        </p:nvSpPr>
        <p:spPr>
          <a:xfrm>
            <a:off x="457202" y="1812396"/>
            <a:ext cx="4040100" cy="3292800"/>
          </a:xfrm>
          <a:prstGeom prst="rect">
            <a:avLst/>
          </a:prstGeom>
          <a:noFill/>
          <a:ln>
            <a:noFill/>
          </a:ln>
        </p:spPr>
        <p:txBody>
          <a:bodyPr anchorCtr="0" anchor="t" bIns="35550" lIns="71100" spcFirstLastPara="1" rIns="71100" wrap="square" tIns="35550">
            <a:noAutofit/>
          </a:bodyPr>
          <a:lstStyle>
            <a:lvl1pPr indent="-311150" lvl="0" marL="457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85750" lvl="3" marL="18288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19" name="Google Shape;119;p30"/>
          <p:cNvSpPr txBox="1"/>
          <p:nvPr>
            <p:ph idx="3" type="body"/>
          </p:nvPr>
        </p:nvSpPr>
        <p:spPr>
          <a:xfrm>
            <a:off x="4645035" y="1279266"/>
            <a:ext cx="4041600" cy="533400"/>
          </a:xfrm>
          <a:prstGeom prst="rect">
            <a:avLst/>
          </a:prstGeom>
          <a:noFill/>
          <a:ln>
            <a:noFill/>
          </a:ln>
        </p:spPr>
        <p:txBody>
          <a:bodyPr anchorCtr="0" anchor="b" bIns="35550" lIns="71100" spcFirstLastPara="1" rIns="71100" wrap="square" tIns="35550">
            <a:noAutofit/>
          </a:bodyPr>
          <a:lstStyle>
            <a:lvl1pPr indent="-228600" lvl="0" marL="457200" marR="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4pPr>
            <a:lvl5pPr indent="-228600" lvl="4" marL="22860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5pPr>
            <a:lvl6pPr indent="-228600" lvl="5" marL="27432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20" name="Google Shape;120;p30"/>
          <p:cNvSpPr txBox="1"/>
          <p:nvPr>
            <p:ph idx="4" type="body"/>
          </p:nvPr>
        </p:nvSpPr>
        <p:spPr>
          <a:xfrm>
            <a:off x="4645035" y="1812396"/>
            <a:ext cx="4041600" cy="3292800"/>
          </a:xfrm>
          <a:prstGeom prst="rect">
            <a:avLst/>
          </a:prstGeom>
          <a:noFill/>
          <a:ln>
            <a:noFill/>
          </a:ln>
        </p:spPr>
        <p:txBody>
          <a:bodyPr anchorCtr="0" anchor="t" bIns="35550" lIns="71100" spcFirstLastPara="1" rIns="71100" wrap="square" tIns="35550">
            <a:noAutofit/>
          </a:bodyPr>
          <a:lstStyle>
            <a:lvl1pPr indent="-311150" lvl="0" marL="457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85750" lvl="3" marL="18288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31"/>
          <p:cNvSpPr txBox="1"/>
          <p:nvPr>
            <p:ph type="title"/>
          </p:nvPr>
        </p:nvSpPr>
        <p:spPr>
          <a:xfrm>
            <a:off x="457200" y="130250"/>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3" name="Shape 123"/>
        <p:cNvGrpSpPr/>
        <p:nvPr/>
      </p:nvGrpSpPr>
      <p:grpSpPr>
        <a:xfrm>
          <a:off x="0" y="0"/>
          <a:ext cx="0" cy="0"/>
          <a:chOff x="0" y="0"/>
          <a:chExt cx="0" cy="0"/>
        </a:xfrm>
      </p:grpSpPr>
      <p:sp>
        <p:nvSpPr>
          <p:cNvPr id="124" name="Google Shape;124;p32"/>
          <p:cNvSpPr txBox="1"/>
          <p:nvPr>
            <p:ph type="ctrTitle"/>
          </p:nvPr>
        </p:nvSpPr>
        <p:spPr>
          <a:xfrm>
            <a:off x="685800" y="1775367"/>
            <a:ext cx="7772400" cy="1224900"/>
          </a:xfrm>
          <a:prstGeom prst="rect">
            <a:avLst/>
          </a:prstGeom>
          <a:noFill/>
          <a:ln>
            <a:noFill/>
          </a:ln>
        </p:spPr>
        <p:txBody>
          <a:bodyPr anchorCtr="0" anchor="b"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25" name="Google Shape;125;p32"/>
          <p:cNvSpPr txBox="1"/>
          <p:nvPr>
            <p:ph idx="1" type="subTitle"/>
          </p:nvPr>
        </p:nvSpPr>
        <p:spPr>
          <a:xfrm>
            <a:off x="1371600" y="3009630"/>
            <a:ext cx="6400800" cy="1460700"/>
          </a:xfrm>
          <a:prstGeom prst="rect">
            <a:avLst/>
          </a:prstGeom>
          <a:noFill/>
          <a:ln>
            <a:noFill/>
          </a:ln>
        </p:spPr>
        <p:txBody>
          <a:bodyPr anchorCtr="0" anchor="t" bIns="35550" lIns="71100" spcFirstLastPara="1" rIns="71100" wrap="square" tIns="35550">
            <a:noAutofit/>
          </a:bodyPr>
          <a:lstStyle>
            <a:lvl1pPr lvl="0"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lvl="1"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2pPr>
            <a:lvl3pPr lvl="2" marR="0" algn="ctr">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3pPr>
            <a:lvl4pPr lvl="3" marR="0" algn="ctr">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4pPr>
            <a:lvl5pPr lvl="4" marR="0" algn="ctr">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lvl="5"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6pPr>
            <a:lvl7pPr lvl="6"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7pPr>
            <a:lvl8pPr lvl="7"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8pPr>
            <a:lvl9pPr lvl="8" marR="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9pPr>
          </a:lstStyle>
          <a:p/>
        </p:txBody>
      </p:sp>
      <p:sp>
        <p:nvSpPr>
          <p:cNvPr id="126" name="Google Shape;126;p32"/>
          <p:cNvSpPr txBox="1"/>
          <p:nvPr>
            <p:ph idx="2" type="title"/>
          </p:nvPr>
        </p:nvSpPr>
        <p:spPr>
          <a:xfrm>
            <a:off x="457200" y="130249"/>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7" name="Shape 127"/>
        <p:cNvGrpSpPr/>
        <p:nvPr/>
      </p:nvGrpSpPr>
      <p:grpSpPr>
        <a:xfrm>
          <a:off x="0" y="0"/>
          <a:ext cx="0" cy="0"/>
          <a:chOff x="0" y="0"/>
          <a:chExt cx="0" cy="0"/>
        </a:xfrm>
      </p:grpSpPr>
      <p:sp>
        <p:nvSpPr>
          <p:cNvPr id="128" name="Google Shape;128;p33"/>
          <p:cNvSpPr txBox="1"/>
          <p:nvPr>
            <p:ph type="title"/>
          </p:nvPr>
        </p:nvSpPr>
        <p:spPr>
          <a:xfrm>
            <a:off x="457200" y="130250"/>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29" name="Google Shape;129;p33"/>
          <p:cNvSpPr txBox="1"/>
          <p:nvPr>
            <p:ph idx="1" type="body"/>
          </p:nvPr>
        </p:nvSpPr>
        <p:spPr>
          <a:xfrm>
            <a:off x="457200" y="1333503"/>
            <a:ext cx="8229600" cy="3599100"/>
          </a:xfrm>
          <a:prstGeom prst="rect">
            <a:avLst/>
          </a:prstGeom>
          <a:noFill/>
          <a:ln>
            <a:noFill/>
          </a:ln>
        </p:spPr>
        <p:txBody>
          <a:bodyPr anchorCtr="0" anchor="t" bIns="35550" lIns="71100" spcFirstLastPara="1" rIns="71100" wrap="square" tIns="35550">
            <a:noAutofit/>
          </a:bodyPr>
          <a:lstStyle>
            <a:lvl1pPr indent="-330200" lvl="0" marL="457200" marR="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0" name="Shape 130"/>
        <p:cNvGrpSpPr/>
        <p:nvPr/>
      </p:nvGrpSpPr>
      <p:grpSpPr>
        <a:xfrm>
          <a:off x="0" y="0"/>
          <a:ext cx="0" cy="0"/>
          <a:chOff x="0" y="0"/>
          <a:chExt cx="0" cy="0"/>
        </a:xfrm>
      </p:grpSpPr>
      <p:sp>
        <p:nvSpPr>
          <p:cNvPr id="131" name="Google Shape;131;p34"/>
          <p:cNvSpPr txBox="1"/>
          <p:nvPr>
            <p:ph type="title"/>
          </p:nvPr>
        </p:nvSpPr>
        <p:spPr>
          <a:xfrm>
            <a:off x="722313" y="3672430"/>
            <a:ext cx="7772400" cy="1134900"/>
          </a:xfrm>
          <a:prstGeom prst="rect">
            <a:avLst/>
          </a:prstGeom>
          <a:noFill/>
          <a:ln>
            <a:noFill/>
          </a:ln>
        </p:spPr>
        <p:txBody>
          <a:bodyPr anchorCtr="0" anchor="t" bIns="35550" lIns="71100" spcFirstLastPara="1" rIns="71100" wrap="square" tIns="35550">
            <a:noAutofit/>
          </a:bodyPr>
          <a:lstStyle>
            <a:lvl1pPr lvl="0" marR="0" algn="l">
              <a:lnSpc>
                <a:spcPct val="100000"/>
              </a:lnSpc>
              <a:spcBef>
                <a:spcPts val="0"/>
              </a:spcBef>
              <a:spcAft>
                <a:spcPts val="0"/>
              </a:spcAft>
              <a:buClr>
                <a:schemeClr val="lt1"/>
              </a:buClr>
              <a:buSzPts val="1900"/>
              <a:buFont typeface="Helvetica Neue"/>
              <a:buNone/>
              <a:defRPr b="1" i="0" sz="19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32" name="Google Shape;132;p34"/>
          <p:cNvSpPr txBox="1"/>
          <p:nvPr>
            <p:ph idx="1" type="body"/>
          </p:nvPr>
        </p:nvSpPr>
        <p:spPr>
          <a:xfrm>
            <a:off x="722313" y="2422261"/>
            <a:ext cx="7772400" cy="1250400"/>
          </a:xfrm>
          <a:prstGeom prst="rect">
            <a:avLst/>
          </a:prstGeom>
          <a:noFill/>
          <a:ln>
            <a:noFill/>
          </a:ln>
        </p:spPr>
        <p:txBody>
          <a:bodyPr anchorCtr="0" anchor="b" bIns="35550" lIns="71100" spcFirstLastPara="1" rIns="71100" wrap="square" tIns="35550">
            <a:noAutofit/>
          </a:bodyPr>
          <a:lstStyle>
            <a:lvl1pPr indent="-228600" lvl="0" marL="457200" marR="0" algn="l">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indent="-228600" lvl="1" marL="914400" marR="0" algn="l">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2pPr>
            <a:lvl3pPr indent="-228600" lvl="2" marL="1371600" marR="0" algn="l">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3pPr>
            <a:lvl4pPr indent="-228600" lvl="3" marL="18288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4pPr>
            <a:lvl5pPr indent="-228600" lvl="4" marL="22860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indent="-228600" lvl="5" marL="27432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6pPr>
            <a:lvl7pPr indent="-228600" lvl="6" marL="32004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7pPr>
            <a:lvl8pPr indent="-228600" lvl="7" marL="36576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8pPr>
            <a:lvl9pPr indent="-228600" lvl="8" marL="4114800" marR="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685800" y="1775367"/>
            <a:ext cx="7772400" cy="1224900"/>
          </a:xfrm>
          <a:prstGeom prst="rect">
            <a:avLst/>
          </a:prstGeom>
          <a:noFill/>
          <a:ln>
            <a:noFill/>
          </a:ln>
        </p:spPr>
        <p:txBody>
          <a:bodyPr anchorCtr="0" anchor="b" bIns="34275" lIns="68575" spcFirstLastPara="1" rIns="68575" wrap="square" tIns="34275">
            <a:noAutofit/>
          </a:bodyPr>
          <a:lstStyle>
            <a:lvl1pPr lvl="0" marR="0" rtl="0" algn="ctr">
              <a:lnSpc>
                <a:spcPct val="100000"/>
              </a:lnSpc>
              <a:spcBef>
                <a:spcPts val="0"/>
              </a:spcBef>
              <a:spcAft>
                <a:spcPts val="0"/>
              </a:spcAft>
              <a:buClr>
                <a:schemeClr val="lt1"/>
              </a:buClr>
              <a:buSzPts val="1700"/>
              <a:buFont typeface="Helvetica Neue"/>
              <a:buNone/>
              <a:defRPr b="1" i="0" sz="17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5" name="Google Shape;25;p4"/>
          <p:cNvSpPr txBox="1"/>
          <p:nvPr>
            <p:ph idx="1" type="subTitle"/>
          </p:nvPr>
        </p:nvSpPr>
        <p:spPr>
          <a:xfrm>
            <a:off x="1371600" y="3009630"/>
            <a:ext cx="6400800" cy="14607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lvl="1"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2pPr>
            <a:lvl3pPr lvl="2" marR="0" rtl="0" algn="ctr">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3pPr>
            <a:lvl4pPr lvl="3" marR="0" rtl="0" algn="ctr">
              <a:lnSpc>
                <a:spcPct val="100000"/>
              </a:lnSpc>
              <a:spcBef>
                <a:spcPts val="200"/>
              </a:spcBef>
              <a:spcAft>
                <a:spcPts val="0"/>
              </a:spcAft>
              <a:buClr>
                <a:srgbClr val="9E9E9E"/>
              </a:buClr>
              <a:buSzPts val="1100"/>
              <a:buFont typeface="Arial"/>
              <a:buNone/>
              <a:defRPr b="0" i="0" sz="1100" u="none" cap="none" strike="noStrike">
                <a:solidFill>
                  <a:srgbClr val="9E9E9E"/>
                </a:solidFill>
                <a:latin typeface="Helvetica Neue"/>
                <a:ea typeface="Helvetica Neue"/>
                <a:cs typeface="Helvetica Neue"/>
                <a:sym typeface="Helvetica Neue"/>
              </a:defRPr>
            </a:lvl4pPr>
            <a:lvl5pPr lvl="4" marR="0" rtl="0" algn="ctr">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lvl="5"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6pPr>
            <a:lvl7pPr lvl="6"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7pPr>
            <a:lvl8pPr lvl="7"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8pPr>
            <a:lvl9pPr lvl="8"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9pPr>
          </a:lstStyle>
          <a:p/>
        </p:txBody>
      </p:sp>
      <p:sp>
        <p:nvSpPr>
          <p:cNvPr id="26" name="Google Shape;26;p4"/>
          <p:cNvSpPr txBox="1"/>
          <p:nvPr>
            <p:ph idx="2" type="title"/>
          </p:nvPr>
        </p:nvSpPr>
        <p:spPr>
          <a:xfrm>
            <a:off x="457200" y="130249"/>
            <a:ext cx="8229600" cy="314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700"/>
              <a:buFont typeface="Helvetica Neue"/>
              <a:buNone/>
              <a:defRPr b="1" i="0" sz="17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35"/>
          <p:cNvSpPr txBox="1"/>
          <p:nvPr>
            <p:ph type="title"/>
          </p:nvPr>
        </p:nvSpPr>
        <p:spPr>
          <a:xfrm>
            <a:off x="457200" y="130250"/>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35" name="Google Shape;135;p35"/>
          <p:cNvSpPr txBox="1"/>
          <p:nvPr>
            <p:ph idx="1" type="body"/>
          </p:nvPr>
        </p:nvSpPr>
        <p:spPr>
          <a:xfrm>
            <a:off x="457200" y="1333506"/>
            <a:ext cx="4038600" cy="3771900"/>
          </a:xfrm>
          <a:prstGeom prst="rect">
            <a:avLst/>
          </a:prstGeom>
          <a:noFill/>
          <a:ln>
            <a:noFill/>
          </a:ln>
        </p:spPr>
        <p:txBody>
          <a:bodyPr anchorCtr="0" anchor="t" bIns="35550" lIns="71100" spcFirstLastPara="1" rIns="71100" wrap="square" tIns="35550">
            <a:noAutofit/>
          </a:bodyPr>
          <a:lstStyle>
            <a:lvl1pPr indent="-311150" lvl="0" marL="457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85750" lvl="3" marL="18288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36" name="Google Shape;136;p35"/>
          <p:cNvSpPr txBox="1"/>
          <p:nvPr>
            <p:ph idx="2" type="body"/>
          </p:nvPr>
        </p:nvSpPr>
        <p:spPr>
          <a:xfrm>
            <a:off x="4648200" y="1333506"/>
            <a:ext cx="4038600" cy="3771900"/>
          </a:xfrm>
          <a:prstGeom prst="rect">
            <a:avLst/>
          </a:prstGeom>
          <a:noFill/>
          <a:ln>
            <a:noFill/>
          </a:ln>
        </p:spPr>
        <p:txBody>
          <a:bodyPr anchorCtr="0" anchor="t" bIns="35550" lIns="71100" spcFirstLastPara="1" rIns="71100" wrap="square" tIns="35550">
            <a:noAutofit/>
          </a:bodyPr>
          <a:lstStyle>
            <a:lvl1pPr indent="-311150" lvl="0" marL="457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85750" lvl="3" marL="18288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8" name="Shape 138"/>
        <p:cNvGrpSpPr/>
        <p:nvPr/>
      </p:nvGrpSpPr>
      <p:grpSpPr>
        <a:xfrm>
          <a:off x="0" y="0"/>
          <a:ext cx="0" cy="0"/>
          <a:chOff x="0" y="0"/>
          <a:chExt cx="0" cy="0"/>
        </a:xfrm>
      </p:grpSpPr>
      <p:sp>
        <p:nvSpPr>
          <p:cNvPr id="139" name="Google Shape;139;p37"/>
          <p:cNvSpPr txBox="1"/>
          <p:nvPr>
            <p:ph type="title"/>
          </p:nvPr>
        </p:nvSpPr>
        <p:spPr>
          <a:xfrm>
            <a:off x="457204" y="227553"/>
            <a:ext cx="3008400" cy="968700"/>
          </a:xfrm>
          <a:prstGeom prst="rect">
            <a:avLst/>
          </a:prstGeom>
          <a:noFill/>
          <a:ln>
            <a:noFill/>
          </a:ln>
        </p:spPr>
        <p:txBody>
          <a:bodyPr anchorCtr="0" anchor="b" bIns="35550" lIns="71100" spcFirstLastPara="1" rIns="71100" wrap="square" tIns="35550">
            <a:noAutofit/>
          </a:bodyPr>
          <a:lstStyle>
            <a:lvl1pPr lvl="0" marR="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40" name="Google Shape;140;p37"/>
          <p:cNvSpPr txBox="1"/>
          <p:nvPr>
            <p:ph idx="1" type="body"/>
          </p:nvPr>
        </p:nvSpPr>
        <p:spPr>
          <a:xfrm>
            <a:off x="3575050" y="227556"/>
            <a:ext cx="5111700" cy="4877700"/>
          </a:xfrm>
          <a:prstGeom prst="rect">
            <a:avLst/>
          </a:prstGeom>
          <a:noFill/>
          <a:ln>
            <a:noFill/>
          </a:ln>
        </p:spPr>
        <p:txBody>
          <a:bodyPr anchorCtr="0" anchor="t" bIns="35550" lIns="71100" spcFirstLastPara="1" rIns="71100" wrap="square" tIns="35550">
            <a:noAutofit/>
          </a:bodyPr>
          <a:lstStyle>
            <a:lvl1pPr indent="-311150" lvl="0" marL="457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85750" lvl="3" marL="18288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141" name="Google Shape;141;p37"/>
          <p:cNvSpPr txBox="1"/>
          <p:nvPr>
            <p:ph idx="2" type="body"/>
          </p:nvPr>
        </p:nvSpPr>
        <p:spPr>
          <a:xfrm>
            <a:off x="457204" y="1195920"/>
            <a:ext cx="3008400" cy="3909300"/>
          </a:xfrm>
          <a:prstGeom prst="rect">
            <a:avLst/>
          </a:prstGeom>
          <a:noFill/>
          <a:ln>
            <a:noFill/>
          </a:ln>
        </p:spPr>
        <p:txBody>
          <a:bodyPr anchorCtr="0" anchor="t" bIns="35550" lIns="71100" spcFirstLastPara="1" rIns="71100" wrap="square" tIns="35550">
            <a:noAutofit/>
          </a:bodyPr>
          <a:lstStyle>
            <a:lvl1pPr indent="-228600" lvl="0" marL="4572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2pPr>
            <a:lvl3pPr indent="-228600" lvl="2" marL="13716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38"/>
          <p:cNvSpPr txBox="1"/>
          <p:nvPr>
            <p:ph type="title"/>
          </p:nvPr>
        </p:nvSpPr>
        <p:spPr>
          <a:xfrm>
            <a:off x="1792288" y="4000512"/>
            <a:ext cx="5486400" cy="472200"/>
          </a:xfrm>
          <a:prstGeom prst="rect">
            <a:avLst/>
          </a:prstGeom>
          <a:noFill/>
          <a:ln>
            <a:noFill/>
          </a:ln>
        </p:spPr>
        <p:txBody>
          <a:bodyPr anchorCtr="0" anchor="b" bIns="35550" lIns="71100" spcFirstLastPara="1" rIns="71100" wrap="square" tIns="35550">
            <a:noAutofit/>
          </a:bodyPr>
          <a:lstStyle>
            <a:lvl1pPr lvl="0" marR="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44" name="Google Shape;144;p38"/>
          <p:cNvSpPr/>
          <p:nvPr>
            <p:ph idx="2" type="pic"/>
          </p:nvPr>
        </p:nvSpPr>
        <p:spPr>
          <a:xfrm>
            <a:off x="1792288" y="510646"/>
            <a:ext cx="5486400" cy="3429000"/>
          </a:xfrm>
          <a:prstGeom prst="rect">
            <a:avLst/>
          </a:prstGeom>
          <a:noFill/>
          <a:ln>
            <a:noFill/>
          </a:ln>
        </p:spPr>
        <p:txBody>
          <a:bodyPr anchorCtr="0" anchor="t" bIns="35550" lIns="71100" spcFirstLastPara="1" rIns="71100" wrap="square" tIns="35550">
            <a:noAutofit/>
          </a:bodyPr>
          <a:lstStyle>
            <a:lvl1pPr lvl="0" marR="0" algn="l">
              <a:lnSpc>
                <a:spcPct val="100000"/>
              </a:lnSpc>
              <a:spcBef>
                <a:spcPts val="400"/>
              </a:spcBef>
              <a:spcAft>
                <a:spcPts val="0"/>
              </a:spcAft>
              <a:buClr>
                <a:schemeClr val="dk1"/>
              </a:buClr>
              <a:buSzPts val="2200"/>
              <a:buFont typeface="Arial"/>
              <a:buNone/>
              <a:defRPr b="0" i="0" sz="2200" u="none" cap="none" strike="noStrike">
                <a:solidFill>
                  <a:schemeClr val="dk1"/>
                </a:solidFill>
                <a:latin typeface="Helvetica Neue"/>
                <a:ea typeface="Helvetica Neue"/>
                <a:cs typeface="Helvetica Neue"/>
                <a:sym typeface="Helvetica Neue"/>
              </a:defRPr>
            </a:lvl1pPr>
            <a:lvl2pPr lvl="1"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Helvetica Neue"/>
                <a:ea typeface="Helvetica Neue"/>
                <a:cs typeface="Helvetica Neue"/>
                <a:sym typeface="Helvetica Neue"/>
              </a:defRPr>
            </a:lvl2pPr>
            <a:lvl3pPr lvl="2"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3pPr>
            <a:lvl4pPr lvl="3"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lvl="4"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lvl="5"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6pPr>
            <a:lvl7pPr lvl="6"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7pPr>
            <a:lvl8pPr lvl="7"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8pPr>
            <a:lvl9pPr lvl="8"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9pPr>
          </a:lstStyle>
          <a:p/>
        </p:txBody>
      </p:sp>
      <p:sp>
        <p:nvSpPr>
          <p:cNvPr id="145" name="Google Shape;145;p38"/>
          <p:cNvSpPr txBox="1"/>
          <p:nvPr>
            <p:ph idx="1" type="body"/>
          </p:nvPr>
        </p:nvSpPr>
        <p:spPr>
          <a:xfrm>
            <a:off x="1792288" y="4472793"/>
            <a:ext cx="5486400" cy="670800"/>
          </a:xfrm>
          <a:prstGeom prst="rect">
            <a:avLst/>
          </a:prstGeom>
          <a:noFill/>
          <a:ln>
            <a:noFill/>
          </a:ln>
        </p:spPr>
        <p:txBody>
          <a:bodyPr anchorCtr="0" anchor="t" bIns="35550" lIns="71100" spcFirstLastPara="1" rIns="71100" wrap="square" tIns="35550">
            <a:noAutofit/>
          </a:bodyPr>
          <a:lstStyle>
            <a:lvl1pPr indent="-228600" lvl="0" marL="4572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2pPr>
            <a:lvl3pPr indent="-228600" lvl="2" marL="13716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46" name="Shape 14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7" name="Shape 147"/>
        <p:cNvGrpSpPr/>
        <p:nvPr/>
      </p:nvGrpSpPr>
      <p:grpSpPr>
        <a:xfrm>
          <a:off x="0" y="0"/>
          <a:ext cx="0" cy="0"/>
          <a:chOff x="0" y="0"/>
          <a:chExt cx="0" cy="0"/>
        </a:xfrm>
      </p:grpSpPr>
      <p:sp>
        <p:nvSpPr>
          <p:cNvPr id="148" name="Google Shape;148;p40"/>
          <p:cNvSpPr txBox="1"/>
          <p:nvPr>
            <p:ph type="title"/>
          </p:nvPr>
        </p:nvSpPr>
        <p:spPr>
          <a:xfrm>
            <a:off x="311700" y="494473"/>
            <a:ext cx="8520600" cy="636300"/>
          </a:xfrm>
          <a:prstGeom prst="rect">
            <a:avLst/>
          </a:prstGeom>
          <a:noFill/>
          <a:ln>
            <a:noFill/>
          </a:ln>
        </p:spPr>
        <p:txBody>
          <a:bodyPr anchorCtr="0" anchor="t" bIns="71100" lIns="71100" spcFirstLastPara="1" rIns="71100" wrap="square" tIns="71100">
            <a:normAutofit/>
          </a:bodyPr>
          <a:lstStyle>
            <a:lvl1pPr lvl="0" algn="ctr">
              <a:lnSpc>
                <a:spcPct val="100000"/>
              </a:lnSpc>
              <a:spcBef>
                <a:spcPts val="0"/>
              </a:spcBef>
              <a:spcAft>
                <a:spcPts val="0"/>
              </a:spcAft>
              <a:buSzPts val="22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p:txBody>
      </p:sp>
      <p:sp>
        <p:nvSpPr>
          <p:cNvPr id="149" name="Google Shape;149;p40"/>
          <p:cNvSpPr txBox="1"/>
          <p:nvPr>
            <p:ph idx="1" type="body"/>
          </p:nvPr>
        </p:nvSpPr>
        <p:spPr>
          <a:xfrm>
            <a:off x="311700" y="1280528"/>
            <a:ext cx="8520600" cy="3795900"/>
          </a:xfrm>
          <a:prstGeom prst="rect">
            <a:avLst/>
          </a:prstGeom>
          <a:noFill/>
          <a:ln>
            <a:noFill/>
          </a:ln>
        </p:spPr>
        <p:txBody>
          <a:bodyPr anchorCtr="0" anchor="t" bIns="71100" lIns="71100" spcFirstLastPara="1" rIns="71100" wrap="square" tIns="71100">
            <a:normAutofit/>
          </a:bodyPr>
          <a:lstStyle>
            <a:lvl1pPr indent="-323850" lvl="0" marL="457200" algn="l">
              <a:lnSpc>
                <a:spcPct val="100000"/>
              </a:lnSpc>
              <a:spcBef>
                <a:spcPts val="0"/>
              </a:spcBef>
              <a:spcAft>
                <a:spcPts val="0"/>
              </a:spcAft>
              <a:buSzPts val="15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50" name="Google Shape;150;p40"/>
          <p:cNvSpPr txBox="1"/>
          <p:nvPr>
            <p:ph idx="12" type="sldNum"/>
          </p:nvPr>
        </p:nvSpPr>
        <p:spPr>
          <a:xfrm>
            <a:off x="8472458" y="5181353"/>
            <a:ext cx="548700" cy="437400"/>
          </a:xfrm>
          <a:prstGeom prst="rect">
            <a:avLst/>
          </a:prstGeom>
          <a:noFill/>
          <a:ln>
            <a:noFill/>
          </a:ln>
        </p:spPr>
        <p:txBody>
          <a:bodyPr anchorCtr="0" anchor="ctr" bIns="71100" lIns="71100" spcFirstLastPara="1" rIns="71100" wrap="square" tIns="711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1">
  <p:cSld name="PICTURE_WITH_CAPTION_TEXT_1">
    <p:spTree>
      <p:nvGrpSpPr>
        <p:cNvPr id="151" name="Shape 151"/>
        <p:cNvGrpSpPr/>
        <p:nvPr/>
      </p:nvGrpSpPr>
      <p:grpSpPr>
        <a:xfrm>
          <a:off x="0" y="0"/>
          <a:ext cx="0" cy="0"/>
          <a:chOff x="0" y="0"/>
          <a:chExt cx="0" cy="0"/>
        </a:xfrm>
      </p:grpSpPr>
      <p:sp>
        <p:nvSpPr>
          <p:cNvPr id="152" name="Google Shape;152;p41"/>
          <p:cNvSpPr txBox="1"/>
          <p:nvPr>
            <p:ph type="title"/>
          </p:nvPr>
        </p:nvSpPr>
        <p:spPr>
          <a:xfrm>
            <a:off x="1792288" y="4000513"/>
            <a:ext cx="5486400" cy="472200"/>
          </a:xfrm>
          <a:prstGeom prst="rect">
            <a:avLst/>
          </a:prstGeom>
          <a:noFill/>
          <a:ln>
            <a:noFill/>
          </a:ln>
        </p:spPr>
        <p:txBody>
          <a:bodyPr anchorCtr="0" anchor="b" bIns="35550" lIns="71100" spcFirstLastPara="1" rIns="71100" wrap="square" tIns="35550">
            <a:noAutofit/>
          </a:bodyPr>
          <a:lstStyle>
            <a:lvl1pPr lvl="0" marR="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200"/>
              <a:buNone/>
              <a:defRPr sz="1500"/>
            </a:lvl2pPr>
            <a:lvl3pPr lvl="2" algn="l">
              <a:lnSpc>
                <a:spcPct val="100000"/>
              </a:lnSpc>
              <a:spcBef>
                <a:spcPts val="0"/>
              </a:spcBef>
              <a:spcAft>
                <a:spcPts val="0"/>
              </a:spcAft>
              <a:buSzPts val="1200"/>
              <a:buNone/>
              <a:defRPr sz="1500"/>
            </a:lvl3pPr>
            <a:lvl4pPr lvl="3" algn="l">
              <a:lnSpc>
                <a:spcPct val="100000"/>
              </a:lnSpc>
              <a:spcBef>
                <a:spcPts val="0"/>
              </a:spcBef>
              <a:spcAft>
                <a:spcPts val="0"/>
              </a:spcAft>
              <a:buSzPts val="1200"/>
              <a:buNone/>
              <a:defRPr sz="1500"/>
            </a:lvl4pPr>
            <a:lvl5pPr lvl="4" algn="l">
              <a:lnSpc>
                <a:spcPct val="100000"/>
              </a:lnSpc>
              <a:spcBef>
                <a:spcPts val="0"/>
              </a:spcBef>
              <a:spcAft>
                <a:spcPts val="0"/>
              </a:spcAft>
              <a:buSzPts val="1200"/>
              <a:buNone/>
              <a:defRPr sz="1500"/>
            </a:lvl5pPr>
            <a:lvl6pPr lvl="5" algn="l">
              <a:lnSpc>
                <a:spcPct val="100000"/>
              </a:lnSpc>
              <a:spcBef>
                <a:spcPts val="0"/>
              </a:spcBef>
              <a:spcAft>
                <a:spcPts val="0"/>
              </a:spcAft>
              <a:buSzPts val="1200"/>
              <a:buNone/>
              <a:defRPr sz="1500"/>
            </a:lvl6pPr>
            <a:lvl7pPr lvl="6" algn="l">
              <a:lnSpc>
                <a:spcPct val="100000"/>
              </a:lnSpc>
              <a:spcBef>
                <a:spcPts val="0"/>
              </a:spcBef>
              <a:spcAft>
                <a:spcPts val="0"/>
              </a:spcAft>
              <a:buSzPts val="1200"/>
              <a:buNone/>
              <a:defRPr sz="1500"/>
            </a:lvl7pPr>
            <a:lvl8pPr lvl="7" algn="l">
              <a:lnSpc>
                <a:spcPct val="100000"/>
              </a:lnSpc>
              <a:spcBef>
                <a:spcPts val="0"/>
              </a:spcBef>
              <a:spcAft>
                <a:spcPts val="0"/>
              </a:spcAft>
              <a:buSzPts val="1200"/>
              <a:buNone/>
              <a:defRPr sz="1500"/>
            </a:lvl8pPr>
            <a:lvl9pPr lvl="8" algn="l">
              <a:lnSpc>
                <a:spcPct val="100000"/>
              </a:lnSpc>
              <a:spcBef>
                <a:spcPts val="0"/>
              </a:spcBef>
              <a:spcAft>
                <a:spcPts val="0"/>
              </a:spcAft>
              <a:buSzPts val="1200"/>
              <a:buNone/>
              <a:defRPr sz="1500"/>
            </a:lvl9pPr>
          </a:lstStyle>
          <a:p/>
        </p:txBody>
      </p:sp>
      <p:sp>
        <p:nvSpPr>
          <p:cNvPr id="153" name="Google Shape;153;p41"/>
          <p:cNvSpPr/>
          <p:nvPr>
            <p:ph idx="2" type="pic"/>
          </p:nvPr>
        </p:nvSpPr>
        <p:spPr>
          <a:xfrm>
            <a:off x="1792288" y="510646"/>
            <a:ext cx="5486400" cy="3429000"/>
          </a:xfrm>
          <a:prstGeom prst="rect">
            <a:avLst/>
          </a:prstGeom>
          <a:noFill/>
          <a:ln>
            <a:noFill/>
          </a:ln>
        </p:spPr>
      </p:sp>
      <p:sp>
        <p:nvSpPr>
          <p:cNvPr id="154" name="Google Shape;154;p41"/>
          <p:cNvSpPr txBox="1"/>
          <p:nvPr>
            <p:ph idx="1" type="body"/>
          </p:nvPr>
        </p:nvSpPr>
        <p:spPr>
          <a:xfrm>
            <a:off x="1792288" y="4472793"/>
            <a:ext cx="5486400" cy="670800"/>
          </a:xfrm>
          <a:prstGeom prst="rect">
            <a:avLst/>
          </a:prstGeom>
          <a:noFill/>
          <a:ln>
            <a:noFill/>
          </a:ln>
        </p:spPr>
        <p:txBody>
          <a:bodyPr anchorCtr="0" anchor="t" bIns="35550" lIns="71100" spcFirstLastPara="1" rIns="71100" wrap="square" tIns="35550">
            <a:noAutofit/>
          </a:bodyPr>
          <a:lstStyle>
            <a:lvl1pPr indent="-228600" lvl="0" marL="4572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2pPr>
            <a:lvl3pPr indent="-228600" lvl="2" marL="13716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
    <p:spTree>
      <p:nvGrpSpPr>
        <p:cNvPr id="155" name="Shape 155"/>
        <p:cNvGrpSpPr/>
        <p:nvPr/>
      </p:nvGrpSpPr>
      <p:grpSpPr>
        <a:xfrm>
          <a:off x="0" y="0"/>
          <a:ext cx="0" cy="0"/>
          <a:chOff x="0" y="0"/>
          <a:chExt cx="0" cy="0"/>
        </a:xfrm>
      </p:grpSpPr>
      <p:sp>
        <p:nvSpPr>
          <p:cNvPr id="156" name="Google Shape;156;p42"/>
          <p:cNvSpPr txBox="1"/>
          <p:nvPr>
            <p:ph idx="1" type="body"/>
          </p:nvPr>
        </p:nvSpPr>
        <p:spPr>
          <a:xfrm>
            <a:off x="628650" y="1249213"/>
            <a:ext cx="7886700" cy="3626100"/>
          </a:xfrm>
          <a:prstGeom prst="rect">
            <a:avLst/>
          </a:prstGeom>
          <a:noFill/>
          <a:ln>
            <a:noFill/>
          </a:ln>
        </p:spPr>
        <p:txBody>
          <a:bodyPr anchorCtr="0" anchor="t" bIns="47375" lIns="94800" spcFirstLastPara="1" rIns="94800" wrap="square" tIns="47375">
            <a:normAutofit/>
          </a:bodyPr>
          <a:lstStyle>
            <a:lvl1pPr indent="-349250" lvl="0" marL="457200" algn="l">
              <a:lnSpc>
                <a:spcPct val="90000"/>
              </a:lnSpc>
              <a:spcBef>
                <a:spcPts val="10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7" name="Google Shape;157;p42"/>
          <p:cNvSpPr txBox="1"/>
          <p:nvPr>
            <p:ph idx="10" type="dt"/>
          </p:nvPr>
        </p:nvSpPr>
        <p:spPr>
          <a:xfrm>
            <a:off x="0" y="5489662"/>
            <a:ext cx="832200" cy="219300"/>
          </a:xfrm>
          <a:prstGeom prst="rect">
            <a:avLst/>
          </a:prstGeom>
          <a:noFill/>
          <a:ln>
            <a:noFill/>
          </a:ln>
        </p:spPr>
        <p:txBody>
          <a:bodyPr anchorCtr="0" anchor="ctr" bIns="47375" lIns="94800" spcFirstLastPara="1" rIns="94800" wrap="square" tIns="47375">
            <a:noAutofit/>
          </a:bodyPr>
          <a:lstStyle>
            <a:lvl1pPr lv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58" name="Google Shape;158;p42"/>
          <p:cNvSpPr txBox="1"/>
          <p:nvPr>
            <p:ph idx="12" type="sldNum"/>
          </p:nvPr>
        </p:nvSpPr>
        <p:spPr>
          <a:xfrm>
            <a:off x="8283356" y="5519900"/>
            <a:ext cx="522000" cy="181800"/>
          </a:xfrm>
          <a:prstGeom prst="rect">
            <a:avLst/>
          </a:prstGeom>
          <a:noFill/>
          <a:ln>
            <a:noFill/>
          </a:ln>
        </p:spPr>
        <p:txBody>
          <a:bodyPr anchorCtr="0" anchor="ctr" bIns="47375" lIns="94800" spcFirstLastPara="1" rIns="94800" wrap="square" tIns="47375">
            <a:noAutofit/>
          </a:bodyPr>
          <a:lstStyle>
            <a:lvl1pPr indent="0" lvl="0"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59" name="Google Shape;159;p42"/>
          <p:cNvSpPr txBox="1"/>
          <p:nvPr>
            <p:ph type="title"/>
          </p:nvPr>
        </p:nvSpPr>
        <p:spPr>
          <a:xfrm>
            <a:off x="457200" y="177439"/>
            <a:ext cx="8229600" cy="951600"/>
          </a:xfrm>
          <a:prstGeom prst="rect">
            <a:avLst/>
          </a:prstGeom>
          <a:noFill/>
          <a:ln>
            <a:noFill/>
          </a:ln>
        </p:spPr>
        <p:txBody>
          <a:bodyPr anchorCtr="0" anchor="ctr" bIns="47375" lIns="94800" spcFirstLastPara="1" rIns="94800" wrap="square" tIns="47375">
            <a:normAutofit/>
          </a:bodyPr>
          <a:lstStyle>
            <a:lvl1pPr lvl="0" algn="ctr">
              <a:lnSpc>
                <a:spcPct val="90000"/>
              </a:lnSpc>
              <a:spcBef>
                <a:spcPts val="0"/>
              </a:spcBef>
              <a:spcAft>
                <a:spcPts val="0"/>
              </a:spcAft>
              <a:buClr>
                <a:schemeClr val="lt1"/>
              </a:buClr>
              <a:buSzPts val="19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Title and Content">
  <p:cSld name="52_Title and Content">
    <p:spTree>
      <p:nvGrpSpPr>
        <p:cNvPr id="160" name="Shape 160"/>
        <p:cNvGrpSpPr/>
        <p:nvPr/>
      </p:nvGrpSpPr>
      <p:grpSpPr>
        <a:xfrm>
          <a:off x="0" y="0"/>
          <a:ext cx="0" cy="0"/>
          <a:chOff x="0" y="0"/>
          <a:chExt cx="0" cy="0"/>
        </a:xfrm>
      </p:grpSpPr>
      <p:sp>
        <p:nvSpPr>
          <p:cNvPr id="161" name="Google Shape;161;p43"/>
          <p:cNvSpPr txBox="1"/>
          <p:nvPr>
            <p:ph idx="1" type="body"/>
          </p:nvPr>
        </p:nvSpPr>
        <p:spPr>
          <a:xfrm>
            <a:off x="628650" y="1249213"/>
            <a:ext cx="7886700" cy="3626100"/>
          </a:xfrm>
          <a:prstGeom prst="rect">
            <a:avLst/>
          </a:prstGeom>
          <a:noFill/>
          <a:ln>
            <a:noFill/>
          </a:ln>
        </p:spPr>
        <p:txBody>
          <a:bodyPr anchorCtr="0" anchor="t" bIns="35550" lIns="71100" spcFirstLastPara="1" rIns="71100" wrap="square" tIns="35550">
            <a:noAutofit/>
          </a:bodyPr>
          <a:lstStyle>
            <a:lvl1pPr indent="-330200" lvl="0" marL="457200" algn="l">
              <a:lnSpc>
                <a:spcPct val="100000"/>
              </a:lnSpc>
              <a:spcBef>
                <a:spcPts val="300"/>
              </a:spcBef>
              <a:spcAft>
                <a:spcPts val="0"/>
              </a:spcAft>
              <a:buSzPts val="1600"/>
              <a:buChar char="•"/>
              <a:defRPr/>
            </a:lvl1pPr>
            <a:lvl2pPr indent="-311150" lvl="1" marL="914400" algn="l">
              <a:lnSpc>
                <a:spcPct val="100000"/>
              </a:lnSpc>
              <a:spcBef>
                <a:spcPts val="300"/>
              </a:spcBef>
              <a:spcAft>
                <a:spcPts val="0"/>
              </a:spcAft>
              <a:buSzPts val="1300"/>
              <a:buChar char="–"/>
              <a:defRPr/>
            </a:lvl2pPr>
            <a:lvl3pPr indent="-304800" lvl="2" marL="1371600" algn="l">
              <a:lnSpc>
                <a:spcPct val="100000"/>
              </a:lnSpc>
              <a:spcBef>
                <a:spcPts val="200"/>
              </a:spcBef>
              <a:spcAft>
                <a:spcPts val="0"/>
              </a:spcAft>
              <a:buSzPts val="1200"/>
              <a:buChar char="•"/>
              <a:defRPr/>
            </a:lvl3pPr>
            <a:lvl4pPr indent="-304800" lvl="3" marL="1828800" algn="l">
              <a:lnSpc>
                <a:spcPct val="100000"/>
              </a:lnSpc>
              <a:spcBef>
                <a:spcPts val="200"/>
              </a:spcBef>
              <a:spcAft>
                <a:spcPts val="0"/>
              </a:spcAft>
              <a:buSzPts val="1200"/>
              <a:buChar char="–"/>
              <a:defRPr/>
            </a:lvl4pPr>
            <a:lvl5pPr indent="-285750" lvl="4" marL="2286000" algn="l">
              <a:lnSpc>
                <a:spcPct val="100000"/>
              </a:lnSpc>
              <a:spcBef>
                <a:spcPts val="200"/>
              </a:spcBef>
              <a:spcAft>
                <a:spcPts val="0"/>
              </a:spcAft>
              <a:buSzPts val="900"/>
              <a:buChar char="»"/>
              <a:defRPr/>
            </a:lvl5pPr>
            <a:lvl6pPr indent="-311150" lvl="5" marL="2743200" algn="l">
              <a:lnSpc>
                <a:spcPct val="100000"/>
              </a:lnSpc>
              <a:spcBef>
                <a:spcPts val="300"/>
              </a:spcBef>
              <a:spcAft>
                <a:spcPts val="0"/>
              </a:spcAft>
              <a:buSzPts val="1300"/>
              <a:buChar char="•"/>
              <a:defRPr/>
            </a:lvl6pPr>
            <a:lvl7pPr indent="-311150" lvl="6" marL="3200400" algn="l">
              <a:lnSpc>
                <a:spcPct val="100000"/>
              </a:lnSpc>
              <a:spcBef>
                <a:spcPts val="300"/>
              </a:spcBef>
              <a:spcAft>
                <a:spcPts val="0"/>
              </a:spcAft>
              <a:buSzPts val="1300"/>
              <a:buChar char="•"/>
              <a:defRPr/>
            </a:lvl7pPr>
            <a:lvl8pPr indent="-311150" lvl="7" marL="3657600" algn="l">
              <a:lnSpc>
                <a:spcPct val="100000"/>
              </a:lnSpc>
              <a:spcBef>
                <a:spcPts val="300"/>
              </a:spcBef>
              <a:spcAft>
                <a:spcPts val="0"/>
              </a:spcAft>
              <a:buSzPts val="1300"/>
              <a:buChar char="•"/>
              <a:defRPr/>
            </a:lvl8pPr>
            <a:lvl9pPr indent="-311150" lvl="8" marL="4114800" algn="l">
              <a:lnSpc>
                <a:spcPct val="100000"/>
              </a:lnSpc>
              <a:spcBef>
                <a:spcPts val="300"/>
              </a:spcBef>
              <a:spcAft>
                <a:spcPts val="0"/>
              </a:spcAft>
              <a:buSzPts val="1300"/>
              <a:buChar char="•"/>
              <a:defRPr/>
            </a:lvl9pPr>
          </a:lstStyle>
          <a:p/>
        </p:txBody>
      </p:sp>
      <p:sp>
        <p:nvSpPr>
          <p:cNvPr id="162" name="Google Shape;162;p43"/>
          <p:cNvSpPr txBox="1"/>
          <p:nvPr>
            <p:ph idx="10" type="dt"/>
          </p:nvPr>
        </p:nvSpPr>
        <p:spPr>
          <a:xfrm>
            <a:off x="0" y="0"/>
            <a:ext cx="2250000" cy="2499900"/>
          </a:xfrm>
          <a:prstGeom prst="rect">
            <a:avLst/>
          </a:prstGeom>
          <a:noFill/>
          <a:ln>
            <a:noFill/>
          </a:ln>
        </p:spPr>
        <p:txBody>
          <a:bodyPr anchorCtr="0" anchor="t" bIns="35550" lIns="71100" spcFirstLastPara="1" rIns="71100" wrap="square" tIns="35550">
            <a:noAutofit/>
          </a:bodyPr>
          <a:lstStyle>
            <a:lvl1pPr lvl="0"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200"/>
              <a:buNone/>
              <a:defRPr b="0" i="0" sz="1200" u="none" cap="none" strike="noStrike">
                <a:solidFill>
                  <a:srgbClr val="000000"/>
                </a:solidFill>
                <a:latin typeface="Arial"/>
                <a:ea typeface="Arial"/>
                <a:cs typeface="Arial"/>
                <a:sym typeface="Arial"/>
              </a:defRPr>
            </a:lvl9pPr>
          </a:lstStyle>
          <a:p/>
        </p:txBody>
      </p:sp>
      <p:sp>
        <p:nvSpPr>
          <p:cNvPr id="163" name="Google Shape;163;p43"/>
          <p:cNvSpPr txBox="1"/>
          <p:nvPr>
            <p:ph idx="12" type="sldNum"/>
          </p:nvPr>
        </p:nvSpPr>
        <p:spPr>
          <a:xfrm>
            <a:off x="0" y="0"/>
            <a:ext cx="2250000" cy="2499900"/>
          </a:xfrm>
          <a:prstGeom prst="rect">
            <a:avLst/>
          </a:prstGeom>
          <a:noFill/>
          <a:ln>
            <a:noFill/>
          </a:ln>
        </p:spPr>
        <p:txBody>
          <a:bodyPr anchorCtr="0" anchor="t" bIns="35550" lIns="71100" spcFirstLastPara="1" rIns="71100" wrap="square" tIns="35550">
            <a:noAutofit/>
          </a:bodyPr>
          <a:lstStyle>
            <a:lvl1pPr indent="0" lvl="0"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None/>
              <a:defRPr b="0" i="0" sz="12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4" name="Google Shape;164;p43"/>
          <p:cNvSpPr txBox="1"/>
          <p:nvPr>
            <p:ph type="title"/>
          </p:nvPr>
        </p:nvSpPr>
        <p:spPr>
          <a:xfrm>
            <a:off x="457200" y="228866"/>
            <a:ext cx="8229600" cy="952800"/>
          </a:xfrm>
          <a:prstGeom prst="rect">
            <a:avLst/>
          </a:prstGeom>
          <a:noFill/>
          <a:ln>
            <a:noFill/>
          </a:ln>
        </p:spPr>
        <p:txBody>
          <a:bodyPr anchorCtr="0" anchor="ctr" bIns="35550" lIns="71100" spcFirstLastPara="1" rIns="71100" wrap="square" tIns="3555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65" name="Shape 165"/>
        <p:cNvGrpSpPr/>
        <p:nvPr/>
      </p:nvGrpSpPr>
      <p:grpSpPr>
        <a:xfrm>
          <a:off x="0" y="0"/>
          <a:ext cx="0" cy="0"/>
          <a:chOff x="0" y="0"/>
          <a:chExt cx="0" cy="0"/>
        </a:xfrm>
      </p:grpSpPr>
      <p:sp>
        <p:nvSpPr>
          <p:cNvPr id="166" name="Google Shape;166;p44"/>
          <p:cNvSpPr txBox="1"/>
          <p:nvPr>
            <p:ph type="ctrTitle"/>
          </p:nvPr>
        </p:nvSpPr>
        <p:spPr>
          <a:xfrm>
            <a:off x="311708" y="827306"/>
            <a:ext cx="8520600" cy="2280900"/>
          </a:xfrm>
          <a:prstGeom prst="rect">
            <a:avLst/>
          </a:prstGeom>
        </p:spPr>
        <p:txBody>
          <a:bodyPr anchorCtr="0" anchor="b" bIns="35550" lIns="71100" spcFirstLastPara="1" rIns="71100" wrap="square" tIns="3555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67" name="Google Shape;167;p44"/>
          <p:cNvSpPr txBox="1"/>
          <p:nvPr>
            <p:ph idx="1" type="subTitle"/>
          </p:nvPr>
        </p:nvSpPr>
        <p:spPr>
          <a:xfrm>
            <a:off x="311700" y="3149028"/>
            <a:ext cx="8520600" cy="880800"/>
          </a:xfrm>
          <a:prstGeom prst="rect">
            <a:avLst/>
          </a:prstGeom>
        </p:spPr>
        <p:txBody>
          <a:bodyPr anchorCtr="0" anchor="t" bIns="35550" lIns="71100" spcFirstLastPara="1" rIns="71100" wrap="square" tIns="35550">
            <a:noAutofit/>
          </a:bodyPr>
          <a:lstStyle>
            <a:lvl1pPr lvl="0" algn="ctr">
              <a:lnSpc>
                <a:spcPct val="100000"/>
              </a:lnSpc>
              <a:spcBef>
                <a:spcPts val="300"/>
              </a:spcBef>
              <a:spcAft>
                <a:spcPts val="0"/>
              </a:spcAft>
              <a:buSzPts val="2900"/>
              <a:buNone/>
              <a:defRPr sz="2900"/>
            </a:lvl1pPr>
            <a:lvl2pPr lvl="1" algn="ctr">
              <a:lnSpc>
                <a:spcPct val="100000"/>
              </a:lnSpc>
              <a:spcBef>
                <a:spcPts val="300"/>
              </a:spcBef>
              <a:spcAft>
                <a:spcPts val="0"/>
              </a:spcAft>
              <a:buSzPts val="2900"/>
              <a:buNone/>
              <a:defRPr sz="2900"/>
            </a:lvl2pPr>
            <a:lvl3pPr lvl="2" algn="ctr">
              <a:lnSpc>
                <a:spcPct val="100000"/>
              </a:lnSpc>
              <a:spcBef>
                <a:spcPts val="200"/>
              </a:spcBef>
              <a:spcAft>
                <a:spcPts val="0"/>
              </a:spcAft>
              <a:buSzPts val="2900"/>
              <a:buNone/>
              <a:defRPr sz="2900"/>
            </a:lvl3pPr>
            <a:lvl4pPr lvl="3" algn="ctr">
              <a:lnSpc>
                <a:spcPct val="100000"/>
              </a:lnSpc>
              <a:spcBef>
                <a:spcPts val="200"/>
              </a:spcBef>
              <a:spcAft>
                <a:spcPts val="0"/>
              </a:spcAft>
              <a:buSzPts val="2900"/>
              <a:buNone/>
              <a:defRPr sz="2900"/>
            </a:lvl4pPr>
            <a:lvl5pPr lvl="4" algn="ctr">
              <a:lnSpc>
                <a:spcPct val="100000"/>
              </a:lnSpc>
              <a:spcBef>
                <a:spcPts val="200"/>
              </a:spcBef>
              <a:spcAft>
                <a:spcPts val="0"/>
              </a:spcAft>
              <a:buSzPts val="2900"/>
              <a:buNone/>
              <a:defRPr sz="2900"/>
            </a:lvl5pPr>
            <a:lvl6pPr lvl="5" algn="ctr">
              <a:lnSpc>
                <a:spcPct val="100000"/>
              </a:lnSpc>
              <a:spcBef>
                <a:spcPts val="300"/>
              </a:spcBef>
              <a:spcAft>
                <a:spcPts val="0"/>
              </a:spcAft>
              <a:buSzPts val="2900"/>
              <a:buNone/>
              <a:defRPr sz="2900"/>
            </a:lvl6pPr>
            <a:lvl7pPr lvl="6" algn="ctr">
              <a:lnSpc>
                <a:spcPct val="100000"/>
              </a:lnSpc>
              <a:spcBef>
                <a:spcPts val="300"/>
              </a:spcBef>
              <a:spcAft>
                <a:spcPts val="0"/>
              </a:spcAft>
              <a:buSzPts val="2900"/>
              <a:buNone/>
              <a:defRPr sz="2900"/>
            </a:lvl7pPr>
            <a:lvl8pPr lvl="7" algn="ctr">
              <a:lnSpc>
                <a:spcPct val="100000"/>
              </a:lnSpc>
              <a:spcBef>
                <a:spcPts val="300"/>
              </a:spcBef>
              <a:spcAft>
                <a:spcPts val="0"/>
              </a:spcAft>
              <a:buSzPts val="2900"/>
              <a:buNone/>
              <a:defRPr sz="2900"/>
            </a:lvl8pPr>
            <a:lvl9pPr lvl="8" algn="ctr">
              <a:lnSpc>
                <a:spcPct val="100000"/>
              </a:lnSpc>
              <a:spcBef>
                <a:spcPts val="300"/>
              </a:spcBef>
              <a:spcAft>
                <a:spcPts val="0"/>
              </a:spcAft>
              <a:buSzPts val="2900"/>
              <a:buNone/>
              <a:defRPr sz="2900"/>
            </a:lvl9pPr>
          </a:lstStyle>
          <a:p/>
        </p:txBody>
      </p:sp>
      <p:sp>
        <p:nvSpPr>
          <p:cNvPr id="168" name="Google Shape;168;p44"/>
          <p:cNvSpPr txBox="1"/>
          <p:nvPr>
            <p:ph idx="12" type="sldNum"/>
          </p:nvPr>
        </p:nvSpPr>
        <p:spPr>
          <a:xfrm>
            <a:off x="8472458" y="5181352"/>
            <a:ext cx="548700" cy="437400"/>
          </a:xfrm>
          <a:prstGeom prst="rect">
            <a:avLst/>
          </a:prstGeom>
          <a:noFill/>
          <a:ln>
            <a:noFill/>
          </a:ln>
        </p:spPr>
        <p:txBody>
          <a:bodyPr anchorCtr="0" anchor="ctr" bIns="94800" lIns="94800" spcFirstLastPara="1" rIns="94800" wrap="square" tIns="94800">
            <a:noAutofit/>
          </a:bodyPr>
          <a:lstStyle>
            <a:lvl1pPr lvl="0">
              <a:buNone/>
              <a:defRPr sz="1500"/>
            </a:lvl1pPr>
            <a:lvl2pPr lvl="1">
              <a:buNone/>
              <a:defRPr sz="1500"/>
            </a:lvl2pPr>
            <a:lvl3pPr lvl="2">
              <a:buNone/>
              <a:defRPr sz="1500"/>
            </a:lvl3pPr>
            <a:lvl4pPr lvl="3">
              <a:buNone/>
              <a:defRPr sz="1500"/>
            </a:lvl4pPr>
            <a:lvl5pPr lvl="4">
              <a:buNone/>
              <a:defRPr sz="1500"/>
            </a:lvl5pPr>
            <a:lvl6pPr lvl="5">
              <a:buNone/>
              <a:defRPr sz="1500"/>
            </a:lvl6pPr>
            <a:lvl7pPr lvl="6">
              <a:buNone/>
              <a:defRPr sz="1500"/>
            </a:lvl7pPr>
            <a:lvl8pPr lvl="7">
              <a:buNone/>
              <a:defRPr sz="1500"/>
            </a:lvl8pPr>
            <a:lvl9pPr lvl="8">
              <a:buNone/>
              <a:defRPr sz="15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
          <p:cNvSpPr txBox="1"/>
          <p:nvPr>
            <p:ph type="title"/>
          </p:nvPr>
        </p:nvSpPr>
        <p:spPr>
          <a:xfrm>
            <a:off x="457200" y="130250"/>
            <a:ext cx="8229600" cy="3144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800"/>
              <a:buNone/>
              <a:defRPr i="0" sz="1800" u="none" cap="none" strike="noStrike">
                <a:solidFill>
                  <a:schemeClr val="lt1"/>
                </a:solidFill>
              </a:defRPr>
            </a:lvl1pPr>
            <a:lvl2pPr lvl="1"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2pPr>
            <a:lvl3pPr lvl="2"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3pPr>
            <a:lvl4pPr lvl="3"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4pPr>
            <a:lvl5pPr lvl="4"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5pPr>
            <a:lvl6pPr lvl="5"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6pPr>
            <a:lvl7pPr lvl="6"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7pPr>
            <a:lvl8pPr lvl="7"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8pPr>
            <a:lvl9pPr lvl="8" rtl="0" algn="l">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9pPr>
          </a:lstStyle>
          <a:p/>
        </p:txBody>
      </p:sp>
      <p:sp>
        <p:nvSpPr>
          <p:cNvPr id="29" name="Google Shape;29;p5"/>
          <p:cNvSpPr txBox="1"/>
          <p:nvPr>
            <p:ph idx="1" type="body"/>
          </p:nvPr>
        </p:nvSpPr>
        <p:spPr>
          <a:xfrm>
            <a:off x="457200" y="1333503"/>
            <a:ext cx="8229600" cy="3599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98450" lvl="3" marL="1828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4pPr>
            <a:lvl5pPr indent="-285750" lvl="4" marL="22860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ame">
  <p:cSld name="SECTION_HEADER_1">
    <p:spTree>
      <p:nvGrpSpPr>
        <p:cNvPr id="169" name="Shape 169"/>
        <p:cNvGrpSpPr/>
        <p:nvPr/>
      </p:nvGrpSpPr>
      <p:grpSpPr>
        <a:xfrm>
          <a:off x="0" y="0"/>
          <a:ext cx="0" cy="0"/>
          <a:chOff x="0" y="0"/>
          <a:chExt cx="0" cy="0"/>
        </a:xfrm>
      </p:grpSpPr>
      <p:sp>
        <p:nvSpPr>
          <p:cNvPr id="170" name="Google Shape;170;p45"/>
          <p:cNvSpPr txBox="1"/>
          <p:nvPr>
            <p:ph type="title"/>
          </p:nvPr>
        </p:nvSpPr>
        <p:spPr>
          <a:xfrm>
            <a:off x="1167000" y="519556"/>
            <a:ext cx="6810000" cy="982200"/>
          </a:xfrm>
          <a:prstGeom prst="rect">
            <a:avLst/>
          </a:prstGeom>
          <a:noFill/>
          <a:ln>
            <a:noFill/>
          </a:ln>
        </p:spPr>
        <p:txBody>
          <a:bodyPr anchorCtr="0" anchor="ctr" bIns="94800" lIns="94800" spcFirstLastPara="1" rIns="94800" wrap="square" tIns="94800">
            <a:noAutofit/>
          </a:bodyPr>
          <a:lstStyle>
            <a:lvl1pPr lvl="0" marR="0" algn="ctr">
              <a:lnSpc>
                <a:spcPct val="100000"/>
              </a:lnSpc>
              <a:spcBef>
                <a:spcPts val="0"/>
              </a:spcBef>
              <a:spcAft>
                <a:spcPts val="0"/>
              </a:spcAft>
              <a:buClr>
                <a:srgbClr val="012169"/>
              </a:buClr>
              <a:buSzPts val="3700"/>
              <a:buFont typeface="Montserrat"/>
              <a:buNone/>
              <a:defRPr b="1" i="0" sz="3700" u="none" cap="none" strike="noStrike">
                <a:solidFill>
                  <a:srgbClr val="012169"/>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ame 1">
  <p:cSld name="SECTION_HEADER_2">
    <p:spTree>
      <p:nvGrpSpPr>
        <p:cNvPr id="171" name="Shape 171"/>
        <p:cNvGrpSpPr/>
        <p:nvPr/>
      </p:nvGrpSpPr>
      <p:grpSpPr>
        <a:xfrm>
          <a:off x="0" y="0"/>
          <a:ext cx="0" cy="0"/>
          <a:chOff x="0" y="0"/>
          <a:chExt cx="0" cy="0"/>
        </a:xfrm>
      </p:grpSpPr>
      <p:sp>
        <p:nvSpPr>
          <p:cNvPr id="172" name="Google Shape;172;p46"/>
          <p:cNvSpPr txBox="1"/>
          <p:nvPr>
            <p:ph type="title"/>
          </p:nvPr>
        </p:nvSpPr>
        <p:spPr>
          <a:xfrm>
            <a:off x="1167000" y="519556"/>
            <a:ext cx="6810000" cy="982200"/>
          </a:xfrm>
          <a:prstGeom prst="rect">
            <a:avLst/>
          </a:prstGeom>
          <a:noFill/>
          <a:ln>
            <a:noFill/>
          </a:ln>
        </p:spPr>
        <p:txBody>
          <a:bodyPr anchorCtr="0" anchor="ctr" bIns="94800" lIns="94800" spcFirstLastPara="1" rIns="94800" wrap="square" tIns="94800">
            <a:noAutofit/>
          </a:bodyPr>
          <a:lstStyle>
            <a:lvl1pPr lvl="0" marR="0" algn="ctr">
              <a:lnSpc>
                <a:spcPct val="100000"/>
              </a:lnSpc>
              <a:spcBef>
                <a:spcPts val="0"/>
              </a:spcBef>
              <a:spcAft>
                <a:spcPts val="0"/>
              </a:spcAft>
              <a:buClr>
                <a:srgbClr val="012169"/>
              </a:buClr>
              <a:buSzPts val="3700"/>
              <a:buFont typeface="Montserrat"/>
              <a:buNone/>
              <a:defRPr b="1" i="0" sz="3700" u="none" cap="none" strike="noStrike">
                <a:solidFill>
                  <a:srgbClr val="012169"/>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6"/>
          <p:cNvSpPr txBox="1"/>
          <p:nvPr>
            <p:ph type="title"/>
          </p:nvPr>
        </p:nvSpPr>
        <p:spPr>
          <a:xfrm>
            <a:off x="722313" y="3672430"/>
            <a:ext cx="7772400" cy="1134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900"/>
              <a:buFont typeface="Helvetica Neue"/>
              <a:buNone/>
              <a:defRPr b="1" i="0" sz="19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2" name="Google Shape;32;p6"/>
          <p:cNvSpPr txBox="1"/>
          <p:nvPr>
            <p:ph idx="1" type="body"/>
          </p:nvPr>
        </p:nvSpPr>
        <p:spPr>
          <a:xfrm>
            <a:off x="722313" y="2422261"/>
            <a:ext cx="7772400" cy="1250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9E9E9E"/>
              </a:buClr>
              <a:buSzPts val="1100"/>
              <a:buFont typeface="Arial"/>
              <a:buNone/>
              <a:defRPr b="0" i="0" sz="1100" u="none" cap="none" strike="noStrike">
                <a:solidFill>
                  <a:srgbClr val="9E9E9E"/>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6pPr>
            <a:lvl7pPr indent="-228600" lvl="6" marL="32004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7pPr>
            <a:lvl8pPr indent="-228600" lvl="7" marL="36576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8pPr>
            <a:lvl9pPr indent="-228600" lvl="8" marL="41148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7"/>
          <p:cNvSpPr txBox="1"/>
          <p:nvPr>
            <p:ph type="title"/>
          </p:nvPr>
        </p:nvSpPr>
        <p:spPr>
          <a:xfrm>
            <a:off x="457200" y="130250"/>
            <a:ext cx="8229600" cy="314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700"/>
              <a:buFont typeface="Helvetica Neue"/>
              <a:buNone/>
              <a:defRPr b="1" i="0" sz="17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5" name="Google Shape;35;p7"/>
          <p:cNvSpPr txBox="1"/>
          <p:nvPr>
            <p:ph idx="1" type="body"/>
          </p:nvPr>
        </p:nvSpPr>
        <p:spPr>
          <a:xfrm>
            <a:off x="457200" y="1333506"/>
            <a:ext cx="4038600" cy="37716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04800" lvl="5" marL="27432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6" name="Google Shape;36;p7"/>
          <p:cNvSpPr txBox="1"/>
          <p:nvPr>
            <p:ph idx="2" type="body"/>
          </p:nvPr>
        </p:nvSpPr>
        <p:spPr>
          <a:xfrm>
            <a:off x="4648200" y="1333506"/>
            <a:ext cx="4038600" cy="37716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04800" lvl="5" marL="27432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9"/>
          <p:cNvSpPr txBox="1"/>
          <p:nvPr>
            <p:ph type="title"/>
          </p:nvPr>
        </p:nvSpPr>
        <p:spPr>
          <a:xfrm>
            <a:off x="457204" y="227553"/>
            <a:ext cx="3008400" cy="9687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40" name="Google Shape;40;p9"/>
          <p:cNvSpPr txBox="1"/>
          <p:nvPr>
            <p:ph idx="1" type="body"/>
          </p:nvPr>
        </p:nvSpPr>
        <p:spPr>
          <a:xfrm>
            <a:off x="3575050" y="227556"/>
            <a:ext cx="5111700" cy="48777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41" name="Google Shape;41;p9"/>
          <p:cNvSpPr txBox="1"/>
          <p:nvPr>
            <p:ph idx="2" type="body"/>
          </p:nvPr>
        </p:nvSpPr>
        <p:spPr>
          <a:xfrm>
            <a:off x="457204" y="1195920"/>
            <a:ext cx="3008400" cy="3909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 name="Shape 42"/>
        <p:cNvGrpSpPr/>
        <p:nvPr/>
      </p:nvGrpSpPr>
      <p:grpSpPr>
        <a:xfrm>
          <a:off x="0" y="0"/>
          <a:ext cx="0" cy="0"/>
          <a:chOff x="0" y="0"/>
          <a:chExt cx="0" cy="0"/>
        </a:xfrm>
      </p:grpSpPr>
      <p:sp>
        <p:nvSpPr>
          <p:cNvPr id="43" name="Google Shape;43;p10"/>
          <p:cNvSpPr txBox="1"/>
          <p:nvPr>
            <p:ph type="title"/>
          </p:nvPr>
        </p:nvSpPr>
        <p:spPr>
          <a:xfrm>
            <a:off x="1792288" y="4000512"/>
            <a:ext cx="5486400" cy="4722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chemeClr val="lt1"/>
              </a:buClr>
              <a:buSzPts val="1300"/>
              <a:buFont typeface="Helvetica Neue"/>
              <a:buNone/>
              <a:defRPr b="1" i="0" sz="1300" u="none" cap="none" strike="noStrike">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44" name="Google Shape;44;p10"/>
          <p:cNvSpPr/>
          <p:nvPr>
            <p:ph idx="2" type="pic"/>
          </p:nvPr>
        </p:nvSpPr>
        <p:spPr>
          <a:xfrm>
            <a:off x="1792288" y="510646"/>
            <a:ext cx="5486400" cy="3429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400"/>
              </a:spcBef>
              <a:spcAft>
                <a:spcPts val="0"/>
              </a:spcAft>
              <a:buClr>
                <a:schemeClr val="dk1"/>
              </a:buClr>
              <a:buSzPts val="2100"/>
              <a:buFont typeface="Arial"/>
              <a:buNone/>
              <a:defRPr b="0" i="0" sz="21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6pPr>
            <a:lvl7pPr lvl="6"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7pPr>
            <a:lvl8pPr lvl="7"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8pPr>
            <a:lvl9pPr lvl="8" marR="0" rtl="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9pPr>
          </a:lstStyle>
          <a:p/>
        </p:txBody>
      </p:sp>
      <p:sp>
        <p:nvSpPr>
          <p:cNvPr id="45" name="Google Shape;45;p10"/>
          <p:cNvSpPr txBox="1"/>
          <p:nvPr>
            <p:ph idx="1" type="body"/>
          </p:nvPr>
        </p:nvSpPr>
        <p:spPr>
          <a:xfrm>
            <a:off x="1792288" y="4472793"/>
            <a:ext cx="5486400" cy="670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theme" Target="../theme/theme4.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2.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2.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image" Target="../media/image9.png"/><Relationship Id="rId3" Type="http://schemas.openxmlformats.org/officeDocument/2006/relationships/slideLayout" Target="../slideLayouts/slideLayout24.xml"/><Relationship Id="rId4"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jpg"/><Relationship Id="rId2" Type="http://schemas.openxmlformats.org/officeDocument/2006/relationships/image" Target="../media/image9.pn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6750" r="3249" t="0"/>
          <a:stretch/>
        </p:blipFill>
        <p:spPr>
          <a:xfrm>
            <a:off x="0" y="5184200"/>
            <a:ext cx="9144004" cy="543000"/>
          </a:xfrm>
          <a:prstGeom prst="rect">
            <a:avLst/>
          </a:prstGeom>
          <a:noFill/>
          <a:ln>
            <a:noFill/>
          </a:ln>
        </p:spPr>
      </p:pic>
      <p:sp>
        <p:nvSpPr>
          <p:cNvPr id="11" name="Google Shape;11;p1"/>
          <p:cNvSpPr/>
          <p:nvPr/>
        </p:nvSpPr>
        <p:spPr>
          <a:xfrm>
            <a:off x="-1" y="0"/>
            <a:ext cx="9144000" cy="543000"/>
          </a:xfrm>
          <a:prstGeom prst="rect">
            <a:avLst/>
          </a:prstGeom>
          <a:solidFill>
            <a:srgbClr val="1A658F"/>
          </a:solidFill>
          <a:ln>
            <a:noFill/>
          </a:ln>
          <a:effectLst>
            <a:outerShdw blurRad="50800" rotWithShape="0" algn="t" dir="54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2" name="Google Shape;12;p1"/>
          <p:cNvSpPr txBox="1"/>
          <p:nvPr>
            <p:ph idx="1" type="body"/>
          </p:nvPr>
        </p:nvSpPr>
        <p:spPr>
          <a:xfrm>
            <a:off x="457200" y="1333503"/>
            <a:ext cx="8229600" cy="3599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98450" lvl="3" marL="1828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4pPr>
            <a:lvl5pPr indent="-285750" lvl="4" marL="22860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13" name="Google Shape;13;p1"/>
          <p:cNvSpPr txBox="1"/>
          <p:nvPr>
            <p:ph type="title"/>
          </p:nvPr>
        </p:nvSpPr>
        <p:spPr>
          <a:xfrm>
            <a:off x="457200" y="130250"/>
            <a:ext cx="8229600" cy="3144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i="0" sz="1800" u="none" cap="none" strike="noStrike">
                <a:solidFill>
                  <a:srgbClr val="000000"/>
                </a:solidFill>
                <a:latin typeface="Helvetica Neue"/>
                <a:ea typeface="Helvetica Neue"/>
                <a:cs typeface="Helvetica Neue"/>
                <a:sym typeface="Helvetica Neue"/>
              </a:defRPr>
            </a:lvl9pPr>
          </a:lstStyle>
          <a:p/>
        </p:txBody>
      </p:sp>
      <p:pic>
        <p:nvPicPr>
          <p:cNvPr id="14" name="Google Shape;14;p1"/>
          <p:cNvPicPr preferRelativeResize="0"/>
          <p:nvPr/>
        </p:nvPicPr>
        <p:blipFill>
          <a:blip r:embed="rId2">
            <a:alphaModFix/>
          </a:blip>
          <a:stretch>
            <a:fillRect/>
          </a:stretch>
        </p:blipFill>
        <p:spPr>
          <a:xfrm>
            <a:off x="76200" y="5227297"/>
            <a:ext cx="1462190" cy="4876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21"/>
          <p:cNvSpPr/>
          <p:nvPr/>
        </p:nvSpPr>
        <p:spPr>
          <a:xfrm>
            <a:off x="1175" y="5543500"/>
            <a:ext cx="9142800" cy="196800"/>
          </a:xfrm>
          <a:prstGeom prst="rect">
            <a:avLst/>
          </a:prstGeom>
          <a:solidFill>
            <a:srgbClr val="1A658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 name="Google Shape;85;p21"/>
          <p:cNvSpPr txBox="1"/>
          <p:nvPr/>
        </p:nvSpPr>
        <p:spPr>
          <a:xfrm>
            <a:off x="503275" y="5568750"/>
            <a:ext cx="8136300" cy="1464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500"/>
              <a:buFont typeface="Arial"/>
              <a:buNone/>
            </a:pPr>
            <a:r>
              <a:rPr b="0" i="0" lang="en-US" sz="500" u="none" cap="none" strike="noStrike">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b="0" i="0" sz="500" u="none" cap="none" strike="noStrike">
              <a:solidFill>
                <a:srgbClr val="FFFFFF"/>
              </a:solidFill>
              <a:latin typeface="Helvetica Neue"/>
              <a:ea typeface="Helvetica Neue"/>
              <a:cs typeface="Helvetica Neue"/>
              <a:sym typeface="Helvetica Neue"/>
            </a:endParaRPr>
          </a:p>
        </p:txBody>
      </p:sp>
      <p:pic>
        <p:nvPicPr>
          <p:cNvPr id="86" name="Google Shape;86;p21"/>
          <p:cNvPicPr preferRelativeResize="0"/>
          <p:nvPr/>
        </p:nvPicPr>
        <p:blipFill rotWithShape="1">
          <a:blip r:embed="rId1">
            <a:alphaModFix/>
          </a:blip>
          <a:srcRect b="0" l="10019" r="3610" t="0"/>
          <a:stretch/>
        </p:blipFill>
        <p:spPr>
          <a:xfrm>
            <a:off x="-19" y="0"/>
            <a:ext cx="9144003" cy="5715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24"/>
          <p:cNvSpPr/>
          <p:nvPr/>
        </p:nvSpPr>
        <p:spPr>
          <a:xfrm>
            <a:off x="1175" y="5543500"/>
            <a:ext cx="9142800" cy="196800"/>
          </a:xfrm>
          <a:prstGeom prst="rect">
            <a:avLst/>
          </a:prstGeom>
          <a:solidFill>
            <a:srgbClr val="1A658F"/>
          </a:solidFill>
          <a:ln>
            <a:noFill/>
          </a:ln>
        </p:spPr>
        <p:txBody>
          <a:bodyPr anchorCtr="0" anchor="ctr" bIns="68750" lIns="68750" spcFirstLastPara="1" rIns="68750" wrap="square" tIns="68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 name="Google Shape;94;p24"/>
          <p:cNvSpPr txBox="1"/>
          <p:nvPr/>
        </p:nvSpPr>
        <p:spPr>
          <a:xfrm>
            <a:off x="503275" y="5568750"/>
            <a:ext cx="8136300" cy="146700"/>
          </a:xfrm>
          <a:prstGeom prst="rect">
            <a:avLst/>
          </a:prstGeom>
          <a:no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500"/>
              <a:buFont typeface="Arial"/>
              <a:buNone/>
            </a:pPr>
            <a:r>
              <a:rPr b="0" i="0" lang="en-US" sz="500" u="none" cap="none" strike="noStrike">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b="0" i="0" sz="500" u="none" cap="none" strike="noStrike">
              <a:solidFill>
                <a:srgbClr val="FFFFFF"/>
              </a:solidFill>
              <a:latin typeface="Helvetica Neue"/>
              <a:ea typeface="Helvetica Neue"/>
              <a:cs typeface="Helvetica Neue"/>
              <a:sym typeface="Helvetica Neue"/>
            </a:endParaRPr>
          </a:p>
        </p:txBody>
      </p:sp>
      <p:pic>
        <p:nvPicPr>
          <p:cNvPr id="95" name="Google Shape;95;p24"/>
          <p:cNvPicPr preferRelativeResize="0"/>
          <p:nvPr/>
        </p:nvPicPr>
        <p:blipFill rotWithShape="1">
          <a:blip r:embed="rId1">
            <a:alphaModFix/>
          </a:blip>
          <a:srcRect b="0" l="10019" r="3610" t="0"/>
          <a:stretch/>
        </p:blipFill>
        <p:spPr>
          <a:xfrm>
            <a:off x="-19" y="0"/>
            <a:ext cx="9144003" cy="57150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9" r:id="rId2"/>
    <p:sldLayoutId id="214748367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pic>
        <p:nvPicPr>
          <p:cNvPr id="102" name="Google Shape;102;p27"/>
          <p:cNvPicPr preferRelativeResize="0"/>
          <p:nvPr/>
        </p:nvPicPr>
        <p:blipFill rotWithShape="1">
          <a:blip r:embed="rId1">
            <a:alphaModFix/>
          </a:blip>
          <a:srcRect b="21409" l="0" r="-10" t="-5797"/>
          <a:stretch/>
        </p:blipFill>
        <p:spPr>
          <a:xfrm>
            <a:off x="0" y="0"/>
            <a:ext cx="9144000" cy="5715001"/>
          </a:xfrm>
          <a:prstGeom prst="rect">
            <a:avLst/>
          </a:prstGeom>
          <a:noFill/>
          <a:ln>
            <a:noFill/>
          </a:ln>
        </p:spPr>
      </p:pic>
      <p:sp>
        <p:nvSpPr>
          <p:cNvPr id="103" name="Google Shape;103;p27"/>
          <p:cNvSpPr/>
          <p:nvPr/>
        </p:nvSpPr>
        <p:spPr>
          <a:xfrm rot="10800000">
            <a:off x="0" y="3865592"/>
            <a:ext cx="9144000" cy="1874700"/>
          </a:xfrm>
          <a:prstGeom prst="rect">
            <a:avLst/>
          </a:prstGeom>
          <a:gradFill>
            <a:gsLst>
              <a:gs pos="0">
                <a:srgbClr val="000000"/>
              </a:gs>
              <a:gs pos="100000">
                <a:srgbClr val="FFFFFF">
                  <a:alpha val="0"/>
                </a:srgbClr>
              </a:gs>
            </a:gsLst>
            <a:lin ang="5400012" scaled="0"/>
          </a:gradFill>
          <a:ln>
            <a:noFill/>
          </a:ln>
        </p:spPr>
        <p:txBody>
          <a:bodyPr anchorCtr="0" anchor="ctr" bIns="68750" lIns="68750" spcFirstLastPara="1" rIns="68750" wrap="square" tIns="68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 name="Google Shape;104;p27"/>
          <p:cNvSpPr/>
          <p:nvPr/>
        </p:nvSpPr>
        <p:spPr>
          <a:xfrm>
            <a:off x="1320" y="1902135"/>
            <a:ext cx="9142800" cy="1874700"/>
          </a:xfrm>
          <a:prstGeom prst="rect">
            <a:avLst/>
          </a:prstGeom>
          <a:solidFill>
            <a:schemeClr val="dk1">
              <a:alpha val="80000"/>
            </a:schemeClr>
          </a:solidFill>
          <a:ln>
            <a:noFill/>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05" name="Google Shape;105;p27"/>
          <p:cNvSpPr/>
          <p:nvPr/>
        </p:nvSpPr>
        <p:spPr>
          <a:xfrm>
            <a:off x="1175" y="5543500"/>
            <a:ext cx="9142800" cy="196800"/>
          </a:xfrm>
          <a:prstGeom prst="rect">
            <a:avLst/>
          </a:prstGeom>
          <a:solidFill>
            <a:srgbClr val="1A658F"/>
          </a:solidFill>
          <a:ln>
            <a:noFill/>
          </a:ln>
        </p:spPr>
        <p:txBody>
          <a:bodyPr anchorCtr="0" anchor="ctr" bIns="68750" lIns="68750" spcFirstLastPara="1" rIns="68750" wrap="square" tIns="68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 name="Google Shape;106;p27"/>
          <p:cNvSpPr txBox="1"/>
          <p:nvPr/>
        </p:nvSpPr>
        <p:spPr>
          <a:xfrm>
            <a:off x="503275" y="5568750"/>
            <a:ext cx="8136300" cy="146700"/>
          </a:xfrm>
          <a:prstGeom prst="rect">
            <a:avLst/>
          </a:prstGeom>
          <a:no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500"/>
              <a:buFont typeface="Arial"/>
              <a:buNone/>
            </a:pPr>
            <a:r>
              <a:rPr b="0" i="0" lang="en-US" sz="500" u="none" cap="none" strike="noStrike">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b="0" i="0" sz="500" u="none" cap="none" strike="noStrike">
              <a:solidFill>
                <a:srgbClr val="FFFFFF"/>
              </a:solidFill>
              <a:latin typeface="Helvetica Neue"/>
              <a:ea typeface="Helvetica Neue"/>
              <a:cs typeface="Helvetica Neue"/>
              <a:sym typeface="Helvetica Neue"/>
            </a:endParaRPr>
          </a:p>
        </p:txBody>
      </p:sp>
      <p:pic>
        <p:nvPicPr>
          <p:cNvPr id="107" name="Google Shape;107;p27"/>
          <p:cNvPicPr preferRelativeResize="0"/>
          <p:nvPr/>
        </p:nvPicPr>
        <p:blipFill rotWithShape="1">
          <a:blip r:embed="rId2">
            <a:alphaModFix/>
          </a:blip>
          <a:srcRect b="0" l="0" r="0" t="0"/>
          <a:stretch/>
        </p:blipFill>
        <p:spPr>
          <a:xfrm>
            <a:off x="80100" y="4578375"/>
            <a:ext cx="2224645" cy="7419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pic>
        <p:nvPicPr>
          <p:cNvPr id="110" name="Google Shape;110;p29"/>
          <p:cNvPicPr preferRelativeResize="0"/>
          <p:nvPr/>
        </p:nvPicPr>
        <p:blipFill rotWithShape="1">
          <a:blip r:embed="rId1">
            <a:alphaModFix/>
          </a:blip>
          <a:srcRect b="0" l="0" r="0" t="0"/>
          <a:stretch/>
        </p:blipFill>
        <p:spPr>
          <a:xfrm>
            <a:off x="-1" y="5227320"/>
            <a:ext cx="9144004" cy="438912"/>
          </a:xfrm>
          <a:prstGeom prst="rect">
            <a:avLst/>
          </a:prstGeom>
          <a:noFill/>
          <a:ln>
            <a:noFill/>
          </a:ln>
        </p:spPr>
      </p:pic>
      <p:sp>
        <p:nvSpPr>
          <p:cNvPr id="111" name="Google Shape;111;p29"/>
          <p:cNvSpPr/>
          <p:nvPr/>
        </p:nvSpPr>
        <p:spPr>
          <a:xfrm>
            <a:off x="-1" y="0"/>
            <a:ext cx="9144000" cy="543000"/>
          </a:xfrm>
          <a:prstGeom prst="rect">
            <a:avLst/>
          </a:prstGeom>
          <a:solidFill>
            <a:srgbClr val="1A658F"/>
          </a:solidFill>
          <a:ln>
            <a:noFill/>
          </a:ln>
          <a:effectLst>
            <a:outerShdw blurRad="50800" rotWithShape="0" algn="t" dir="5400000" dist="38100">
              <a:srgbClr val="000000">
                <a:alpha val="40000"/>
              </a:srgbClr>
            </a:outerShdw>
          </a:effectLst>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12" name="Google Shape;112;p29"/>
          <p:cNvSpPr txBox="1"/>
          <p:nvPr>
            <p:ph idx="1" type="body"/>
          </p:nvPr>
        </p:nvSpPr>
        <p:spPr>
          <a:xfrm>
            <a:off x="457200" y="1333503"/>
            <a:ext cx="8229600" cy="3599100"/>
          </a:xfrm>
          <a:prstGeom prst="rect">
            <a:avLst/>
          </a:prstGeom>
          <a:noFill/>
          <a:ln>
            <a:noFill/>
          </a:ln>
        </p:spPr>
        <p:txBody>
          <a:bodyPr anchorCtr="0" anchor="t" bIns="35550" lIns="71100" spcFirstLastPara="1" rIns="71100" wrap="square" tIns="35550">
            <a:noAutofit/>
          </a:bodyPr>
          <a:lstStyle>
            <a:lvl1pPr indent="-330200" lvl="0" marL="457200" marR="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4pPr>
            <a:lvl5pPr indent="-285750" lvl="4" marL="2286000" marR="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113" name="Google Shape;113;p29"/>
          <p:cNvSpPr txBox="1"/>
          <p:nvPr>
            <p:ph type="title"/>
          </p:nvPr>
        </p:nvSpPr>
        <p:spPr>
          <a:xfrm>
            <a:off x="457200" y="130250"/>
            <a:ext cx="8229600" cy="314400"/>
          </a:xfrm>
          <a:prstGeom prst="rect">
            <a:avLst/>
          </a:prstGeom>
          <a:noFill/>
          <a:ln>
            <a:noFill/>
          </a:ln>
        </p:spPr>
        <p:txBody>
          <a:bodyPr anchorCtr="0" anchor="ctr" bIns="35550" lIns="71100" spcFirstLastPara="1" rIns="71100" wrap="square" tIns="35550">
            <a:noAutofit/>
          </a:bodyPr>
          <a:lstStyle>
            <a:lvl1pPr lvl="0" marR="0" algn="ctr">
              <a:lnSpc>
                <a:spcPct val="100000"/>
              </a:lnSpc>
              <a:spcBef>
                <a:spcPts val="0"/>
              </a:spcBef>
              <a:spcAft>
                <a:spcPts val="0"/>
              </a:spcAft>
              <a:buClr>
                <a:schemeClr val="lt1"/>
              </a:buClr>
              <a:buSzPts val="1800"/>
              <a:buFont typeface="Helvetica Neue"/>
              <a:buNone/>
              <a:defRPr b="1" i="0" sz="1800" u="none" cap="none" strike="noStrike">
                <a:solidFill>
                  <a:schemeClr val="lt1"/>
                </a:solidFill>
                <a:latin typeface="Helvetica Neue"/>
                <a:ea typeface="Helvetica Neue"/>
                <a:cs typeface="Helvetica Neue"/>
                <a:sym typeface="Helvetica Neue"/>
              </a:defRPr>
            </a:lvl1pPr>
            <a:lvl2pPr lvl="1"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pic>
        <p:nvPicPr>
          <p:cNvPr id="114" name="Google Shape;114;p29"/>
          <p:cNvPicPr preferRelativeResize="0"/>
          <p:nvPr/>
        </p:nvPicPr>
        <p:blipFill>
          <a:blip r:embed="rId2">
            <a:alphaModFix/>
          </a:blip>
          <a:stretch>
            <a:fillRect/>
          </a:stretch>
        </p:blipFill>
        <p:spPr>
          <a:xfrm>
            <a:off x="0" y="5227312"/>
            <a:ext cx="1316091" cy="4389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github.com/NCAR/amwg_dev/issues/420" TargetMode="External"/><Relationship Id="rId4" Type="http://schemas.openxmlformats.org/officeDocument/2006/relationships/hyperlink" Target="https://github.com/NCAR/amwg_dev/issues/440" TargetMode="External"/><Relationship Id="rId9" Type="http://schemas.openxmlformats.org/officeDocument/2006/relationships/hyperlink" Target="https://github.com/NCAR/amwg_dev/issues/464" TargetMode="External"/><Relationship Id="rId5" Type="http://schemas.openxmlformats.org/officeDocument/2006/relationships/hyperlink" Target="https://github.com/NCAR/amwg_dev/discussions/463" TargetMode="External"/><Relationship Id="rId6" Type="http://schemas.openxmlformats.org/officeDocument/2006/relationships/hyperlink" Target="https://github.com/NCAR/amwg_dev/discussions/463" TargetMode="External"/><Relationship Id="rId7" Type="http://schemas.openxmlformats.org/officeDocument/2006/relationships/hyperlink" Target="https://github.com/NCAR/amwg_dev/issues/460" TargetMode="External"/><Relationship Id="rId8" Type="http://schemas.openxmlformats.org/officeDocument/2006/relationships/hyperlink" Target="https://github.com/NCAR/amwg_dev/issues/47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68.png"/><Relationship Id="rId5" Type="http://schemas.openxmlformats.org/officeDocument/2006/relationships/image" Target="../media/image44.png"/><Relationship Id="rId6" Type="http://schemas.openxmlformats.org/officeDocument/2006/relationships/hyperlink" Target="https://www.cesm.ucar.edu/classro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39.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40.png"/><Relationship Id="rId9" Type="http://schemas.openxmlformats.org/officeDocument/2006/relationships/image" Target="../media/image50.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64.png"/><Relationship Id="rId8"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image" Target="../media/image53.jpg"/><Relationship Id="rId9" Type="http://schemas.openxmlformats.org/officeDocument/2006/relationships/image" Target="../media/image57.jp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70.png"/><Relationship Id="rId8"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69.png"/><Relationship Id="rId9" Type="http://schemas.openxmlformats.org/officeDocument/2006/relationships/image" Target="../media/image65.png"/><Relationship Id="rId5" Type="http://schemas.openxmlformats.org/officeDocument/2006/relationships/image" Target="../media/image58.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66.gif"/><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
        <p:nvSpPr>
          <p:cNvPr id="177" name="Google Shape;177;p47"/>
          <p:cNvSpPr txBox="1"/>
          <p:nvPr/>
        </p:nvSpPr>
        <p:spPr>
          <a:xfrm>
            <a:off x="352331" y="263954"/>
            <a:ext cx="5935500" cy="1800300"/>
          </a:xfrm>
          <a:prstGeom prst="rect">
            <a:avLst/>
          </a:prstGeom>
          <a:noFill/>
          <a:ln>
            <a:noFill/>
          </a:ln>
          <a:effectLst>
            <a:outerShdw blurRad="385763"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rPr b="1" lang="en-US" sz="2300">
                <a:solidFill>
                  <a:schemeClr val="lt1"/>
                </a:solidFill>
                <a:latin typeface="Helvetica Neue"/>
                <a:ea typeface="Helvetica Neue"/>
                <a:cs typeface="Helvetica Neue"/>
                <a:sym typeface="Helvetica Neue"/>
              </a:rPr>
              <a:t>Integrating the Community into the Development, Use, and Support of the Community Earth System Model (CESM)</a:t>
            </a:r>
            <a:endParaRPr b="1" i="1" sz="23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b="1" sz="2300">
              <a:solidFill>
                <a:schemeClr val="lt1"/>
              </a:solidFill>
              <a:latin typeface="Helvetica Neue"/>
              <a:ea typeface="Helvetica Neue"/>
              <a:cs typeface="Helvetica Neue"/>
              <a:sym typeface="Helvetica Neue"/>
            </a:endParaRPr>
          </a:p>
        </p:txBody>
      </p:sp>
      <p:sp>
        <p:nvSpPr>
          <p:cNvPr id="178" name="Google Shape;178;p47"/>
          <p:cNvSpPr/>
          <p:nvPr/>
        </p:nvSpPr>
        <p:spPr>
          <a:xfrm>
            <a:off x="407506" y="1683240"/>
            <a:ext cx="4836000" cy="306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SzPts val="800"/>
              <a:buNone/>
            </a:pPr>
            <a:r>
              <a:rPr b="1" i="1" lang="en-US" sz="1700">
                <a:solidFill>
                  <a:srgbClr val="FFFFFF"/>
                </a:solidFill>
                <a:latin typeface="Helvetica Neue"/>
                <a:ea typeface="Helvetica Neue"/>
                <a:cs typeface="Helvetica Neue"/>
                <a:sym typeface="Helvetica Neue"/>
              </a:rPr>
              <a:t>David Lawrence</a:t>
            </a:r>
            <a:endParaRPr b="1" i="1" sz="17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800"/>
              <a:buNone/>
            </a:pPr>
            <a:r>
              <a:rPr b="1" i="1" lang="en-US" sz="1700">
                <a:solidFill>
                  <a:srgbClr val="FFFFFF"/>
                </a:solidFill>
                <a:latin typeface="Helvetica Neue"/>
                <a:ea typeface="Helvetica Neue"/>
                <a:cs typeface="Helvetica Neue"/>
                <a:sym typeface="Helvetica Neue"/>
              </a:rPr>
              <a:t>CESM Chief Scientist</a:t>
            </a:r>
            <a:endParaRPr b="1" i="1" sz="17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800"/>
              <a:buNone/>
            </a:pPr>
            <a:r>
              <a:rPr b="1" i="1" lang="en-US" sz="1700">
                <a:solidFill>
                  <a:srgbClr val="FFFFFF"/>
                </a:solidFill>
                <a:latin typeface="Helvetica Neue"/>
                <a:ea typeface="Helvetica Neue"/>
                <a:cs typeface="Helvetica Neue"/>
                <a:sym typeface="Helvetica Neue"/>
              </a:rPr>
              <a:t>NSF National Center for Atmospheric Research </a:t>
            </a:r>
            <a:endParaRPr b="1" i="1" sz="17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800"/>
              <a:buNone/>
            </a:pPr>
            <a:r>
              <a:t/>
            </a:r>
            <a:endParaRPr b="1" i="1" sz="1700">
              <a:solidFill>
                <a:srgbClr val="FFFFFF"/>
              </a:solidFill>
              <a:latin typeface="Helvetica Neue"/>
              <a:ea typeface="Helvetica Neue"/>
              <a:cs typeface="Helvetica Neue"/>
              <a:sym typeface="Helvetica Neue"/>
            </a:endParaRPr>
          </a:p>
        </p:txBody>
      </p:sp>
      <p:pic>
        <p:nvPicPr>
          <p:cNvPr id="179" name="Google Shape;179;p47"/>
          <p:cNvPicPr preferRelativeResize="0"/>
          <p:nvPr/>
        </p:nvPicPr>
        <p:blipFill>
          <a:blip r:embed="rId4">
            <a:alphaModFix/>
          </a:blip>
          <a:stretch>
            <a:fillRect/>
          </a:stretch>
        </p:blipFill>
        <p:spPr>
          <a:xfrm>
            <a:off x="5146024" y="4163625"/>
            <a:ext cx="3773573" cy="1313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8" name="Shape 298"/>
        <p:cNvGrpSpPr/>
        <p:nvPr/>
      </p:nvGrpSpPr>
      <p:grpSpPr>
        <a:xfrm>
          <a:off x="0" y="0"/>
          <a:ext cx="0" cy="0"/>
          <a:chOff x="0" y="0"/>
          <a:chExt cx="0" cy="0"/>
        </a:xfrm>
      </p:grpSpPr>
      <p:sp>
        <p:nvSpPr>
          <p:cNvPr id="299" name="Google Shape;299;p56"/>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300" name="Google Shape;300;p56"/>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lang="en-US" sz="1700">
                <a:solidFill>
                  <a:schemeClr val="dk2"/>
                </a:solidFill>
              </a:rPr>
              <a:t>Data Atmosphere</a:t>
            </a:r>
            <a:endParaRPr b="0" i="0" sz="1300" u="none" cap="none" strike="noStrike">
              <a:solidFill>
                <a:schemeClr val="dk2"/>
              </a:solidFill>
              <a:latin typeface="Arial"/>
              <a:ea typeface="Arial"/>
              <a:cs typeface="Arial"/>
              <a:sym typeface="Arial"/>
            </a:endParaRPr>
          </a:p>
        </p:txBody>
      </p:sp>
      <p:sp>
        <p:nvSpPr>
          <p:cNvPr id="301" name="Google Shape;301;p56"/>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302" name="Google Shape;302;p56"/>
          <p:cNvSpPr/>
          <p:nvPr/>
        </p:nvSpPr>
        <p:spPr>
          <a:xfrm>
            <a:off x="2809443" y="1667271"/>
            <a:ext cx="1672800" cy="9120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22222"/>
                </a:solidFill>
                <a:latin typeface="Arial"/>
                <a:ea typeface="Arial"/>
                <a:cs typeface="Arial"/>
                <a:sym typeface="Arial"/>
              </a:rPr>
              <a:t>Land</a:t>
            </a:r>
            <a:endParaRPr b="0" i="0" sz="10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a:t>
            </a:r>
            <a:r>
              <a:rPr lang="en-US" sz="1300">
                <a:solidFill>
                  <a:srgbClr val="222222"/>
                </a:solidFill>
              </a:rPr>
              <a:t>CLM5</a:t>
            </a:r>
            <a:endParaRPr b="0"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BGC-Crop)</a:t>
            </a:r>
            <a:endParaRPr b="0" i="0" sz="1000" u="none" cap="none" strike="noStrike">
              <a:solidFill>
                <a:srgbClr val="222222"/>
              </a:solidFill>
              <a:latin typeface="Arial"/>
              <a:ea typeface="Arial"/>
              <a:cs typeface="Arial"/>
              <a:sym typeface="Arial"/>
            </a:endParaRPr>
          </a:p>
        </p:txBody>
      </p:sp>
      <p:cxnSp>
        <p:nvCxnSpPr>
          <p:cNvPr id="303" name="Google Shape;303;p56"/>
          <p:cNvCxnSpPr>
            <a:stCxn id="302" idx="3"/>
          </p:cNvCxnSpPr>
          <p:nvPr/>
        </p:nvCxnSpPr>
        <p:spPr>
          <a:xfrm>
            <a:off x="4482243" y="2123271"/>
            <a:ext cx="569700" cy="367200"/>
          </a:xfrm>
          <a:prstGeom prst="straightConnector1">
            <a:avLst/>
          </a:prstGeom>
          <a:noFill/>
          <a:ln cap="flat" cmpd="sng" w="28575">
            <a:solidFill>
              <a:schemeClr val="dk2"/>
            </a:solidFill>
            <a:prstDash val="solid"/>
            <a:round/>
            <a:headEnd len="med" w="med" type="triangle"/>
            <a:tailEnd len="med" w="med" type="triangle"/>
          </a:ln>
        </p:spPr>
      </p:cxnSp>
      <p:cxnSp>
        <p:nvCxnSpPr>
          <p:cNvPr id="304" name="Google Shape;304;p56"/>
          <p:cNvCxnSpPr>
            <a:stCxn id="300" idx="2"/>
            <a:endCxn id="301"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sp>
        <p:nvSpPr>
          <p:cNvPr id="305" name="Google Shape;305;p56"/>
          <p:cNvSpPr/>
          <p:nvPr/>
        </p:nvSpPr>
        <p:spPr>
          <a:xfrm>
            <a:off x="2751338" y="3041647"/>
            <a:ext cx="1166700" cy="912000"/>
          </a:xfrm>
          <a:prstGeom prst="roundRect">
            <a:avLst>
              <a:gd fmla="val 16667" name="adj"/>
            </a:avLst>
          </a:prstGeom>
          <a:solidFill>
            <a:schemeClr val="dk2"/>
          </a:solidFill>
          <a:ln cap="flat" cmpd="sng" w="9525">
            <a:solidFill>
              <a:schemeClr val="dk1"/>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Rivers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(MOSART)</a:t>
            </a:r>
            <a:endParaRPr b="0" i="0" sz="1000" u="none" cap="none" strike="noStrike">
              <a:solidFill>
                <a:srgbClr val="000000"/>
              </a:solidFill>
              <a:latin typeface="Arial"/>
              <a:ea typeface="Arial"/>
              <a:cs typeface="Arial"/>
              <a:sym typeface="Arial"/>
            </a:endParaRPr>
          </a:p>
        </p:txBody>
      </p:sp>
      <p:cxnSp>
        <p:nvCxnSpPr>
          <p:cNvPr id="306" name="Google Shape;306;p56"/>
          <p:cNvCxnSpPr>
            <a:stCxn id="305" idx="3"/>
          </p:cNvCxnSpPr>
          <p:nvPr/>
        </p:nvCxnSpPr>
        <p:spPr>
          <a:xfrm flipH="1" rot="10800000">
            <a:off x="3918038" y="3000547"/>
            <a:ext cx="1129200" cy="497100"/>
          </a:xfrm>
          <a:prstGeom prst="straightConnector1">
            <a:avLst/>
          </a:prstGeom>
          <a:noFill/>
          <a:ln cap="flat" cmpd="sng" w="28575">
            <a:solidFill>
              <a:schemeClr val="dk2"/>
            </a:solidFill>
            <a:prstDash val="solid"/>
            <a:round/>
            <a:headEnd len="med" w="med" type="triangle"/>
            <a:tailEnd len="med" w="med" type="triangle"/>
          </a:ln>
        </p:spPr>
      </p:cxnSp>
      <p:cxnSp>
        <p:nvCxnSpPr>
          <p:cNvPr id="307" name="Google Shape;307;p56"/>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308" name="Google Shape;308;p56"/>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309" name="Google Shape;309;p56"/>
          <p:cNvSpPr txBox="1"/>
          <p:nvPr/>
        </p:nvSpPr>
        <p:spPr>
          <a:xfrm>
            <a:off x="59400" y="2651825"/>
            <a:ext cx="2267700" cy="1468800"/>
          </a:xfrm>
          <a:prstGeom prst="rect">
            <a:avLst/>
          </a:prstGeom>
          <a:noFill/>
          <a:ln>
            <a:noFill/>
          </a:ln>
        </p:spPr>
        <p:txBody>
          <a:bodyPr anchorCtr="0" anchor="t" bIns="68750" lIns="68750" spcFirstLastPara="1" rIns="68750" wrap="square" tIns="68750">
            <a:spAutoFit/>
          </a:bodyPr>
          <a:lstStyle/>
          <a:p>
            <a:pPr indent="0" lvl="0" marL="0" marR="0" rtl="0" algn="l">
              <a:lnSpc>
                <a:spcPct val="110000"/>
              </a:lnSpc>
              <a:spcBef>
                <a:spcPts val="0"/>
              </a:spcBef>
              <a:spcAft>
                <a:spcPts val="0"/>
              </a:spcAft>
              <a:buClr>
                <a:srgbClr val="000000"/>
              </a:buClr>
              <a:buSzPts val="1400"/>
              <a:buFont typeface="Arial"/>
              <a:buNone/>
            </a:pPr>
            <a:r>
              <a:rPr lang="en-US" sz="1600">
                <a:latin typeface="Helvetica Neue"/>
                <a:ea typeface="Helvetica Neue"/>
                <a:cs typeface="Helvetica Neue"/>
                <a:sym typeface="Helvetica Neue"/>
              </a:rPr>
              <a:t>For example, you can turn on and turn off different components and replace them with a Data model</a:t>
            </a:r>
            <a:endParaRPr sz="1600">
              <a:latin typeface="Helvetica Neue"/>
              <a:ea typeface="Helvetica Neue"/>
              <a:cs typeface="Helvetica Neue"/>
              <a:sym typeface="Helvetica Neue"/>
            </a:endParaRPr>
          </a:p>
        </p:txBody>
      </p:sp>
      <p:sp>
        <p:nvSpPr>
          <p:cNvPr id="310" name="Google Shape;310;p56"/>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 name="Shape 315"/>
        <p:cNvGrpSpPr/>
        <p:nvPr/>
      </p:nvGrpSpPr>
      <p:grpSpPr>
        <a:xfrm>
          <a:off x="0" y="0"/>
          <a:ext cx="0" cy="0"/>
          <a:chOff x="0" y="0"/>
          <a:chExt cx="0" cy="0"/>
        </a:xfrm>
      </p:grpSpPr>
      <p:sp>
        <p:nvSpPr>
          <p:cNvPr id="316" name="Google Shape;316;p57"/>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317" name="Google Shape;317;p57"/>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lang="en-US" sz="1700">
                <a:solidFill>
                  <a:schemeClr val="dk2"/>
                </a:solidFill>
              </a:rPr>
              <a:t>Data Atmosphere</a:t>
            </a:r>
            <a:endParaRPr b="0" i="0" sz="1300" u="none" cap="none" strike="noStrike">
              <a:solidFill>
                <a:schemeClr val="dk2"/>
              </a:solidFill>
              <a:latin typeface="Arial"/>
              <a:ea typeface="Arial"/>
              <a:cs typeface="Arial"/>
              <a:sym typeface="Arial"/>
            </a:endParaRPr>
          </a:p>
        </p:txBody>
      </p:sp>
      <p:sp>
        <p:nvSpPr>
          <p:cNvPr id="318" name="Google Shape;318;p57"/>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319" name="Google Shape;319;p57"/>
          <p:cNvSpPr/>
          <p:nvPr/>
        </p:nvSpPr>
        <p:spPr>
          <a:xfrm>
            <a:off x="2809443" y="1667271"/>
            <a:ext cx="1672800" cy="9120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22222"/>
                </a:solidFill>
                <a:latin typeface="Arial"/>
                <a:ea typeface="Arial"/>
                <a:cs typeface="Arial"/>
                <a:sym typeface="Arial"/>
              </a:rPr>
              <a:t>Land</a:t>
            </a:r>
            <a:endParaRPr b="0" i="0" sz="10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a:t>
            </a:r>
            <a:r>
              <a:rPr lang="en-US" sz="1300">
                <a:solidFill>
                  <a:srgbClr val="222222"/>
                </a:solidFill>
              </a:rPr>
              <a:t>CLM5</a:t>
            </a:r>
            <a:endParaRPr b="0"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BGC-Crop)</a:t>
            </a:r>
            <a:endParaRPr b="0" i="0" sz="1000" u="none" cap="none" strike="noStrike">
              <a:solidFill>
                <a:srgbClr val="222222"/>
              </a:solidFill>
              <a:latin typeface="Arial"/>
              <a:ea typeface="Arial"/>
              <a:cs typeface="Arial"/>
              <a:sym typeface="Arial"/>
            </a:endParaRPr>
          </a:p>
        </p:txBody>
      </p:sp>
      <p:cxnSp>
        <p:nvCxnSpPr>
          <p:cNvPr id="320" name="Google Shape;320;p57"/>
          <p:cNvCxnSpPr>
            <a:stCxn id="319" idx="3"/>
          </p:cNvCxnSpPr>
          <p:nvPr/>
        </p:nvCxnSpPr>
        <p:spPr>
          <a:xfrm>
            <a:off x="4482243" y="2123271"/>
            <a:ext cx="569700" cy="367200"/>
          </a:xfrm>
          <a:prstGeom prst="straightConnector1">
            <a:avLst/>
          </a:prstGeom>
          <a:noFill/>
          <a:ln cap="flat" cmpd="sng" w="28575">
            <a:solidFill>
              <a:schemeClr val="dk2"/>
            </a:solidFill>
            <a:prstDash val="solid"/>
            <a:round/>
            <a:headEnd len="med" w="med" type="triangle"/>
            <a:tailEnd len="med" w="med" type="triangle"/>
          </a:ln>
        </p:spPr>
      </p:cxnSp>
      <p:cxnSp>
        <p:nvCxnSpPr>
          <p:cNvPr id="321" name="Google Shape;321;p57"/>
          <p:cNvCxnSpPr>
            <a:stCxn id="317" idx="2"/>
            <a:endCxn id="318"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cxnSp>
        <p:nvCxnSpPr>
          <p:cNvPr id="322" name="Google Shape;322;p57"/>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323" name="Google Shape;323;p57"/>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324" name="Google Shape;324;p57"/>
          <p:cNvSpPr txBox="1"/>
          <p:nvPr/>
        </p:nvSpPr>
        <p:spPr>
          <a:xfrm>
            <a:off x="2401325" y="2727825"/>
            <a:ext cx="24288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US">
                <a:solidFill>
                  <a:schemeClr val="dk2"/>
                </a:solidFill>
              </a:rPr>
              <a:t>Land use change</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Biogeochemistry </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Crops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Prescribed vegetation</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Ozone damage</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Methane emissions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 soil layers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No anthro</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a:t>
            </a:r>
            <a:endParaRPr>
              <a:solidFill>
                <a:schemeClr val="dk2"/>
              </a:solidFill>
            </a:endParaRPr>
          </a:p>
        </p:txBody>
      </p:sp>
      <p:sp>
        <p:nvSpPr>
          <p:cNvPr id="325" name="Google Shape;325;p57"/>
          <p:cNvSpPr txBox="1"/>
          <p:nvPr/>
        </p:nvSpPr>
        <p:spPr>
          <a:xfrm>
            <a:off x="59400" y="2651825"/>
            <a:ext cx="2267700" cy="1739700"/>
          </a:xfrm>
          <a:prstGeom prst="rect">
            <a:avLst/>
          </a:prstGeom>
          <a:noFill/>
          <a:ln>
            <a:noFill/>
          </a:ln>
        </p:spPr>
        <p:txBody>
          <a:bodyPr anchorCtr="0" anchor="t" bIns="68750" lIns="68750" spcFirstLastPara="1" rIns="68750" wrap="square" tIns="68750">
            <a:spAutoFit/>
          </a:bodyPr>
          <a:lstStyle/>
          <a:p>
            <a:pPr indent="0" lvl="0" marL="0" marR="0" rtl="0" algn="l">
              <a:lnSpc>
                <a:spcPct val="110000"/>
              </a:lnSpc>
              <a:spcBef>
                <a:spcPts val="0"/>
              </a:spcBef>
              <a:spcAft>
                <a:spcPts val="0"/>
              </a:spcAft>
              <a:buClr>
                <a:srgbClr val="000000"/>
              </a:buClr>
              <a:buSzPts val="1400"/>
              <a:buFont typeface="Arial"/>
              <a:buNone/>
            </a:pPr>
            <a:r>
              <a:rPr lang="en-US" sz="1600">
                <a:latin typeface="Helvetica Neue"/>
                <a:ea typeface="Helvetica Neue"/>
                <a:cs typeface="Helvetica Neue"/>
                <a:sym typeface="Helvetica Neue"/>
              </a:rPr>
              <a:t>And, within each component model, there are many choices you can make about parameterizations, complexity levels, etc.</a:t>
            </a:r>
            <a:endParaRPr sz="1600">
              <a:latin typeface="Helvetica Neue"/>
              <a:ea typeface="Helvetica Neue"/>
              <a:cs typeface="Helvetica Neue"/>
              <a:sym typeface="Helvetica Neue"/>
            </a:endParaRPr>
          </a:p>
        </p:txBody>
      </p:sp>
      <p:sp>
        <p:nvSpPr>
          <p:cNvPr id="326" name="Google Shape;326;p57"/>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1" name="Shape 331"/>
        <p:cNvGrpSpPr/>
        <p:nvPr/>
      </p:nvGrpSpPr>
      <p:grpSpPr>
        <a:xfrm>
          <a:off x="0" y="0"/>
          <a:ext cx="0" cy="0"/>
          <a:chOff x="0" y="0"/>
          <a:chExt cx="0" cy="0"/>
        </a:xfrm>
      </p:grpSpPr>
      <p:sp>
        <p:nvSpPr>
          <p:cNvPr id="332" name="Google Shape;332;p58"/>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333" name="Google Shape;333;p58"/>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lang="en-US" sz="1700">
                <a:solidFill>
                  <a:schemeClr val="dk2"/>
                </a:solidFill>
              </a:rPr>
              <a:t>Data Atmosphere</a:t>
            </a:r>
            <a:endParaRPr b="0" i="0" sz="1300" u="none" cap="none" strike="noStrike">
              <a:solidFill>
                <a:schemeClr val="dk2"/>
              </a:solidFill>
              <a:latin typeface="Arial"/>
              <a:ea typeface="Arial"/>
              <a:cs typeface="Arial"/>
              <a:sym typeface="Arial"/>
            </a:endParaRPr>
          </a:p>
        </p:txBody>
      </p:sp>
      <p:sp>
        <p:nvSpPr>
          <p:cNvPr id="334" name="Google Shape;334;p58"/>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335" name="Google Shape;335;p58"/>
          <p:cNvSpPr/>
          <p:nvPr/>
        </p:nvSpPr>
        <p:spPr>
          <a:xfrm>
            <a:off x="2809443" y="1667271"/>
            <a:ext cx="1672800" cy="9120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22222"/>
                </a:solidFill>
                <a:latin typeface="Arial"/>
                <a:ea typeface="Arial"/>
                <a:cs typeface="Arial"/>
                <a:sym typeface="Arial"/>
              </a:rPr>
              <a:t>Land</a:t>
            </a:r>
            <a:endParaRPr b="0" i="0" sz="10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a:t>
            </a:r>
            <a:r>
              <a:rPr lang="en-US" sz="1300">
                <a:solidFill>
                  <a:srgbClr val="222222"/>
                </a:solidFill>
              </a:rPr>
              <a:t>CLM5</a:t>
            </a:r>
            <a:endParaRPr b="0"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BGC-Crop)</a:t>
            </a:r>
            <a:endParaRPr b="0" i="0" sz="1000" u="none" cap="none" strike="noStrike">
              <a:solidFill>
                <a:srgbClr val="222222"/>
              </a:solidFill>
              <a:latin typeface="Arial"/>
              <a:ea typeface="Arial"/>
              <a:cs typeface="Arial"/>
              <a:sym typeface="Arial"/>
            </a:endParaRPr>
          </a:p>
        </p:txBody>
      </p:sp>
      <p:cxnSp>
        <p:nvCxnSpPr>
          <p:cNvPr id="336" name="Google Shape;336;p58"/>
          <p:cNvCxnSpPr>
            <a:stCxn id="335" idx="3"/>
          </p:cNvCxnSpPr>
          <p:nvPr/>
        </p:nvCxnSpPr>
        <p:spPr>
          <a:xfrm>
            <a:off x="4482243" y="2123271"/>
            <a:ext cx="569700" cy="367200"/>
          </a:xfrm>
          <a:prstGeom prst="straightConnector1">
            <a:avLst/>
          </a:prstGeom>
          <a:noFill/>
          <a:ln cap="flat" cmpd="sng" w="28575">
            <a:solidFill>
              <a:schemeClr val="dk2"/>
            </a:solidFill>
            <a:prstDash val="solid"/>
            <a:round/>
            <a:headEnd len="med" w="med" type="triangle"/>
            <a:tailEnd len="med" w="med" type="triangle"/>
          </a:ln>
        </p:spPr>
      </p:cxnSp>
      <p:cxnSp>
        <p:nvCxnSpPr>
          <p:cNvPr id="337" name="Google Shape;337;p58"/>
          <p:cNvCxnSpPr>
            <a:stCxn id="333" idx="2"/>
            <a:endCxn id="334"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cxnSp>
        <p:nvCxnSpPr>
          <p:cNvPr id="338" name="Google Shape;338;p58"/>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339" name="Google Shape;339;p58"/>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340" name="Google Shape;340;p58"/>
          <p:cNvSpPr txBox="1"/>
          <p:nvPr/>
        </p:nvSpPr>
        <p:spPr>
          <a:xfrm>
            <a:off x="2401325" y="2727825"/>
            <a:ext cx="24288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US">
                <a:solidFill>
                  <a:schemeClr val="dk2"/>
                </a:solidFill>
              </a:rPr>
              <a:t>Land use change</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Biogeochemistry </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Crops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Prescribed vegetation</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Ozone damage</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Methane emissions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 soil layers</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No anthro</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a:t>
            </a:r>
            <a:endParaRPr>
              <a:solidFill>
                <a:schemeClr val="dk2"/>
              </a:solidFill>
            </a:endParaRPr>
          </a:p>
        </p:txBody>
      </p:sp>
      <p:sp>
        <p:nvSpPr>
          <p:cNvPr id="341" name="Google Shape;341;p58"/>
          <p:cNvSpPr txBox="1"/>
          <p:nvPr/>
        </p:nvSpPr>
        <p:spPr>
          <a:xfrm>
            <a:off x="59400" y="2651825"/>
            <a:ext cx="2267700" cy="1739700"/>
          </a:xfrm>
          <a:prstGeom prst="rect">
            <a:avLst/>
          </a:prstGeom>
          <a:noFill/>
          <a:ln>
            <a:noFill/>
          </a:ln>
        </p:spPr>
        <p:txBody>
          <a:bodyPr anchorCtr="0" anchor="t" bIns="68750" lIns="68750" spcFirstLastPara="1" rIns="68750" wrap="square" tIns="68750">
            <a:spAutoFit/>
          </a:bodyPr>
          <a:lstStyle/>
          <a:p>
            <a:pPr indent="0" lvl="0" marL="0" marR="0" rtl="0" algn="l">
              <a:lnSpc>
                <a:spcPct val="110000"/>
              </a:lnSpc>
              <a:spcBef>
                <a:spcPts val="0"/>
              </a:spcBef>
              <a:spcAft>
                <a:spcPts val="0"/>
              </a:spcAft>
              <a:buClr>
                <a:srgbClr val="000000"/>
              </a:buClr>
              <a:buSzPts val="1400"/>
              <a:buFont typeface="Arial"/>
              <a:buNone/>
            </a:pPr>
            <a:r>
              <a:rPr lang="en-US" sz="1600">
                <a:latin typeface="Helvetica Neue"/>
                <a:ea typeface="Helvetica Neue"/>
                <a:cs typeface="Helvetica Neue"/>
                <a:sym typeface="Helvetica Neue"/>
              </a:rPr>
              <a:t>And, within each component model, there are many choices you can make about parameterizations, complexity levels, etc.</a:t>
            </a:r>
            <a:endParaRPr sz="1600">
              <a:latin typeface="Helvetica Neue"/>
              <a:ea typeface="Helvetica Neue"/>
              <a:cs typeface="Helvetica Neue"/>
              <a:sym typeface="Helvetica Neue"/>
            </a:endParaRPr>
          </a:p>
        </p:txBody>
      </p:sp>
      <p:sp>
        <p:nvSpPr>
          <p:cNvPr id="342" name="Google Shape;342;p58"/>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
        <p:nvSpPr>
          <p:cNvPr id="343" name="Google Shape;343;p58"/>
          <p:cNvSpPr txBox="1"/>
          <p:nvPr/>
        </p:nvSpPr>
        <p:spPr>
          <a:xfrm>
            <a:off x="5406075" y="3445650"/>
            <a:ext cx="3362400" cy="1293000"/>
          </a:xfrm>
          <a:prstGeom prst="rect">
            <a:avLst/>
          </a:prstGeom>
          <a:solidFill>
            <a:schemeClr val="accent2"/>
          </a:solidFill>
          <a:ln cap="flat" cmpd="sng" w="1905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rPr>
              <a:t>This flexibility enables a wide range of users with diverse research interests and priorities to engage with CESM</a:t>
            </a:r>
            <a:endParaRPr sz="1800">
              <a:solidFill>
                <a:schemeClr val="lt1"/>
              </a:solidFill>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9"/>
          <p:cNvSpPr txBox="1"/>
          <p:nvPr>
            <p:ph type="title"/>
          </p:nvPr>
        </p:nvSpPr>
        <p:spPr>
          <a:xfrm>
            <a:off x="342900" y="108542"/>
            <a:ext cx="6172200" cy="261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Interactive CESM Poll at UCAR Members Meeting</a:t>
            </a:r>
            <a:endParaRPr/>
          </a:p>
        </p:txBody>
      </p:sp>
      <p:sp>
        <p:nvSpPr>
          <p:cNvPr id="350" name="Google Shape;350;p59"/>
          <p:cNvSpPr txBox="1"/>
          <p:nvPr/>
        </p:nvSpPr>
        <p:spPr>
          <a:xfrm>
            <a:off x="1490650" y="1468375"/>
            <a:ext cx="5784600" cy="8619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2"/>
                </a:solidFill>
              </a:rPr>
              <a:t>What does the CESM research community </a:t>
            </a:r>
            <a:endParaRPr sz="2200">
              <a:solidFill>
                <a:schemeClr val="dk2"/>
              </a:solidFill>
            </a:endParaRPr>
          </a:p>
          <a:p>
            <a:pPr indent="0" lvl="0" marL="0" rtl="0" algn="l">
              <a:spcBef>
                <a:spcPts val="0"/>
              </a:spcBef>
              <a:spcAft>
                <a:spcPts val="0"/>
              </a:spcAft>
              <a:buNone/>
            </a:pPr>
            <a:r>
              <a:rPr lang="en-US" sz="2200">
                <a:solidFill>
                  <a:schemeClr val="dk2"/>
                </a:solidFill>
              </a:rPr>
              <a:t>value and or want for the future of CESM?</a:t>
            </a:r>
            <a:endParaRPr sz="22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0"/>
          <p:cNvSpPr txBox="1"/>
          <p:nvPr>
            <p:ph type="title"/>
          </p:nvPr>
        </p:nvSpPr>
        <p:spPr>
          <a:xfrm>
            <a:off x="342900" y="108542"/>
            <a:ext cx="6172200" cy="261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Interactive CESM Poll at UCAR Members Meeting</a:t>
            </a:r>
            <a:endParaRPr/>
          </a:p>
        </p:txBody>
      </p:sp>
      <p:sp>
        <p:nvSpPr>
          <p:cNvPr id="357" name="Google Shape;357;p60"/>
          <p:cNvSpPr txBox="1"/>
          <p:nvPr>
            <p:ph idx="1" type="body"/>
          </p:nvPr>
        </p:nvSpPr>
        <p:spPr>
          <a:xfrm>
            <a:off x="141875" y="776550"/>
            <a:ext cx="8923800" cy="3599100"/>
          </a:xfrm>
          <a:prstGeom prst="rect">
            <a:avLst/>
          </a:prstGeom>
        </p:spPr>
        <p:txBody>
          <a:bodyPr anchorCtr="0" anchor="t" bIns="34275" lIns="68575" spcFirstLastPara="1" rIns="68575" wrap="square" tIns="34275">
            <a:noAutofit/>
          </a:bodyPr>
          <a:lstStyle/>
          <a:p>
            <a:pPr indent="-266700" lvl="0" marL="355600" rtl="0" algn="l">
              <a:spcBef>
                <a:spcPts val="1400"/>
              </a:spcBef>
              <a:spcAft>
                <a:spcPts val="0"/>
              </a:spcAft>
              <a:buClr>
                <a:srgbClr val="333333"/>
              </a:buClr>
              <a:buSzPts val="1400"/>
              <a:buFont typeface="Helvetica Neue"/>
              <a:buChar char="●"/>
            </a:pPr>
            <a:r>
              <a:rPr lang="en-US" sz="1400">
                <a:solidFill>
                  <a:srgbClr val="000000"/>
                </a:solidFill>
              </a:rPr>
              <a:t>Q1: Do you or your group/dept use CESM in your research? </a:t>
            </a:r>
            <a:endParaRPr sz="1400">
              <a:solidFill>
                <a:srgbClr val="000000"/>
              </a:solidFill>
            </a:endParaRPr>
          </a:p>
          <a:p>
            <a:pPr indent="-266700" lvl="0" marL="355600" rtl="0" algn="l">
              <a:spcBef>
                <a:spcPts val="0"/>
              </a:spcBef>
              <a:spcAft>
                <a:spcPts val="0"/>
              </a:spcAft>
              <a:buClr>
                <a:srgbClr val="000000"/>
              </a:buClr>
              <a:buSzPts val="1400"/>
              <a:buChar char="●"/>
            </a:pPr>
            <a:r>
              <a:rPr lang="en-US" sz="1400">
                <a:solidFill>
                  <a:srgbClr val="000000"/>
                </a:solidFill>
              </a:rPr>
              <a:t>Q2: Are there more lines of code in CESM or Minecraft? </a:t>
            </a:r>
            <a:r>
              <a:rPr b="1" lang="en-US" sz="1400">
                <a:solidFill>
                  <a:srgbClr val="000000"/>
                </a:solidFill>
              </a:rPr>
              <a:t>                                                                     </a:t>
            </a:r>
            <a:r>
              <a:rPr b="1" lang="en-US" sz="1400">
                <a:solidFill>
                  <a:srgbClr val="000000"/>
                </a:solidFill>
              </a:rPr>
              <a:t>Answer: CESM 3.6 million, Minecraft 1.8 million</a:t>
            </a:r>
            <a:endParaRPr b="1" sz="1400">
              <a:solidFill>
                <a:srgbClr val="000000"/>
              </a:solidFill>
            </a:endParaRPr>
          </a:p>
          <a:p>
            <a:pPr indent="-266700" lvl="0" marL="355600" rtl="0" algn="l">
              <a:spcBef>
                <a:spcPts val="0"/>
              </a:spcBef>
              <a:spcAft>
                <a:spcPts val="0"/>
              </a:spcAft>
              <a:buClr>
                <a:srgbClr val="000000"/>
              </a:buClr>
              <a:buSzPts val="1400"/>
              <a:buChar char="●"/>
            </a:pPr>
            <a:r>
              <a:rPr lang="en-US" sz="1400">
                <a:solidFill>
                  <a:srgbClr val="000000"/>
                </a:solidFill>
              </a:rPr>
              <a:t>Q3: What is the approximate ratio of the number of developers for CESM vs Minecraft?                   </a:t>
            </a:r>
            <a:r>
              <a:rPr b="1" lang="en-US" sz="1400">
                <a:solidFill>
                  <a:srgbClr val="000000"/>
                </a:solidFill>
              </a:rPr>
              <a:t>Answer: 0.1 (70/700)</a:t>
            </a:r>
            <a:endParaRPr b="1" sz="1400">
              <a:solidFill>
                <a:srgbClr val="000000"/>
              </a:solidFill>
            </a:endParaRPr>
          </a:p>
          <a:p>
            <a:pPr indent="0" lvl="0" marL="0" rtl="0" algn="l">
              <a:spcBef>
                <a:spcPts val="300"/>
              </a:spcBef>
              <a:spcAft>
                <a:spcPts val="0"/>
              </a:spcAft>
              <a:buNone/>
            </a:pPr>
            <a:r>
              <a:t/>
            </a:r>
            <a:endParaRPr sz="1400"/>
          </a:p>
        </p:txBody>
      </p:sp>
      <p:pic>
        <p:nvPicPr>
          <p:cNvPr id="358" name="Google Shape;358;p60"/>
          <p:cNvPicPr preferRelativeResize="0"/>
          <p:nvPr/>
        </p:nvPicPr>
        <p:blipFill>
          <a:blip r:embed="rId3">
            <a:alphaModFix/>
          </a:blip>
          <a:stretch>
            <a:fillRect/>
          </a:stretch>
        </p:blipFill>
        <p:spPr>
          <a:xfrm>
            <a:off x="960424" y="2410148"/>
            <a:ext cx="3281274" cy="1829300"/>
          </a:xfrm>
          <a:prstGeom prst="rect">
            <a:avLst/>
          </a:prstGeom>
          <a:noFill/>
          <a:ln>
            <a:noFill/>
          </a:ln>
        </p:spPr>
      </p:pic>
      <p:pic>
        <p:nvPicPr>
          <p:cNvPr id="359" name="Google Shape;359;p60"/>
          <p:cNvPicPr preferRelativeResize="0"/>
          <p:nvPr/>
        </p:nvPicPr>
        <p:blipFill rotWithShape="1">
          <a:blip r:embed="rId4">
            <a:alphaModFix/>
          </a:blip>
          <a:srcRect b="9289" l="52557" r="31046" t="53727"/>
          <a:stretch/>
        </p:blipFill>
        <p:spPr>
          <a:xfrm>
            <a:off x="4897899" y="2154025"/>
            <a:ext cx="1854024" cy="2574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1"/>
          <p:cNvSpPr txBox="1"/>
          <p:nvPr>
            <p:ph type="title"/>
          </p:nvPr>
        </p:nvSpPr>
        <p:spPr>
          <a:xfrm>
            <a:off x="311738" y="18681"/>
            <a:ext cx="8520600" cy="636300"/>
          </a:xfrm>
          <a:prstGeom prst="rect">
            <a:avLst/>
          </a:prstGeom>
          <a:noFill/>
          <a:ln>
            <a:noFill/>
          </a:ln>
        </p:spPr>
        <p:txBody>
          <a:bodyPr anchorCtr="0" anchor="t" bIns="71275" lIns="71275" spcFirstLastPara="1" rIns="71275" wrap="square" tIns="71275">
            <a:normAutofit/>
          </a:bodyPr>
          <a:lstStyle/>
          <a:p>
            <a:pPr indent="0" lvl="0" marL="0" rtl="0" algn="l">
              <a:lnSpc>
                <a:spcPct val="100000"/>
              </a:lnSpc>
              <a:spcBef>
                <a:spcPts val="0"/>
              </a:spcBef>
              <a:spcAft>
                <a:spcPts val="0"/>
              </a:spcAft>
              <a:buSzPts val="2200"/>
              <a:buNone/>
            </a:pPr>
            <a:r>
              <a:rPr lang="en-US" sz="2400"/>
              <a:t>UCAR </a:t>
            </a:r>
            <a:r>
              <a:rPr b="1" lang="en-US" sz="2400"/>
              <a:t>Members meeting poll</a:t>
            </a:r>
            <a:r>
              <a:rPr b="1" lang="en-US" sz="2400">
                <a:solidFill>
                  <a:schemeClr val="accent5"/>
                </a:solidFill>
              </a:rPr>
              <a:t> </a:t>
            </a:r>
            <a:endParaRPr sz="2400"/>
          </a:p>
        </p:txBody>
      </p:sp>
      <p:pic>
        <p:nvPicPr>
          <p:cNvPr id="366" name="Google Shape;366;p61"/>
          <p:cNvPicPr preferRelativeResize="0"/>
          <p:nvPr/>
        </p:nvPicPr>
        <p:blipFill>
          <a:blip r:embed="rId3">
            <a:alphaModFix/>
          </a:blip>
          <a:stretch>
            <a:fillRect/>
          </a:stretch>
        </p:blipFill>
        <p:spPr>
          <a:xfrm>
            <a:off x="-278800" y="680350"/>
            <a:ext cx="7241676" cy="4020299"/>
          </a:xfrm>
          <a:prstGeom prst="rect">
            <a:avLst/>
          </a:prstGeom>
          <a:noFill/>
          <a:ln>
            <a:noFill/>
          </a:ln>
        </p:spPr>
      </p:pic>
      <p:pic>
        <p:nvPicPr>
          <p:cNvPr id="367" name="Google Shape;367;p61"/>
          <p:cNvPicPr preferRelativeResize="0"/>
          <p:nvPr/>
        </p:nvPicPr>
        <p:blipFill>
          <a:blip r:embed="rId4">
            <a:alphaModFix/>
          </a:blip>
          <a:stretch>
            <a:fillRect/>
          </a:stretch>
        </p:blipFill>
        <p:spPr>
          <a:xfrm>
            <a:off x="5931600" y="3194150"/>
            <a:ext cx="7361900" cy="1679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2"/>
          <p:cNvSpPr txBox="1"/>
          <p:nvPr>
            <p:ph idx="1" type="body"/>
          </p:nvPr>
        </p:nvSpPr>
        <p:spPr>
          <a:xfrm>
            <a:off x="233775" y="1067107"/>
            <a:ext cx="6390600" cy="3163200"/>
          </a:xfrm>
          <a:prstGeom prst="rect">
            <a:avLst/>
          </a:prstGeom>
        </p:spPr>
        <p:txBody>
          <a:bodyPr anchorCtr="0" anchor="t" bIns="68575" lIns="68575" spcFirstLastPara="1" rIns="68575" wrap="square" tIns="68575">
            <a:normAutofit/>
          </a:bodyPr>
          <a:lstStyle/>
          <a:p>
            <a:pPr indent="0" lvl="0" marL="0" rtl="0" algn="l">
              <a:spcBef>
                <a:spcPts val="0"/>
              </a:spcBef>
              <a:spcAft>
                <a:spcPts val="0"/>
              </a:spcAft>
              <a:buNone/>
            </a:pPr>
            <a:r>
              <a:t/>
            </a:r>
            <a:endParaRPr/>
          </a:p>
        </p:txBody>
      </p:sp>
      <p:pic>
        <p:nvPicPr>
          <p:cNvPr id="374" name="Google Shape;374;p62"/>
          <p:cNvPicPr preferRelativeResize="0"/>
          <p:nvPr/>
        </p:nvPicPr>
        <p:blipFill>
          <a:blip r:embed="rId3">
            <a:alphaModFix/>
          </a:blip>
          <a:stretch>
            <a:fillRect/>
          </a:stretch>
        </p:blipFill>
        <p:spPr>
          <a:xfrm>
            <a:off x="-228600" y="856375"/>
            <a:ext cx="9643576" cy="3658726"/>
          </a:xfrm>
          <a:prstGeom prst="rect">
            <a:avLst/>
          </a:prstGeom>
          <a:noFill/>
          <a:ln>
            <a:noFill/>
          </a:ln>
        </p:spPr>
      </p:pic>
      <p:sp>
        <p:nvSpPr>
          <p:cNvPr id="375" name="Google Shape;375;p62"/>
          <p:cNvSpPr txBox="1"/>
          <p:nvPr>
            <p:ph type="title"/>
          </p:nvPr>
        </p:nvSpPr>
        <p:spPr>
          <a:xfrm>
            <a:off x="191663" y="42681"/>
            <a:ext cx="8520600" cy="636300"/>
          </a:xfrm>
          <a:prstGeom prst="rect">
            <a:avLst/>
          </a:prstGeom>
          <a:noFill/>
          <a:ln>
            <a:noFill/>
          </a:ln>
        </p:spPr>
        <p:txBody>
          <a:bodyPr anchorCtr="0" anchor="t" bIns="71275" lIns="71275" spcFirstLastPara="1" rIns="71275" wrap="square" tIns="71275">
            <a:normAutofit/>
          </a:bodyPr>
          <a:lstStyle/>
          <a:p>
            <a:pPr indent="0" lvl="0" marL="0" rtl="0" algn="l">
              <a:lnSpc>
                <a:spcPct val="100000"/>
              </a:lnSpc>
              <a:spcBef>
                <a:spcPts val="0"/>
              </a:spcBef>
              <a:spcAft>
                <a:spcPts val="0"/>
              </a:spcAft>
              <a:buSzPts val="2200"/>
              <a:buNone/>
            </a:pPr>
            <a:r>
              <a:rPr lang="en-US" sz="2400"/>
              <a:t>UCAR </a:t>
            </a:r>
            <a:r>
              <a:rPr b="1" lang="en-US" sz="2400"/>
              <a:t>Members meeting poll </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3"/>
          <p:cNvSpPr txBox="1"/>
          <p:nvPr>
            <p:ph type="title"/>
          </p:nvPr>
        </p:nvSpPr>
        <p:spPr>
          <a:xfrm>
            <a:off x="311738" y="18681"/>
            <a:ext cx="8520600" cy="636300"/>
          </a:xfrm>
          <a:prstGeom prst="rect">
            <a:avLst/>
          </a:prstGeom>
          <a:noFill/>
          <a:ln>
            <a:noFill/>
          </a:ln>
        </p:spPr>
        <p:txBody>
          <a:bodyPr anchorCtr="0" anchor="t" bIns="71275" lIns="71275" spcFirstLastPara="1" rIns="71275" wrap="square" tIns="71275">
            <a:normAutofit/>
          </a:bodyPr>
          <a:lstStyle/>
          <a:p>
            <a:pPr indent="0" lvl="0" marL="0" rtl="0" algn="l">
              <a:lnSpc>
                <a:spcPct val="100000"/>
              </a:lnSpc>
              <a:spcBef>
                <a:spcPts val="0"/>
              </a:spcBef>
              <a:spcAft>
                <a:spcPts val="0"/>
              </a:spcAft>
              <a:buSzPts val="2200"/>
              <a:buNone/>
            </a:pPr>
            <a:r>
              <a:rPr lang="en-US" sz="2400"/>
              <a:t>UCAR </a:t>
            </a:r>
            <a:r>
              <a:rPr b="1" lang="en-US" sz="2400"/>
              <a:t>Members meeting poll</a:t>
            </a:r>
            <a:r>
              <a:rPr b="1" lang="en-US" sz="2400">
                <a:solidFill>
                  <a:schemeClr val="accent5"/>
                </a:solidFill>
              </a:rPr>
              <a:t> </a:t>
            </a:r>
            <a:endParaRPr sz="2400"/>
          </a:p>
        </p:txBody>
      </p:sp>
      <p:pic>
        <p:nvPicPr>
          <p:cNvPr id="382" name="Google Shape;382;p63"/>
          <p:cNvPicPr preferRelativeResize="0"/>
          <p:nvPr/>
        </p:nvPicPr>
        <p:blipFill>
          <a:blip r:embed="rId3">
            <a:alphaModFix/>
          </a:blip>
          <a:stretch>
            <a:fillRect/>
          </a:stretch>
        </p:blipFill>
        <p:spPr>
          <a:xfrm>
            <a:off x="455250" y="654951"/>
            <a:ext cx="8256748" cy="4489750"/>
          </a:xfrm>
          <a:prstGeom prst="rect">
            <a:avLst/>
          </a:prstGeom>
          <a:noFill/>
          <a:ln>
            <a:noFill/>
          </a:ln>
        </p:spPr>
      </p:pic>
      <p:sp>
        <p:nvSpPr>
          <p:cNvPr id="383" name="Google Shape;383;p63"/>
          <p:cNvSpPr/>
          <p:nvPr/>
        </p:nvSpPr>
        <p:spPr>
          <a:xfrm>
            <a:off x="977250" y="3191500"/>
            <a:ext cx="7434600" cy="4824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384" name="Google Shape;384;p63"/>
          <p:cNvSpPr/>
          <p:nvPr/>
        </p:nvSpPr>
        <p:spPr>
          <a:xfrm>
            <a:off x="977250" y="1758250"/>
            <a:ext cx="3847200" cy="4824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4"/>
          <p:cNvSpPr/>
          <p:nvPr/>
        </p:nvSpPr>
        <p:spPr>
          <a:xfrm>
            <a:off x="1815925" y="2567925"/>
            <a:ext cx="5989500" cy="380100"/>
          </a:xfrm>
          <a:prstGeom prst="rect">
            <a:avLst/>
          </a:prstGeom>
          <a:noFill/>
          <a:ln>
            <a:noFill/>
          </a:ln>
        </p:spPr>
        <p:txBody>
          <a:bodyPr anchorCtr="0" anchor="t"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900"/>
              <a:buFont typeface="Arial"/>
              <a:buNone/>
            </a:pPr>
            <a:r>
              <a:rPr b="1" lang="en-US" sz="2300">
                <a:solidFill>
                  <a:srgbClr val="FFFFFF"/>
                </a:solidFill>
                <a:latin typeface="Helvetica Neue"/>
                <a:ea typeface="Helvetica Neue"/>
                <a:cs typeface="Helvetica Neue"/>
                <a:sym typeface="Helvetica Neue"/>
              </a:rPr>
              <a:t>Foundations for Community Modeling</a:t>
            </a:r>
            <a:endParaRPr b="1" sz="2300">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t/>
            </a:r>
            <a:endParaRPr b="1" sz="2300">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t/>
            </a:r>
            <a:endParaRPr b="1" sz="1800">
              <a:solidFill>
                <a:srgbClr val="FFFFFF"/>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5"/>
          <p:cNvSpPr txBox="1"/>
          <p:nvPr>
            <p:ph idx="12" type="sldNum"/>
          </p:nvPr>
        </p:nvSpPr>
        <p:spPr>
          <a:xfrm>
            <a:off x="-4" y="5277508"/>
            <a:ext cx="548700" cy="437400"/>
          </a:xfrm>
          <a:prstGeom prst="rect">
            <a:avLst/>
          </a:prstGeom>
          <a:noFill/>
          <a:ln>
            <a:noFill/>
          </a:ln>
        </p:spPr>
        <p:txBody>
          <a:bodyPr anchorCtr="0" anchor="t" bIns="68575" lIns="68575" spcFirstLastPara="1" rIns="68575" wrap="square" tIns="68575">
            <a:noAutofit/>
          </a:bodyPr>
          <a:lstStyle/>
          <a:p>
            <a:pPr indent="0" lvl="0" marL="0" rtl="0" algn="r">
              <a:lnSpc>
                <a:spcPct val="100000"/>
              </a:lnSpc>
              <a:spcBef>
                <a:spcPts val="0"/>
              </a:spcBef>
              <a:spcAft>
                <a:spcPts val="0"/>
              </a:spcAft>
              <a:buSzPts val="1000"/>
              <a:buNone/>
            </a:pPr>
            <a:fld id="{00000000-1234-1234-1234-123412341234}" type="slidenum">
              <a:rPr lang="en-US" sz="1100">
                <a:solidFill>
                  <a:schemeClr val="lt1"/>
                </a:solidFill>
              </a:rPr>
              <a:t>‹#›</a:t>
            </a:fld>
            <a:endParaRPr sz="1100">
              <a:solidFill>
                <a:schemeClr val="lt1"/>
              </a:solidFill>
            </a:endParaRPr>
          </a:p>
        </p:txBody>
      </p:sp>
      <p:pic>
        <p:nvPicPr>
          <p:cNvPr id="395" name="Google Shape;395;p65"/>
          <p:cNvPicPr preferRelativeResize="0"/>
          <p:nvPr/>
        </p:nvPicPr>
        <p:blipFill rotWithShape="1">
          <a:blip r:embed="rId3">
            <a:alphaModFix/>
          </a:blip>
          <a:srcRect b="30600" l="3422" r="3310" t="17935"/>
          <a:stretch/>
        </p:blipFill>
        <p:spPr>
          <a:xfrm>
            <a:off x="4054075" y="2657500"/>
            <a:ext cx="4901476" cy="222362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396" name="Google Shape;396;p65"/>
          <p:cNvSpPr txBox="1"/>
          <p:nvPr>
            <p:ph type="title"/>
          </p:nvPr>
        </p:nvSpPr>
        <p:spPr>
          <a:xfrm>
            <a:off x="3241376" y="-188117"/>
            <a:ext cx="8747100" cy="952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B285E"/>
              </a:buClr>
              <a:buSzPts val="4100"/>
              <a:buFont typeface="Verdana"/>
              <a:buNone/>
            </a:pPr>
            <a:r>
              <a:rPr lang="en-US"/>
              <a:t>CESM Workshops</a:t>
            </a:r>
            <a:endParaRPr sz="1200"/>
          </a:p>
        </p:txBody>
      </p:sp>
      <p:pic>
        <p:nvPicPr>
          <p:cNvPr id="397" name="Google Shape;397;p65"/>
          <p:cNvPicPr preferRelativeResize="0"/>
          <p:nvPr/>
        </p:nvPicPr>
        <p:blipFill rotWithShape="1">
          <a:blip r:embed="rId4">
            <a:alphaModFix/>
          </a:blip>
          <a:srcRect b="24567" l="20755" r="30094" t="18390"/>
          <a:stretch/>
        </p:blipFill>
        <p:spPr>
          <a:xfrm>
            <a:off x="619375" y="664625"/>
            <a:ext cx="2868725" cy="2491701"/>
          </a:xfrm>
          <a:prstGeom prst="rect">
            <a:avLst/>
          </a:prstGeom>
          <a:noFill/>
          <a:ln>
            <a:noFill/>
          </a:ln>
        </p:spPr>
      </p:pic>
      <p:sp>
        <p:nvSpPr>
          <p:cNvPr id="398" name="Google Shape;398;p65"/>
          <p:cNvSpPr txBox="1"/>
          <p:nvPr/>
        </p:nvSpPr>
        <p:spPr>
          <a:xfrm>
            <a:off x="4310300" y="894225"/>
            <a:ext cx="4389000" cy="1416000"/>
          </a:xfrm>
          <a:prstGeom prst="rect">
            <a:avLst/>
          </a:prstGeom>
          <a:solidFill>
            <a:srgbClr val="99D4C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2"/>
                </a:solidFill>
              </a:rPr>
              <a:t>The annual CESM Workshop and winter Working Group meetings bring together developers and users to report on progress, to share scientific results, to discuss the </a:t>
            </a:r>
            <a:r>
              <a:rPr lang="en-US" sz="1600">
                <a:solidFill>
                  <a:schemeClr val="dk2"/>
                </a:solidFill>
              </a:rPr>
              <a:t>direction</a:t>
            </a:r>
            <a:r>
              <a:rPr lang="en-US" sz="1600">
                <a:solidFill>
                  <a:schemeClr val="dk2"/>
                </a:solidFill>
              </a:rPr>
              <a:t> of CESM, and to network with colleagues</a:t>
            </a:r>
            <a:endParaRPr sz="1600">
              <a:solidFill>
                <a:schemeClr val="dk2"/>
              </a:solidFill>
            </a:endParaRPr>
          </a:p>
        </p:txBody>
      </p:sp>
      <p:sp>
        <p:nvSpPr>
          <p:cNvPr id="399" name="Google Shape;399;p65"/>
          <p:cNvSpPr txBox="1"/>
          <p:nvPr/>
        </p:nvSpPr>
        <p:spPr>
          <a:xfrm>
            <a:off x="283425" y="2961675"/>
            <a:ext cx="4389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7F5939"/>
                </a:solidFill>
                <a:latin typeface="Helvetica Neue"/>
                <a:ea typeface="Helvetica Neue"/>
                <a:cs typeface="Helvetica Neue"/>
                <a:sym typeface="Helvetica Neue"/>
              </a:rPr>
              <a:t>June 9-11, 2025</a:t>
            </a:r>
            <a:endParaRPr b="1" sz="2000">
              <a:solidFill>
                <a:srgbClr val="7F5939"/>
              </a:solidFill>
              <a:latin typeface="Helvetica Neue"/>
              <a:ea typeface="Helvetica Neue"/>
              <a:cs typeface="Helvetica Neue"/>
              <a:sym typeface="Helvetica Neue"/>
            </a:endParaRPr>
          </a:p>
        </p:txBody>
      </p:sp>
      <p:sp>
        <p:nvSpPr>
          <p:cNvPr id="400" name="Google Shape;400;p65"/>
          <p:cNvSpPr txBox="1"/>
          <p:nvPr/>
        </p:nvSpPr>
        <p:spPr>
          <a:xfrm>
            <a:off x="154875" y="3526113"/>
            <a:ext cx="3797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2"/>
                </a:solidFill>
              </a:rPr>
              <a:t>Cross Working Group sessions allows focus on </a:t>
            </a:r>
            <a:r>
              <a:rPr lang="en-US" sz="1600">
                <a:solidFill>
                  <a:schemeClr val="dk2"/>
                </a:solidFill>
              </a:rPr>
              <a:t>emerging</a:t>
            </a:r>
            <a:r>
              <a:rPr lang="en-US" sz="1600">
                <a:solidFill>
                  <a:schemeClr val="dk2"/>
                </a:solidFill>
              </a:rPr>
              <a:t> science and tech </a:t>
            </a:r>
            <a:r>
              <a:rPr lang="en-US" sz="1600">
                <a:solidFill>
                  <a:schemeClr val="dk2"/>
                </a:solidFill>
              </a:rPr>
              <a:t>priorities</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AI/ML for CESM</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high res CESM dev</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actionable science</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8"/>
          <p:cNvSpPr/>
          <p:nvPr/>
        </p:nvSpPr>
        <p:spPr>
          <a:xfrm>
            <a:off x="625" y="581700"/>
            <a:ext cx="4858800" cy="46089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186" name="Google Shape;186;p48"/>
          <p:cNvSpPr txBox="1"/>
          <p:nvPr>
            <p:ph idx="4294967295" type="title"/>
          </p:nvPr>
        </p:nvSpPr>
        <p:spPr>
          <a:xfrm>
            <a:off x="1826476" y="-197229"/>
            <a:ext cx="9380700" cy="952800"/>
          </a:xfrm>
          <a:prstGeom prst="rect">
            <a:avLst/>
          </a:prstGeom>
          <a:noFill/>
          <a:ln>
            <a:noFill/>
          </a:ln>
          <a:effectLst>
            <a:outerShdw blurRad="50800" dir="2700000" dist="38100">
              <a:srgbClr val="000000">
                <a:alpha val="42750"/>
              </a:srgbClr>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US" sz="1800"/>
              <a:t>What is the Community Earth System Model</a:t>
            </a:r>
            <a:endParaRPr sz="1800"/>
          </a:p>
        </p:txBody>
      </p:sp>
      <p:cxnSp>
        <p:nvCxnSpPr>
          <p:cNvPr id="187" name="Google Shape;187;p48"/>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sp>
        <p:nvSpPr>
          <p:cNvPr id="188" name="Google Shape;188;p48"/>
          <p:cNvSpPr txBox="1"/>
          <p:nvPr/>
        </p:nvSpPr>
        <p:spPr>
          <a:xfrm>
            <a:off x="73325" y="2099400"/>
            <a:ext cx="4786200" cy="2961600"/>
          </a:xfrm>
          <a:prstGeom prst="rect">
            <a:avLst/>
          </a:prstGeom>
          <a:noFill/>
          <a:ln>
            <a:noFill/>
          </a:ln>
        </p:spPr>
        <p:txBody>
          <a:bodyPr anchorCtr="0" anchor="t" bIns="68575" lIns="68575" spcFirstLastPara="1" rIns="68575" wrap="square" tIns="68575">
            <a:spAutoFit/>
          </a:bodyPr>
          <a:lstStyle/>
          <a:p>
            <a:pPr indent="0" lvl="0" marL="0" marR="0" rtl="0" algn="l">
              <a:lnSpc>
                <a:spcPct val="110000"/>
              </a:lnSpc>
              <a:spcBef>
                <a:spcPts val="0"/>
              </a:spcBef>
              <a:spcAft>
                <a:spcPts val="0"/>
              </a:spcAft>
              <a:buClr>
                <a:srgbClr val="000000"/>
              </a:buClr>
              <a:buSzPts val="1200"/>
              <a:buFont typeface="Arial"/>
              <a:buNone/>
            </a:pPr>
            <a:r>
              <a:rPr i="0" lang="en-US" u="none" cap="none" strike="noStrike">
                <a:solidFill>
                  <a:srgbClr val="000000"/>
                </a:solidFill>
              </a:rPr>
              <a:t>CESM is a powerful and flexible fully interactive Earth System modeling framework that </a:t>
            </a:r>
            <a:r>
              <a:rPr lang="en-US"/>
              <a:t>has been</a:t>
            </a:r>
            <a:r>
              <a:rPr i="0" lang="en-US" u="none" cap="none" strike="noStrike">
                <a:solidFill>
                  <a:srgbClr val="000000"/>
                </a:solidFill>
              </a:rPr>
              <a:t> developed and used for over 30 years by the community to study:</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lang="en-US"/>
              <a:t>Earth system</a:t>
            </a:r>
            <a:r>
              <a:rPr i="0" lang="en-US" u="none" cap="none" strike="noStrike">
                <a:solidFill>
                  <a:srgbClr val="000000"/>
                </a:solidFill>
              </a:rPr>
              <a:t> variability</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lang="en-US"/>
              <a:t>Earth system</a:t>
            </a:r>
            <a:r>
              <a:rPr i="0" lang="en-US" u="none" cap="none" strike="noStrike">
                <a:solidFill>
                  <a:srgbClr val="000000"/>
                </a:solidFill>
              </a:rPr>
              <a:t> change; projections and feedbacks</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i="0" lang="en-US" u="none" cap="none" strike="noStrike">
                <a:solidFill>
                  <a:srgbClr val="000000"/>
                </a:solidFill>
              </a:rPr>
              <a:t>Earth System predictability</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i="0" lang="en-US" u="none" cap="none" strike="noStrike">
                <a:solidFill>
                  <a:srgbClr val="000000"/>
                </a:solidFill>
              </a:rPr>
              <a:t>climate change impacts</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i="0" lang="en-US" u="none" cap="none" strike="noStrike">
                <a:solidFill>
                  <a:srgbClr val="000000"/>
                </a:solidFill>
              </a:rPr>
              <a:t>Earth system interactions (chemistry-climate, land-atmosphere, ocean-atmosphere, weather-climate, solar-climate, cryosphere-climate,</a:t>
            </a:r>
            <a:r>
              <a:rPr lang="en-US"/>
              <a:t> ...</a:t>
            </a:r>
            <a:r>
              <a:rPr i="0" lang="en-US" u="none" cap="none" strike="noStrike">
                <a:solidFill>
                  <a:srgbClr val="000000"/>
                </a:solidFill>
              </a:rPr>
              <a:t>)</a:t>
            </a:r>
            <a:endParaRPr i="0" u="none" cap="none" strike="noStrike">
              <a:solidFill>
                <a:srgbClr val="000000"/>
              </a:solidFill>
            </a:endParaRPr>
          </a:p>
          <a:p>
            <a:pPr indent="-254000" lvl="0" marL="342900" marR="0" rtl="0" algn="l">
              <a:lnSpc>
                <a:spcPct val="110000"/>
              </a:lnSpc>
              <a:spcBef>
                <a:spcPts val="0"/>
              </a:spcBef>
              <a:spcAft>
                <a:spcPts val="0"/>
              </a:spcAft>
              <a:buClr>
                <a:srgbClr val="000000"/>
              </a:buClr>
              <a:buSzPts val="1400"/>
              <a:buChar char="●"/>
            </a:pPr>
            <a:r>
              <a:rPr lang="en-US"/>
              <a:t>paleoclimate</a:t>
            </a:r>
            <a:endParaRPr/>
          </a:p>
          <a:p>
            <a:pPr indent="-254000" lvl="0" marL="342900" marR="0" rtl="0" algn="l">
              <a:lnSpc>
                <a:spcPct val="110000"/>
              </a:lnSpc>
              <a:spcBef>
                <a:spcPts val="0"/>
              </a:spcBef>
              <a:spcAft>
                <a:spcPts val="0"/>
              </a:spcAft>
              <a:buSzPts val="1400"/>
              <a:buChar char="●"/>
            </a:pPr>
            <a:r>
              <a:rPr lang="en-US"/>
              <a:t>…. and more</a:t>
            </a:r>
            <a:endParaRPr/>
          </a:p>
        </p:txBody>
      </p:sp>
      <p:sp>
        <p:nvSpPr>
          <p:cNvPr id="189" name="Google Shape;189;p48"/>
          <p:cNvSpPr txBox="1"/>
          <p:nvPr/>
        </p:nvSpPr>
        <p:spPr>
          <a:xfrm>
            <a:off x="5130000" y="5190583"/>
            <a:ext cx="3964200" cy="477300"/>
          </a:xfrm>
          <a:prstGeom prst="rect">
            <a:avLst/>
          </a:prstGeom>
          <a:noFill/>
          <a:ln>
            <a:noFill/>
          </a:ln>
          <a:effectLst>
            <a:outerShdw blurRad="50800" dir="2700000" dist="38100">
              <a:srgbClr val="000000">
                <a:alpha val="42750"/>
              </a:srgbClr>
            </a:outerShdw>
          </a:effectLst>
        </p:spPr>
        <p:txBody>
          <a:bodyPr anchorCtr="0" anchor="ctr"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chemeClr val="lt1"/>
                </a:solidFill>
                <a:latin typeface="Helvetica Neue"/>
                <a:ea typeface="Helvetica Neue"/>
                <a:cs typeface="Helvetica Neue"/>
                <a:sym typeface="Helvetica Neue"/>
              </a:rPr>
              <a:t>CESM2, </a:t>
            </a:r>
            <a:r>
              <a:rPr b="0" i="0" lang="en-US" sz="1100" u="none" cap="none" strike="noStrike">
                <a:solidFill>
                  <a:schemeClr val="lt1"/>
                </a:solidFill>
                <a:latin typeface="Helvetica Neue"/>
                <a:ea typeface="Helvetica Neue"/>
                <a:cs typeface="Helvetica Neue"/>
                <a:sym typeface="Helvetica Neue"/>
              </a:rPr>
              <a:t>Danabasoglu et al. (2020)</a:t>
            </a:r>
            <a:endParaRPr sz="11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Helvetica Neue"/>
                <a:ea typeface="Helvetica Neue"/>
                <a:cs typeface="Helvetica Neue"/>
                <a:sym typeface="Helvetica Neue"/>
              </a:rPr>
              <a:t>Component models for CESM3 listed above</a:t>
            </a:r>
            <a:endParaRPr b="0" i="0" sz="1100" u="none" cap="none" strike="noStrike">
              <a:solidFill>
                <a:schemeClr val="lt1"/>
              </a:solidFill>
              <a:latin typeface="Helvetica Neue"/>
              <a:ea typeface="Helvetica Neue"/>
              <a:cs typeface="Helvetica Neue"/>
              <a:sym typeface="Helvetica Neue"/>
            </a:endParaRPr>
          </a:p>
        </p:txBody>
      </p:sp>
      <p:pic>
        <p:nvPicPr>
          <p:cNvPr id="190" name="Google Shape;190;p48"/>
          <p:cNvPicPr preferRelativeResize="0"/>
          <p:nvPr/>
        </p:nvPicPr>
        <p:blipFill rotWithShape="1">
          <a:blip r:embed="rId3">
            <a:alphaModFix/>
          </a:blip>
          <a:srcRect b="3342" l="1601" r="1348" t="1960"/>
          <a:stretch/>
        </p:blipFill>
        <p:spPr>
          <a:xfrm>
            <a:off x="1420175" y="692025"/>
            <a:ext cx="2011700" cy="13033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pic>
        <p:nvPicPr>
          <p:cNvPr id="191" name="Google Shape;191;p48"/>
          <p:cNvPicPr preferRelativeResize="0"/>
          <p:nvPr/>
        </p:nvPicPr>
        <p:blipFill>
          <a:blip r:embed="rId4">
            <a:alphaModFix/>
          </a:blip>
          <a:stretch>
            <a:fillRect/>
          </a:stretch>
        </p:blipFill>
        <p:spPr>
          <a:xfrm>
            <a:off x="4978350" y="1070075"/>
            <a:ext cx="4017824" cy="35109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6"/>
          <p:cNvSpPr txBox="1"/>
          <p:nvPr>
            <p:ph idx="12" type="sldNum"/>
          </p:nvPr>
        </p:nvSpPr>
        <p:spPr>
          <a:xfrm>
            <a:off x="-4" y="5277508"/>
            <a:ext cx="548700" cy="437400"/>
          </a:xfrm>
          <a:prstGeom prst="rect">
            <a:avLst/>
          </a:prstGeom>
          <a:noFill/>
          <a:ln>
            <a:noFill/>
          </a:ln>
        </p:spPr>
        <p:txBody>
          <a:bodyPr anchorCtr="0" anchor="t" bIns="68575" lIns="68575" spcFirstLastPara="1" rIns="68575" wrap="square" tIns="68575">
            <a:noAutofit/>
          </a:bodyPr>
          <a:lstStyle/>
          <a:p>
            <a:pPr indent="0" lvl="0" marL="0" rtl="0" algn="r">
              <a:lnSpc>
                <a:spcPct val="100000"/>
              </a:lnSpc>
              <a:spcBef>
                <a:spcPts val="0"/>
              </a:spcBef>
              <a:spcAft>
                <a:spcPts val="0"/>
              </a:spcAft>
              <a:buSzPts val="1000"/>
              <a:buNone/>
            </a:pPr>
            <a:fld id="{00000000-1234-1234-1234-123412341234}" type="slidenum">
              <a:rPr lang="en-US" sz="1100">
                <a:solidFill>
                  <a:schemeClr val="lt1"/>
                </a:solidFill>
              </a:rPr>
              <a:t>‹#›</a:t>
            </a:fld>
            <a:endParaRPr sz="1100">
              <a:solidFill>
                <a:schemeClr val="lt1"/>
              </a:solidFill>
            </a:endParaRPr>
          </a:p>
        </p:txBody>
      </p:sp>
      <p:sp>
        <p:nvSpPr>
          <p:cNvPr id="406" name="Google Shape;406;p66"/>
          <p:cNvSpPr txBox="1"/>
          <p:nvPr>
            <p:ph type="title"/>
          </p:nvPr>
        </p:nvSpPr>
        <p:spPr>
          <a:xfrm>
            <a:off x="3241376" y="-188117"/>
            <a:ext cx="8747100" cy="952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B285E"/>
              </a:buClr>
              <a:buSzPts val="4100"/>
              <a:buFont typeface="Verdana"/>
              <a:buNone/>
            </a:pPr>
            <a:r>
              <a:rPr lang="en-US"/>
              <a:t>CESM Workshops</a:t>
            </a:r>
            <a:endParaRPr sz="1200"/>
          </a:p>
        </p:txBody>
      </p:sp>
      <p:pic>
        <p:nvPicPr>
          <p:cNvPr id="407" name="Google Shape;407;p66"/>
          <p:cNvPicPr preferRelativeResize="0"/>
          <p:nvPr/>
        </p:nvPicPr>
        <p:blipFill rotWithShape="1">
          <a:blip r:embed="rId3">
            <a:alphaModFix/>
          </a:blip>
          <a:srcRect b="24567" l="20755" r="30094" t="18390"/>
          <a:stretch/>
        </p:blipFill>
        <p:spPr>
          <a:xfrm>
            <a:off x="185625" y="713525"/>
            <a:ext cx="3545550" cy="3079574"/>
          </a:xfrm>
          <a:prstGeom prst="rect">
            <a:avLst/>
          </a:prstGeom>
          <a:noFill/>
          <a:ln>
            <a:noFill/>
          </a:ln>
        </p:spPr>
      </p:pic>
      <p:sp>
        <p:nvSpPr>
          <p:cNvPr id="408" name="Google Shape;408;p66"/>
          <p:cNvSpPr txBox="1"/>
          <p:nvPr/>
        </p:nvSpPr>
        <p:spPr>
          <a:xfrm>
            <a:off x="914400" y="3741425"/>
            <a:ext cx="4389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7F5939"/>
                </a:solidFill>
                <a:latin typeface="Helvetica Neue"/>
                <a:ea typeface="Helvetica Neue"/>
                <a:cs typeface="Helvetica Neue"/>
                <a:sym typeface="Helvetica Neue"/>
              </a:rPr>
              <a:t>June 9-11, 2025</a:t>
            </a:r>
            <a:endParaRPr b="1" sz="2000">
              <a:solidFill>
                <a:srgbClr val="7F5939"/>
              </a:solidFill>
              <a:latin typeface="Helvetica Neue"/>
              <a:ea typeface="Helvetica Neue"/>
              <a:cs typeface="Helvetica Neue"/>
              <a:sym typeface="Helvetica Neue"/>
            </a:endParaRPr>
          </a:p>
        </p:txBody>
      </p:sp>
      <p:pic>
        <p:nvPicPr>
          <p:cNvPr id="409" name="Google Shape;409;p66"/>
          <p:cNvPicPr preferRelativeResize="0"/>
          <p:nvPr/>
        </p:nvPicPr>
        <p:blipFill>
          <a:blip r:embed="rId4">
            <a:alphaModFix/>
          </a:blip>
          <a:stretch>
            <a:fillRect/>
          </a:stretch>
        </p:blipFill>
        <p:spPr>
          <a:xfrm>
            <a:off x="4133075" y="1434183"/>
            <a:ext cx="4010078" cy="2671942"/>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10" name="Google Shape;410;p66"/>
          <p:cNvSpPr txBox="1"/>
          <p:nvPr/>
        </p:nvSpPr>
        <p:spPr>
          <a:xfrm>
            <a:off x="4150775" y="902175"/>
            <a:ext cx="456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2"/>
                </a:solidFill>
                <a:latin typeface="Helvetica Neue"/>
                <a:ea typeface="Helvetica Neue"/>
                <a:cs typeface="Helvetica Neue"/>
                <a:sym typeface="Helvetica Neue"/>
              </a:rPr>
              <a:t>Annual CESM Graduate Student Award</a:t>
            </a:r>
            <a:endParaRPr b="1" sz="1600">
              <a:solidFill>
                <a:schemeClr val="dk2"/>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7"/>
          <p:cNvSpPr/>
          <p:nvPr/>
        </p:nvSpPr>
        <p:spPr>
          <a:xfrm>
            <a:off x="2761631" y="1129792"/>
            <a:ext cx="6352500" cy="3486600"/>
          </a:xfrm>
          <a:prstGeom prst="rect">
            <a:avLst/>
          </a:prstGeom>
          <a:solidFill>
            <a:srgbClr val="43434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16" name="Google Shape;416;p67"/>
          <p:cNvSpPr txBox="1"/>
          <p:nvPr/>
        </p:nvSpPr>
        <p:spPr>
          <a:xfrm>
            <a:off x="457200" y="120912"/>
            <a:ext cx="8229600" cy="314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lang="en-US" sz="1700">
                <a:solidFill>
                  <a:schemeClr val="lt1"/>
                </a:solidFill>
              </a:rPr>
              <a:t>Learning and engagement opportunities</a:t>
            </a:r>
            <a:endParaRPr b="1" i="0" sz="1700" u="none" cap="none" strike="noStrike">
              <a:solidFill>
                <a:schemeClr val="lt1"/>
              </a:solidFill>
              <a:latin typeface="Arial"/>
              <a:ea typeface="Arial"/>
              <a:cs typeface="Arial"/>
              <a:sym typeface="Arial"/>
            </a:endParaRPr>
          </a:p>
        </p:txBody>
      </p:sp>
      <p:sp>
        <p:nvSpPr>
          <p:cNvPr id="417" name="Google Shape;417;p67"/>
          <p:cNvSpPr/>
          <p:nvPr/>
        </p:nvSpPr>
        <p:spPr>
          <a:xfrm>
            <a:off x="2041931" y="1132698"/>
            <a:ext cx="2284200" cy="3486600"/>
          </a:xfrm>
          <a:prstGeom prst="homePlate">
            <a:avLst>
              <a:gd fmla="val 53201" name="adj"/>
            </a:avLst>
          </a:prstGeom>
          <a:solidFill>
            <a:srgbClr val="B9CCE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8" name="Google Shape;418;p67"/>
          <p:cNvSpPr/>
          <p:nvPr/>
        </p:nvSpPr>
        <p:spPr>
          <a:xfrm>
            <a:off x="1907981" y="1129729"/>
            <a:ext cx="2284200" cy="3486600"/>
          </a:xfrm>
          <a:prstGeom prst="homePlate">
            <a:avLst>
              <a:gd fmla="val 53201" name="adj"/>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19" name="Google Shape;419;p67"/>
          <p:cNvPicPr preferRelativeResize="0"/>
          <p:nvPr/>
        </p:nvPicPr>
        <p:blipFill rotWithShape="1">
          <a:blip r:embed="rId3">
            <a:alphaModFix/>
          </a:blip>
          <a:srcRect b="0" l="0" r="12595" t="0"/>
          <a:stretch/>
        </p:blipFill>
        <p:spPr>
          <a:xfrm>
            <a:off x="-2419" y="1129688"/>
            <a:ext cx="4056000" cy="3486600"/>
          </a:xfrm>
          <a:prstGeom prst="homePlate">
            <a:avLst>
              <a:gd fmla="val 38726" name="adj"/>
            </a:avLst>
          </a:prstGeom>
          <a:noFill/>
          <a:ln>
            <a:noFill/>
          </a:ln>
        </p:spPr>
      </p:pic>
      <p:sp>
        <p:nvSpPr>
          <p:cNvPr id="420" name="Google Shape;420;p67"/>
          <p:cNvSpPr txBox="1"/>
          <p:nvPr/>
        </p:nvSpPr>
        <p:spPr>
          <a:xfrm>
            <a:off x="4572000" y="1370625"/>
            <a:ext cx="4322100" cy="29736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rgbClr val="000000"/>
              </a:buClr>
              <a:buSzPts val="1800"/>
              <a:buFont typeface="Arial"/>
              <a:buNone/>
            </a:pPr>
            <a:r>
              <a:rPr b="1" lang="en-US" sz="1700">
                <a:solidFill>
                  <a:srgbClr val="BBD52F"/>
                </a:solidFill>
                <a:latin typeface="Helvetica Neue"/>
                <a:ea typeface="Helvetica Neue"/>
                <a:cs typeface="Helvetica Neue"/>
                <a:sym typeface="Helvetica Neue"/>
              </a:rPr>
              <a:t>Tutorials</a:t>
            </a:r>
            <a:endParaRPr b="1" sz="1700">
              <a:solidFill>
                <a:srgbClr val="BBD52F"/>
              </a:solidFill>
              <a:latin typeface="Helvetica Neue"/>
              <a:ea typeface="Helvetica Neue"/>
              <a:cs typeface="Helvetica Neue"/>
              <a:sym typeface="Helvetica Neue"/>
            </a:endParaRPr>
          </a:p>
          <a:p>
            <a:pPr indent="-317500" lvl="0" marL="457200" rtl="0" algn="l">
              <a:lnSpc>
                <a:spcPct val="90000"/>
              </a:lnSpc>
              <a:spcBef>
                <a:spcPts val="0"/>
              </a:spcBef>
              <a:spcAft>
                <a:spcPts val="0"/>
              </a:spcAft>
              <a:buClr>
                <a:schemeClr val="lt1"/>
              </a:buClr>
              <a:buSzPts val="1400"/>
              <a:buChar char="•"/>
            </a:pPr>
            <a:r>
              <a:rPr lang="en-US">
                <a:solidFill>
                  <a:schemeClr val="lt1"/>
                </a:solidFill>
                <a:latin typeface="Helvetica Neue"/>
                <a:ea typeface="Helvetica Neue"/>
                <a:cs typeface="Helvetica Neue"/>
                <a:sym typeface="Helvetica Neue"/>
              </a:rPr>
              <a:t>Annual </a:t>
            </a:r>
            <a:r>
              <a:rPr lang="en-US" sz="1400">
                <a:solidFill>
                  <a:schemeClr val="lt1"/>
                </a:solidFill>
                <a:latin typeface="Helvetica Neue"/>
                <a:ea typeface="Helvetica Neue"/>
                <a:cs typeface="Helvetica Neue"/>
                <a:sym typeface="Helvetica Neue"/>
              </a:rPr>
              <a:t>CESM Tutorial</a:t>
            </a:r>
            <a:endParaRPr>
              <a:solidFill>
                <a:schemeClr val="lt1"/>
              </a:solidFill>
              <a:latin typeface="Helvetica Neue"/>
              <a:ea typeface="Helvetica Neue"/>
              <a:cs typeface="Helvetica Neue"/>
              <a:sym typeface="Helvetica Neue"/>
            </a:endParaRPr>
          </a:p>
          <a:p>
            <a:pPr indent="-228600" lvl="1" marL="914400" rtl="0" algn="l">
              <a:lnSpc>
                <a:spcPct val="90000"/>
              </a:lnSpc>
              <a:spcBef>
                <a:spcPts val="0"/>
              </a:spcBef>
              <a:spcAft>
                <a:spcPts val="0"/>
              </a:spcAft>
              <a:buClr>
                <a:schemeClr val="lt1"/>
              </a:buClr>
              <a:buSzPts val="1400"/>
              <a:buNone/>
            </a:pPr>
            <a:r>
              <a:rPr lang="en-US" sz="1400">
                <a:solidFill>
                  <a:schemeClr val="lt1"/>
                </a:solidFill>
                <a:latin typeface="Helvetica Neue"/>
                <a:ea typeface="Helvetica Neue"/>
                <a:cs typeface="Helvetica Neue"/>
                <a:sym typeface="Helvetica Neue"/>
              </a:rPr>
              <a:t>80+ students</a:t>
            </a:r>
            <a:endParaRPr>
              <a:solidFill>
                <a:schemeClr val="lt1"/>
              </a:solidFill>
              <a:latin typeface="Helvetica Neue"/>
              <a:ea typeface="Helvetica Neue"/>
              <a:cs typeface="Helvetica Neue"/>
              <a:sym typeface="Helvetica Neue"/>
            </a:endParaRPr>
          </a:p>
          <a:p>
            <a:pPr indent="0" lvl="0" marL="914400" rtl="0" algn="l">
              <a:lnSpc>
                <a:spcPct val="90000"/>
              </a:lnSpc>
              <a:spcBef>
                <a:spcPts val="0"/>
              </a:spcBef>
              <a:spcAft>
                <a:spcPts val="0"/>
              </a:spcAft>
              <a:buNone/>
            </a:pPr>
            <a:r>
              <a:rPr lang="en-US" sz="1400">
                <a:solidFill>
                  <a:schemeClr val="lt1"/>
                </a:solidFill>
                <a:latin typeface="Helvetica Neue"/>
                <a:ea typeface="Helvetica Neue"/>
                <a:cs typeface="Helvetica Neue"/>
                <a:sym typeface="Helvetica Neue"/>
              </a:rPr>
              <a:t>materials freely available online</a:t>
            </a:r>
            <a:endParaRPr>
              <a:solidFill>
                <a:schemeClr val="lt1"/>
              </a:solidFill>
              <a:latin typeface="Helvetica Neue"/>
              <a:ea typeface="Helvetica Neue"/>
              <a:cs typeface="Helvetica Neue"/>
              <a:sym typeface="Helvetica Neue"/>
            </a:endParaRPr>
          </a:p>
          <a:p>
            <a:pPr indent="0" lvl="0" marL="914400" rtl="0" algn="l">
              <a:lnSpc>
                <a:spcPct val="90000"/>
              </a:lnSpc>
              <a:spcBef>
                <a:spcPts val="0"/>
              </a:spcBef>
              <a:spcAft>
                <a:spcPts val="0"/>
              </a:spcAft>
              <a:buNone/>
            </a:pPr>
            <a:r>
              <a:rPr lang="en-US" sz="1400">
                <a:solidFill>
                  <a:schemeClr val="lt1"/>
                </a:solidFill>
                <a:latin typeface="Helvetica Neue"/>
                <a:ea typeface="Helvetica Neue"/>
                <a:cs typeface="Helvetica Neue"/>
                <a:sym typeface="Helvetica Neue"/>
              </a:rPr>
              <a:t>Jupyter notebook</a:t>
            </a:r>
            <a:r>
              <a:rPr lang="en-US">
                <a:solidFill>
                  <a:schemeClr val="lt1"/>
                </a:solidFill>
                <a:latin typeface="Helvetica Neue"/>
                <a:ea typeface="Helvetica Neue"/>
                <a:cs typeface="Helvetica Neue"/>
                <a:sym typeface="Helvetica Neue"/>
              </a:rPr>
              <a:t>-based</a:t>
            </a:r>
            <a:endParaRPr sz="1400">
              <a:solidFill>
                <a:schemeClr val="lt1"/>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chemeClr val="lt1"/>
              </a:buClr>
              <a:buSzPts val="1800"/>
              <a:buFont typeface="Helvetica Neue"/>
              <a:buChar char="•"/>
            </a:pPr>
            <a:r>
              <a:rPr lang="en-US">
                <a:solidFill>
                  <a:schemeClr val="lt1"/>
                </a:solidFill>
                <a:latin typeface="Helvetica Neue"/>
                <a:ea typeface="Helvetica Neue"/>
                <a:cs typeface="Helvetica Neue"/>
                <a:sym typeface="Helvetica Neue"/>
              </a:rPr>
              <a:t>Cloud-based allows for remote </a:t>
            </a:r>
            <a:r>
              <a:rPr lang="en-US">
                <a:solidFill>
                  <a:schemeClr val="lt1"/>
                </a:solidFill>
                <a:latin typeface="Helvetica Neue"/>
                <a:ea typeface="Helvetica Neue"/>
                <a:cs typeface="Helvetica Neue"/>
                <a:sym typeface="Helvetica Neue"/>
              </a:rPr>
              <a:t>tutorials</a:t>
            </a:r>
            <a:r>
              <a:rPr lang="en-US">
                <a:solidFill>
                  <a:schemeClr val="lt1"/>
                </a:solidFill>
                <a:latin typeface="Helvetica Neue"/>
                <a:ea typeface="Helvetica Neue"/>
                <a:cs typeface="Helvetica Neue"/>
                <a:sym typeface="Helvetica Neue"/>
              </a:rPr>
              <a:t> at AGU, AMS, and elsewhere</a:t>
            </a:r>
            <a:endParaRPr>
              <a:solidFill>
                <a:schemeClr val="lt1"/>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8"/>
          <p:cNvSpPr/>
          <p:nvPr/>
        </p:nvSpPr>
        <p:spPr>
          <a:xfrm>
            <a:off x="2761631" y="1129792"/>
            <a:ext cx="6352500" cy="3486600"/>
          </a:xfrm>
          <a:prstGeom prst="rect">
            <a:avLst/>
          </a:prstGeom>
          <a:solidFill>
            <a:srgbClr val="43434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26" name="Google Shape;426;p68"/>
          <p:cNvSpPr txBox="1"/>
          <p:nvPr/>
        </p:nvSpPr>
        <p:spPr>
          <a:xfrm>
            <a:off x="457200" y="120912"/>
            <a:ext cx="8229600" cy="314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lang="en-US" sz="1700">
                <a:solidFill>
                  <a:schemeClr val="lt1"/>
                </a:solidFill>
              </a:rPr>
              <a:t>Learning and engagement opportunities</a:t>
            </a:r>
            <a:endParaRPr b="1" i="0" sz="1700" u="none" cap="none" strike="noStrike">
              <a:solidFill>
                <a:schemeClr val="lt1"/>
              </a:solidFill>
              <a:latin typeface="Arial"/>
              <a:ea typeface="Arial"/>
              <a:cs typeface="Arial"/>
              <a:sym typeface="Arial"/>
            </a:endParaRPr>
          </a:p>
        </p:txBody>
      </p:sp>
      <p:sp>
        <p:nvSpPr>
          <p:cNvPr id="427" name="Google Shape;427;p68"/>
          <p:cNvSpPr/>
          <p:nvPr/>
        </p:nvSpPr>
        <p:spPr>
          <a:xfrm>
            <a:off x="2041931" y="1132698"/>
            <a:ext cx="2284200" cy="3486600"/>
          </a:xfrm>
          <a:prstGeom prst="homePlate">
            <a:avLst>
              <a:gd fmla="val 53201" name="adj"/>
            </a:avLst>
          </a:prstGeom>
          <a:solidFill>
            <a:srgbClr val="B9CCE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8" name="Google Shape;428;p68"/>
          <p:cNvSpPr/>
          <p:nvPr/>
        </p:nvSpPr>
        <p:spPr>
          <a:xfrm>
            <a:off x="1907981" y="1129729"/>
            <a:ext cx="2284200" cy="3486600"/>
          </a:xfrm>
          <a:prstGeom prst="homePlate">
            <a:avLst>
              <a:gd fmla="val 53201" name="adj"/>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29" name="Google Shape;429;p68"/>
          <p:cNvPicPr preferRelativeResize="0"/>
          <p:nvPr/>
        </p:nvPicPr>
        <p:blipFill rotWithShape="1">
          <a:blip r:embed="rId3">
            <a:alphaModFix/>
          </a:blip>
          <a:srcRect b="0" l="0" r="12595" t="0"/>
          <a:stretch/>
        </p:blipFill>
        <p:spPr>
          <a:xfrm>
            <a:off x="-2419" y="1129688"/>
            <a:ext cx="4056000" cy="3486600"/>
          </a:xfrm>
          <a:prstGeom prst="homePlate">
            <a:avLst>
              <a:gd fmla="val 38726" name="adj"/>
            </a:avLst>
          </a:prstGeom>
          <a:noFill/>
          <a:ln>
            <a:noFill/>
          </a:ln>
        </p:spPr>
      </p:pic>
      <p:sp>
        <p:nvSpPr>
          <p:cNvPr id="430" name="Google Shape;430;p68"/>
          <p:cNvSpPr txBox="1"/>
          <p:nvPr/>
        </p:nvSpPr>
        <p:spPr>
          <a:xfrm>
            <a:off x="4572000" y="1370625"/>
            <a:ext cx="4322100" cy="29736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rgbClr val="000000"/>
              </a:buClr>
              <a:buSzPts val="1800"/>
              <a:buFont typeface="Arial"/>
              <a:buNone/>
            </a:pPr>
            <a:r>
              <a:rPr b="1" lang="en-US" sz="1700">
                <a:solidFill>
                  <a:srgbClr val="BBD52F"/>
                </a:solidFill>
                <a:latin typeface="Helvetica Neue"/>
                <a:ea typeface="Helvetica Neue"/>
                <a:cs typeface="Helvetica Neue"/>
                <a:sym typeface="Helvetica Neue"/>
              </a:rPr>
              <a:t>Tutorials</a:t>
            </a:r>
            <a:endParaRPr b="1" sz="1700">
              <a:solidFill>
                <a:srgbClr val="BBD52F"/>
              </a:solidFill>
              <a:latin typeface="Helvetica Neue"/>
              <a:ea typeface="Helvetica Neue"/>
              <a:cs typeface="Helvetica Neue"/>
              <a:sym typeface="Helvetica Neue"/>
            </a:endParaRPr>
          </a:p>
          <a:p>
            <a:pPr indent="-317500" lvl="0" marL="457200" rtl="0" algn="l">
              <a:lnSpc>
                <a:spcPct val="90000"/>
              </a:lnSpc>
              <a:spcBef>
                <a:spcPts val="0"/>
              </a:spcBef>
              <a:spcAft>
                <a:spcPts val="0"/>
              </a:spcAft>
              <a:buClr>
                <a:schemeClr val="lt1"/>
              </a:buClr>
              <a:buSzPts val="1400"/>
              <a:buChar char="•"/>
            </a:pPr>
            <a:r>
              <a:rPr lang="en-US">
                <a:solidFill>
                  <a:schemeClr val="lt1"/>
                </a:solidFill>
                <a:latin typeface="Helvetica Neue"/>
                <a:ea typeface="Helvetica Neue"/>
                <a:cs typeface="Helvetica Neue"/>
                <a:sym typeface="Helvetica Neue"/>
              </a:rPr>
              <a:t>CESM Tutorial (80+ students, online materials)</a:t>
            </a:r>
            <a:endParaRPr>
              <a:solidFill>
                <a:schemeClr val="lt1"/>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chemeClr val="lt1"/>
              </a:buClr>
              <a:buSzPts val="1800"/>
              <a:buFont typeface="Helvetica Neue"/>
              <a:buChar char="•"/>
            </a:pPr>
            <a:r>
              <a:rPr lang="en-US">
                <a:solidFill>
                  <a:schemeClr val="lt1"/>
                </a:solidFill>
                <a:latin typeface="Helvetica Neue"/>
                <a:ea typeface="Helvetica Neue"/>
                <a:cs typeface="Helvetica Neue"/>
                <a:sym typeface="Helvetica Neue"/>
              </a:rPr>
              <a:t>Cloud-based allows for remote tutorials at AGU, AMS, and elsewhere</a:t>
            </a:r>
            <a:endParaRPr>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800"/>
              <a:buFont typeface="Arial"/>
              <a:buNone/>
            </a:pPr>
            <a:r>
              <a:t/>
            </a:r>
            <a:endParaRPr sz="14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800"/>
              <a:buFont typeface="Arial"/>
              <a:buNone/>
            </a:pPr>
            <a:r>
              <a:rPr b="1" lang="en-US" sz="1700">
                <a:solidFill>
                  <a:srgbClr val="BBD52F"/>
                </a:solidFill>
                <a:latin typeface="Helvetica Neue"/>
                <a:ea typeface="Helvetica Neue"/>
                <a:cs typeface="Helvetica Neue"/>
                <a:sym typeface="Helvetica Neue"/>
              </a:rPr>
              <a:t>Mentoring</a:t>
            </a:r>
            <a:endParaRPr b="1" sz="1700">
              <a:solidFill>
                <a:srgbClr val="BBD52F"/>
              </a:solidFill>
              <a:latin typeface="Helvetica Neue"/>
              <a:ea typeface="Helvetica Neue"/>
              <a:cs typeface="Helvetica Neue"/>
              <a:sym typeface="Helvetica Neue"/>
            </a:endParaRPr>
          </a:p>
          <a:p>
            <a:pPr indent="-317500" lvl="0" marL="457200" rtl="0" algn="l">
              <a:lnSpc>
                <a:spcPct val="90000"/>
              </a:lnSpc>
              <a:spcBef>
                <a:spcPts val="0"/>
              </a:spcBef>
              <a:spcAft>
                <a:spcPts val="0"/>
              </a:spcAft>
              <a:buClr>
                <a:schemeClr val="lt1"/>
              </a:buClr>
              <a:buSzPts val="1400"/>
              <a:buChar char="•"/>
            </a:pPr>
            <a:r>
              <a:rPr lang="en-US" sz="1400">
                <a:solidFill>
                  <a:schemeClr val="lt1"/>
                </a:solidFill>
                <a:latin typeface="Helvetica Neue"/>
                <a:ea typeface="Helvetica Neue"/>
                <a:cs typeface="Helvetica Neue"/>
                <a:sym typeface="Helvetica Neue"/>
              </a:rPr>
              <a:t>NCAR CESM staff host graduate students / postdocs / and faculty visits </a:t>
            </a:r>
            <a:endParaRPr sz="1400">
              <a:solidFill>
                <a:schemeClr val="lt1"/>
              </a:solidFill>
              <a:latin typeface="Helvetica Neue"/>
              <a:ea typeface="Helvetica Neue"/>
              <a:cs typeface="Helvetica Neue"/>
              <a:sym typeface="Helvetica Neue"/>
            </a:endParaRPr>
          </a:p>
          <a:p>
            <a:pPr indent="0" lvl="0" marL="0" rtl="0" algn="l">
              <a:lnSpc>
                <a:spcPct val="90000"/>
              </a:lnSpc>
              <a:spcBef>
                <a:spcPts val="600"/>
              </a:spcBef>
              <a:spcAft>
                <a:spcPts val="0"/>
              </a:spcAft>
              <a:buNone/>
            </a:pPr>
            <a:r>
              <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9"/>
          <p:cNvSpPr/>
          <p:nvPr/>
        </p:nvSpPr>
        <p:spPr>
          <a:xfrm>
            <a:off x="2761631" y="1129792"/>
            <a:ext cx="6352500" cy="3486600"/>
          </a:xfrm>
          <a:prstGeom prst="rect">
            <a:avLst/>
          </a:prstGeom>
          <a:solidFill>
            <a:srgbClr val="43434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36" name="Google Shape;436;p69"/>
          <p:cNvSpPr txBox="1"/>
          <p:nvPr/>
        </p:nvSpPr>
        <p:spPr>
          <a:xfrm>
            <a:off x="457200" y="120912"/>
            <a:ext cx="8229600" cy="314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lang="en-US" sz="1700">
                <a:solidFill>
                  <a:schemeClr val="lt1"/>
                </a:solidFill>
              </a:rPr>
              <a:t>Learning and engagement opportunities</a:t>
            </a:r>
            <a:endParaRPr b="1" i="0" sz="1700" u="none" cap="none" strike="noStrike">
              <a:solidFill>
                <a:schemeClr val="lt1"/>
              </a:solidFill>
              <a:latin typeface="Arial"/>
              <a:ea typeface="Arial"/>
              <a:cs typeface="Arial"/>
              <a:sym typeface="Arial"/>
            </a:endParaRPr>
          </a:p>
        </p:txBody>
      </p:sp>
      <p:sp>
        <p:nvSpPr>
          <p:cNvPr id="437" name="Google Shape;437;p69"/>
          <p:cNvSpPr/>
          <p:nvPr/>
        </p:nvSpPr>
        <p:spPr>
          <a:xfrm>
            <a:off x="2041931" y="1132698"/>
            <a:ext cx="2284200" cy="3486600"/>
          </a:xfrm>
          <a:prstGeom prst="homePlate">
            <a:avLst>
              <a:gd fmla="val 53201" name="adj"/>
            </a:avLst>
          </a:prstGeom>
          <a:solidFill>
            <a:srgbClr val="B9CCE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8" name="Google Shape;438;p69"/>
          <p:cNvSpPr/>
          <p:nvPr/>
        </p:nvSpPr>
        <p:spPr>
          <a:xfrm>
            <a:off x="1907981" y="1129729"/>
            <a:ext cx="2284200" cy="3486600"/>
          </a:xfrm>
          <a:prstGeom prst="homePlate">
            <a:avLst>
              <a:gd fmla="val 53201" name="adj"/>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9" name="Google Shape;439;p69"/>
          <p:cNvSpPr txBox="1"/>
          <p:nvPr/>
        </p:nvSpPr>
        <p:spPr>
          <a:xfrm>
            <a:off x="4572000" y="1370625"/>
            <a:ext cx="4322100" cy="29736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rgbClr val="000000"/>
              </a:buClr>
              <a:buSzPts val="1800"/>
              <a:buFont typeface="Arial"/>
              <a:buNone/>
            </a:pPr>
            <a:r>
              <a:rPr b="1" lang="en-US" sz="1700">
                <a:solidFill>
                  <a:srgbClr val="BBD52F"/>
                </a:solidFill>
                <a:latin typeface="Helvetica Neue"/>
                <a:ea typeface="Helvetica Neue"/>
                <a:cs typeface="Helvetica Neue"/>
                <a:sym typeface="Helvetica Neue"/>
              </a:rPr>
              <a:t>Tutorials</a:t>
            </a:r>
            <a:endParaRPr b="1" sz="1700">
              <a:solidFill>
                <a:srgbClr val="BBD52F"/>
              </a:solidFill>
              <a:latin typeface="Helvetica Neue"/>
              <a:ea typeface="Helvetica Neue"/>
              <a:cs typeface="Helvetica Neue"/>
              <a:sym typeface="Helvetica Neue"/>
            </a:endParaRPr>
          </a:p>
          <a:p>
            <a:pPr indent="-317500" lvl="0" marL="457200" rtl="0" algn="l">
              <a:lnSpc>
                <a:spcPct val="90000"/>
              </a:lnSpc>
              <a:spcBef>
                <a:spcPts val="0"/>
              </a:spcBef>
              <a:spcAft>
                <a:spcPts val="0"/>
              </a:spcAft>
              <a:buClr>
                <a:schemeClr val="lt1"/>
              </a:buClr>
              <a:buSzPts val="1400"/>
              <a:buChar char="•"/>
            </a:pPr>
            <a:r>
              <a:rPr lang="en-US">
                <a:solidFill>
                  <a:schemeClr val="lt1"/>
                </a:solidFill>
                <a:latin typeface="Helvetica Neue"/>
                <a:ea typeface="Helvetica Neue"/>
                <a:cs typeface="Helvetica Neue"/>
                <a:sym typeface="Helvetica Neue"/>
              </a:rPr>
              <a:t>CESM Tutorial (80+ students, online materials)</a:t>
            </a:r>
            <a:endParaRPr>
              <a:solidFill>
                <a:schemeClr val="lt1"/>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chemeClr val="lt1"/>
              </a:buClr>
              <a:buSzPts val="1800"/>
              <a:buFont typeface="Helvetica Neue"/>
              <a:buChar char="•"/>
            </a:pPr>
            <a:r>
              <a:rPr lang="en-US">
                <a:solidFill>
                  <a:schemeClr val="lt1"/>
                </a:solidFill>
                <a:latin typeface="Helvetica Neue"/>
                <a:ea typeface="Helvetica Neue"/>
                <a:cs typeface="Helvetica Neue"/>
                <a:sym typeface="Helvetica Neue"/>
              </a:rPr>
              <a:t>Cloud-based allows for remote tutorials at AGU, AMS, and elsewhere</a:t>
            </a:r>
            <a:endParaRPr>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800"/>
              <a:buFont typeface="Arial"/>
              <a:buNone/>
            </a:pPr>
            <a:r>
              <a:t/>
            </a:r>
            <a:endParaRPr>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800"/>
              <a:buFont typeface="Arial"/>
              <a:buNone/>
            </a:pPr>
            <a:r>
              <a:rPr b="1" lang="en-US" sz="1700">
                <a:solidFill>
                  <a:srgbClr val="BBD52F"/>
                </a:solidFill>
                <a:latin typeface="Helvetica Neue"/>
                <a:ea typeface="Helvetica Neue"/>
                <a:cs typeface="Helvetica Neue"/>
                <a:sym typeface="Helvetica Neue"/>
              </a:rPr>
              <a:t>Mentoring</a:t>
            </a:r>
            <a:endParaRPr b="1" sz="1700">
              <a:solidFill>
                <a:srgbClr val="BBD52F"/>
              </a:solidFill>
              <a:latin typeface="Helvetica Neue"/>
              <a:ea typeface="Helvetica Neue"/>
              <a:cs typeface="Helvetica Neue"/>
              <a:sym typeface="Helvetica Neue"/>
            </a:endParaRPr>
          </a:p>
          <a:p>
            <a:pPr indent="-317500" lvl="0" marL="457200" rtl="0" algn="l">
              <a:lnSpc>
                <a:spcPct val="90000"/>
              </a:lnSpc>
              <a:spcBef>
                <a:spcPts val="0"/>
              </a:spcBef>
              <a:spcAft>
                <a:spcPts val="0"/>
              </a:spcAft>
              <a:buClr>
                <a:schemeClr val="lt1"/>
              </a:buClr>
              <a:buSzPts val="1400"/>
              <a:buChar char="•"/>
            </a:pPr>
            <a:r>
              <a:rPr lang="en-US" sz="1400">
                <a:solidFill>
                  <a:schemeClr val="lt1"/>
                </a:solidFill>
                <a:latin typeface="Helvetica Neue"/>
                <a:ea typeface="Helvetica Neue"/>
                <a:cs typeface="Helvetica Neue"/>
                <a:sym typeface="Helvetica Neue"/>
              </a:rPr>
              <a:t>NCAR CESM staff host graduate students / postdocs / and faculty visits </a:t>
            </a:r>
            <a:endParaRPr sz="1400">
              <a:solidFill>
                <a:schemeClr val="lt1"/>
              </a:solidFill>
              <a:latin typeface="Helvetica Neue"/>
              <a:ea typeface="Helvetica Neue"/>
              <a:cs typeface="Helvetica Neue"/>
              <a:sym typeface="Helvetica Neue"/>
            </a:endParaRPr>
          </a:p>
          <a:p>
            <a:pPr indent="0" lvl="0" marL="0" rtl="0" algn="l">
              <a:lnSpc>
                <a:spcPct val="90000"/>
              </a:lnSpc>
              <a:spcBef>
                <a:spcPts val="600"/>
              </a:spcBef>
              <a:spcAft>
                <a:spcPts val="0"/>
              </a:spcAft>
              <a:buNone/>
            </a:pPr>
            <a:r>
              <a:t/>
            </a:r>
            <a:endParaRPr sz="1200">
              <a:solidFill>
                <a:schemeClr val="lt1"/>
              </a:solidFill>
              <a:latin typeface="Helvetica Neue"/>
              <a:ea typeface="Helvetica Neue"/>
              <a:cs typeface="Helvetica Neue"/>
              <a:sym typeface="Helvetica Neue"/>
            </a:endParaRPr>
          </a:p>
        </p:txBody>
      </p:sp>
      <p:pic>
        <p:nvPicPr>
          <p:cNvPr id="440" name="Google Shape;440;p69"/>
          <p:cNvPicPr preferRelativeResize="0"/>
          <p:nvPr/>
        </p:nvPicPr>
        <p:blipFill rotWithShape="1">
          <a:blip r:embed="rId3">
            <a:alphaModFix/>
          </a:blip>
          <a:srcRect b="0" l="22828" r="12776" t="0"/>
          <a:stretch/>
        </p:blipFill>
        <p:spPr>
          <a:xfrm>
            <a:off x="-152400" y="1139950"/>
            <a:ext cx="4207800" cy="3466200"/>
          </a:xfrm>
          <a:prstGeom prst="homePlate">
            <a:avLst>
              <a:gd fmla="val 39641"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0"/>
          <p:cNvSpPr txBox="1"/>
          <p:nvPr>
            <p:ph idx="4294967295" type="title"/>
          </p:nvPr>
        </p:nvSpPr>
        <p:spPr>
          <a:xfrm>
            <a:off x="329541" y="103999"/>
            <a:ext cx="8229600" cy="314400"/>
          </a:xfrm>
          <a:prstGeom prst="rect">
            <a:avLst/>
          </a:prstGeom>
          <a:noFill/>
          <a:ln>
            <a:noFill/>
          </a:ln>
          <a:effectLst>
            <a:outerShdw blurRad="57150" rotWithShape="0" algn="bl" dir="5400000" dist="19050">
              <a:srgbClr val="000000">
                <a:alpha val="49800"/>
              </a:srgbClr>
            </a:outerShdw>
          </a:effectLst>
        </p:spPr>
        <p:txBody>
          <a:bodyPr anchorCtr="0" anchor="ctr" bIns="45800" lIns="91625" spcFirstLastPara="1" rIns="91625" wrap="square" tIns="45800">
            <a:noAutofit/>
          </a:bodyPr>
          <a:lstStyle/>
          <a:p>
            <a:pPr indent="0" lvl="0" marL="0" rtl="0" algn="ctr">
              <a:lnSpc>
                <a:spcPct val="100000"/>
              </a:lnSpc>
              <a:spcBef>
                <a:spcPts val="0"/>
              </a:spcBef>
              <a:spcAft>
                <a:spcPts val="0"/>
              </a:spcAft>
              <a:buSzPts val="1700"/>
              <a:buNone/>
            </a:pPr>
            <a:r>
              <a:rPr lang="en-US"/>
              <a:t>User Support: DiscussCESM Forum</a:t>
            </a:r>
            <a:endParaRPr/>
          </a:p>
        </p:txBody>
      </p:sp>
      <p:sp>
        <p:nvSpPr>
          <p:cNvPr id="446" name="Google Shape;446;p70"/>
          <p:cNvSpPr txBox="1"/>
          <p:nvPr/>
        </p:nvSpPr>
        <p:spPr>
          <a:xfrm>
            <a:off x="6080750" y="5234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https://bb.cgd.ucar.edu/cesm/</a:t>
            </a:r>
            <a:endParaRPr>
              <a:solidFill>
                <a:schemeClr val="lt1"/>
              </a:solidFill>
            </a:endParaRPr>
          </a:p>
        </p:txBody>
      </p:sp>
      <p:pic>
        <p:nvPicPr>
          <p:cNvPr id="447" name="Google Shape;447;p70"/>
          <p:cNvPicPr preferRelativeResize="0"/>
          <p:nvPr/>
        </p:nvPicPr>
        <p:blipFill>
          <a:blip r:embed="rId3">
            <a:alphaModFix/>
          </a:blip>
          <a:stretch>
            <a:fillRect/>
          </a:stretch>
        </p:blipFill>
        <p:spPr>
          <a:xfrm>
            <a:off x="487675" y="804424"/>
            <a:ext cx="8148075" cy="4011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1"/>
          <p:cNvSpPr txBox="1"/>
          <p:nvPr>
            <p:ph idx="4294967295" type="title"/>
          </p:nvPr>
        </p:nvSpPr>
        <p:spPr>
          <a:xfrm>
            <a:off x="-82050" y="103999"/>
            <a:ext cx="8229600" cy="314400"/>
          </a:xfrm>
          <a:prstGeom prst="rect">
            <a:avLst/>
          </a:prstGeom>
          <a:noFill/>
          <a:ln>
            <a:noFill/>
          </a:ln>
          <a:effectLst>
            <a:outerShdw blurRad="57150" rotWithShape="0" algn="bl" dir="5400000" dist="19050">
              <a:srgbClr val="000000">
                <a:alpha val="49800"/>
              </a:srgbClr>
            </a:outerShdw>
          </a:effectLst>
        </p:spPr>
        <p:txBody>
          <a:bodyPr anchorCtr="0" anchor="ctr" bIns="45800" lIns="91625" spcFirstLastPara="1" rIns="91625" wrap="square" tIns="45800">
            <a:noAutofit/>
          </a:bodyPr>
          <a:lstStyle/>
          <a:p>
            <a:pPr indent="0" lvl="0" marL="0" rtl="0" algn="ctr">
              <a:lnSpc>
                <a:spcPct val="100000"/>
              </a:lnSpc>
              <a:spcBef>
                <a:spcPts val="0"/>
              </a:spcBef>
              <a:spcAft>
                <a:spcPts val="0"/>
              </a:spcAft>
              <a:buSzPts val="1700"/>
              <a:buNone/>
            </a:pPr>
            <a:r>
              <a:rPr lang="en-US"/>
              <a:t>DiscussCESM Forum</a:t>
            </a:r>
            <a:endParaRPr/>
          </a:p>
        </p:txBody>
      </p:sp>
      <p:sp>
        <p:nvSpPr>
          <p:cNvPr id="453" name="Google Shape;453;p71"/>
          <p:cNvSpPr txBox="1"/>
          <p:nvPr/>
        </p:nvSpPr>
        <p:spPr>
          <a:xfrm>
            <a:off x="6080750" y="5234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https://bb.cgd.ucar.edu/cesm/</a:t>
            </a:r>
            <a:endParaRPr>
              <a:solidFill>
                <a:schemeClr val="lt1"/>
              </a:solidFill>
            </a:endParaRPr>
          </a:p>
        </p:txBody>
      </p:sp>
      <p:pic>
        <p:nvPicPr>
          <p:cNvPr id="454" name="Google Shape;454;p71"/>
          <p:cNvPicPr preferRelativeResize="0"/>
          <p:nvPr/>
        </p:nvPicPr>
        <p:blipFill>
          <a:blip r:embed="rId3">
            <a:alphaModFix/>
          </a:blip>
          <a:stretch>
            <a:fillRect/>
          </a:stretch>
        </p:blipFill>
        <p:spPr>
          <a:xfrm>
            <a:off x="487675" y="804424"/>
            <a:ext cx="8148075" cy="4011450"/>
          </a:xfrm>
          <a:prstGeom prst="rect">
            <a:avLst/>
          </a:prstGeom>
          <a:noFill/>
          <a:ln>
            <a:noFill/>
          </a:ln>
        </p:spPr>
      </p:pic>
      <p:pic>
        <p:nvPicPr>
          <p:cNvPr id="455" name="Google Shape;455;p71"/>
          <p:cNvPicPr preferRelativeResize="0"/>
          <p:nvPr/>
        </p:nvPicPr>
        <p:blipFill>
          <a:blip r:embed="rId4">
            <a:alphaModFix/>
          </a:blip>
          <a:stretch>
            <a:fillRect/>
          </a:stretch>
        </p:blipFill>
        <p:spPr>
          <a:xfrm>
            <a:off x="2611725" y="716275"/>
            <a:ext cx="6418001" cy="438150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2"/>
          <p:cNvSpPr txBox="1"/>
          <p:nvPr>
            <p:ph type="title"/>
          </p:nvPr>
        </p:nvSpPr>
        <p:spPr>
          <a:xfrm>
            <a:off x="457200" y="130250"/>
            <a:ext cx="8229600" cy="3144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Support for Developers</a:t>
            </a:r>
            <a:endParaRPr/>
          </a:p>
        </p:txBody>
      </p:sp>
      <p:sp>
        <p:nvSpPr>
          <p:cNvPr id="462" name="Google Shape;462;p72"/>
          <p:cNvSpPr txBox="1"/>
          <p:nvPr>
            <p:ph idx="1" type="body"/>
          </p:nvPr>
        </p:nvSpPr>
        <p:spPr>
          <a:xfrm>
            <a:off x="457200" y="1333503"/>
            <a:ext cx="8229600" cy="35991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pic>
        <p:nvPicPr>
          <p:cNvPr id="463" name="Google Shape;463;p72"/>
          <p:cNvPicPr preferRelativeResize="0"/>
          <p:nvPr/>
        </p:nvPicPr>
        <p:blipFill>
          <a:blip r:embed="rId3">
            <a:alphaModFix/>
          </a:blip>
          <a:stretch>
            <a:fillRect/>
          </a:stretch>
        </p:blipFill>
        <p:spPr>
          <a:xfrm>
            <a:off x="32000" y="603575"/>
            <a:ext cx="8121400" cy="4493200"/>
          </a:xfrm>
          <a:prstGeom prst="rect">
            <a:avLst/>
          </a:prstGeom>
          <a:noFill/>
          <a:ln>
            <a:noFill/>
          </a:ln>
        </p:spPr>
      </p:pic>
      <p:sp>
        <p:nvSpPr>
          <p:cNvPr id="464" name="Google Shape;464;p72"/>
          <p:cNvSpPr txBox="1"/>
          <p:nvPr/>
        </p:nvSpPr>
        <p:spPr>
          <a:xfrm>
            <a:off x="5635200" y="3455450"/>
            <a:ext cx="2899200" cy="6771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2"/>
                </a:solidFill>
              </a:rPr>
              <a:t>Easy to run and understand ‘quick look’ test suite </a:t>
            </a:r>
            <a:endParaRPr b="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3"/>
          <p:cNvSpPr txBox="1"/>
          <p:nvPr>
            <p:ph type="title"/>
          </p:nvPr>
        </p:nvSpPr>
        <p:spPr>
          <a:xfrm>
            <a:off x="457200" y="130250"/>
            <a:ext cx="8229600" cy="3144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Open Development Process: Open meetings</a:t>
            </a:r>
            <a:endParaRPr/>
          </a:p>
        </p:txBody>
      </p:sp>
      <p:sp>
        <p:nvSpPr>
          <p:cNvPr id="471" name="Google Shape;471;p73"/>
          <p:cNvSpPr txBox="1"/>
          <p:nvPr>
            <p:ph idx="1" type="body"/>
          </p:nvPr>
        </p:nvSpPr>
        <p:spPr>
          <a:xfrm>
            <a:off x="457200" y="1333503"/>
            <a:ext cx="8229600" cy="35991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graphicFrame>
        <p:nvGraphicFramePr>
          <p:cNvPr id="472" name="Google Shape;472;p73"/>
          <p:cNvGraphicFramePr/>
          <p:nvPr/>
        </p:nvGraphicFramePr>
        <p:xfrm>
          <a:off x="329313" y="659764"/>
          <a:ext cx="3000000" cy="3000000"/>
        </p:xfrm>
        <a:graphic>
          <a:graphicData uri="http://schemas.openxmlformats.org/drawingml/2006/table">
            <a:tbl>
              <a:tblPr>
                <a:noFill/>
                <a:tableStyleId>{72AFE5E2-2567-4D88-8C5C-D7AD79F2F007}</a:tableStyleId>
              </a:tblPr>
              <a:tblGrid>
                <a:gridCol w="897875"/>
                <a:gridCol w="2799025"/>
                <a:gridCol w="650125"/>
                <a:gridCol w="661775"/>
                <a:gridCol w="3781350"/>
              </a:tblGrid>
              <a:tr h="437975">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t>Run</a:t>
                      </a:r>
                      <a:endParaRPr b="1"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000" u="none" cap="none" strike="noStrike"/>
                        <a:t>Description</a:t>
                      </a:r>
                      <a:endParaRPr b="1"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t>Nyrs</a:t>
                      </a:r>
                      <a:endParaRPr b="1"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t>Diags /</a:t>
                      </a:r>
                      <a:br>
                        <a:rPr b="1" lang="en-US" sz="1000" u="none" cap="none" strike="noStrike"/>
                      </a:br>
                      <a:r>
                        <a:rPr b="1" lang="en-US" sz="1000" u="none" cap="none" strike="noStrike"/>
                        <a:t>Github</a:t>
                      </a:r>
                      <a:endParaRPr b="1"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900" u="none" cap="none" strike="noStrike"/>
                        <a:t>Purpose of the run + comments</a:t>
                      </a:r>
                      <a:endParaRPr b="1"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087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t>54</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000" u="none" cap="none" strike="noStrike">
                          <a:solidFill>
                            <a:schemeClr val="dk1"/>
                          </a:solidFill>
                        </a:rPr>
                        <a:t>New baseline tag = </a:t>
                      </a:r>
                      <a:r>
                        <a:rPr b="1" lang="en-US" sz="1000" u="none" cap="none" strike="noStrike">
                          <a:solidFill>
                            <a:schemeClr val="dk1"/>
                          </a:solidFill>
                        </a:rPr>
                        <a:t>cesm2_3_alpha16g </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EAD1D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rPr>
                        <a:t>150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EAD1D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sng" cap="none" strike="noStrike">
                          <a:solidFill>
                            <a:schemeClr val="dk2"/>
                          </a:solidFill>
                          <a:hlinkClick r:id="rId3">
                            <a:extLst>
                              <a:ext uri="{A12FA001-AC4F-418D-AE19-62706E023703}">
                                <ahyp:hlinkClr val="tx"/>
                              </a:ext>
                            </a:extLst>
                          </a:hlinkClick>
                        </a:rPr>
                        <a:t>#420</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900" u="none" cap="none" strike="noStrike">
                          <a:solidFill>
                            <a:schemeClr val="dk1"/>
                          </a:solidFill>
                        </a:rPr>
                        <a:t>Baseline</a:t>
                      </a:r>
                      <a:r>
                        <a:rPr lang="en-US" sz="900" u="none" cap="none" strike="noStrike">
                          <a:solidFill>
                            <a:schemeClr val="dk1"/>
                          </a:solidFill>
                        </a:rPr>
                        <a:t> (dust tuning </a:t>
                      </a:r>
                      <a:r>
                        <a:rPr lang="en-US" sz="900" u="none" cap="none" strike="noStrike">
                          <a:solidFill>
                            <a:srgbClr val="1F2328"/>
                          </a:solidFill>
                        </a:rPr>
                        <a:t>dust_emis_fact = 1.3)</a:t>
                      </a:r>
                      <a:br>
                        <a:rPr lang="en-US" sz="900" u="none" cap="none" strike="noStrike">
                          <a:solidFill>
                            <a:srgbClr val="1F2328"/>
                          </a:solidFill>
                        </a:rPr>
                      </a:br>
                      <a:r>
                        <a:rPr b="1" lang="en-US" sz="900" u="none" cap="none" strike="noStrike">
                          <a:solidFill>
                            <a:srgbClr val="1F2328"/>
                          </a:solidFill>
                        </a:rPr>
                        <a:t>Issue: ENSO amplitude too large + double ITCZ</a:t>
                      </a:r>
                      <a:endParaRPr b="1" sz="9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EAD1DC"/>
                    </a:solidFill>
                  </a:tcPr>
                </a:tc>
              </a:tr>
              <a:tr h="4175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t>64</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000" u="none" cap="none" strike="noStrike">
                          <a:solidFill>
                            <a:schemeClr val="dk1"/>
                          </a:solidFill>
                        </a:rPr>
                        <a:t>54  + gustiness</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rPr>
                        <a:t>58</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dk1"/>
                        </a:buClr>
                        <a:buSzPts val="900"/>
                        <a:buFont typeface="Arial"/>
                        <a:buNone/>
                      </a:pPr>
                      <a:r>
                        <a:rPr lang="en-US" sz="1000" u="sng" cap="none" strike="noStrike">
                          <a:solidFill>
                            <a:schemeClr val="dk2"/>
                          </a:solidFill>
                          <a:hlinkClick r:id="rId4">
                            <a:extLst>
                              <a:ext uri="{A12FA001-AC4F-418D-AE19-62706E023703}">
                                <ahyp:hlinkClr val="tx"/>
                              </a:ext>
                            </a:extLst>
                          </a:hlinkClick>
                        </a:rPr>
                        <a:t>#440</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900" u="none" cap="none" strike="noStrike"/>
                        <a:t>Purpose: Convective gust enhancement of U10</a:t>
                      </a:r>
                      <a:br>
                        <a:rPr lang="en-US" sz="900" u="none" cap="none" strike="noStrike"/>
                      </a:br>
                      <a:r>
                        <a:rPr lang="en-US" sz="900" u="none" cap="none" strike="noStrike"/>
                        <a:t>Gustiness reduces </a:t>
                      </a:r>
                      <a:r>
                        <a:rPr b="1" lang="en-US" sz="900" u="none" cap="none" strike="noStrike"/>
                        <a:t>ENSO amplitude</a:t>
                      </a:r>
                      <a:r>
                        <a:rPr lang="en-US" sz="900" u="none" cap="none" strike="noStrike"/>
                        <a:t> </a:t>
                      </a:r>
                      <a:r>
                        <a:rPr lang="en-US" sz="900" u="none" cap="none" strike="noStrike">
                          <a:solidFill>
                            <a:schemeClr val="dk1"/>
                          </a:solidFill>
                        </a:rPr>
                        <a:t>=&gt; </a:t>
                      </a:r>
                      <a:r>
                        <a:rPr b="1" lang="en-US" sz="900" u="none" cap="none" strike="noStrike">
                          <a:solidFill>
                            <a:schemeClr val="dk1"/>
                          </a:solidFill>
                        </a:rPr>
                        <a:t>Lab sea freeze </a:t>
                      </a:r>
                      <a:r>
                        <a:rPr lang="en-US" sz="900" u="none" cap="none" strike="noStrike">
                          <a:solidFill>
                            <a:schemeClr val="dk1"/>
                          </a:solidFill>
                        </a:rPr>
                        <a:t>around yr 50</a:t>
                      </a:r>
                      <a:r>
                        <a:rPr lang="en-US" sz="900" u="none" cap="none" strike="noStrike"/>
                        <a:t>  </a:t>
                      </a:r>
                      <a:endParaRPr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r>
              <a:tr h="2919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t>64e,f,i,j</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000" u="none" cap="none" strike="noStrike">
                          <a:solidFill>
                            <a:schemeClr val="dk1"/>
                          </a:solidFill>
                        </a:rPr>
                        <a:t>Start from 64 at yr 43 + perturbation</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rPr>
                        <a:t>80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dk1"/>
                        </a:buClr>
                        <a:buSzPts val="900"/>
                        <a:buFont typeface="Arial"/>
                        <a:buNone/>
                      </a:pPr>
                      <a:r>
                        <a:rPr lang="en-US" sz="1000" u="sng" cap="none" strike="noStrike">
                          <a:solidFill>
                            <a:schemeClr val="dk2"/>
                          </a:solidFill>
                          <a:hlinkClick r:id="rId5">
                            <a:extLst>
                              <a:ext uri="{A12FA001-AC4F-418D-AE19-62706E023703}">
                                <ahyp:hlinkClr val="tx"/>
                              </a:ext>
                            </a:extLst>
                          </a:hlinkClick>
                        </a:rPr>
                        <a:t>#463</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900" u="none" cap="none" strike="noStrike"/>
                        <a:t>Purpose: How robust is Lab Sea freeze in 64?  (Lab sea freeze)</a:t>
                      </a:r>
                      <a:endParaRPr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r>
              <a:tr h="2919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t>64g,h</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000" u="none" cap="none" strike="noStrike">
                          <a:solidFill>
                            <a:schemeClr val="dk1"/>
                          </a:solidFill>
                        </a:rPr>
                        <a:t>Start from 64 at yr 33 + perturbation</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rPr>
                        <a:t>80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dk1"/>
                        </a:buClr>
                        <a:buSzPts val="900"/>
                        <a:buFont typeface="Arial"/>
                        <a:buNone/>
                      </a:pPr>
                      <a:r>
                        <a:rPr lang="en-US" sz="1000" u="sng" cap="none" strike="noStrike">
                          <a:solidFill>
                            <a:schemeClr val="accent5"/>
                          </a:solidFill>
                          <a:hlinkClick r:id="rId6">
                            <a:extLst>
                              <a:ext uri="{A12FA001-AC4F-418D-AE19-62706E023703}">
                                <ahyp:hlinkClr val="tx"/>
                              </a:ext>
                            </a:extLst>
                          </a:hlinkClick>
                        </a:rPr>
                        <a:t>#463</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US" sz="900" u="none" cap="none" strike="noStrike">
                          <a:solidFill>
                            <a:schemeClr val="dk1"/>
                          </a:solidFill>
                        </a:rPr>
                        <a:t>Purpose: How robust is Lab Sea freeze in 64?</a:t>
                      </a:r>
                      <a:endParaRPr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C9DAF8"/>
                    </a:solidFill>
                  </a:tcPr>
                </a:tc>
              </a:tr>
              <a:tr h="2919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73, 75</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rPr>
                        <a:t>Cold branch</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rPr>
                        <a:t>18,</a:t>
                      </a:r>
                      <a:r>
                        <a:rPr lang="en-US" sz="1000" u="none" cap="none" strike="noStrike">
                          <a:solidFill>
                            <a:srgbClr val="FF0000"/>
                          </a:solidFill>
                        </a:rPr>
                        <a:t>62</a:t>
                      </a:r>
                      <a:endParaRPr sz="1000" u="none" cap="none" strike="noStrike">
                        <a:solidFill>
                          <a:srgbClr val="FF0000"/>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US" sz="1000" u="sng" cap="none" strike="noStrike">
                          <a:solidFill>
                            <a:schemeClr val="dk2"/>
                          </a:solidFill>
                          <a:hlinkClick r:id="rId7">
                            <a:extLst>
                              <a:ext uri="{A12FA001-AC4F-418D-AE19-62706E023703}">
                                <ahyp:hlinkClr val="tx"/>
                              </a:ext>
                            </a:extLst>
                          </a:hlinkClick>
                        </a:rPr>
                        <a:t>#460</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t>Cold branch = more cam6-like</a:t>
                      </a:r>
                      <a:endParaRPr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r>
              <a:tr h="2919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74, 76</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000" u="none" cap="none" strike="noStrike">
                          <a:solidFill>
                            <a:schemeClr val="dk1"/>
                          </a:solidFill>
                        </a:rPr>
                        <a:t>Warm branch </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rPr>
                        <a:t>22,</a:t>
                      </a:r>
                      <a:r>
                        <a:rPr lang="en-US" sz="1000" u="none" cap="none" strike="noStrike">
                          <a:solidFill>
                            <a:srgbClr val="FF0000"/>
                          </a:solidFill>
                        </a:rPr>
                        <a:t>41</a:t>
                      </a:r>
                      <a:endParaRPr sz="1000" u="none" cap="none" strike="noStrike">
                        <a:solidFill>
                          <a:srgbClr val="FF0000"/>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sng" cap="none" strike="noStrike">
                          <a:solidFill>
                            <a:schemeClr val="dk2"/>
                          </a:solidFill>
                          <a:hlinkClick r:id="rId8">
                            <a:extLst>
                              <a:ext uri="{A12FA001-AC4F-418D-AE19-62706E023703}">
                                <ahyp:hlinkClr val="tx"/>
                              </a:ext>
                            </a:extLst>
                          </a:hlinkClick>
                        </a:rPr>
                        <a:t>#471</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900" u="none" cap="none" strike="noStrike">
                          <a:solidFill>
                            <a:schemeClr val="dk1"/>
                          </a:solidFill>
                        </a:rPr>
                        <a:t>Warm branch = latest greatest clubb </a:t>
                      </a:r>
                      <a:endParaRPr sz="9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r>
              <a:tr h="2919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73b,75b</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rPr>
                        <a:t>Same as 73,75 starting from run 54 yr 50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rPr>
                        <a:t>63,38</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rPr>
                        <a:t>Start from spunup state (Use ocn/atm spunup state - no ice/lnd spinup)</a:t>
                      </a:r>
                      <a:endParaRPr sz="9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r>
              <a:tr h="2919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73c,75c,66c</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rPr>
                        <a:t>Same as 73,75 starting from run 54 yr 50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FF0000"/>
                          </a:solidFill>
                        </a:rPr>
                        <a:t>34</a:t>
                      </a:r>
                      <a:r>
                        <a:rPr lang="en-US" sz="1000" u="none" cap="none" strike="noStrike">
                          <a:solidFill>
                            <a:schemeClr val="dk1"/>
                          </a:solidFill>
                        </a:rPr>
                        <a:t>,</a:t>
                      </a:r>
                      <a:r>
                        <a:rPr lang="en-US" sz="1000" u="none" cap="none" strike="noStrike">
                          <a:solidFill>
                            <a:srgbClr val="FF0000"/>
                          </a:solidFill>
                        </a:rPr>
                        <a:t>34</a:t>
                      </a:r>
                      <a:r>
                        <a:rPr lang="en-US" sz="1000" u="none" cap="none" strike="noStrike">
                          <a:solidFill>
                            <a:schemeClr val="dk1"/>
                          </a:solidFill>
                        </a:rPr>
                        <a:t>,</a:t>
                      </a:r>
                      <a:r>
                        <a:rPr lang="en-US" sz="1000" u="none" cap="none" strike="noStrike">
                          <a:solidFill>
                            <a:srgbClr val="FF0000"/>
                          </a:solidFill>
                        </a:rPr>
                        <a:t>19</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rPr>
                        <a:t>Start from spunup state (Ocn/atm/lnd/ice spunup state)</a:t>
                      </a:r>
                      <a:endParaRPr sz="9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EAD3"/>
                    </a:solidFill>
                  </a:tcPr>
                </a:tc>
              </a:tr>
              <a:tr h="2919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64intel</a:t>
                      </a:r>
                      <a:endParaRPr sz="1000" u="none" cap="none" strike="noStrike"/>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rPr>
                        <a:t>Same as 64 but with new intel compiler</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2E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rPr>
                        <a:t>50</a:t>
                      </a:r>
                      <a:endParaRPr sz="10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2E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sng" cap="none" strike="noStrike">
                          <a:solidFill>
                            <a:schemeClr val="dk2"/>
                          </a:solidFill>
                          <a:hlinkClick r:id="rId9">
                            <a:extLst>
                              <a:ext uri="{A12FA001-AC4F-418D-AE19-62706E023703}">
                                <ahyp:hlinkClr val="tx"/>
                              </a:ext>
                            </a:extLst>
                          </a:hlinkClick>
                        </a:rPr>
                        <a:t>#464</a:t>
                      </a:r>
                      <a:endParaRPr sz="1000" u="none" cap="none" strike="noStrike">
                        <a:solidFill>
                          <a:schemeClr val="dk2"/>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900" u="none" cap="none" strike="noStrike">
                          <a:solidFill>
                            <a:schemeClr val="dk1"/>
                          </a:solidFill>
                        </a:rPr>
                        <a:t>Purpose: does new intel compile produce same climate ? </a:t>
                      </a:r>
                      <a:endParaRPr sz="900" u="none" cap="none" strike="noStrike">
                        <a:solidFill>
                          <a:schemeClr val="dk1"/>
                        </a:solidFill>
                      </a:endParaRPr>
                    </a:p>
                  </a:txBody>
                  <a:tcPr marT="76225" marB="76225" marR="68575" marL="6857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2E9"/>
                    </a:solidFill>
                  </a:tcPr>
                </a:tc>
              </a:tr>
            </a:tbl>
          </a:graphicData>
        </a:graphic>
      </p:graphicFrame>
      <p:sp>
        <p:nvSpPr>
          <p:cNvPr id="473" name="Google Shape;473;p73"/>
          <p:cNvSpPr txBox="1"/>
          <p:nvPr/>
        </p:nvSpPr>
        <p:spPr>
          <a:xfrm>
            <a:off x="4985570" y="4232195"/>
            <a:ext cx="4144500" cy="1025100"/>
          </a:xfrm>
          <a:prstGeom prst="rect">
            <a:avLst/>
          </a:prstGeom>
          <a:solidFill>
            <a:srgbClr val="FFF2CC"/>
          </a:solidFill>
          <a:ln cap="flat" cmpd="sng" w="9525">
            <a:solidFill>
              <a:schemeClr val="dk2"/>
            </a:solidFill>
            <a:prstDash val="solid"/>
            <a:round/>
            <a:headEnd len="sm" w="sm" type="none"/>
            <a:tailEnd len="sm" w="sm" type="none"/>
          </a:ln>
        </p:spPr>
        <p:txBody>
          <a:bodyPr anchorCtr="0" anchor="t" bIns="88375" lIns="88375" spcFirstLastPara="1" rIns="88375" wrap="square" tIns="883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C00000"/>
                </a:solidFill>
                <a:latin typeface="Arial"/>
                <a:ea typeface="Arial"/>
                <a:cs typeface="Arial"/>
                <a:sym typeface="Arial"/>
              </a:rPr>
              <a:t>Cold/warm branch</a:t>
            </a:r>
            <a:r>
              <a:rPr b="0" i="0" lang="en-US" sz="1100" u="none" cap="none" strike="noStrike">
                <a:solidFill>
                  <a:srgbClr val="1F2328"/>
                </a:solidFill>
                <a:latin typeface="Arial"/>
                <a:ea typeface="Arial"/>
                <a:cs typeface="Arial"/>
                <a:sym typeface="Arial"/>
              </a:rPr>
              <a:t>: </a:t>
            </a:r>
            <a:r>
              <a:rPr b="1" i="0" lang="en-US" sz="1100" u="none" cap="none" strike="noStrike">
                <a:solidFill>
                  <a:srgbClr val="1F2328"/>
                </a:solidFill>
                <a:latin typeface="Arial"/>
                <a:ea typeface="Arial"/>
                <a:cs typeface="Arial"/>
                <a:sym typeface="Arial"/>
              </a:rPr>
              <a:t>create new baseline with all the desirable features to reduce ENSO amplitude and double ITCZ</a:t>
            </a:r>
            <a:endParaRPr b="1" i="0" sz="1100" u="none" cap="none" strike="noStrike">
              <a:solidFill>
                <a:srgbClr val="1F2328"/>
              </a:solidFill>
              <a:latin typeface="Arial"/>
              <a:ea typeface="Arial"/>
              <a:cs typeface="Arial"/>
              <a:sym typeface="Arial"/>
            </a:endParaRPr>
          </a:p>
          <a:p>
            <a:pPr indent="-298450" lvl="0" marL="444500" marR="0" rtl="0" algn="l">
              <a:lnSpc>
                <a:spcPct val="100000"/>
              </a:lnSpc>
              <a:spcBef>
                <a:spcPts val="0"/>
              </a:spcBef>
              <a:spcAft>
                <a:spcPts val="0"/>
              </a:spcAft>
              <a:buClr>
                <a:srgbClr val="1F2328"/>
              </a:buClr>
              <a:buSzPts val="1100"/>
              <a:buFont typeface="Arial"/>
              <a:buChar char="-"/>
            </a:pPr>
            <a:r>
              <a:rPr b="0" i="0" lang="en-US" sz="1100" u="none" cap="none" strike="noStrike">
                <a:solidFill>
                  <a:srgbClr val="1F2328"/>
                </a:solidFill>
                <a:latin typeface="Arial"/>
                <a:ea typeface="Arial"/>
                <a:cs typeface="Arial"/>
                <a:sym typeface="Arial"/>
              </a:rPr>
              <a:t>Warm branch = latest greatest CLUBB mods </a:t>
            </a:r>
            <a:endParaRPr b="0" i="0" sz="1100" u="none" cap="none" strike="noStrike">
              <a:solidFill>
                <a:srgbClr val="1F2328"/>
              </a:solidFill>
              <a:latin typeface="Arial"/>
              <a:ea typeface="Arial"/>
              <a:cs typeface="Arial"/>
              <a:sym typeface="Arial"/>
            </a:endParaRPr>
          </a:p>
          <a:p>
            <a:pPr indent="-298450" lvl="0" marL="444500" marR="0" rtl="0" algn="l">
              <a:lnSpc>
                <a:spcPct val="100000"/>
              </a:lnSpc>
              <a:spcBef>
                <a:spcPts val="0"/>
              </a:spcBef>
              <a:spcAft>
                <a:spcPts val="0"/>
              </a:spcAft>
              <a:buClr>
                <a:srgbClr val="1F2328"/>
              </a:buClr>
              <a:buSzPts val="1100"/>
              <a:buFont typeface="Arial"/>
              <a:buChar char="-"/>
            </a:pPr>
            <a:r>
              <a:rPr b="0" i="0" lang="en-US" sz="1100" u="none" cap="none" strike="noStrike">
                <a:solidFill>
                  <a:srgbClr val="1F2328"/>
                </a:solidFill>
                <a:latin typeface="Arial"/>
                <a:ea typeface="Arial"/>
                <a:cs typeface="Arial"/>
                <a:sym typeface="Arial"/>
              </a:rPr>
              <a:t>Cold branch = fallback to a cam6-like configuration </a:t>
            </a:r>
            <a:endParaRPr b="0" i="1" sz="1100" u="none" cap="none" strike="noStrike">
              <a:solidFill>
                <a:srgbClr val="1F2328"/>
              </a:solidFill>
              <a:latin typeface="Arial"/>
              <a:ea typeface="Arial"/>
              <a:cs typeface="Arial"/>
              <a:sym typeface="Arial"/>
            </a:endParaRPr>
          </a:p>
        </p:txBody>
      </p:sp>
      <p:sp>
        <p:nvSpPr>
          <p:cNvPr id="474" name="Google Shape;474;p73"/>
          <p:cNvSpPr txBox="1"/>
          <p:nvPr/>
        </p:nvSpPr>
        <p:spPr>
          <a:xfrm>
            <a:off x="364145" y="4223404"/>
            <a:ext cx="4144500" cy="8559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88375" lIns="88375" spcFirstLastPara="1" rIns="88375" wrap="square" tIns="883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1F2328"/>
                </a:solidFill>
                <a:latin typeface="Arial"/>
                <a:ea typeface="Arial"/>
                <a:cs typeface="Arial"/>
                <a:sym typeface="Arial"/>
              </a:rPr>
              <a:t>64 series</a:t>
            </a:r>
            <a:r>
              <a:rPr b="0" i="0" lang="en-US" sz="1100" u="none" cap="none" strike="noStrike">
                <a:solidFill>
                  <a:srgbClr val="1F2328"/>
                </a:solidFill>
                <a:latin typeface="Arial"/>
                <a:ea typeface="Arial"/>
                <a:cs typeface="Arial"/>
                <a:sym typeface="Arial"/>
              </a:rPr>
              <a:t>: 64 reduced enso amplitude but freeze around year 50 </a:t>
            </a:r>
            <a:br>
              <a:rPr b="0" i="0" lang="en-US" sz="1100" u="none" cap="none" strike="noStrike">
                <a:solidFill>
                  <a:srgbClr val="1F2328"/>
                </a:solidFill>
                <a:latin typeface="Arial"/>
                <a:ea typeface="Arial"/>
                <a:cs typeface="Arial"/>
                <a:sym typeface="Arial"/>
              </a:rPr>
            </a:br>
            <a:r>
              <a:rPr b="0" i="0" lang="en-US" sz="1100" u="none" cap="none" strike="noStrike">
                <a:solidFill>
                  <a:srgbClr val="1F2328"/>
                </a:solidFill>
                <a:latin typeface="Arial"/>
                <a:ea typeface="Arial"/>
                <a:cs typeface="Arial"/>
                <a:sym typeface="Arial"/>
              </a:rPr>
              <a:t>64e,f,g,h: Perturbation of 64 to see to test the </a:t>
            </a:r>
            <a:r>
              <a:rPr b="1" i="0" lang="en-US" sz="1100" u="none" cap="none" strike="noStrike">
                <a:solidFill>
                  <a:srgbClr val="C00000"/>
                </a:solidFill>
                <a:latin typeface="Arial"/>
                <a:ea typeface="Arial"/>
                <a:cs typeface="Arial"/>
                <a:sym typeface="Arial"/>
              </a:rPr>
              <a:t>robustness of the Lab sea freeze</a:t>
            </a:r>
            <a:r>
              <a:rPr b="0" i="0" lang="en-US" sz="1100" u="none" cap="none" strike="noStrike">
                <a:solidFill>
                  <a:srgbClr val="1F2328"/>
                </a:solidFill>
                <a:latin typeface="Arial"/>
                <a:ea typeface="Arial"/>
                <a:cs typeface="Arial"/>
                <a:sym typeface="Arial"/>
              </a:rPr>
              <a:t>.</a:t>
            </a:r>
            <a:endParaRPr b="0" i="0" sz="1400" u="none" cap="none" strike="noStrike">
              <a:solidFill>
                <a:schemeClr val="dk2"/>
              </a:solidFill>
              <a:latin typeface="Arial"/>
              <a:ea typeface="Arial"/>
              <a:cs typeface="Arial"/>
              <a:sym typeface="Arial"/>
            </a:endParaRPr>
          </a:p>
        </p:txBody>
      </p:sp>
      <p:sp>
        <p:nvSpPr>
          <p:cNvPr id="475" name="Google Shape;475;p73"/>
          <p:cNvSpPr txBox="1"/>
          <p:nvPr/>
        </p:nvSpPr>
        <p:spPr>
          <a:xfrm>
            <a:off x="364145" y="5106015"/>
            <a:ext cx="4144500" cy="517200"/>
          </a:xfrm>
          <a:prstGeom prst="rect">
            <a:avLst/>
          </a:prstGeom>
          <a:solidFill>
            <a:srgbClr val="D9EAD3"/>
          </a:solidFill>
          <a:ln cap="flat" cmpd="sng" w="9525">
            <a:solidFill>
              <a:schemeClr val="dk2"/>
            </a:solidFill>
            <a:prstDash val="solid"/>
            <a:round/>
            <a:headEnd len="sm" w="sm" type="none"/>
            <a:tailEnd len="sm" w="sm" type="none"/>
          </a:ln>
        </p:spPr>
        <p:txBody>
          <a:bodyPr anchorCtr="0" anchor="t" bIns="88375" lIns="88375" spcFirstLastPara="1" rIns="88375" wrap="square" tIns="883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1F2328"/>
                </a:solidFill>
                <a:latin typeface="Arial"/>
                <a:ea typeface="Arial"/>
                <a:cs typeface="Arial"/>
                <a:sym typeface="Arial"/>
              </a:rPr>
              <a:t>73b, 75b</a:t>
            </a:r>
            <a:r>
              <a:rPr b="0" i="0" lang="en-US" sz="1100" u="none" cap="none" strike="noStrike">
                <a:solidFill>
                  <a:srgbClr val="1F2328"/>
                </a:solidFill>
                <a:latin typeface="Arial"/>
                <a:ea typeface="Arial"/>
                <a:cs typeface="Arial"/>
                <a:sym typeface="Arial"/>
              </a:rPr>
              <a:t>: Test whether starting from </a:t>
            </a:r>
            <a:r>
              <a:rPr b="1" i="0" lang="en-US" sz="1100" u="none" cap="none" strike="noStrike">
                <a:solidFill>
                  <a:srgbClr val="C00000"/>
                </a:solidFill>
                <a:latin typeface="Arial"/>
                <a:ea typeface="Arial"/>
                <a:cs typeface="Arial"/>
                <a:sym typeface="Arial"/>
              </a:rPr>
              <a:t>ocean spinup state</a:t>
            </a:r>
            <a:r>
              <a:rPr b="1" i="0" lang="en-US" sz="1100" u="none" cap="none" strike="noStrike">
                <a:solidFill>
                  <a:srgbClr val="1F2328"/>
                </a:solidFill>
                <a:latin typeface="Arial"/>
                <a:ea typeface="Arial"/>
                <a:cs typeface="Arial"/>
                <a:sym typeface="Arial"/>
              </a:rPr>
              <a:t> </a:t>
            </a:r>
            <a:r>
              <a:rPr b="0" i="0" lang="en-US" sz="1100" u="none" cap="none" strike="noStrike">
                <a:solidFill>
                  <a:srgbClr val="1F2328"/>
                </a:solidFill>
                <a:latin typeface="Arial"/>
                <a:ea typeface="Arial"/>
                <a:cs typeface="Arial"/>
                <a:sym typeface="Arial"/>
              </a:rPr>
              <a:t>gives the same conclusion</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4"/>
          <p:cNvPicPr preferRelativeResize="0"/>
          <p:nvPr/>
        </p:nvPicPr>
        <p:blipFill rotWithShape="1">
          <a:blip r:embed="rId3">
            <a:alphaModFix/>
          </a:blip>
          <a:srcRect b="15803" l="0" r="0" t="16574"/>
          <a:stretch/>
        </p:blipFill>
        <p:spPr>
          <a:xfrm>
            <a:off x="5229825" y="0"/>
            <a:ext cx="3914153" cy="5194933"/>
          </a:xfrm>
          <a:custGeom>
            <a:rect b="b" l="l" r="r" t="t"/>
            <a:pathLst>
              <a:path extrusionOk="0" h="6857997" w="631315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8B8B8B"/>
          </a:solidFill>
          <a:ln cap="flat" cmpd="sng" w="12700">
            <a:solidFill>
              <a:srgbClr val="FF0000"/>
            </a:solidFill>
            <a:prstDash val="solid"/>
            <a:round/>
            <a:headEnd len="sm" w="sm" type="none"/>
            <a:tailEnd len="sm" w="sm" type="none"/>
          </a:ln>
        </p:spPr>
      </p:pic>
      <p:sp>
        <p:nvSpPr>
          <p:cNvPr id="481" name="Google Shape;481;p74"/>
          <p:cNvSpPr/>
          <p:nvPr/>
        </p:nvSpPr>
        <p:spPr>
          <a:xfrm>
            <a:off x="5466623" y="1267281"/>
            <a:ext cx="3216300" cy="256200"/>
          </a:xfrm>
          <a:prstGeom prst="rect">
            <a:avLst/>
          </a:prstGeom>
          <a:noFill/>
          <a:ln>
            <a:noFill/>
          </a:ln>
        </p:spPr>
        <p:txBody>
          <a:bodyPr anchorCtr="0" anchor="t" bIns="35650" lIns="71300" spcFirstLastPara="1" rIns="71300" wrap="square" tIns="35650">
            <a:noAutofit/>
          </a:bodyPr>
          <a:lstStyle/>
          <a:p>
            <a:pPr indent="0" lvl="0" marL="0" marR="0" rtl="0" algn="l">
              <a:lnSpc>
                <a:spcPct val="100000"/>
              </a:lnSpc>
              <a:spcBef>
                <a:spcPts val="0"/>
              </a:spcBef>
              <a:spcAft>
                <a:spcPts val="0"/>
              </a:spcAft>
              <a:buClr>
                <a:srgbClr val="000000"/>
              </a:buClr>
              <a:buSzPts val="1200"/>
              <a:buFont typeface="Arial"/>
              <a:buNone/>
            </a:pPr>
            <a:r>
              <a:rPr i="0" lang="en-US" sz="1200" u="none" cap="none" strike="noStrike">
                <a:solidFill>
                  <a:srgbClr val="000000"/>
                </a:solidFill>
                <a:latin typeface="Helvetica Neue"/>
                <a:ea typeface="Helvetica Neue"/>
                <a:cs typeface="Helvetica Neue"/>
                <a:sym typeface="Helvetica Neue"/>
              </a:rPr>
              <a:t>Vertically Integrated Water Vapor (IWV, in mm)</a:t>
            </a:r>
            <a:endParaRPr sz="1200">
              <a:latin typeface="Helvetica Neue"/>
              <a:ea typeface="Helvetica Neue"/>
              <a:cs typeface="Helvetica Neue"/>
              <a:sym typeface="Helvetica Neue"/>
            </a:endParaRPr>
          </a:p>
        </p:txBody>
      </p:sp>
      <p:sp>
        <p:nvSpPr>
          <p:cNvPr id="482" name="Google Shape;482;p74"/>
          <p:cNvSpPr/>
          <p:nvPr/>
        </p:nvSpPr>
        <p:spPr>
          <a:xfrm>
            <a:off x="90525" y="116167"/>
            <a:ext cx="5150100" cy="795000"/>
          </a:xfrm>
          <a:prstGeom prst="rect">
            <a:avLst/>
          </a:prstGeom>
          <a:noFill/>
          <a:ln>
            <a:noFill/>
          </a:ln>
          <a:effectLst>
            <a:outerShdw blurRad="57150" rotWithShape="0" algn="bl" dir="5400000" dist="19050">
              <a:srgbClr val="000000">
                <a:alpha val="50000"/>
              </a:srgbClr>
            </a:outerShdw>
          </a:effectLst>
        </p:spPr>
        <p:txBody>
          <a:bodyPr anchorCtr="0" anchor="t" bIns="35650" lIns="71300" spcFirstLastPara="1" rIns="71300" wrap="square" tIns="35650">
            <a:noAutofit/>
          </a:bodyPr>
          <a:lstStyle/>
          <a:p>
            <a:pPr indent="0" lvl="0" marL="0" marR="0" rtl="0" algn="ctr">
              <a:lnSpc>
                <a:spcPct val="100000"/>
              </a:lnSpc>
              <a:spcBef>
                <a:spcPts val="0"/>
              </a:spcBef>
              <a:spcAft>
                <a:spcPts val="0"/>
              </a:spcAft>
              <a:buClr>
                <a:srgbClr val="000000"/>
              </a:buClr>
              <a:buSzPts val="2200"/>
              <a:buFont typeface="Arial"/>
              <a:buNone/>
            </a:pPr>
            <a:r>
              <a:rPr b="1" lang="en-US" sz="1800">
                <a:solidFill>
                  <a:schemeClr val="lt1"/>
                </a:solidFill>
                <a:latin typeface="Helvetica Neue"/>
                <a:ea typeface="Helvetica Neue"/>
                <a:cs typeface="Helvetica Neue"/>
                <a:sym typeface="Helvetica Neue"/>
              </a:rPr>
              <a:t>Publicly available CESM output</a:t>
            </a:r>
            <a:endParaRPr sz="1800">
              <a:solidFill>
                <a:schemeClr val="lt1"/>
              </a:solidFill>
              <a:latin typeface="Helvetica Neue"/>
              <a:ea typeface="Helvetica Neue"/>
              <a:cs typeface="Helvetica Neue"/>
              <a:sym typeface="Helvetica Neue"/>
            </a:endParaRPr>
          </a:p>
        </p:txBody>
      </p:sp>
      <p:sp>
        <p:nvSpPr>
          <p:cNvPr id="483" name="Google Shape;483;p74"/>
          <p:cNvSpPr txBox="1"/>
          <p:nvPr/>
        </p:nvSpPr>
        <p:spPr>
          <a:xfrm>
            <a:off x="6783777" y="5381249"/>
            <a:ext cx="2163900" cy="256800"/>
          </a:xfrm>
          <a:prstGeom prst="rect">
            <a:avLst/>
          </a:prstGeom>
          <a:noFill/>
          <a:ln>
            <a:noFill/>
          </a:ln>
        </p:spPr>
        <p:txBody>
          <a:bodyPr anchorCtr="0" anchor="t" bIns="35650" lIns="71300" spcFirstLastPara="1" rIns="71300" wrap="square" tIns="35650">
            <a:spAutoFit/>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lt1"/>
                </a:solidFill>
                <a:latin typeface="Helvetica Neue"/>
                <a:ea typeface="Helvetica Neue"/>
                <a:cs typeface="Helvetica Neue"/>
                <a:sym typeface="Helvetica Neue"/>
              </a:rPr>
              <a:t>Chang et al. (2020, JAMES)</a:t>
            </a:r>
            <a:endParaRPr sz="1200">
              <a:solidFill>
                <a:schemeClr val="lt1"/>
              </a:solidFill>
              <a:latin typeface="Helvetica Neue"/>
              <a:ea typeface="Helvetica Neue"/>
              <a:cs typeface="Helvetica Neue"/>
              <a:sym typeface="Helvetica Neue"/>
            </a:endParaRPr>
          </a:p>
        </p:txBody>
      </p:sp>
      <p:sp>
        <p:nvSpPr>
          <p:cNvPr id="484" name="Google Shape;484;p74"/>
          <p:cNvSpPr txBox="1"/>
          <p:nvPr/>
        </p:nvSpPr>
        <p:spPr>
          <a:xfrm>
            <a:off x="79900" y="606375"/>
            <a:ext cx="5040900" cy="4377000"/>
          </a:xfrm>
          <a:prstGeom prst="rect">
            <a:avLst/>
          </a:prstGeom>
          <a:noFill/>
          <a:ln>
            <a:noFill/>
          </a:ln>
        </p:spPr>
        <p:txBody>
          <a:bodyPr anchorCtr="0" anchor="t" bIns="71300" lIns="71300" spcFirstLastPara="1" rIns="71300" wrap="square" tIns="71300">
            <a:spAutoFit/>
          </a:bodyPr>
          <a:lstStyle/>
          <a:p>
            <a:pPr indent="-323850" lvl="0" marL="469900" rtl="0" algn="l">
              <a:spcBef>
                <a:spcPts val="600"/>
              </a:spcBef>
              <a:spcAft>
                <a:spcPts val="0"/>
              </a:spcAft>
              <a:buClr>
                <a:srgbClr val="0065A4"/>
              </a:buClr>
              <a:buSzPts val="1500"/>
              <a:buChar char="●"/>
            </a:pPr>
            <a:r>
              <a:rPr b="1" lang="en-US" sz="1500">
                <a:solidFill>
                  <a:srgbClr val="0065A4"/>
                </a:solidFill>
              </a:rPr>
              <a:t>Significant contributions to CMIPs</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CESM1 and CESM2 large ensembles (40 and 100 members)</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Seasonal to Multiyear (SMYLE) Prediction Ensembles</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Last </a:t>
            </a:r>
            <a:r>
              <a:rPr b="1" lang="en-US" sz="1500">
                <a:solidFill>
                  <a:srgbClr val="0065A4"/>
                </a:solidFill>
              </a:rPr>
              <a:t>Millennium</a:t>
            </a:r>
            <a:r>
              <a:rPr b="1" lang="en-US" sz="1500">
                <a:solidFill>
                  <a:srgbClr val="0065A4"/>
                </a:solidFill>
              </a:rPr>
              <a:t> ensemble</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Single forcing ensemble</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CESM1.3(HR): 0.25</a:t>
            </a:r>
            <a:r>
              <a:rPr b="1" baseline="30000" lang="en-US" sz="1500">
                <a:solidFill>
                  <a:srgbClr val="0065A4"/>
                </a:solidFill>
              </a:rPr>
              <a:t>o</a:t>
            </a:r>
            <a:r>
              <a:rPr b="1" lang="en-US" sz="1500">
                <a:solidFill>
                  <a:srgbClr val="0065A4"/>
                </a:solidFill>
              </a:rPr>
              <a:t> atm/lnd, 0.1</a:t>
            </a:r>
            <a:r>
              <a:rPr b="1" baseline="30000" lang="en-US" sz="1500">
                <a:solidFill>
                  <a:srgbClr val="0065A4"/>
                </a:solidFill>
              </a:rPr>
              <a:t>o</a:t>
            </a:r>
            <a:r>
              <a:rPr b="1" lang="en-US" sz="1500">
                <a:solidFill>
                  <a:srgbClr val="0065A4"/>
                </a:solidFill>
              </a:rPr>
              <a:t> ocn</a:t>
            </a:r>
            <a:endParaRPr b="1" sz="1500">
              <a:solidFill>
                <a:srgbClr val="0065A4"/>
              </a:solidFill>
            </a:endParaRPr>
          </a:p>
          <a:p>
            <a:pPr indent="-336550" lvl="1" marL="952500" rtl="0" algn="l">
              <a:spcBef>
                <a:spcPts val="600"/>
              </a:spcBef>
              <a:spcAft>
                <a:spcPts val="0"/>
              </a:spcAft>
              <a:buClr>
                <a:srgbClr val="0065A4"/>
              </a:buClr>
              <a:buSzPts val="1500"/>
              <a:buChar char="○"/>
            </a:pPr>
            <a:r>
              <a:rPr lang="en-US" sz="1500">
                <a:solidFill>
                  <a:srgbClr val="0065A4"/>
                </a:solidFill>
              </a:rPr>
              <a:t>10-member ensemble of historical and several projections</a:t>
            </a:r>
            <a:endParaRPr sz="1500">
              <a:solidFill>
                <a:srgbClr val="0065A4"/>
              </a:solidFill>
            </a:endParaRPr>
          </a:p>
          <a:p>
            <a:pPr indent="-336550" lvl="1" marL="952500" rtl="0" algn="l">
              <a:spcBef>
                <a:spcPts val="600"/>
              </a:spcBef>
              <a:spcAft>
                <a:spcPts val="0"/>
              </a:spcAft>
              <a:buClr>
                <a:srgbClr val="0065A4"/>
              </a:buClr>
              <a:buSzPts val="1500"/>
              <a:buChar char="○"/>
            </a:pPr>
            <a:r>
              <a:rPr lang="en-US" sz="1500">
                <a:solidFill>
                  <a:srgbClr val="0065A4"/>
                </a:solidFill>
              </a:rPr>
              <a:t>Set of decadal prediction expts (1980-2022 init dates)</a:t>
            </a:r>
            <a:endParaRPr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Perturbed Parameter Ensembles (CLM, CAM)</a:t>
            </a:r>
            <a:endParaRPr b="1" sz="1500">
              <a:solidFill>
                <a:srgbClr val="0065A4"/>
              </a:solidFill>
            </a:endParaRPr>
          </a:p>
          <a:p>
            <a:pPr indent="-323850" lvl="0" marL="469900" rtl="0" algn="l">
              <a:spcBef>
                <a:spcPts val="600"/>
              </a:spcBef>
              <a:spcAft>
                <a:spcPts val="0"/>
              </a:spcAft>
              <a:buClr>
                <a:srgbClr val="0065A4"/>
              </a:buClr>
              <a:buSzPts val="1500"/>
              <a:buChar char="●"/>
            </a:pPr>
            <a:r>
              <a:rPr b="1" lang="en-US" sz="1500">
                <a:solidFill>
                  <a:srgbClr val="0065A4"/>
                </a:solidFill>
              </a:rPr>
              <a:t>… and more</a:t>
            </a:r>
            <a:endParaRPr b="1" sz="1500">
              <a:solidFill>
                <a:srgbClr val="0065A4"/>
              </a:solidFill>
            </a:endParaRPr>
          </a:p>
          <a:p>
            <a:pPr indent="0" lvl="0" marL="469900" rtl="0" algn="l">
              <a:spcBef>
                <a:spcPts val="600"/>
              </a:spcBef>
              <a:spcAft>
                <a:spcPts val="0"/>
              </a:spcAft>
              <a:buNone/>
            </a:pPr>
            <a:r>
              <a:t/>
            </a:r>
            <a:endParaRPr sz="1500">
              <a:solidFill>
                <a:srgbClr val="0065A4"/>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5"/>
          <p:cNvSpPr/>
          <p:nvPr/>
        </p:nvSpPr>
        <p:spPr>
          <a:xfrm>
            <a:off x="1434925" y="2567925"/>
            <a:ext cx="5989500" cy="380100"/>
          </a:xfrm>
          <a:prstGeom prst="rect">
            <a:avLst/>
          </a:prstGeom>
          <a:noFill/>
          <a:ln>
            <a:noFill/>
          </a:ln>
        </p:spPr>
        <p:txBody>
          <a:bodyPr anchorCtr="0" anchor="t"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900"/>
              <a:buFont typeface="Arial"/>
              <a:buNone/>
            </a:pPr>
            <a:r>
              <a:rPr b="1" lang="en-US" sz="2300">
                <a:solidFill>
                  <a:srgbClr val="FFFFFF"/>
                </a:solidFill>
                <a:latin typeface="Helvetica Neue"/>
                <a:ea typeface="Helvetica Neue"/>
                <a:cs typeface="Helvetica Neue"/>
                <a:sym typeface="Helvetica Neue"/>
              </a:rPr>
              <a:t>Some current and future community-supporting activities</a:t>
            </a:r>
            <a:endParaRPr b="1" i="0" sz="230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t/>
            </a:r>
            <a:endParaRPr b="1" sz="1800">
              <a:solidFill>
                <a:srgbClr val="FFFFFF"/>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9"/>
          <p:cNvSpPr/>
          <p:nvPr/>
        </p:nvSpPr>
        <p:spPr>
          <a:xfrm>
            <a:off x="625" y="581700"/>
            <a:ext cx="4858800" cy="46089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198" name="Google Shape;198;p49"/>
          <p:cNvSpPr txBox="1"/>
          <p:nvPr>
            <p:ph idx="4294967295" type="title"/>
          </p:nvPr>
        </p:nvSpPr>
        <p:spPr>
          <a:xfrm>
            <a:off x="1826476" y="-197229"/>
            <a:ext cx="9380700" cy="952800"/>
          </a:xfrm>
          <a:prstGeom prst="rect">
            <a:avLst/>
          </a:prstGeom>
          <a:noFill/>
          <a:ln>
            <a:noFill/>
          </a:ln>
          <a:effectLst>
            <a:outerShdw blurRad="50800" dir="2700000" dist="38100">
              <a:srgbClr val="000000">
                <a:alpha val="42750"/>
              </a:srgbClr>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US" sz="1800"/>
              <a:t>What is the Community Earth System Model</a:t>
            </a:r>
            <a:endParaRPr sz="1800"/>
          </a:p>
        </p:txBody>
      </p:sp>
      <p:cxnSp>
        <p:nvCxnSpPr>
          <p:cNvPr id="199" name="Google Shape;199;p49"/>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200" name="Google Shape;200;p49"/>
          <p:cNvPicPr preferRelativeResize="0"/>
          <p:nvPr/>
        </p:nvPicPr>
        <p:blipFill rotWithShape="1">
          <a:blip r:embed="rId3">
            <a:alphaModFix/>
          </a:blip>
          <a:srcRect b="3342" l="1601" r="1348" t="1960"/>
          <a:stretch/>
        </p:blipFill>
        <p:spPr>
          <a:xfrm>
            <a:off x="1420175" y="692025"/>
            <a:ext cx="2011700" cy="13033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pic>
        <p:nvPicPr>
          <p:cNvPr id="201" name="Google Shape;201;p49"/>
          <p:cNvPicPr preferRelativeResize="0"/>
          <p:nvPr/>
        </p:nvPicPr>
        <p:blipFill>
          <a:blip r:embed="rId4">
            <a:alphaModFix/>
          </a:blip>
          <a:stretch>
            <a:fillRect/>
          </a:stretch>
        </p:blipFill>
        <p:spPr>
          <a:xfrm>
            <a:off x="4978350" y="1070075"/>
            <a:ext cx="4017824" cy="3510901"/>
          </a:xfrm>
          <a:prstGeom prst="rect">
            <a:avLst/>
          </a:prstGeom>
          <a:noFill/>
          <a:ln>
            <a:noFill/>
          </a:ln>
        </p:spPr>
      </p:pic>
      <p:sp>
        <p:nvSpPr>
          <p:cNvPr id="202" name="Google Shape;202;p49"/>
          <p:cNvSpPr txBox="1"/>
          <p:nvPr/>
        </p:nvSpPr>
        <p:spPr>
          <a:xfrm>
            <a:off x="229225" y="2162579"/>
            <a:ext cx="4495200" cy="3032400"/>
          </a:xfrm>
          <a:prstGeom prst="rect">
            <a:avLst/>
          </a:prstGeom>
          <a:noFill/>
          <a:ln>
            <a:noFill/>
          </a:ln>
        </p:spPr>
        <p:txBody>
          <a:bodyPr anchorCtr="0" anchor="t" bIns="68575" lIns="68575" spcFirstLastPara="1" rIns="68575" wrap="square" tIns="68575">
            <a:spAutoFit/>
          </a:bodyPr>
          <a:lstStyle/>
          <a:p>
            <a:pPr indent="0" lvl="0" marL="0" rtl="0" algn="l">
              <a:spcBef>
                <a:spcPts val="600"/>
              </a:spcBef>
              <a:spcAft>
                <a:spcPts val="0"/>
              </a:spcAft>
              <a:buNone/>
            </a:pPr>
            <a:r>
              <a:rPr b="1" lang="en-US">
                <a:solidFill>
                  <a:schemeClr val="dk2"/>
                </a:solidFill>
              </a:rPr>
              <a:t>CESM is a successful example of community modeling</a:t>
            </a:r>
            <a:endParaRPr b="1">
              <a:solidFill>
                <a:srgbClr val="122D5D"/>
              </a:solidFill>
            </a:endParaRPr>
          </a:p>
          <a:p>
            <a:pPr indent="-317500" lvl="0" marL="457200" marR="0" rtl="0" algn="l">
              <a:lnSpc>
                <a:spcPct val="100000"/>
              </a:lnSpc>
              <a:spcBef>
                <a:spcPts val="600"/>
              </a:spcBef>
              <a:spcAft>
                <a:spcPts val="0"/>
              </a:spcAft>
              <a:buClr>
                <a:schemeClr val="dk2"/>
              </a:buClr>
              <a:buSzPts val="1400"/>
              <a:buChar char="●"/>
            </a:pPr>
            <a:r>
              <a:rPr lang="en-US">
                <a:solidFill>
                  <a:schemeClr val="dk2"/>
                </a:solidFill>
              </a:rPr>
              <a:t>Strong c</a:t>
            </a:r>
            <a:r>
              <a:rPr lang="en-US">
                <a:solidFill>
                  <a:schemeClr val="dk2"/>
                </a:solidFill>
              </a:rPr>
              <a:t>ommunity participation in development and </a:t>
            </a:r>
            <a:r>
              <a:rPr lang="en-US">
                <a:solidFill>
                  <a:schemeClr val="dk2"/>
                </a:solidFill>
              </a:rPr>
              <a:t>application</a:t>
            </a:r>
            <a:r>
              <a:rPr lang="en-US">
                <a:solidFill>
                  <a:schemeClr val="dk2"/>
                </a:solidFill>
              </a:rPr>
              <a:t> of model through W</a:t>
            </a:r>
            <a:r>
              <a:rPr b="0" i="0" lang="en-US" u="none" cap="none" strike="noStrike">
                <a:solidFill>
                  <a:schemeClr val="dk2"/>
                </a:solidFill>
                <a:latin typeface="Arial"/>
                <a:ea typeface="Arial"/>
                <a:cs typeface="Arial"/>
                <a:sym typeface="Arial"/>
              </a:rPr>
              <a:t>orking </a:t>
            </a:r>
            <a:r>
              <a:rPr lang="en-US">
                <a:solidFill>
                  <a:schemeClr val="dk2"/>
                </a:solidFill>
              </a:rPr>
              <a:t>G</a:t>
            </a:r>
            <a:r>
              <a:rPr b="0" i="0" lang="en-US" u="none" cap="none" strike="noStrike">
                <a:solidFill>
                  <a:schemeClr val="dk2"/>
                </a:solidFill>
                <a:latin typeface="Arial"/>
                <a:ea typeface="Arial"/>
                <a:cs typeface="Arial"/>
                <a:sym typeface="Arial"/>
              </a:rPr>
              <a:t>roups (2000+ researchers)</a:t>
            </a:r>
            <a:endParaRPr>
              <a:solidFill>
                <a:schemeClr val="dk2"/>
              </a:solidFill>
            </a:endParaRPr>
          </a:p>
          <a:p>
            <a:pPr indent="-317500" lvl="0" marL="457200" marR="0" rtl="0" algn="l">
              <a:lnSpc>
                <a:spcPct val="100000"/>
              </a:lnSpc>
              <a:spcBef>
                <a:spcPts val="600"/>
              </a:spcBef>
              <a:spcAft>
                <a:spcPts val="0"/>
              </a:spcAft>
              <a:buClr>
                <a:schemeClr val="dk2"/>
              </a:buClr>
              <a:buSzPts val="1400"/>
              <a:buChar char="●"/>
            </a:pPr>
            <a:r>
              <a:rPr lang="en-US">
                <a:solidFill>
                  <a:schemeClr val="dk2"/>
                </a:solidFill>
              </a:rPr>
              <a:t>Widely used nationally and internationally, e.g., </a:t>
            </a:r>
            <a:r>
              <a:rPr b="0" i="0" lang="en-US" u="none" cap="none" strike="noStrike">
                <a:solidFill>
                  <a:schemeClr val="dk2"/>
                </a:solidFill>
                <a:latin typeface="Arial"/>
                <a:ea typeface="Arial"/>
                <a:cs typeface="Arial"/>
                <a:sym typeface="Arial"/>
              </a:rPr>
              <a:t>400+ talks using CESM </a:t>
            </a:r>
            <a:r>
              <a:rPr lang="en-US">
                <a:solidFill>
                  <a:schemeClr val="dk2"/>
                </a:solidFill>
              </a:rPr>
              <a:t>/</a:t>
            </a:r>
            <a:r>
              <a:rPr b="0" i="0" lang="en-US" u="none" cap="none" strike="noStrike">
                <a:solidFill>
                  <a:schemeClr val="dk2"/>
                </a:solidFill>
                <a:latin typeface="Arial"/>
                <a:ea typeface="Arial"/>
                <a:cs typeface="Arial"/>
                <a:sym typeface="Arial"/>
              </a:rPr>
              <a:t> CESM output at AGU</a:t>
            </a:r>
            <a:endParaRPr b="0" i="0" u="none" cap="none" strike="noStrike">
              <a:solidFill>
                <a:schemeClr val="dk2"/>
              </a:solidFill>
              <a:latin typeface="Arial"/>
              <a:ea typeface="Arial"/>
              <a:cs typeface="Arial"/>
              <a:sym typeface="Arial"/>
            </a:endParaRPr>
          </a:p>
          <a:p>
            <a:pPr indent="-317500" lvl="0" marL="457200" marR="0" rtl="0" algn="l">
              <a:lnSpc>
                <a:spcPct val="100000"/>
              </a:lnSpc>
              <a:spcBef>
                <a:spcPts val="600"/>
              </a:spcBef>
              <a:spcAft>
                <a:spcPts val="0"/>
              </a:spcAft>
              <a:buClr>
                <a:schemeClr val="dk2"/>
              </a:buClr>
              <a:buSzPts val="1400"/>
              <a:buChar char="●"/>
            </a:pPr>
            <a:r>
              <a:rPr lang="en-US">
                <a:solidFill>
                  <a:schemeClr val="dk2"/>
                </a:solidFill>
              </a:rPr>
              <a:t>CESM papers / output widely cited (CESM1, CESM2, and CESM Large Ensemble papers all &gt;1000 citations)</a:t>
            </a:r>
            <a:endParaRPr>
              <a:solidFill>
                <a:schemeClr val="dk2"/>
              </a:solidFill>
            </a:endParaRPr>
          </a:p>
          <a:p>
            <a:pPr indent="-317500" lvl="0" marL="457200" marR="0" rtl="0" algn="l">
              <a:lnSpc>
                <a:spcPct val="100000"/>
              </a:lnSpc>
              <a:spcBef>
                <a:spcPts val="600"/>
              </a:spcBef>
              <a:spcAft>
                <a:spcPts val="0"/>
              </a:spcAft>
              <a:buClr>
                <a:schemeClr val="dk2"/>
              </a:buClr>
              <a:buSzPts val="1400"/>
              <a:buChar char="●"/>
            </a:pPr>
            <a:r>
              <a:rPr lang="en-US">
                <a:solidFill>
                  <a:schemeClr val="dk2"/>
                </a:solidFill>
              </a:rPr>
              <a:t>CESM typically among upper tier of models in terms of the quality of the simulated climate</a:t>
            </a:r>
            <a:endParaRPr>
              <a:solidFill>
                <a:schemeClr val="dk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6"/>
          <p:cNvSpPr txBox="1"/>
          <p:nvPr>
            <p:ph idx="1" type="body"/>
          </p:nvPr>
        </p:nvSpPr>
        <p:spPr>
          <a:xfrm>
            <a:off x="259075" y="839074"/>
            <a:ext cx="6210300" cy="3954300"/>
          </a:xfrm>
          <a:prstGeom prst="rect">
            <a:avLst/>
          </a:prstGeom>
          <a:noFill/>
          <a:ln>
            <a:noFill/>
          </a:ln>
        </p:spPr>
        <p:txBody>
          <a:bodyPr anchorCtr="0" anchor="t" bIns="34375" lIns="68750" spcFirstLastPara="1" rIns="68750" wrap="square" tIns="34375">
            <a:noAutofit/>
          </a:bodyPr>
          <a:lstStyle/>
          <a:p>
            <a:pPr indent="0" lvl="0" marL="0" rtl="0" algn="l">
              <a:lnSpc>
                <a:spcPct val="110000"/>
              </a:lnSpc>
              <a:spcBef>
                <a:spcPts val="600"/>
              </a:spcBef>
              <a:spcAft>
                <a:spcPts val="0"/>
              </a:spcAft>
              <a:buSzPts val="1600"/>
              <a:buNone/>
            </a:pPr>
            <a:r>
              <a:rPr lang="en-US" sz="1500">
                <a:solidFill>
                  <a:srgbClr val="000000"/>
                </a:solidFill>
                <a:latin typeface="Arial"/>
                <a:ea typeface="Arial"/>
                <a:cs typeface="Arial"/>
                <a:sym typeface="Arial"/>
              </a:rPr>
              <a:t>A grassroots collaborative effort to unify </a:t>
            </a:r>
            <a:r>
              <a:rPr lang="en-US" sz="1500">
                <a:solidFill>
                  <a:srgbClr val="000000"/>
                </a:solidFill>
                <a:latin typeface="Arial"/>
                <a:ea typeface="Arial"/>
                <a:cs typeface="Arial"/>
                <a:sym typeface="Arial"/>
              </a:rPr>
              <a:t>CESM postprocessing and diagnostics</a:t>
            </a:r>
            <a:endParaRPr sz="1500">
              <a:solidFill>
                <a:srgbClr val="000000"/>
              </a:solidFill>
              <a:latin typeface="Arial"/>
              <a:ea typeface="Arial"/>
              <a:cs typeface="Arial"/>
              <a:sym typeface="Arial"/>
            </a:endParaRPr>
          </a:p>
          <a:p>
            <a:pPr indent="-260350" lvl="0" marL="342900" rtl="0" algn="l">
              <a:lnSpc>
                <a:spcPct val="110000"/>
              </a:lnSpc>
              <a:spcBef>
                <a:spcPts val="600"/>
              </a:spcBef>
              <a:spcAft>
                <a:spcPts val="0"/>
              </a:spcAft>
              <a:buClr>
                <a:srgbClr val="000000"/>
              </a:buClr>
              <a:buSzPts val="1500"/>
              <a:buChar char="●"/>
            </a:pPr>
            <a:r>
              <a:rPr lang="en-US" sz="1500">
                <a:solidFill>
                  <a:srgbClr val="000000"/>
                </a:solidFill>
                <a:latin typeface="Arial"/>
                <a:ea typeface="Arial"/>
                <a:cs typeface="Arial"/>
                <a:sym typeface="Arial"/>
              </a:rPr>
              <a:t>Python code that </a:t>
            </a:r>
            <a:endParaRPr sz="1500">
              <a:solidFill>
                <a:srgbClr val="000000"/>
              </a:solidFill>
              <a:latin typeface="Arial"/>
              <a:ea typeface="Arial"/>
              <a:cs typeface="Arial"/>
              <a:sym typeface="Arial"/>
            </a:endParaRPr>
          </a:p>
          <a:p>
            <a:pPr indent="-260350" lvl="1" marL="685800" rtl="0" algn="l">
              <a:lnSpc>
                <a:spcPct val="110000"/>
              </a:lnSpc>
              <a:spcBef>
                <a:spcPts val="600"/>
              </a:spcBef>
              <a:spcAft>
                <a:spcPts val="0"/>
              </a:spcAft>
              <a:buClr>
                <a:srgbClr val="000000"/>
              </a:buClr>
              <a:buSzPts val="1500"/>
              <a:buAutoNum type="romanLcPeriod"/>
            </a:pPr>
            <a:r>
              <a:rPr lang="en-US" sz="1500">
                <a:solidFill>
                  <a:srgbClr val="000000"/>
                </a:solidFill>
                <a:latin typeface="Arial"/>
                <a:ea typeface="Arial"/>
                <a:cs typeface="Arial"/>
                <a:sym typeface="Arial"/>
              </a:rPr>
              <a:t>runs in an easy-to-generate conda environment</a:t>
            </a:r>
            <a:endParaRPr sz="1500">
              <a:solidFill>
                <a:srgbClr val="000000"/>
              </a:solidFill>
              <a:latin typeface="Arial"/>
              <a:ea typeface="Arial"/>
              <a:cs typeface="Arial"/>
              <a:sym typeface="Arial"/>
            </a:endParaRPr>
          </a:p>
          <a:p>
            <a:pPr indent="-260350" lvl="1" marL="685800" rtl="0" algn="l">
              <a:lnSpc>
                <a:spcPct val="110000"/>
              </a:lnSpc>
              <a:spcBef>
                <a:spcPts val="600"/>
              </a:spcBef>
              <a:spcAft>
                <a:spcPts val="0"/>
              </a:spcAft>
              <a:buClr>
                <a:srgbClr val="000000"/>
              </a:buClr>
              <a:buSzPts val="1500"/>
              <a:buAutoNum type="romanLcPeriod"/>
            </a:pPr>
            <a:r>
              <a:rPr lang="en-US" sz="1500">
                <a:solidFill>
                  <a:srgbClr val="000000"/>
                </a:solidFill>
                <a:latin typeface="Arial"/>
                <a:ea typeface="Arial"/>
                <a:cs typeface="Arial"/>
                <a:sym typeface="Arial"/>
              </a:rPr>
              <a:t>can be launched via CESM workflow or independently</a:t>
            </a:r>
            <a:endParaRPr sz="1500">
              <a:solidFill>
                <a:srgbClr val="000000"/>
              </a:solidFill>
              <a:latin typeface="Arial"/>
              <a:ea typeface="Arial"/>
              <a:cs typeface="Arial"/>
              <a:sym typeface="Arial"/>
            </a:endParaRPr>
          </a:p>
          <a:p>
            <a:pPr indent="-260350" lvl="0" marL="342900" rtl="0" algn="l">
              <a:lnSpc>
                <a:spcPct val="110000"/>
              </a:lnSpc>
              <a:spcBef>
                <a:spcPts val="600"/>
              </a:spcBef>
              <a:spcAft>
                <a:spcPts val="0"/>
              </a:spcAft>
              <a:buClr>
                <a:srgbClr val="000000"/>
              </a:buClr>
              <a:buSzPts val="1500"/>
              <a:buChar char="●"/>
            </a:pPr>
            <a:r>
              <a:rPr lang="en-US" sz="1500">
                <a:solidFill>
                  <a:srgbClr val="000000"/>
                </a:solidFill>
                <a:latin typeface="Arial"/>
                <a:ea typeface="Arial"/>
                <a:cs typeface="Arial"/>
                <a:sym typeface="Arial"/>
              </a:rPr>
              <a:t>Diagnostics for single/multiple runs and single/multiple components</a:t>
            </a:r>
            <a:endParaRPr sz="1500">
              <a:solidFill>
                <a:srgbClr val="000000"/>
              </a:solidFill>
              <a:latin typeface="Arial"/>
              <a:ea typeface="Arial"/>
              <a:cs typeface="Arial"/>
              <a:sym typeface="Arial"/>
            </a:endParaRPr>
          </a:p>
          <a:p>
            <a:pPr indent="-260350" lvl="0" marL="342900" rtl="0" algn="l">
              <a:lnSpc>
                <a:spcPct val="110000"/>
              </a:lnSpc>
              <a:spcBef>
                <a:spcPts val="600"/>
              </a:spcBef>
              <a:spcAft>
                <a:spcPts val="0"/>
              </a:spcAft>
              <a:buClr>
                <a:srgbClr val="000000"/>
              </a:buClr>
              <a:buSzPts val="1500"/>
              <a:buChar char="●"/>
            </a:pPr>
            <a:r>
              <a:rPr lang="en-US" sz="1500">
                <a:solidFill>
                  <a:srgbClr val="000000"/>
                </a:solidFill>
                <a:latin typeface="Arial"/>
                <a:ea typeface="Arial"/>
                <a:cs typeface="Arial"/>
                <a:sym typeface="Arial"/>
              </a:rPr>
              <a:t>Unified post-processing tools (including timeseries generation, compression, regridding, CMORization)</a:t>
            </a:r>
            <a:endParaRPr sz="1500">
              <a:solidFill>
                <a:srgbClr val="000000"/>
              </a:solidFill>
              <a:latin typeface="Arial"/>
              <a:ea typeface="Arial"/>
              <a:cs typeface="Arial"/>
              <a:sym typeface="Arial"/>
            </a:endParaRPr>
          </a:p>
          <a:p>
            <a:pPr indent="-260350" lvl="0" marL="342900" rtl="0" algn="l">
              <a:lnSpc>
                <a:spcPct val="110000"/>
              </a:lnSpc>
              <a:spcBef>
                <a:spcPts val="600"/>
              </a:spcBef>
              <a:spcAft>
                <a:spcPts val="0"/>
              </a:spcAft>
              <a:buClr>
                <a:srgbClr val="000000"/>
              </a:buClr>
              <a:buSzPts val="1500"/>
              <a:buChar char="●"/>
            </a:pPr>
            <a:r>
              <a:rPr b="1" lang="en-US" sz="1500">
                <a:solidFill>
                  <a:srgbClr val="000000"/>
                </a:solidFill>
                <a:latin typeface="Arial"/>
                <a:ea typeface="Arial"/>
                <a:cs typeface="Arial"/>
                <a:sym typeface="Arial"/>
              </a:rPr>
              <a:t>Enables easy distribution of CESM workflow and </a:t>
            </a:r>
            <a:r>
              <a:rPr b="1" lang="en-US" sz="1500">
                <a:solidFill>
                  <a:srgbClr val="000000"/>
                </a:solidFill>
                <a:latin typeface="Arial"/>
                <a:ea typeface="Arial"/>
                <a:cs typeface="Arial"/>
                <a:sym typeface="Arial"/>
              </a:rPr>
              <a:t>analysis</a:t>
            </a:r>
            <a:r>
              <a:rPr b="1" lang="en-US" sz="1500">
                <a:solidFill>
                  <a:srgbClr val="000000"/>
                </a:solidFill>
                <a:latin typeface="Arial"/>
                <a:ea typeface="Arial"/>
                <a:cs typeface="Arial"/>
                <a:sym typeface="Arial"/>
              </a:rPr>
              <a:t> tools to the external community</a:t>
            </a:r>
            <a:endParaRPr sz="1500">
              <a:solidFill>
                <a:srgbClr val="000000"/>
              </a:solidFill>
              <a:latin typeface="Arial"/>
              <a:ea typeface="Arial"/>
              <a:cs typeface="Arial"/>
              <a:sym typeface="Arial"/>
            </a:endParaRPr>
          </a:p>
        </p:txBody>
      </p:sp>
      <p:sp>
        <p:nvSpPr>
          <p:cNvPr id="496" name="Google Shape;496;p76"/>
          <p:cNvSpPr txBox="1"/>
          <p:nvPr>
            <p:ph type="title"/>
          </p:nvPr>
        </p:nvSpPr>
        <p:spPr>
          <a:xfrm>
            <a:off x="457200" y="130250"/>
            <a:ext cx="8229600" cy="314400"/>
          </a:xfrm>
          <a:prstGeom prst="rect">
            <a:avLst/>
          </a:prstGeom>
          <a:noFill/>
          <a:ln>
            <a:noFill/>
          </a:ln>
        </p:spPr>
        <p:txBody>
          <a:bodyPr anchorCtr="0" anchor="ctr" bIns="34375" lIns="68750" spcFirstLastPara="1" rIns="68750" wrap="square" tIns="34375">
            <a:noAutofit/>
          </a:bodyPr>
          <a:lstStyle/>
          <a:p>
            <a:pPr indent="0" lvl="0" marL="0" rtl="0" algn="ctr">
              <a:lnSpc>
                <a:spcPct val="100000"/>
              </a:lnSpc>
              <a:spcBef>
                <a:spcPts val="0"/>
              </a:spcBef>
              <a:spcAft>
                <a:spcPts val="0"/>
              </a:spcAft>
              <a:buClr>
                <a:srgbClr val="000000"/>
              </a:buClr>
              <a:buSzPts val="1700"/>
              <a:buFont typeface="Arial"/>
              <a:buNone/>
            </a:pPr>
            <a:r>
              <a:rPr lang="en-US" sz="2000"/>
              <a:t>CESM Unified Postprocessing and Diagnostics (CUPiD)</a:t>
            </a:r>
            <a:endParaRPr sz="1400"/>
          </a:p>
        </p:txBody>
      </p:sp>
      <p:pic>
        <p:nvPicPr>
          <p:cNvPr id="497" name="Google Shape;497;p76"/>
          <p:cNvPicPr preferRelativeResize="0"/>
          <p:nvPr/>
        </p:nvPicPr>
        <p:blipFill rotWithShape="1">
          <a:blip r:embed="rId3">
            <a:alphaModFix/>
          </a:blip>
          <a:srcRect b="0" l="0" r="0" t="0"/>
          <a:stretch/>
        </p:blipFill>
        <p:spPr>
          <a:xfrm>
            <a:off x="6415325" y="623876"/>
            <a:ext cx="2136152" cy="2136152"/>
          </a:xfrm>
          <a:prstGeom prst="rect">
            <a:avLst/>
          </a:prstGeom>
          <a:noFill/>
          <a:ln>
            <a:noFill/>
          </a:ln>
        </p:spPr>
      </p:pic>
      <p:pic>
        <p:nvPicPr>
          <p:cNvPr id="498" name="Google Shape;498;p76"/>
          <p:cNvPicPr preferRelativeResize="0"/>
          <p:nvPr/>
        </p:nvPicPr>
        <p:blipFill rotWithShape="1">
          <a:blip r:embed="rId4">
            <a:alphaModFix/>
          </a:blip>
          <a:srcRect b="3344" l="11746" r="0" t="0"/>
          <a:stretch/>
        </p:blipFill>
        <p:spPr>
          <a:xfrm>
            <a:off x="7930023" y="3804100"/>
            <a:ext cx="1097127" cy="12015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499" name="Google Shape;499;p76"/>
          <p:cNvPicPr preferRelativeResize="0"/>
          <p:nvPr/>
        </p:nvPicPr>
        <p:blipFill rotWithShape="1">
          <a:blip r:embed="rId5">
            <a:alphaModFix/>
          </a:blip>
          <a:srcRect b="20773" l="0" r="0" t="0"/>
          <a:stretch/>
        </p:blipFill>
        <p:spPr>
          <a:xfrm>
            <a:off x="7930025" y="2573184"/>
            <a:ext cx="1097124" cy="1086792"/>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00" name="Google Shape;500;p76"/>
          <p:cNvSpPr txBox="1"/>
          <p:nvPr/>
        </p:nvSpPr>
        <p:spPr>
          <a:xfrm>
            <a:off x="5221975" y="5234275"/>
            <a:ext cx="4460700" cy="4155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600"/>
              </a:spcBef>
              <a:spcAft>
                <a:spcPts val="0"/>
              </a:spcAft>
              <a:buNone/>
            </a:pPr>
            <a:r>
              <a:rPr lang="en-US" sz="1500">
                <a:solidFill>
                  <a:schemeClr val="lt1"/>
                </a:solidFill>
              </a:rPr>
              <a:t>https://github.com/NCAR/CUPiD</a:t>
            </a: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7"/>
          <p:cNvSpPr txBox="1"/>
          <p:nvPr/>
        </p:nvSpPr>
        <p:spPr>
          <a:xfrm>
            <a:off x="136633" y="997782"/>
            <a:ext cx="3161100" cy="3271200"/>
          </a:xfrm>
          <a:prstGeom prst="rect">
            <a:avLst/>
          </a:prstGeom>
          <a:noFill/>
          <a:ln>
            <a:noFill/>
          </a:ln>
        </p:spPr>
        <p:txBody>
          <a:bodyPr anchorCtr="0" anchor="t" bIns="34375" lIns="68750" spcFirstLastPara="1" rIns="68750" wrap="square" tIns="34375">
            <a:spAutoFit/>
          </a:bodyPr>
          <a:lstStyle/>
          <a:p>
            <a:pPr indent="0" lvl="0" marL="0" marR="0" rtl="0" algn="l">
              <a:spcBef>
                <a:spcPts val="0"/>
              </a:spcBef>
              <a:spcAft>
                <a:spcPts val="0"/>
              </a:spcAft>
              <a:buNone/>
            </a:pPr>
            <a:r>
              <a:rPr lang="en-US" sz="1600">
                <a:solidFill>
                  <a:schemeClr val="dk2"/>
                </a:solidFill>
              </a:rPr>
              <a:t>A user-friendly graphical interface (GUI) to assist users in creating CESM experiments</a:t>
            </a:r>
            <a:endParaRPr sz="1600">
              <a:solidFill>
                <a:schemeClr val="dk2"/>
              </a:solidFill>
            </a:endParaRPr>
          </a:p>
          <a:p>
            <a:pPr indent="0" lvl="0" marL="0" marR="0" rtl="0" algn="l">
              <a:spcBef>
                <a:spcPts val="0"/>
              </a:spcBef>
              <a:spcAft>
                <a:spcPts val="0"/>
              </a:spcAft>
              <a:buNone/>
            </a:pPr>
            <a:r>
              <a:t/>
            </a:r>
            <a:endParaRPr sz="1600">
              <a:solidFill>
                <a:schemeClr val="dk2"/>
              </a:solidFill>
            </a:endParaRPr>
          </a:p>
          <a:p>
            <a:pPr indent="0" lvl="0" marL="0" marR="0" rtl="0" algn="l">
              <a:spcBef>
                <a:spcPts val="0"/>
              </a:spcBef>
              <a:spcAft>
                <a:spcPts val="0"/>
              </a:spcAft>
              <a:buNone/>
            </a:pPr>
            <a:r>
              <a:rPr b="1" lang="en-US" sz="1600">
                <a:solidFill>
                  <a:schemeClr val="dk2"/>
                </a:solidFill>
              </a:rPr>
              <a:t>Key features:</a:t>
            </a:r>
            <a:endParaRPr sz="1600">
              <a:solidFill>
                <a:schemeClr val="dk2"/>
              </a:solidFill>
            </a:endParaRPr>
          </a:p>
          <a:p>
            <a:pPr indent="-228600" lvl="0" marL="215900" marR="0" rtl="0" algn="l">
              <a:spcBef>
                <a:spcPts val="0"/>
              </a:spcBef>
              <a:spcAft>
                <a:spcPts val="0"/>
              </a:spcAft>
              <a:buClr>
                <a:schemeClr val="dk2"/>
              </a:buClr>
              <a:buSzPts val="1600"/>
              <a:buChar char="•"/>
            </a:pPr>
            <a:r>
              <a:rPr lang="en-US" sz="1600">
                <a:solidFill>
                  <a:schemeClr val="dk2"/>
                </a:solidFill>
              </a:rPr>
              <a:t>Easy exploration and setup of CESM configuration options</a:t>
            </a:r>
            <a:endParaRPr sz="1600">
              <a:solidFill>
                <a:schemeClr val="dk2"/>
              </a:solidFill>
            </a:endParaRPr>
          </a:p>
          <a:p>
            <a:pPr indent="-228600" lvl="0" marL="215900" marR="0" rtl="0" algn="l">
              <a:spcBef>
                <a:spcPts val="0"/>
              </a:spcBef>
              <a:spcAft>
                <a:spcPts val="0"/>
              </a:spcAft>
              <a:buClr>
                <a:schemeClr val="dk2"/>
              </a:buClr>
              <a:buSzPts val="1600"/>
              <a:buChar char="•"/>
            </a:pPr>
            <a:r>
              <a:rPr lang="en-US" sz="1600">
                <a:solidFill>
                  <a:schemeClr val="dk2"/>
                </a:solidFill>
              </a:rPr>
              <a:t>Rapid generation of custom configurations:</a:t>
            </a:r>
            <a:endParaRPr sz="1600">
              <a:solidFill>
                <a:schemeClr val="dk2"/>
              </a:solidFill>
            </a:endParaRPr>
          </a:p>
          <a:p>
            <a:pPr indent="-228600" lvl="1" marL="558800" marR="0" rtl="0" algn="l">
              <a:spcBef>
                <a:spcPts val="0"/>
              </a:spcBef>
              <a:spcAft>
                <a:spcPts val="0"/>
              </a:spcAft>
              <a:buClr>
                <a:schemeClr val="dk2"/>
              </a:buClr>
              <a:buSzPts val="1600"/>
              <a:buChar char="•"/>
            </a:pPr>
            <a:r>
              <a:rPr i="0" lang="en-US" sz="1600" u="none" cap="none" strike="noStrike">
                <a:solidFill>
                  <a:schemeClr val="dk2"/>
                </a:solidFill>
              </a:rPr>
              <a:t>Mix and match settings in a compatible manner</a:t>
            </a:r>
            <a:endParaRPr sz="1600">
              <a:solidFill>
                <a:schemeClr val="dk2"/>
              </a:solidFill>
            </a:endParaRPr>
          </a:p>
          <a:p>
            <a:pPr indent="-228600" lvl="1" marL="558800" marR="0" rtl="0" algn="l">
              <a:spcBef>
                <a:spcPts val="0"/>
              </a:spcBef>
              <a:spcAft>
                <a:spcPts val="0"/>
              </a:spcAft>
              <a:buClr>
                <a:schemeClr val="dk2"/>
              </a:buClr>
              <a:buSzPts val="1600"/>
              <a:buChar char="•"/>
            </a:pPr>
            <a:r>
              <a:rPr i="0" lang="en-US" sz="1600" u="none" cap="none" strike="noStrike">
                <a:solidFill>
                  <a:schemeClr val="dk2"/>
                </a:solidFill>
              </a:rPr>
              <a:t>Create or inte</a:t>
            </a:r>
            <a:r>
              <a:rPr lang="en-US" sz="1600">
                <a:solidFill>
                  <a:schemeClr val="dk2"/>
                </a:solidFill>
              </a:rPr>
              <a:t>ractively </a:t>
            </a:r>
            <a:r>
              <a:rPr i="0" lang="en-US" sz="1600" u="none" cap="none" strike="noStrike">
                <a:solidFill>
                  <a:schemeClr val="dk2"/>
                </a:solidFill>
              </a:rPr>
              <a:t>modify model grids</a:t>
            </a:r>
            <a:endParaRPr sz="1600">
              <a:solidFill>
                <a:schemeClr val="dk2"/>
              </a:solidFill>
            </a:endParaRPr>
          </a:p>
        </p:txBody>
      </p:sp>
      <p:pic>
        <p:nvPicPr>
          <p:cNvPr id="506" name="Google Shape;506;p77"/>
          <p:cNvPicPr preferRelativeResize="0"/>
          <p:nvPr/>
        </p:nvPicPr>
        <p:blipFill rotWithShape="1">
          <a:blip r:embed="rId3">
            <a:alphaModFix/>
          </a:blip>
          <a:srcRect b="0" l="0" r="0" t="0"/>
          <a:stretch/>
        </p:blipFill>
        <p:spPr>
          <a:xfrm>
            <a:off x="3432810" y="855310"/>
            <a:ext cx="4730272" cy="3584720"/>
          </a:xfrm>
          <a:prstGeom prst="rect">
            <a:avLst/>
          </a:prstGeom>
          <a:noFill/>
          <a:ln cap="flat" cmpd="sng" w="9525">
            <a:solidFill>
              <a:schemeClr val="dk1"/>
            </a:solidFill>
            <a:prstDash val="solid"/>
            <a:round/>
            <a:headEnd len="sm" w="sm" type="none"/>
            <a:tailEnd len="sm" w="sm" type="none"/>
          </a:ln>
        </p:spPr>
      </p:pic>
      <p:sp>
        <p:nvSpPr>
          <p:cNvPr id="507" name="Google Shape;507;p77"/>
          <p:cNvSpPr txBox="1"/>
          <p:nvPr/>
        </p:nvSpPr>
        <p:spPr>
          <a:xfrm>
            <a:off x="2800800" y="0"/>
            <a:ext cx="5669400" cy="486300"/>
          </a:xfrm>
          <a:prstGeom prst="rect">
            <a:avLst/>
          </a:prstGeom>
          <a:noFill/>
          <a:ln>
            <a:noFill/>
          </a:ln>
          <a:effectLst>
            <a:outerShdw blurRad="57150" rotWithShape="0" algn="bl" dir="5400000" dist="19050">
              <a:srgbClr val="000000">
                <a:alpha val="50000"/>
              </a:srgbClr>
            </a:outerShdw>
          </a:effectLst>
        </p:spPr>
        <p:txBody>
          <a:bodyPr anchorCtr="0" anchor="t" bIns="88375" lIns="88375" spcFirstLastPara="1" rIns="88375" wrap="square" tIns="88375">
            <a:spAutoFit/>
          </a:bodyPr>
          <a:lstStyle/>
          <a:p>
            <a:pPr indent="0" lvl="0" marL="0" rtl="0" algn="l">
              <a:spcBef>
                <a:spcPts val="0"/>
              </a:spcBef>
              <a:spcAft>
                <a:spcPts val="0"/>
              </a:spcAft>
              <a:buNone/>
            </a:pPr>
            <a:r>
              <a:rPr b="1" lang="en-US" sz="2000">
                <a:solidFill>
                  <a:schemeClr val="lt1"/>
                </a:solidFill>
                <a:latin typeface="Helvetica Neue"/>
                <a:ea typeface="Helvetica Neue"/>
                <a:cs typeface="Helvetica Neue"/>
                <a:sym typeface="Helvetica Neue"/>
              </a:rPr>
              <a:t>Ease-of-use: visualCaseGen</a:t>
            </a:r>
            <a:endParaRPr b="1" sz="2000">
              <a:solidFill>
                <a:schemeClr val="lt1"/>
              </a:solidFill>
              <a:latin typeface="Helvetica Neue"/>
              <a:ea typeface="Helvetica Neue"/>
              <a:cs typeface="Helvetica Neue"/>
              <a:sym typeface="Helvetica Neue"/>
            </a:endParaRPr>
          </a:p>
        </p:txBody>
      </p:sp>
      <p:sp>
        <p:nvSpPr>
          <p:cNvPr id="508" name="Google Shape;508;p77"/>
          <p:cNvSpPr txBox="1"/>
          <p:nvPr/>
        </p:nvSpPr>
        <p:spPr>
          <a:xfrm>
            <a:off x="8227775" y="1921825"/>
            <a:ext cx="3947100" cy="547800"/>
          </a:xfrm>
          <a:prstGeom prst="rect">
            <a:avLst/>
          </a:prstGeom>
          <a:noFill/>
          <a:ln>
            <a:noFill/>
          </a:ln>
        </p:spPr>
        <p:txBody>
          <a:bodyPr anchorCtr="0" anchor="t" bIns="88375" lIns="88375" spcFirstLastPara="1" rIns="88375" wrap="square" tIns="88375">
            <a:spAutoFit/>
          </a:bodyPr>
          <a:lstStyle/>
          <a:p>
            <a:pPr indent="0" lvl="0" marL="0" rtl="0" algn="l">
              <a:spcBef>
                <a:spcPts val="0"/>
              </a:spcBef>
              <a:spcAft>
                <a:spcPts val="0"/>
              </a:spcAft>
              <a:buNone/>
            </a:pPr>
            <a:r>
              <a:rPr lang="en-US" sz="1200">
                <a:solidFill>
                  <a:schemeClr val="dk2"/>
                </a:solidFill>
              </a:rPr>
              <a:t>Alper </a:t>
            </a:r>
            <a:endParaRPr sz="1200">
              <a:solidFill>
                <a:schemeClr val="dk2"/>
              </a:solidFill>
            </a:endParaRPr>
          </a:p>
          <a:p>
            <a:pPr indent="0" lvl="0" marL="0" rtl="0" algn="l">
              <a:spcBef>
                <a:spcPts val="0"/>
              </a:spcBef>
              <a:spcAft>
                <a:spcPts val="0"/>
              </a:spcAft>
              <a:buNone/>
            </a:pPr>
            <a:r>
              <a:rPr lang="en-US" sz="1200">
                <a:solidFill>
                  <a:schemeClr val="dk2"/>
                </a:solidFill>
              </a:rPr>
              <a:t>Altuntas</a:t>
            </a:r>
            <a:endParaRPr sz="1200">
              <a:solidFill>
                <a:schemeClr val="dk2"/>
              </a:solidFill>
            </a:endParaRPr>
          </a:p>
        </p:txBody>
      </p:sp>
      <p:pic>
        <p:nvPicPr>
          <p:cNvPr id="509" name="Google Shape;509;p77"/>
          <p:cNvPicPr preferRelativeResize="0"/>
          <p:nvPr/>
        </p:nvPicPr>
        <p:blipFill>
          <a:blip r:embed="rId4">
            <a:alphaModFix/>
          </a:blip>
          <a:stretch>
            <a:fillRect/>
          </a:stretch>
        </p:blipFill>
        <p:spPr>
          <a:xfrm>
            <a:off x="8024866" y="676575"/>
            <a:ext cx="992650" cy="121415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8"/>
          <p:cNvSpPr txBox="1"/>
          <p:nvPr/>
        </p:nvSpPr>
        <p:spPr>
          <a:xfrm>
            <a:off x="2334804" y="76205"/>
            <a:ext cx="5694900" cy="546600"/>
          </a:xfrm>
          <a:prstGeom prst="rect">
            <a:avLst/>
          </a:prstGeom>
          <a:noFill/>
          <a:ln>
            <a:noFill/>
          </a:ln>
          <a:effectLst>
            <a:outerShdw blurRad="57150" rotWithShape="0" algn="bl" dir="5400000" dist="19050">
              <a:srgbClr val="000000">
                <a:alpha val="50000"/>
              </a:srgbClr>
            </a:outerShdw>
          </a:effectLst>
        </p:spPr>
        <p:txBody>
          <a:bodyPr anchorCtr="0" anchor="t" bIns="34375" lIns="68750" spcFirstLastPara="1" rIns="68750" wrap="square" tIns="34375">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A typical visualCaseGen Workflow</a:t>
            </a:r>
            <a:endParaRPr sz="2000">
              <a:solidFill>
                <a:schemeClr val="lt1"/>
              </a:solidFill>
              <a:latin typeface="Helvetica Neue"/>
              <a:ea typeface="Helvetica Neue"/>
              <a:cs typeface="Helvetica Neue"/>
              <a:sym typeface="Helvetica Neue"/>
            </a:endParaRPr>
          </a:p>
          <a:p>
            <a:pPr indent="-127000" lvl="0" marL="215900" marR="0" rtl="0" algn="l">
              <a:spcBef>
                <a:spcPts val="0"/>
              </a:spcBef>
              <a:spcAft>
                <a:spcPts val="0"/>
              </a:spcAft>
              <a:buClr>
                <a:schemeClr val="dk1"/>
              </a:buClr>
              <a:buSzPts val="1400"/>
              <a:buFont typeface="Arial"/>
              <a:buNone/>
            </a:pPr>
            <a:r>
              <a:t/>
            </a:r>
            <a:endParaRPr sz="1100">
              <a:solidFill>
                <a:schemeClr val="lt1"/>
              </a:solidFill>
              <a:latin typeface="Helvetica Neue"/>
              <a:ea typeface="Helvetica Neue"/>
              <a:cs typeface="Helvetica Neue"/>
              <a:sym typeface="Helvetica Neue"/>
            </a:endParaRPr>
          </a:p>
        </p:txBody>
      </p:sp>
      <p:pic>
        <p:nvPicPr>
          <p:cNvPr id="515" name="Google Shape;515;p78"/>
          <p:cNvPicPr preferRelativeResize="0"/>
          <p:nvPr/>
        </p:nvPicPr>
        <p:blipFill rotWithShape="1">
          <a:blip r:embed="rId3">
            <a:alphaModFix/>
          </a:blip>
          <a:srcRect b="0" l="0" r="0" t="0"/>
          <a:stretch/>
        </p:blipFill>
        <p:spPr>
          <a:xfrm>
            <a:off x="363204" y="974263"/>
            <a:ext cx="3673173" cy="2346499"/>
          </a:xfrm>
          <a:prstGeom prst="rect">
            <a:avLst/>
          </a:prstGeom>
          <a:noFill/>
          <a:ln cap="flat" cmpd="sng" w="28575">
            <a:solidFill>
              <a:schemeClr val="dk1"/>
            </a:solidFill>
            <a:prstDash val="solid"/>
            <a:round/>
            <a:headEnd len="sm" w="sm" type="none"/>
            <a:tailEnd len="sm" w="sm" type="none"/>
          </a:ln>
        </p:spPr>
      </p:pic>
      <p:pic>
        <p:nvPicPr>
          <p:cNvPr id="516" name="Google Shape;516;p78"/>
          <p:cNvPicPr preferRelativeResize="0"/>
          <p:nvPr/>
        </p:nvPicPr>
        <p:blipFill rotWithShape="1">
          <a:blip r:embed="rId4">
            <a:alphaModFix/>
          </a:blip>
          <a:srcRect b="0" l="0" r="0" t="0"/>
          <a:stretch/>
        </p:blipFill>
        <p:spPr>
          <a:xfrm>
            <a:off x="2091425" y="1616197"/>
            <a:ext cx="3585236" cy="2293095"/>
          </a:xfrm>
          <a:prstGeom prst="rect">
            <a:avLst/>
          </a:prstGeom>
          <a:noFill/>
          <a:ln cap="flat" cmpd="sng" w="28575">
            <a:solidFill>
              <a:schemeClr val="dk1"/>
            </a:solidFill>
            <a:prstDash val="solid"/>
            <a:round/>
            <a:headEnd len="sm" w="sm" type="none"/>
            <a:tailEnd len="sm" w="sm" type="none"/>
          </a:ln>
        </p:spPr>
      </p:pic>
      <p:pic>
        <p:nvPicPr>
          <p:cNvPr id="517" name="Google Shape;517;p78"/>
          <p:cNvPicPr preferRelativeResize="0"/>
          <p:nvPr/>
        </p:nvPicPr>
        <p:blipFill rotWithShape="1">
          <a:blip r:embed="rId5">
            <a:alphaModFix/>
          </a:blip>
          <a:srcRect b="0" l="0" r="0" t="0"/>
          <a:stretch/>
        </p:blipFill>
        <p:spPr>
          <a:xfrm>
            <a:off x="4043034" y="2145743"/>
            <a:ext cx="2980157" cy="2547884"/>
          </a:xfrm>
          <a:prstGeom prst="rect">
            <a:avLst/>
          </a:prstGeom>
          <a:solidFill>
            <a:schemeClr val="accent2"/>
          </a:solidFill>
          <a:ln cap="flat" cmpd="sng" w="28575">
            <a:solidFill>
              <a:schemeClr val="dk1"/>
            </a:solidFill>
            <a:prstDash val="solid"/>
            <a:round/>
            <a:headEnd len="sm" w="sm" type="none"/>
            <a:tailEnd len="sm" w="sm" type="none"/>
          </a:ln>
        </p:spPr>
      </p:pic>
      <p:sp>
        <p:nvSpPr>
          <p:cNvPr id="518" name="Google Shape;518;p78"/>
          <p:cNvSpPr txBox="1"/>
          <p:nvPr/>
        </p:nvSpPr>
        <p:spPr>
          <a:xfrm>
            <a:off x="363204" y="998844"/>
            <a:ext cx="3570600" cy="346500"/>
          </a:xfrm>
          <a:prstGeom prst="rect">
            <a:avLst/>
          </a:prstGeom>
          <a:solidFill>
            <a:schemeClr val="lt1"/>
          </a:solidFill>
          <a:ln>
            <a:noFill/>
          </a:ln>
        </p:spPr>
        <p:txBody>
          <a:bodyPr anchorCtr="0" anchor="t" bIns="34375" lIns="68750" spcFirstLastPara="1" rIns="68750" wrap="square" tIns="34375">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1. Choose Components and Settings</a:t>
            </a:r>
            <a:endParaRPr sz="1100"/>
          </a:p>
        </p:txBody>
      </p:sp>
      <p:sp>
        <p:nvSpPr>
          <p:cNvPr id="519" name="Google Shape;519;p78"/>
          <p:cNvSpPr txBox="1"/>
          <p:nvPr/>
        </p:nvSpPr>
        <p:spPr>
          <a:xfrm>
            <a:off x="2105460" y="1638451"/>
            <a:ext cx="3137700" cy="346500"/>
          </a:xfrm>
          <a:prstGeom prst="rect">
            <a:avLst/>
          </a:prstGeom>
          <a:solidFill>
            <a:schemeClr val="lt1"/>
          </a:solidFill>
          <a:ln>
            <a:noFill/>
          </a:ln>
        </p:spPr>
        <p:txBody>
          <a:bodyPr anchorCtr="0" anchor="t" bIns="34375" lIns="68750" spcFirstLastPara="1" rIns="68750" wrap="square" tIns="34375">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2.a Choose/Create Model Grids</a:t>
            </a:r>
            <a:endParaRPr sz="1100"/>
          </a:p>
        </p:txBody>
      </p:sp>
      <p:sp>
        <p:nvSpPr>
          <p:cNvPr id="520" name="Google Shape;520;p78"/>
          <p:cNvSpPr txBox="1"/>
          <p:nvPr/>
        </p:nvSpPr>
        <p:spPr>
          <a:xfrm>
            <a:off x="4048899" y="2168304"/>
            <a:ext cx="1734900" cy="346500"/>
          </a:xfrm>
          <a:prstGeom prst="rect">
            <a:avLst/>
          </a:prstGeom>
          <a:solidFill>
            <a:schemeClr val="lt1"/>
          </a:solidFill>
          <a:ln>
            <a:noFill/>
          </a:ln>
        </p:spPr>
        <p:txBody>
          <a:bodyPr anchorCtr="0" anchor="t" bIns="34375" lIns="68750" spcFirstLastPara="1" rIns="68750" wrap="square" tIns="34375">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2.b Modify Grids</a:t>
            </a:r>
            <a:endParaRPr sz="1100"/>
          </a:p>
        </p:txBody>
      </p:sp>
      <p:pic>
        <p:nvPicPr>
          <p:cNvPr id="521" name="Google Shape;521;p78"/>
          <p:cNvPicPr preferRelativeResize="0"/>
          <p:nvPr/>
        </p:nvPicPr>
        <p:blipFill rotWithShape="1">
          <a:blip r:embed="rId6">
            <a:alphaModFix/>
          </a:blip>
          <a:srcRect b="0" l="0" r="0" t="0"/>
          <a:stretch/>
        </p:blipFill>
        <p:spPr>
          <a:xfrm>
            <a:off x="4964870" y="3737131"/>
            <a:ext cx="3529465" cy="1198116"/>
          </a:xfrm>
          <a:prstGeom prst="rect">
            <a:avLst/>
          </a:prstGeom>
          <a:noFill/>
          <a:ln cap="flat" cmpd="sng" w="28575">
            <a:solidFill>
              <a:schemeClr val="dk1"/>
            </a:solidFill>
            <a:prstDash val="solid"/>
            <a:round/>
            <a:headEnd len="sm" w="sm" type="none"/>
            <a:tailEnd len="sm" w="sm" type="none"/>
          </a:ln>
        </p:spPr>
      </p:pic>
      <p:sp>
        <p:nvSpPr>
          <p:cNvPr id="522" name="Google Shape;522;p78"/>
          <p:cNvSpPr txBox="1"/>
          <p:nvPr/>
        </p:nvSpPr>
        <p:spPr>
          <a:xfrm>
            <a:off x="5005578" y="3786332"/>
            <a:ext cx="1490700" cy="346500"/>
          </a:xfrm>
          <a:prstGeom prst="rect">
            <a:avLst/>
          </a:prstGeom>
          <a:solidFill>
            <a:schemeClr val="lt1"/>
          </a:solidFill>
          <a:ln>
            <a:noFill/>
          </a:ln>
        </p:spPr>
        <p:txBody>
          <a:bodyPr anchorCtr="0" anchor="t" bIns="34375" lIns="68750" spcFirstLastPara="1" rIns="68750" wrap="square" tIns="34375">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3. Create Case</a:t>
            </a:r>
            <a:endParaRPr sz="1100"/>
          </a:p>
        </p:txBody>
      </p:sp>
      <p:sp>
        <p:nvSpPr>
          <p:cNvPr id="523" name="Google Shape;523;p78"/>
          <p:cNvSpPr txBox="1"/>
          <p:nvPr/>
        </p:nvSpPr>
        <p:spPr>
          <a:xfrm>
            <a:off x="6328950" y="5314800"/>
            <a:ext cx="3947100" cy="393900"/>
          </a:xfrm>
          <a:prstGeom prst="rect">
            <a:avLst/>
          </a:prstGeom>
          <a:noFill/>
          <a:ln>
            <a:noFill/>
          </a:ln>
        </p:spPr>
        <p:txBody>
          <a:bodyPr anchorCtr="0" anchor="t" bIns="88375" lIns="88375" spcFirstLastPara="1" rIns="88375" wrap="square" tIns="88375">
            <a:spAutoFit/>
          </a:bodyPr>
          <a:lstStyle/>
          <a:p>
            <a:pPr indent="0" lvl="0" marL="0" rtl="0" algn="l">
              <a:spcBef>
                <a:spcPts val="0"/>
              </a:spcBef>
              <a:spcAft>
                <a:spcPts val="0"/>
              </a:spcAft>
              <a:buNone/>
            </a:pPr>
            <a:r>
              <a:rPr lang="en-US" sz="1400">
                <a:solidFill>
                  <a:schemeClr val="lt1"/>
                </a:solidFill>
              </a:rPr>
              <a:t>Alper Altuntas</a:t>
            </a:r>
            <a:endParaRPr sz="1400">
              <a:solidFill>
                <a:schemeClr val="lt1"/>
              </a:solidFill>
            </a:endParaRPr>
          </a:p>
        </p:txBody>
      </p:sp>
      <p:sp>
        <p:nvSpPr>
          <p:cNvPr id="524" name="Google Shape;524;p78"/>
          <p:cNvSpPr txBox="1"/>
          <p:nvPr/>
        </p:nvSpPr>
        <p:spPr>
          <a:xfrm>
            <a:off x="8227775" y="1921825"/>
            <a:ext cx="3947100" cy="547800"/>
          </a:xfrm>
          <a:prstGeom prst="rect">
            <a:avLst/>
          </a:prstGeom>
          <a:noFill/>
          <a:ln>
            <a:noFill/>
          </a:ln>
        </p:spPr>
        <p:txBody>
          <a:bodyPr anchorCtr="0" anchor="t" bIns="88375" lIns="88375" spcFirstLastPara="1" rIns="88375" wrap="square" tIns="88375">
            <a:spAutoFit/>
          </a:bodyPr>
          <a:lstStyle/>
          <a:p>
            <a:pPr indent="0" lvl="0" marL="0" rtl="0" algn="l">
              <a:spcBef>
                <a:spcPts val="0"/>
              </a:spcBef>
              <a:spcAft>
                <a:spcPts val="0"/>
              </a:spcAft>
              <a:buNone/>
            </a:pPr>
            <a:r>
              <a:rPr lang="en-US" sz="1200">
                <a:solidFill>
                  <a:schemeClr val="dk2"/>
                </a:solidFill>
              </a:rPr>
              <a:t>Alper </a:t>
            </a:r>
            <a:endParaRPr sz="1200">
              <a:solidFill>
                <a:schemeClr val="dk2"/>
              </a:solidFill>
            </a:endParaRPr>
          </a:p>
          <a:p>
            <a:pPr indent="0" lvl="0" marL="0" rtl="0" algn="l">
              <a:spcBef>
                <a:spcPts val="0"/>
              </a:spcBef>
              <a:spcAft>
                <a:spcPts val="0"/>
              </a:spcAft>
              <a:buNone/>
            </a:pPr>
            <a:r>
              <a:rPr lang="en-US" sz="1200">
                <a:solidFill>
                  <a:schemeClr val="dk2"/>
                </a:solidFill>
              </a:rPr>
              <a:t>Altuntas</a:t>
            </a:r>
            <a:endParaRPr sz="1200">
              <a:solidFill>
                <a:schemeClr val="dk2"/>
              </a:solidFill>
            </a:endParaRPr>
          </a:p>
        </p:txBody>
      </p:sp>
      <p:pic>
        <p:nvPicPr>
          <p:cNvPr id="525" name="Google Shape;525;p78"/>
          <p:cNvPicPr preferRelativeResize="0"/>
          <p:nvPr/>
        </p:nvPicPr>
        <p:blipFill>
          <a:blip r:embed="rId7">
            <a:alphaModFix/>
          </a:blip>
          <a:stretch>
            <a:fillRect/>
          </a:stretch>
        </p:blipFill>
        <p:spPr>
          <a:xfrm>
            <a:off x="8024866" y="676575"/>
            <a:ext cx="992650" cy="121415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9" name="Shape 529"/>
        <p:cNvGrpSpPr/>
        <p:nvPr/>
      </p:nvGrpSpPr>
      <p:grpSpPr>
        <a:xfrm>
          <a:off x="0" y="0"/>
          <a:ext cx="0" cy="0"/>
          <a:chOff x="0" y="0"/>
          <a:chExt cx="0" cy="0"/>
        </a:xfrm>
      </p:grpSpPr>
      <p:sp>
        <p:nvSpPr>
          <p:cNvPr id="530" name="Google Shape;530;p79"/>
          <p:cNvSpPr/>
          <p:nvPr/>
        </p:nvSpPr>
        <p:spPr>
          <a:xfrm>
            <a:off x="781050" y="2419699"/>
            <a:ext cx="4181400" cy="1936800"/>
          </a:xfrm>
          <a:prstGeom prst="rect">
            <a:avLst/>
          </a:prstGeom>
          <a:solidFill>
            <a:schemeClr val="accent1"/>
          </a:solidFill>
          <a:ln cap="flat" cmpd="sng" w="25400">
            <a:solidFill>
              <a:srgbClr val="103443"/>
            </a:solidFill>
            <a:prstDash val="solid"/>
            <a:round/>
            <a:headEnd len="sm" w="sm" type="none"/>
            <a:tailEnd len="sm" w="sm" type="none"/>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31" name="Google Shape;531;p79"/>
          <p:cNvSpPr txBox="1"/>
          <p:nvPr/>
        </p:nvSpPr>
        <p:spPr>
          <a:xfrm>
            <a:off x="898922" y="2464809"/>
            <a:ext cx="3945900" cy="12417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None/>
            </a:pPr>
            <a:r>
              <a:rPr b="0" i="0" lang="en-US" sz="1900" u="none" cap="none" strike="noStrike">
                <a:solidFill>
                  <a:schemeClr val="lt1"/>
                </a:solidFill>
                <a:latin typeface="Arial"/>
                <a:ea typeface="Arial"/>
                <a:cs typeface="Arial"/>
                <a:sym typeface="Arial"/>
              </a:rPr>
              <a:t>Ridge World: A coupled case with idealized bathymetry, continental geometry and land surface properties</a:t>
            </a:r>
            <a:endParaRPr sz="1100"/>
          </a:p>
        </p:txBody>
      </p:sp>
      <p:sp>
        <p:nvSpPr>
          <p:cNvPr id="532" name="Google Shape;532;p79"/>
          <p:cNvSpPr txBox="1"/>
          <p:nvPr/>
        </p:nvSpPr>
        <p:spPr>
          <a:xfrm>
            <a:off x="921542" y="3850723"/>
            <a:ext cx="3945900" cy="5643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Wu et al (2021) doi:10.1029/2021GL093966</a:t>
            </a:r>
            <a:endParaRPr sz="1100"/>
          </a:p>
        </p:txBody>
      </p:sp>
      <p:grpSp>
        <p:nvGrpSpPr>
          <p:cNvPr id="533" name="Google Shape;533;p79"/>
          <p:cNvGrpSpPr/>
          <p:nvPr/>
        </p:nvGrpSpPr>
        <p:grpSpPr>
          <a:xfrm>
            <a:off x="5806678" y="2343434"/>
            <a:ext cx="2027700" cy="2127165"/>
            <a:chOff x="7742237" y="1968500"/>
            <a:chExt cx="2703600" cy="2552700"/>
          </a:xfrm>
        </p:grpSpPr>
        <p:sp>
          <p:nvSpPr>
            <p:cNvPr id="534" name="Google Shape;534;p79"/>
            <p:cNvSpPr/>
            <p:nvPr/>
          </p:nvSpPr>
          <p:spPr>
            <a:xfrm>
              <a:off x="7742237" y="1968500"/>
              <a:ext cx="2703600" cy="2552700"/>
            </a:xfrm>
            <a:prstGeom prst="ellipse">
              <a:avLst/>
            </a:prstGeom>
            <a:gradFill>
              <a:gsLst>
                <a:gs pos="0">
                  <a:srgbClr val="F0F9FD"/>
                </a:gs>
                <a:gs pos="74000">
                  <a:srgbClr val="8DCAE4"/>
                </a:gs>
                <a:gs pos="83000">
                  <a:srgbClr val="8DCAE4"/>
                </a:gs>
                <a:gs pos="100000">
                  <a:srgbClr val="B2DBED"/>
                </a:gs>
              </a:gsLst>
              <a:lin ang="5400012" scaled="0"/>
            </a:gradFill>
            <a:ln cap="flat" cmpd="sng" w="25400">
              <a:solidFill>
                <a:srgbClr val="103443"/>
              </a:solidFill>
              <a:prstDash val="solid"/>
              <a:round/>
              <a:headEnd len="sm" w="sm" type="none"/>
              <a:tailEnd len="sm" w="sm" type="none"/>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35" name="Google Shape;535;p79"/>
            <p:cNvSpPr/>
            <p:nvPr/>
          </p:nvSpPr>
          <p:spPr>
            <a:xfrm>
              <a:off x="8674893" y="1968500"/>
              <a:ext cx="838200" cy="295200"/>
            </a:xfrm>
            <a:prstGeom prst="ellipse">
              <a:avLst/>
            </a:prstGeom>
            <a:solidFill>
              <a:srgbClr val="CA954A"/>
            </a:solidFill>
            <a:ln>
              <a:noFill/>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36" name="Google Shape;536;p79"/>
            <p:cNvSpPr/>
            <p:nvPr/>
          </p:nvSpPr>
          <p:spPr>
            <a:xfrm>
              <a:off x="8674893" y="4225925"/>
              <a:ext cx="838200" cy="295200"/>
            </a:xfrm>
            <a:prstGeom prst="ellipse">
              <a:avLst/>
            </a:prstGeom>
            <a:solidFill>
              <a:srgbClr val="CA954A"/>
            </a:solidFill>
            <a:ln>
              <a:noFill/>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37" name="Google Shape;537;p79"/>
          <p:cNvSpPr/>
          <p:nvPr/>
        </p:nvSpPr>
        <p:spPr>
          <a:xfrm rot="-7782000">
            <a:off x="6325674" y="1981008"/>
            <a:ext cx="2689240" cy="2877150"/>
          </a:xfrm>
          <a:prstGeom prst="arc">
            <a:avLst>
              <a:gd fmla="val 16200000" name="adj1"/>
              <a:gd fmla="val 0" name="adj2"/>
            </a:avLst>
          </a:prstGeom>
          <a:noFill/>
          <a:ln cap="flat" cmpd="sng" w="82550">
            <a:solidFill>
              <a:srgbClr val="CA954A"/>
            </a:solidFill>
            <a:prstDash val="solid"/>
            <a:round/>
            <a:headEnd len="sm" w="sm" type="none"/>
            <a:tailEnd len="sm" w="sm" type="none"/>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538" name="Google Shape;538;p79"/>
          <p:cNvSpPr txBox="1"/>
          <p:nvPr/>
        </p:nvSpPr>
        <p:spPr>
          <a:xfrm>
            <a:off x="781050" y="720736"/>
            <a:ext cx="7840500" cy="1241700"/>
          </a:xfrm>
          <a:prstGeom prst="rect">
            <a:avLst/>
          </a:prstGeom>
          <a:noFill/>
          <a:ln>
            <a:noFill/>
          </a:ln>
        </p:spPr>
        <p:txBody>
          <a:bodyPr anchorCtr="0" anchor="t" bIns="35550" lIns="71100" spcFirstLastPara="1" rIns="71100" wrap="square" tIns="35550">
            <a:spAutoFit/>
          </a:bodyPr>
          <a:lstStyle/>
          <a:p>
            <a:pPr indent="-349250" lvl="0" marL="457200" marR="0" rtl="0" algn="l">
              <a:lnSpc>
                <a:spcPct val="100000"/>
              </a:lnSpc>
              <a:spcBef>
                <a:spcPts val="0"/>
              </a:spcBef>
              <a:spcAft>
                <a:spcPts val="0"/>
              </a:spcAft>
              <a:buClr>
                <a:schemeClr val="dk2"/>
              </a:buClr>
              <a:buSzPts val="1900"/>
              <a:buChar char="●"/>
            </a:pPr>
            <a:r>
              <a:rPr lang="en-US" sz="1900">
                <a:solidFill>
                  <a:schemeClr val="dk2"/>
                </a:solidFill>
              </a:rPr>
              <a:t>Useful for teaching</a:t>
            </a:r>
            <a:endParaRPr sz="1900">
              <a:solidFill>
                <a:schemeClr val="dk2"/>
              </a:solidFill>
            </a:endParaRPr>
          </a:p>
          <a:p>
            <a:pPr indent="-349250" lvl="0" marL="457200" marR="0" rtl="0" algn="l">
              <a:lnSpc>
                <a:spcPct val="100000"/>
              </a:lnSpc>
              <a:spcBef>
                <a:spcPts val="0"/>
              </a:spcBef>
              <a:spcAft>
                <a:spcPts val="0"/>
              </a:spcAft>
              <a:buClr>
                <a:schemeClr val="dk2"/>
              </a:buClr>
              <a:buSzPts val="1900"/>
              <a:buChar char="●"/>
            </a:pPr>
            <a:r>
              <a:rPr lang="en-US" sz="1900">
                <a:solidFill>
                  <a:schemeClr val="dk2"/>
                </a:solidFill>
              </a:rPr>
              <a:t>S</a:t>
            </a:r>
            <a:r>
              <a:rPr b="0" i="0" lang="en-US" sz="1900" u="none" cap="none" strike="noStrike">
                <a:solidFill>
                  <a:schemeClr val="dk2"/>
                </a:solidFill>
                <a:latin typeface="Arial"/>
                <a:ea typeface="Arial"/>
                <a:cs typeface="Arial"/>
                <a:sym typeface="Arial"/>
              </a:rPr>
              <a:t>ubstantial simplification in the setup of idealiz</a:t>
            </a:r>
            <a:r>
              <a:rPr lang="en-US" sz="1900">
                <a:solidFill>
                  <a:schemeClr val="dk2"/>
                </a:solidFill>
              </a:rPr>
              <a:t>ed configurations</a:t>
            </a:r>
            <a:r>
              <a:rPr b="0" i="0" lang="en-US" sz="1900" u="none" cap="none" strike="noStrike">
                <a:solidFill>
                  <a:schemeClr val="dk2"/>
                </a:solidFill>
                <a:latin typeface="Arial"/>
                <a:ea typeface="Arial"/>
                <a:cs typeface="Arial"/>
                <a:sym typeface="Arial"/>
              </a:rPr>
              <a:t> (</a:t>
            </a:r>
            <a:r>
              <a:rPr lang="en-US" sz="1900">
                <a:solidFill>
                  <a:schemeClr val="dk2"/>
                </a:solidFill>
              </a:rPr>
              <a:t>e.g., </a:t>
            </a:r>
            <a:r>
              <a:rPr b="0" i="0" lang="en-US" sz="1900" u="none" cap="none" strike="noStrike">
                <a:solidFill>
                  <a:schemeClr val="dk2"/>
                </a:solidFill>
                <a:latin typeface="Arial"/>
                <a:ea typeface="Arial"/>
                <a:cs typeface="Arial"/>
                <a:sym typeface="Arial"/>
              </a:rPr>
              <a:t>in the ocean bathymetr</a:t>
            </a:r>
            <a:r>
              <a:rPr lang="en-US" sz="1900">
                <a:solidFill>
                  <a:schemeClr val="dk2"/>
                </a:solidFill>
              </a:rPr>
              <a:t>y</a:t>
            </a:r>
            <a:r>
              <a:rPr b="0" i="0" lang="en-US" sz="1900" u="none" cap="none" strike="noStrike">
                <a:solidFill>
                  <a:schemeClr val="dk2"/>
                </a:solidFill>
                <a:latin typeface="Arial"/>
                <a:ea typeface="Arial"/>
                <a:cs typeface="Arial"/>
                <a:sym typeface="Arial"/>
              </a:rPr>
              <a:t>, continental geometry, or land surface properties)</a:t>
            </a:r>
            <a:endParaRPr sz="1100">
              <a:solidFill>
                <a:schemeClr val="dk2"/>
              </a:solidFill>
            </a:endParaRPr>
          </a:p>
        </p:txBody>
      </p:sp>
      <p:sp>
        <p:nvSpPr>
          <p:cNvPr id="539" name="Google Shape;539;p79"/>
          <p:cNvSpPr txBox="1"/>
          <p:nvPr/>
        </p:nvSpPr>
        <p:spPr>
          <a:xfrm>
            <a:off x="2800800" y="0"/>
            <a:ext cx="5669400" cy="486300"/>
          </a:xfrm>
          <a:prstGeom prst="rect">
            <a:avLst/>
          </a:prstGeom>
          <a:noFill/>
          <a:ln>
            <a:noFill/>
          </a:ln>
          <a:effectLst>
            <a:outerShdw blurRad="57150" rotWithShape="0" algn="bl" dir="5400000" dist="19050">
              <a:srgbClr val="000000">
                <a:alpha val="50000"/>
              </a:srgbClr>
            </a:outerShdw>
          </a:effectLst>
        </p:spPr>
        <p:txBody>
          <a:bodyPr anchorCtr="0" anchor="t" bIns="88375" lIns="88375" spcFirstLastPara="1" rIns="88375" wrap="square" tIns="88375">
            <a:spAutoFit/>
          </a:bodyPr>
          <a:lstStyle/>
          <a:p>
            <a:pPr indent="0" lvl="0" marL="0" rtl="0" algn="l">
              <a:spcBef>
                <a:spcPts val="0"/>
              </a:spcBef>
              <a:spcAft>
                <a:spcPts val="0"/>
              </a:spcAft>
              <a:buNone/>
            </a:pPr>
            <a:r>
              <a:rPr b="1" lang="en-US" sz="2000">
                <a:solidFill>
                  <a:schemeClr val="lt1"/>
                </a:solidFill>
                <a:latin typeface="Helvetica Neue"/>
                <a:ea typeface="Helvetica Neue"/>
                <a:cs typeface="Helvetica Neue"/>
                <a:sym typeface="Helvetica Neue"/>
              </a:rPr>
              <a:t>Ease-of-use: visualCaseGen</a:t>
            </a:r>
            <a:endParaRPr b="1" sz="2000">
              <a:solidFill>
                <a:schemeClr val="lt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0"/>
          <p:cNvSpPr/>
          <p:nvPr/>
        </p:nvSpPr>
        <p:spPr>
          <a:xfrm>
            <a:off x="655400" y="1181338"/>
            <a:ext cx="4577400" cy="1320300"/>
          </a:xfrm>
          <a:prstGeom prst="rect">
            <a:avLst/>
          </a:prstGeom>
          <a:solidFill>
            <a:schemeClr val="accent1"/>
          </a:solidFill>
          <a:ln cap="flat" cmpd="sng" w="25400">
            <a:solidFill>
              <a:srgbClr val="1034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5550" lIns="71100" spcFirstLastPara="1" rIns="71100" wrap="square" tIns="35550">
            <a:noAutofit/>
          </a:bodyPr>
          <a:lstStyle/>
          <a:p>
            <a:pPr indent="0" lvl="0" marL="0" marR="0" rtl="0" algn="l">
              <a:lnSpc>
                <a:spcPct val="100000"/>
              </a:lnSpc>
              <a:spcBef>
                <a:spcPts val="0"/>
              </a:spcBef>
              <a:spcAft>
                <a:spcPts val="0"/>
              </a:spcAft>
              <a:buNone/>
            </a:pPr>
            <a:r>
              <a:rPr lang="en-US" sz="1800">
                <a:solidFill>
                  <a:schemeClr val="lt1"/>
                </a:solidFill>
              </a:rPr>
              <a:t>Facilitates</a:t>
            </a:r>
            <a:r>
              <a:rPr lang="en-US" sz="1800">
                <a:solidFill>
                  <a:schemeClr val="lt1"/>
                </a:solidFill>
              </a:rPr>
              <a:t> sharing of information and resources to help faculty best utilize CESM and its component models in their curricula</a:t>
            </a:r>
            <a:endParaRPr b="0" i="0" sz="1800" u="none" cap="none" strike="noStrike">
              <a:solidFill>
                <a:schemeClr val="lt1"/>
              </a:solidFill>
              <a:latin typeface="Arial"/>
              <a:ea typeface="Arial"/>
              <a:cs typeface="Arial"/>
              <a:sym typeface="Arial"/>
            </a:endParaRPr>
          </a:p>
        </p:txBody>
      </p:sp>
      <p:sp>
        <p:nvSpPr>
          <p:cNvPr id="545" name="Google Shape;545;p80"/>
          <p:cNvSpPr txBox="1"/>
          <p:nvPr/>
        </p:nvSpPr>
        <p:spPr>
          <a:xfrm>
            <a:off x="1026000" y="0"/>
            <a:ext cx="6910800" cy="486300"/>
          </a:xfrm>
          <a:prstGeom prst="rect">
            <a:avLst/>
          </a:prstGeom>
          <a:noFill/>
          <a:ln>
            <a:noFill/>
          </a:ln>
          <a:effectLst>
            <a:outerShdw blurRad="57150" rotWithShape="0" algn="bl" dir="5400000" dist="19050">
              <a:srgbClr val="000000">
                <a:alpha val="50000"/>
              </a:srgbClr>
            </a:outerShdw>
          </a:effectLst>
        </p:spPr>
        <p:txBody>
          <a:bodyPr anchorCtr="0" anchor="t" bIns="88375" lIns="88375" spcFirstLastPara="1" rIns="88375" wrap="square" tIns="88375">
            <a:spAutoFit/>
          </a:bodyPr>
          <a:lstStyle/>
          <a:p>
            <a:pPr indent="0" lvl="0" marL="0" rtl="0" algn="ctr">
              <a:spcBef>
                <a:spcPts val="0"/>
              </a:spcBef>
              <a:spcAft>
                <a:spcPts val="0"/>
              </a:spcAft>
              <a:buClr>
                <a:srgbClr val="000000"/>
              </a:buClr>
              <a:buSzPts val="900"/>
              <a:buFont typeface="Arial"/>
              <a:buNone/>
            </a:pPr>
            <a:r>
              <a:rPr b="1" lang="en-US" sz="2000">
                <a:solidFill>
                  <a:schemeClr val="lt1"/>
                </a:solidFill>
                <a:latin typeface="Helvetica Neue"/>
                <a:ea typeface="Helvetica Neue"/>
                <a:cs typeface="Helvetica Neue"/>
                <a:sym typeface="Helvetica Neue"/>
              </a:rPr>
              <a:t>Faculty Network for Teaching with CESM</a:t>
            </a:r>
            <a:endParaRPr b="1" sz="1700">
              <a:solidFill>
                <a:schemeClr val="lt1"/>
              </a:solidFill>
              <a:latin typeface="Helvetica Neue"/>
              <a:ea typeface="Helvetica Neue"/>
              <a:cs typeface="Helvetica Neue"/>
              <a:sym typeface="Helvetica Neue"/>
            </a:endParaRPr>
          </a:p>
        </p:txBody>
      </p:sp>
      <p:pic>
        <p:nvPicPr>
          <p:cNvPr id="546" name="Google Shape;546;p80"/>
          <p:cNvPicPr preferRelativeResize="0"/>
          <p:nvPr/>
        </p:nvPicPr>
        <p:blipFill rotWithShape="1">
          <a:blip r:embed="rId3">
            <a:alphaModFix/>
          </a:blip>
          <a:srcRect b="3342" l="1601" r="1348" t="1960"/>
          <a:stretch/>
        </p:blipFill>
        <p:spPr>
          <a:xfrm>
            <a:off x="6171800" y="883306"/>
            <a:ext cx="2039575" cy="1481916"/>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pic>
        <p:nvPicPr>
          <p:cNvPr id="547" name="Google Shape;547;p80"/>
          <p:cNvPicPr preferRelativeResize="0"/>
          <p:nvPr/>
        </p:nvPicPr>
        <p:blipFill>
          <a:blip r:embed="rId4">
            <a:alphaModFix/>
          </a:blip>
          <a:stretch>
            <a:fillRect/>
          </a:stretch>
        </p:blipFill>
        <p:spPr>
          <a:xfrm>
            <a:off x="3369075" y="3390685"/>
            <a:ext cx="2616750" cy="1246407"/>
          </a:xfrm>
          <a:prstGeom prst="rect">
            <a:avLst/>
          </a:prstGeom>
          <a:noFill/>
          <a:ln>
            <a:noFill/>
          </a:ln>
        </p:spPr>
      </p:pic>
      <p:sp>
        <p:nvSpPr>
          <p:cNvPr id="548" name="Google Shape;548;p80"/>
          <p:cNvSpPr txBox="1"/>
          <p:nvPr/>
        </p:nvSpPr>
        <p:spPr>
          <a:xfrm>
            <a:off x="139375" y="3196664"/>
            <a:ext cx="32532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US">
                <a:solidFill>
                  <a:schemeClr val="dk2"/>
                </a:solidFill>
              </a:rPr>
              <a:t>Survey to gauge needs/interest</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70+ faculty responded</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Pilot program with 5+ faculty in FY2026 to build out best practices with enhanced NCAR support</a:t>
            </a:r>
            <a:endParaRPr>
              <a:solidFill>
                <a:schemeClr val="dk2"/>
              </a:solidFill>
            </a:endParaRPr>
          </a:p>
        </p:txBody>
      </p:sp>
      <p:pic>
        <p:nvPicPr>
          <p:cNvPr id="549" name="Google Shape;549;p80"/>
          <p:cNvPicPr preferRelativeResize="0"/>
          <p:nvPr/>
        </p:nvPicPr>
        <p:blipFill>
          <a:blip r:embed="rId5">
            <a:alphaModFix/>
          </a:blip>
          <a:stretch>
            <a:fillRect/>
          </a:stretch>
        </p:blipFill>
        <p:spPr>
          <a:xfrm>
            <a:off x="6244750" y="2605550"/>
            <a:ext cx="2129827" cy="2129827"/>
          </a:xfrm>
          <a:prstGeom prst="rect">
            <a:avLst/>
          </a:prstGeom>
          <a:noFill/>
          <a:ln>
            <a:noFill/>
          </a:ln>
        </p:spPr>
      </p:pic>
      <p:sp>
        <p:nvSpPr>
          <p:cNvPr id="550" name="Google Shape;550;p80"/>
          <p:cNvSpPr txBox="1"/>
          <p:nvPr/>
        </p:nvSpPr>
        <p:spPr>
          <a:xfrm>
            <a:off x="5879775" y="5212361"/>
            <a:ext cx="486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https://www.cesm.ucar.edu/classroom</a:t>
            </a:r>
            <a:endParaRPr>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1"/>
          <p:cNvSpPr txBox="1"/>
          <p:nvPr>
            <p:ph type="title"/>
          </p:nvPr>
        </p:nvSpPr>
        <p:spPr>
          <a:xfrm>
            <a:off x="457200" y="68522"/>
            <a:ext cx="8229600" cy="349200"/>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250"/>
              <a:buNone/>
            </a:pPr>
            <a:r>
              <a:rPr lang="en-US" sz="1600"/>
              <a:t>CESM’s success is driven by the strong participation of </a:t>
            </a:r>
            <a:endParaRPr sz="1600"/>
          </a:p>
          <a:p>
            <a:pPr indent="0" lvl="0" marL="0" rtl="0" algn="ctr">
              <a:lnSpc>
                <a:spcPct val="100000"/>
              </a:lnSpc>
              <a:spcBef>
                <a:spcPts val="0"/>
              </a:spcBef>
              <a:spcAft>
                <a:spcPts val="0"/>
              </a:spcAft>
              <a:buSzPts val="2250"/>
              <a:buNone/>
            </a:pPr>
            <a:r>
              <a:rPr lang="en-US" sz="1600"/>
              <a:t>an extended research community </a:t>
            </a:r>
            <a:endParaRPr sz="1600"/>
          </a:p>
        </p:txBody>
      </p:sp>
      <p:sp>
        <p:nvSpPr>
          <p:cNvPr id="557" name="Google Shape;557;p81"/>
          <p:cNvSpPr txBox="1"/>
          <p:nvPr>
            <p:ph idx="4294967295" type="body"/>
          </p:nvPr>
        </p:nvSpPr>
        <p:spPr>
          <a:xfrm>
            <a:off x="154450" y="730500"/>
            <a:ext cx="5197200" cy="4390500"/>
          </a:xfrm>
          <a:prstGeom prst="rect">
            <a:avLst/>
          </a:prstGeom>
          <a:solidFill>
            <a:schemeClr val="accent3"/>
          </a:solid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a:solidFill>
                  <a:srgbClr val="000000"/>
                </a:solidFill>
                <a:latin typeface="Arial"/>
                <a:ea typeface="Arial"/>
                <a:cs typeface="Arial"/>
                <a:sym typeface="Arial"/>
              </a:rPr>
              <a:t>NSF NCAR provides a </a:t>
            </a:r>
            <a:r>
              <a:rPr b="1" i="1" lang="en-US">
                <a:solidFill>
                  <a:srgbClr val="000000"/>
                </a:solidFill>
                <a:latin typeface="Arial"/>
                <a:ea typeface="Arial"/>
                <a:cs typeface="Arial"/>
                <a:sym typeface="Arial"/>
              </a:rPr>
              <a:t>collaborative hub</a:t>
            </a:r>
            <a:r>
              <a:rPr lang="en-US">
                <a:solidFill>
                  <a:srgbClr val="000000"/>
                </a:solidFill>
                <a:latin typeface="Arial"/>
                <a:ea typeface="Arial"/>
                <a:cs typeface="Arial"/>
                <a:sym typeface="Arial"/>
              </a:rPr>
              <a:t>,</a:t>
            </a:r>
            <a:r>
              <a:rPr lang="en-US">
                <a:solidFill>
                  <a:srgbClr val="000000"/>
                </a:solidFill>
                <a:latin typeface="Arial"/>
                <a:ea typeface="Arial"/>
                <a:cs typeface="Arial"/>
                <a:sym typeface="Arial"/>
              </a:rPr>
              <a:t> maintaining the CESM framework and fostering engagement with the </a:t>
            </a:r>
            <a:r>
              <a:rPr b="1" i="1" lang="en-US">
                <a:solidFill>
                  <a:srgbClr val="000000"/>
                </a:solidFill>
                <a:latin typeface="Arial"/>
                <a:ea typeface="Arial"/>
                <a:cs typeface="Arial"/>
                <a:sym typeface="Arial"/>
              </a:rPr>
              <a:t>science, development, and societally-beneficial applications</a:t>
            </a:r>
            <a:r>
              <a:rPr lang="en-US">
                <a:solidFill>
                  <a:srgbClr val="000000"/>
                </a:solidFill>
                <a:latin typeface="Arial"/>
                <a:ea typeface="Arial"/>
                <a:cs typeface="Arial"/>
                <a:sym typeface="Arial"/>
              </a:rPr>
              <a:t> of CESM through</a:t>
            </a:r>
            <a:endParaRPr>
              <a:solidFill>
                <a:srgbClr val="000000"/>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Working Group management structure</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Clear governance structures</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Easy-to-use, flexible, open source, and portable model</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sz="1600">
                <a:solidFill>
                  <a:schemeClr val="dk2"/>
                </a:solidFill>
                <a:latin typeface="Arial"/>
                <a:ea typeface="Arial"/>
                <a:cs typeface="Arial"/>
                <a:sym typeface="Arial"/>
              </a:rPr>
              <a:t>Workshops and tutorials</a:t>
            </a:r>
            <a:endParaRPr sz="1600">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Visitor programs</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Char char="•"/>
            </a:pPr>
            <a:r>
              <a:rPr lang="en-US">
                <a:solidFill>
                  <a:schemeClr val="dk2"/>
                </a:solidFill>
                <a:latin typeface="Arial"/>
                <a:ea typeface="Arial"/>
                <a:cs typeface="Arial"/>
                <a:sym typeface="Arial"/>
              </a:rPr>
              <a:t>Collaborative and open model development</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Lots of publicly available, easily accessible, and useful model output</a:t>
            </a:r>
            <a:endParaRPr>
              <a:solidFill>
                <a:schemeClr val="dk2"/>
              </a:solidFill>
              <a:latin typeface="Arial"/>
              <a:ea typeface="Arial"/>
              <a:cs typeface="Arial"/>
              <a:sym typeface="Arial"/>
            </a:endParaRPr>
          </a:p>
          <a:p>
            <a:pPr indent="-330200" lvl="0" marL="457200" rtl="0" algn="l">
              <a:lnSpc>
                <a:spcPct val="90000"/>
              </a:lnSpc>
              <a:spcBef>
                <a:spcPts val="600"/>
              </a:spcBef>
              <a:spcAft>
                <a:spcPts val="0"/>
              </a:spcAft>
              <a:buClr>
                <a:schemeClr val="dk2"/>
              </a:buClr>
              <a:buSzPts val="1600"/>
              <a:buFont typeface="Arial"/>
              <a:buChar char="•"/>
            </a:pPr>
            <a:r>
              <a:rPr lang="en-US">
                <a:solidFill>
                  <a:schemeClr val="dk2"/>
                </a:solidFill>
                <a:latin typeface="Arial"/>
                <a:ea typeface="Arial"/>
                <a:cs typeface="Arial"/>
                <a:sym typeface="Arial"/>
              </a:rPr>
              <a:t>Robust u</a:t>
            </a:r>
            <a:r>
              <a:rPr lang="en-US" sz="1600">
                <a:solidFill>
                  <a:schemeClr val="dk2"/>
                </a:solidFill>
                <a:latin typeface="Arial"/>
                <a:ea typeface="Arial"/>
                <a:cs typeface="Arial"/>
                <a:sym typeface="Arial"/>
              </a:rPr>
              <a:t>ser and developer support</a:t>
            </a:r>
            <a:endParaRPr sz="1600">
              <a:solidFill>
                <a:schemeClr val="dk2"/>
              </a:solidFill>
              <a:latin typeface="Arial"/>
              <a:ea typeface="Arial"/>
              <a:cs typeface="Arial"/>
              <a:sym typeface="Arial"/>
            </a:endParaRPr>
          </a:p>
          <a:p>
            <a:pPr indent="0" lvl="0" marL="0" rtl="0" algn="l">
              <a:lnSpc>
                <a:spcPct val="90000"/>
              </a:lnSpc>
              <a:spcBef>
                <a:spcPts val="1000"/>
              </a:spcBef>
              <a:spcAft>
                <a:spcPts val="0"/>
              </a:spcAft>
              <a:buNone/>
            </a:pPr>
            <a:r>
              <a:t/>
            </a:r>
            <a:endParaRPr sz="1600">
              <a:solidFill>
                <a:schemeClr val="dk2"/>
              </a:solidFill>
              <a:latin typeface="Arial"/>
              <a:ea typeface="Arial"/>
              <a:cs typeface="Arial"/>
              <a:sym typeface="Arial"/>
            </a:endParaRPr>
          </a:p>
        </p:txBody>
      </p:sp>
      <p:pic>
        <p:nvPicPr>
          <p:cNvPr id="558" name="Google Shape;558;p81"/>
          <p:cNvPicPr preferRelativeResize="0"/>
          <p:nvPr/>
        </p:nvPicPr>
        <p:blipFill rotWithShape="1">
          <a:blip r:embed="rId3">
            <a:alphaModFix/>
          </a:blip>
          <a:srcRect b="0" l="0" r="0" t="0"/>
          <a:stretch/>
        </p:blipFill>
        <p:spPr>
          <a:xfrm>
            <a:off x="5800850" y="2928250"/>
            <a:ext cx="2771775" cy="18478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410"/>
              </a:srgbClr>
            </a:outerShdw>
          </a:effectLst>
        </p:spPr>
      </p:pic>
      <p:grpSp>
        <p:nvGrpSpPr>
          <p:cNvPr id="559" name="Google Shape;559;p81"/>
          <p:cNvGrpSpPr/>
          <p:nvPr/>
        </p:nvGrpSpPr>
        <p:grpSpPr>
          <a:xfrm>
            <a:off x="5941975" y="834100"/>
            <a:ext cx="2489531" cy="1844065"/>
            <a:chOff x="1209650" y="3289848"/>
            <a:chExt cx="2489531" cy="1659675"/>
          </a:xfrm>
        </p:grpSpPr>
        <p:pic>
          <p:nvPicPr>
            <p:cNvPr id="560" name="Google Shape;560;p81"/>
            <p:cNvPicPr preferRelativeResize="0"/>
            <p:nvPr/>
          </p:nvPicPr>
          <p:blipFill rotWithShape="1">
            <a:blip r:embed="rId4">
              <a:alphaModFix/>
            </a:blip>
            <a:srcRect b="0" l="0" r="0" t="0"/>
            <a:stretch/>
          </p:blipFill>
          <p:spPr>
            <a:xfrm>
              <a:off x="1209650" y="3289848"/>
              <a:ext cx="2489531" cy="16596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49410"/>
                </a:srgbClr>
              </a:outerShdw>
            </a:effectLst>
          </p:spPr>
        </p:pic>
        <p:grpSp>
          <p:nvGrpSpPr>
            <p:cNvPr id="561" name="Google Shape;561;p81"/>
            <p:cNvGrpSpPr/>
            <p:nvPr/>
          </p:nvGrpSpPr>
          <p:grpSpPr>
            <a:xfrm>
              <a:off x="1818465" y="3656300"/>
              <a:ext cx="1081593" cy="926775"/>
              <a:chOff x="1554875" y="4205675"/>
              <a:chExt cx="1428600" cy="1235700"/>
            </a:xfrm>
          </p:grpSpPr>
          <p:sp>
            <p:nvSpPr>
              <p:cNvPr id="562" name="Google Shape;562;p81"/>
              <p:cNvSpPr/>
              <p:nvPr/>
            </p:nvSpPr>
            <p:spPr>
              <a:xfrm>
                <a:off x="1554875" y="4205675"/>
                <a:ext cx="1428600" cy="12357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3" name="Google Shape;563;p81"/>
              <p:cNvPicPr preferRelativeResize="0"/>
              <p:nvPr/>
            </p:nvPicPr>
            <p:blipFill rotWithShape="1">
              <a:blip r:embed="rId5">
                <a:alphaModFix/>
              </a:blip>
              <a:srcRect b="5829" l="0" r="0" t="0"/>
              <a:stretch/>
            </p:blipFill>
            <p:spPr>
              <a:xfrm>
                <a:off x="1815025" y="4365650"/>
                <a:ext cx="934775" cy="876375"/>
              </a:xfrm>
              <a:prstGeom prst="rect">
                <a:avLst/>
              </a:prstGeom>
              <a:noFill/>
              <a:ln>
                <a:noFill/>
              </a:ln>
            </p:spPr>
          </p:pic>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2"/>
          <p:cNvSpPr txBox="1"/>
          <p:nvPr/>
        </p:nvSpPr>
        <p:spPr>
          <a:xfrm>
            <a:off x="276124" y="263950"/>
            <a:ext cx="6909300" cy="1800300"/>
          </a:xfrm>
          <a:prstGeom prst="rect">
            <a:avLst/>
          </a:prstGeom>
          <a:noFill/>
          <a:ln>
            <a:noFill/>
          </a:ln>
          <a:effectLst>
            <a:outerShdw blurRad="385763" rotWithShape="0" algn="bl" dir="5400000" dist="19050">
              <a:srgbClr val="000000">
                <a:alpha val="50000"/>
              </a:srgbClr>
            </a:outerShdw>
          </a:effectLst>
        </p:spPr>
        <p:txBody>
          <a:bodyPr anchorCtr="0" anchor="t" bIns="45800" lIns="91625" spcFirstLastPara="1" rIns="91625" wrap="square" tIns="45800">
            <a:noAutofit/>
          </a:bodyPr>
          <a:lstStyle/>
          <a:p>
            <a:pPr indent="0" lvl="0" marL="0" rtl="0" algn="l">
              <a:spcBef>
                <a:spcPts val="0"/>
              </a:spcBef>
              <a:spcAft>
                <a:spcPts val="0"/>
              </a:spcAft>
              <a:buNone/>
            </a:pPr>
            <a:r>
              <a:rPr b="1" lang="en-US" sz="2700">
                <a:solidFill>
                  <a:srgbClr val="FFFFFF"/>
                </a:solidFill>
                <a:latin typeface="Helvetica Neue"/>
                <a:ea typeface="Helvetica Neue"/>
                <a:cs typeface="Helvetica Neue"/>
                <a:sym typeface="Helvetica Neue"/>
              </a:rPr>
              <a:t>Lessons from the CESM experience:</a:t>
            </a:r>
            <a:endParaRPr b="1" sz="27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lang="en-US" sz="2200">
                <a:solidFill>
                  <a:srgbClr val="FFFFFF"/>
                </a:solidFill>
                <a:latin typeface="Helvetica Neue"/>
                <a:ea typeface="Helvetica Neue"/>
                <a:cs typeface="Helvetica Neue"/>
                <a:sym typeface="Helvetica Neue"/>
              </a:rPr>
              <a:t>Key to </a:t>
            </a:r>
            <a:r>
              <a:rPr b="1" lang="en-US" sz="2200">
                <a:solidFill>
                  <a:srgbClr val="FFFFFF"/>
                </a:solidFill>
                <a:latin typeface="Helvetica Neue"/>
                <a:ea typeface="Helvetica Neue"/>
                <a:cs typeface="Helvetica Neue"/>
                <a:sym typeface="Helvetica Neue"/>
              </a:rPr>
              <a:t>community modeling</a:t>
            </a:r>
            <a:r>
              <a:rPr lang="en-US" sz="2200">
                <a:solidFill>
                  <a:srgbClr val="FFFFFF"/>
                </a:solidFill>
                <a:latin typeface="Helvetica Neue"/>
                <a:ea typeface="Helvetica Neue"/>
                <a:cs typeface="Helvetica Neue"/>
                <a:sym typeface="Helvetica Neue"/>
              </a:rPr>
              <a:t> is to provide real, sustained, diverse, and productive opportunities for engagement to enable the community to participate as supported partners </a:t>
            </a:r>
            <a:endParaRPr sz="22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7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700">
              <a:solidFill>
                <a:srgbClr val="FFFFFF"/>
              </a:solidFill>
              <a:latin typeface="Helvetica Neue"/>
              <a:ea typeface="Helvetica Neue"/>
              <a:cs typeface="Helvetica Neue"/>
              <a:sym typeface="Helvetica Neue"/>
            </a:endParaRPr>
          </a:p>
        </p:txBody>
      </p:sp>
      <p:pic>
        <p:nvPicPr>
          <p:cNvPr id="569" name="Google Shape;569;p82"/>
          <p:cNvPicPr preferRelativeResize="0"/>
          <p:nvPr/>
        </p:nvPicPr>
        <p:blipFill>
          <a:blip r:embed="rId3">
            <a:alphaModFix/>
          </a:blip>
          <a:stretch>
            <a:fillRect/>
          </a:stretch>
        </p:blipFill>
        <p:spPr>
          <a:xfrm>
            <a:off x="5923725" y="4407958"/>
            <a:ext cx="2492918" cy="8678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3"/>
          <p:cNvSpPr txBox="1"/>
          <p:nvPr>
            <p:ph type="title"/>
          </p:nvPr>
        </p:nvSpPr>
        <p:spPr>
          <a:xfrm>
            <a:off x="457200" y="130250"/>
            <a:ext cx="8229600" cy="3144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Ownership</a:t>
            </a:r>
            <a:endParaRPr/>
          </a:p>
        </p:txBody>
      </p:sp>
      <p:sp>
        <p:nvSpPr>
          <p:cNvPr id="576" name="Google Shape;576;p83"/>
          <p:cNvSpPr txBox="1"/>
          <p:nvPr>
            <p:ph idx="1" type="body"/>
          </p:nvPr>
        </p:nvSpPr>
        <p:spPr>
          <a:xfrm>
            <a:off x="457200" y="1333503"/>
            <a:ext cx="8229600" cy="35991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lang="en-US"/>
              <a:t>CLM5 paper: 40 out of 55 co-authors external to NCAR</a:t>
            </a:r>
            <a:endParaRPr/>
          </a:p>
          <a:p>
            <a:pPr indent="0" lvl="0" marL="0" rtl="0" algn="l">
              <a:spcBef>
                <a:spcPts val="300"/>
              </a:spcBef>
              <a:spcAft>
                <a:spcPts val="0"/>
              </a:spcAft>
              <a:buNone/>
            </a:pPr>
            <a:r>
              <a:rPr lang="en-US"/>
              <a:t>CESM2 paper: 8 out of 31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4"/>
          <p:cNvSpPr txBox="1"/>
          <p:nvPr>
            <p:ph type="title"/>
          </p:nvPr>
        </p:nvSpPr>
        <p:spPr>
          <a:xfrm>
            <a:off x="-951825" y="86375"/>
            <a:ext cx="10972800" cy="41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sz="1800"/>
              <a:t>Topics</a:t>
            </a:r>
            <a:endParaRPr sz="1800"/>
          </a:p>
        </p:txBody>
      </p:sp>
      <p:sp>
        <p:nvSpPr>
          <p:cNvPr id="583" name="Google Shape;583;p84"/>
          <p:cNvSpPr txBox="1"/>
          <p:nvPr>
            <p:ph idx="1" type="body"/>
          </p:nvPr>
        </p:nvSpPr>
        <p:spPr>
          <a:xfrm>
            <a:off x="-76200" y="299125"/>
            <a:ext cx="8749800" cy="37716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DiscussCESM</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Notion of supported configurations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Open process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Awards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Newsletter</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Code standards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Documentation, publications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Portable model (including being strict about decisions about </a:t>
            </a:r>
            <a:r>
              <a:rPr lang="en-US" sz="1400">
                <a:solidFill>
                  <a:srgbClr val="181818"/>
                </a:solidFill>
                <a:latin typeface="Arial"/>
                <a:ea typeface="Arial"/>
                <a:cs typeface="Arial"/>
                <a:sym typeface="Arial"/>
              </a:rPr>
              <a:t>what</a:t>
            </a:r>
            <a:r>
              <a:rPr lang="en-US" sz="1400">
                <a:solidFill>
                  <a:srgbClr val="181818"/>
                </a:solidFill>
                <a:latin typeface="Arial"/>
                <a:ea typeface="Arial"/>
                <a:cs typeface="Arial"/>
                <a:sym typeface="Arial"/>
              </a:rPr>
              <a:t> packages to allow)</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Ease of use (survey results), CaseGen tool, better naming of grids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CESM Faculty Community of Practice</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Analysis tools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Calibration tools</a:t>
            </a:r>
            <a:endParaRPr sz="1400">
              <a:solidFill>
                <a:srgbClr val="181818"/>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5"/>
          <p:cNvSpPr txBox="1"/>
          <p:nvPr>
            <p:ph type="title"/>
          </p:nvPr>
        </p:nvSpPr>
        <p:spPr>
          <a:xfrm>
            <a:off x="-1581425" y="158425"/>
            <a:ext cx="8229600" cy="314400"/>
          </a:xfrm>
          <a:prstGeom prst="rect">
            <a:avLst/>
          </a:prstGeom>
          <a:noFill/>
          <a:ln>
            <a:noFill/>
          </a:ln>
          <a:effectLst>
            <a:outerShdw blurRad="57150" rotWithShape="0" algn="bl" dir="5400000" dist="19050">
              <a:srgbClr val="000000">
                <a:alpha val="50000"/>
              </a:srgbClr>
            </a:outerShdw>
          </a:effectLst>
        </p:spPr>
        <p:txBody>
          <a:bodyPr anchorCtr="0" anchor="ctr" bIns="34375" lIns="68750" spcFirstLastPara="1" rIns="68750" wrap="square" tIns="34375">
            <a:noAutofit/>
          </a:bodyPr>
          <a:lstStyle/>
          <a:p>
            <a:pPr indent="0" lvl="0" marL="0" rtl="0" algn="ctr">
              <a:lnSpc>
                <a:spcPct val="100000"/>
              </a:lnSpc>
              <a:spcBef>
                <a:spcPts val="0"/>
              </a:spcBef>
              <a:spcAft>
                <a:spcPts val="0"/>
              </a:spcAft>
              <a:buSzPts val="1700"/>
              <a:buNone/>
            </a:pPr>
            <a:r>
              <a:rPr lang="en-US"/>
              <a:t>The CESM Newsletter</a:t>
            </a:r>
            <a:endParaRPr/>
          </a:p>
        </p:txBody>
      </p:sp>
      <p:sp>
        <p:nvSpPr>
          <p:cNvPr id="590" name="Google Shape;590;p85"/>
          <p:cNvSpPr txBox="1"/>
          <p:nvPr>
            <p:ph idx="1" type="body"/>
          </p:nvPr>
        </p:nvSpPr>
        <p:spPr>
          <a:xfrm>
            <a:off x="166288" y="292633"/>
            <a:ext cx="4657800" cy="3599100"/>
          </a:xfrm>
          <a:prstGeom prst="rect">
            <a:avLst/>
          </a:prstGeom>
          <a:noFill/>
          <a:ln>
            <a:noFill/>
          </a:ln>
        </p:spPr>
        <p:txBody>
          <a:bodyPr anchorCtr="0" anchor="t" bIns="34375" lIns="68750" spcFirstLastPara="1" rIns="68750" wrap="square" tIns="34375">
            <a:noAutofit/>
          </a:bodyPr>
          <a:lstStyle/>
          <a:p>
            <a:pPr indent="0" lvl="0" marL="0" rtl="0" algn="l">
              <a:lnSpc>
                <a:spcPct val="110000"/>
              </a:lnSpc>
              <a:spcBef>
                <a:spcPts val="600"/>
              </a:spcBef>
              <a:spcAft>
                <a:spcPts val="0"/>
              </a:spcAft>
              <a:buSzPts val="1600"/>
              <a:buNone/>
            </a:pPr>
            <a:r>
              <a:t/>
            </a:r>
            <a:endParaRPr b="1">
              <a:solidFill>
                <a:schemeClr val="dk2"/>
              </a:solidFill>
            </a:endParaRPr>
          </a:p>
          <a:p>
            <a:pPr indent="-330200" lvl="0" marL="444500" rtl="0" algn="l">
              <a:lnSpc>
                <a:spcPct val="110000"/>
              </a:lnSpc>
              <a:spcBef>
                <a:spcPts val="600"/>
              </a:spcBef>
              <a:spcAft>
                <a:spcPts val="0"/>
              </a:spcAft>
              <a:buClr>
                <a:schemeClr val="dk2"/>
              </a:buClr>
              <a:buSzPts val="1600"/>
              <a:buChar char="•"/>
            </a:pPr>
            <a:r>
              <a:rPr lang="en-US">
                <a:solidFill>
                  <a:schemeClr val="dk2"/>
                </a:solidFill>
              </a:rPr>
              <a:t>Additional way to communicate with CESM research community</a:t>
            </a:r>
            <a:endParaRPr>
              <a:solidFill>
                <a:schemeClr val="dk2"/>
              </a:solidFill>
            </a:endParaRPr>
          </a:p>
          <a:p>
            <a:pPr indent="-330200" lvl="0" marL="444500" rtl="0" algn="l">
              <a:lnSpc>
                <a:spcPct val="110000"/>
              </a:lnSpc>
              <a:spcBef>
                <a:spcPts val="600"/>
              </a:spcBef>
              <a:spcAft>
                <a:spcPts val="0"/>
              </a:spcAft>
              <a:buClr>
                <a:schemeClr val="dk2"/>
              </a:buClr>
              <a:buSzPts val="1600"/>
              <a:buChar char="•"/>
            </a:pPr>
            <a:r>
              <a:rPr lang="en-US">
                <a:solidFill>
                  <a:schemeClr val="dk2"/>
                </a:solidFill>
              </a:rPr>
              <a:t>Updates on events</a:t>
            </a:r>
            <a:endParaRPr>
              <a:solidFill>
                <a:schemeClr val="dk2"/>
              </a:solidFill>
            </a:endParaRPr>
          </a:p>
          <a:p>
            <a:pPr indent="-330200" lvl="0" marL="444500" rtl="0" algn="l">
              <a:lnSpc>
                <a:spcPct val="110000"/>
              </a:lnSpc>
              <a:spcBef>
                <a:spcPts val="600"/>
              </a:spcBef>
              <a:spcAft>
                <a:spcPts val="0"/>
              </a:spcAft>
              <a:buClr>
                <a:schemeClr val="dk2"/>
              </a:buClr>
              <a:buSzPts val="1600"/>
              <a:buChar char="•"/>
            </a:pPr>
            <a:r>
              <a:rPr lang="en-US">
                <a:solidFill>
                  <a:schemeClr val="dk2"/>
                </a:solidFill>
              </a:rPr>
              <a:t>Point users to new or under-advertised features of CESM </a:t>
            </a:r>
            <a:endParaRPr>
              <a:solidFill>
                <a:schemeClr val="dk2"/>
              </a:solidFill>
            </a:endParaRPr>
          </a:p>
          <a:p>
            <a:pPr indent="-330200" lvl="0" marL="444500" rtl="0" algn="l">
              <a:lnSpc>
                <a:spcPct val="110000"/>
              </a:lnSpc>
              <a:spcBef>
                <a:spcPts val="600"/>
              </a:spcBef>
              <a:spcAft>
                <a:spcPts val="0"/>
              </a:spcAft>
              <a:buClr>
                <a:schemeClr val="dk2"/>
              </a:buClr>
              <a:buSzPts val="1600"/>
              <a:buChar char="•"/>
            </a:pPr>
            <a:r>
              <a:rPr lang="en-US">
                <a:solidFill>
                  <a:schemeClr val="dk2"/>
                </a:solidFill>
              </a:rPr>
              <a:t>Research highlights from across community</a:t>
            </a:r>
            <a:endParaRPr>
              <a:solidFill>
                <a:schemeClr val="dk2"/>
              </a:solidFill>
            </a:endParaRPr>
          </a:p>
          <a:p>
            <a:pPr indent="-330200" lvl="0" marL="444500" rtl="0" algn="l">
              <a:lnSpc>
                <a:spcPct val="110000"/>
              </a:lnSpc>
              <a:spcBef>
                <a:spcPts val="600"/>
              </a:spcBef>
              <a:spcAft>
                <a:spcPts val="0"/>
              </a:spcAft>
              <a:buClr>
                <a:schemeClr val="dk2"/>
              </a:buClr>
              <a:buSzPts val="1600"/>
              <a:buChar char="•"/>
            </a:pPr>
            <a:r>
              <a:rPr lang="en-US">
                <a:solidFill>
                  <a:schemeClr val="dk2"/>
                </a:solidFill>
              </a:rPr>
              <a:t>Quick links to common pages (CGD Youtube, User support forum, Release pages, etc)</a:t>
            </a:r>
            <a:endParaRPr b="1">
              <a:solidFill>
                <a:schemeClr val="dk2"/>
              </a:solidFill>
            </a:endParaRPr>
          </a:p>
        </p:txBody>
      </p:sp>
      <p:pic>
        <p:nvPicPr>
          <p:cNvPr id="591" name="Google Shape;591;p85"/>
          <p:cNvPicPr preferRelativeResize="0"/>
          <p:nvPr/>
        </p:nvPicPr>
        <p:blipFill rotWithShape="1">
          <a:blip r:embed="rId3">
            <a:alphaModFix/>
          </a:blip>
          <a:srcRect b="0" l="0" r="0" t="0"/>
          <a:stretch/>
        </p:blipFill>
        <p:spPr>
          <a:xfrm>
            <a:off x="5452181" y="110396"/>
            <a:ext cx="3565201" cy="4944788"/>
          </a:xfrm>
          <a:prstGeom prst="rect">
            <a:avLst/>
          </a:prstGeom>
          <a:noFill/>
          <a:ln cap="flat" cmpd="sng" w="9525">
            <a:solidFill>
              <a:schemeClr val="dk2"/>
            </a:solidFill>
            <a:prstDash val="solid"/>
            <a:round/>
            <a:headEnd len="sm" w="sm" type="none"/>
            <a:tailEnd len="sm" w="sm" type="none"/>
          </a:ln>
          <a:effectLst>
            <a:outerShdw blurRad="57150" rotWithShape="0" algn="bl" dir="4320000" dist="142875">
              <a:srgbClr val="000000">
                <a:alpha val="50000"/>
              </a:srgbClr>
            </a:outerShdw>
          </a:effectLst>
        </p:spPr>
      </p:pic>
      <p:pic>
        <p:nvPicPr>
          <p:cNvPr id="592" name="Google Shape;592;p85"/>
          <p:cNvPicPr preferRelativeResize="0"/>
          <p:nvPr/>
        </p:nvPicPr>
        <p:blipFill>
          <a:blip r:embed="rId4">
            <a:alphaModFix/>
          </a:blip>
          <a:stretch>
            <a:fillRect/>
          </a:stretch>
        </p:blipFill>
        <p:spPr>
          <a:xfrm>
            <a:off x="1656881" y="3564342"/>
            <a:ext cx="1412430" cy="1412430"/>
          </a:xfrm>
          <a:prstGeom prst="rect">
            <a:avLst/>
          </a:prstGeom>
          <a:noFill/>
          <a:ln>
            <a:noFill/>
          </a:ln>
        </p:spPr>
      </p:pic>
      <p:sp>
        <p:nvSpPr>
          <p:cNvPr id="593" name="Google Shape;593;p85"/>
          <p:cNvSpPr txBox="1"/>
          <p:nvPr/>
        </p:nvSpPr>
        <p:spPr>
          <a:xfrm>
            <a:off x="3132875" y="3834325"/>
            <a:ext cx="1781700" cy="9234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2"/>
                </a:solidFill>
              </a:rPr>
              <a:t>Scan QR code to sign up or visit cesm.ucar.edu</a:t>
            </a:r>
            <a:endParaRPr sz="16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1"/>
        </a:solidFill>
      </p:bgPr>
    </p:bg>
    <p:spTree>
      <p:nvGrpSpPr>
        <p:cNvPr id="206" name="Shape 206"/>
        <p:cNvGrpSpPr/>
        <p:nvPr/>
      </p:nvGrpSpPr>
      <p:grpSpPr>
        <a:xfrm>
          <a:off x="0" y="0"/>
          <a:ext cx="0" cy="0"/>
          <a:chOff x="0" y="0"/>
          <a:chExt cx="0" cy="0"/>
        </a:xfrm>
      </p:grpSpPr>
      <p:sp>
        <p:nvSpPr>
          <p:cNvPr id="207" name="Google Shape;207;p50"/>
          <p:cNvSpPr txBox="1"/>
          <p:nvPr/>
        </p:nvSpPr>
        <p:spPr>
          <a:xfrm>
            <a:off x="1263769" y="257250"/>
            <a:ext cx="7422900" cy="3144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600">
                <a:solidFill>
                  <a:schemeClr val="lt1"/>
                </a:solidFill>
                <a:latin typeface="Helvetica Neue"/>
                <a:ea typeface="Helvetica Neue"/>
                <a:cs typeface="Helvetica Neue"/>
                <a:sym typeface="Helvetica Neue"/>
              </a:rPr>
              <a:t>CESM Working Groups</a:t>
            </a:r>
            <a:r>
              <a:rPr b="1" lang="en-US" sz="1600">
                <a:solidFill>
                  <a:schemeClr val="lt1"/>
                </a:solidFill>
                <a:latin typeface="Helvetica Neue"/>
                <a:ea typeface="Helvetica Neue"/>
                <a:cs typeface="Helvetica Neue"/>
                <a:sym typeface="Helvetica Neue"/>
              </a:rPr>
              <a:t> and Governance structure</a:t>
            </a:r>
            <a:r>
              <a:rPr b="1" lang="en-US" sz="1600">
                <a:solidFill>
                  <a:schemeClr val="lt1"/>
                </a:solidFill>
                <a:latin typeface="Helvetica Neue"/>
                <a:ea typeface="Helvetica Neue"/>
                <a:cs typeface="Helvetica Neue"/>
                <a:sym typeface="Helvetica Neue"/>
              </a:rPr>
              <a:t> provide platform for engaged community model development and application</a:t>
            </a:r>
            <a:endParaRPr b="1" sz="16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500"/>
              <a:buFont typeface="Arial"/>
              <a:buNone/>
            </a:pPr>
            <a:r>
              <a:t/>
            </a:r>
            <a:endParaRPr b="1" sz="1600">
              <a:solidFill>
                <a:schemeClr val="lt1"/>
              </a:solidFill>
            </a:endParaRPr>
          </a:p>
        </p:txBody>
      </p:sp>
      <p:pic>
        <p:nvPicPr>
          <p:cNvPr id="208" name="Google Shape;208;p50"/>
          <p:cNvPicPr preferRelativeResize="0"/>
          <p:nvPr/>
        </p:nvPicPr>
        <p:blipFill rotWithShape="1">
          <a:blip r:embed="rId3">
            <a:alphaModFix/>
          </a:blip>
          <a:srcRect b="10594" l="0" r="0" t="0"/>
          <a:stretch/>
        </p:blipFill>
        <p:spPr>
          <a:xfrm>
            <a:off x="4528425" y="983856"/>
            <a:ext cx="4614276" cy="3892945"/>
          </a:xfrm>
          <a:prstGeom prst="rect">
            <a:avLst/>
          </a:prstGeom>
          <a:noFill/>
          <a:ln cap="flat" cmpd="sng" w="19050">
            <a:solidFill>
              <a:srgbClr val="122D5D"/>
            </a:solidFill>
            <a:prstDash val="solid"/>
            <a:round/>
            <a:headEnd len="sm" w="sm" type="none"/>
            <a:tailEnd len="sm" w="sm" type="none"/>
          </a:ln>
        </p:spPr>
      </p:pic>
      <p:sp>
        <p:nvSpPr>
          <p:cNvPr id="209" name="Google Shape;209;p50"/>
          <p:cNvSpPr txBox="1"/>
          <p:nvPr/>
        </p:nvSpPr>
        <p:spPr>
          <a:xfrm>
            <a:off x="138425" y="741325"/>
            <a:ext cx="4223700" cy="57105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b="1" lang="en-US" sz="1500">
                <a:solidFill>
                  <a:schemeClr val="dk2"/>
                </a:solidFill>
              </a:rPr>
              <a:t>CESM Working groups</a:t>
            </a:r>
            <a:endParaRPr b="1" sz="1500">
              <a:solidFill>
                <a:schemeClr val="dk2"/>
              </a:solidFill>
            </a:endParaRPr>
          </a:p>
          <a:p>
            <a:pPr indent="-323850" lvl="0" marL="457200" rtl="0" algn="l">
              <a:spcBef>
                <a:spcPts val="300"/>
              </a:spcBef>
              <a:spcAft>
                <a:spcPts val="0"/>
              </a:spcAft>
              <a:buClr>
                <a:schemeClr val="dk2"/>
              </a:buClr>
              <a:buSzPts val="1500"/>
              <a:buChar char="●"/>
            </a:pPr>
            <a:r>
              <a:rPr lang="en-US" sz="1500">
                <a:solidFill>
                  <a:schemeClr val="dk2"/>
                </a:solidFill>
              </a:rPr>
              <a:t>Internal (NCAR-based) and external (community) co-chairs </a:t>
            </a:r>
            <a:endParaRPr sz="1500">
              <a:solidFill>
                <a:schemeClr val="dk2"/>
              </a:solidFill>
            </a:endParaRPr>
          </a:p>
          <a:p>
            <a:pPr indent="-323850" lvl="0" marL="457200" rtl="0" algn="l">
              <a:spcBef>
                <a:spcPts val="300"/>
              </a:spcBef>
              <a:spcAft>
                <a:spcPts val="0"/>
              </a:spcAft>
              <a:buClr>
                <a:schemeClr val="dk2"/>
              </a:buClr>
              <a:buSzPts val="1500"/>
              <a:buChar char="●"/>
            </a:pPr>
            <a:r>
              <a:rPr lang="en-US" sz="1500">
                <a:solidFill>
                  <a:schemeClr val="dk2"/>
                </a:solidFill>
              </a:rPr>
              <a:t>Open membership</a:t>
            </a:r>
            <a:endParaRPr sz="1500">
              <a:solidFill>
                <a:schemeClr val="dk2"/>
              </a:solidFill>
            </a:endParaRPr>
          </a:p>
          <a:p>
            <a:pPr indent="-323850" lvl="0" marL="457200" rtl="0" algn="l">
              <a:spcBef>
                <a:spcPts val="300"/>
              </a:spcBef>
              <a:spcAft>
                <a:spcPts val="0"/>
              </a:spcAft>
              <a:buClr>
                <a:schemeClr val="dk2"/>
              </a:buClr>
              <a:buSzPts val="1500"/>
              <a:buChar char="●"/>
            </a:pPr>
            <a:r>
              <a:rPr lang="en-US" sz="1500">
                <a:solidFill>
                  <a:schemeClr val="dk2"/>
                </a:solidFill>
              </a:rPr>
              <a:t>Forum for discussion and management of model development activities through</a:t>
            </a:r>
            <a:endParaRPr sz="1500">
              <a:solidFill>
                <a:schemeClr val="dk2"/>
              </a:solidFill>
            </a:endParaRPr>
          </a:p>
          <a:p>
            <a:pPr indent="-311150" lvl="1" marL="914400" rtl="0" algn="l">
              <a:spcBef>
                <a:spcPts val="300"/>
              </a:spcBef>
              <a:spcAft>
                <a:spcPts val="0"/>
              </a:spcAft>
              <a:buClr>
                <a:schemeClr val="dk2"/>
              </a:buClr>
              <a:buSzPts val="1300"/>
              <a:buChar char="○"/>
            </a:pPr>
            <a:r>
              <a:rPr lang="en-US" sz="1300">
                <a:solidFill>
                  <a:schemeClr val="dk2"/>
                </a:solidFill>
              </a:rPr>
              <a:t>weekly(ish) hybrid development meetings</a:t>
            </a:r>
            <a:endParaRPr sz="1300">
              <a:solidFill>
                <a:schemeClr val="dk2"/>
              </a:solidFill>
            </a:endParaRPr>
          </a:p>
          <a:p>
            <a:pPr indent="-311150" lvl="1" marL="914400" rtl="0" algn="l">
              <a:spcBef>
                <a:spcPts val="300"/>
              </a:spcBef>
              <a:spcAft>
                <a:spcPts val="0"/>
              </a:spcAft>
              <a:buClr>
                <a:schemeClr val="dk2"/>
              </a:buClr>
              <a:buSzPts val="1300"/>
              <a:buChar char="○"/>
            </a:pPr>
            <a:r>
              <a:rPr lang="en-US" sz="1300">
                <a:solidFill>
                  <a:schemeClr val="dk2"/>
                </a:solidFill>
              </a:rPr>
              <a:t>winter hybrid working group meetings hosted at NCAR</a:t>
            </a:r>
            <a:endParaRPr sz="1300">
              <a:solidFill>
                <a:schemeClr val="dk2"/>
              </a:solidFill>
            </a:endParaRPr>
          </a:p>
          <a:p>
            <a:pPr indent="-323850" lvl="0" marL="457200" rtl="0" algn="l">
              <a:spcBef>
                <a:spcPts val="300"/>
              </a:spcBef>
              <a:spcAft>
                <a:spcPts val="0"/>
              </a:spcAft>
              <a:buClr>
                <a:schemeClr val="dk2"/>
              </a:buClr>
              <a:buSzPts val="1500"/>
              <a:buChar char="●"/>
            </a:pPr>
            <a:r>
              <a:rPr lang="en-US" sz="1500">
                <a:solidFill>
                  <a:schemeClr val="dk2"/>
                </a:solidFill>
              </a:rPr>
              <a:t>Working Group computing allocations can support non-NCAR scientists to complete community simulations </a:t>
            </a:r>
            <a:endParaRPr sz="1500">
              <a:solidFill>
                <a:schemeClr val="dk2"/>
              </a:solidFill>
            </a:endParaRPr>
          </a:p>
          <a:p>
            <a:pPr indent="0" lvl="0" marL="0" rtl="0" algn="l">
              <a:spcBef>
                <a:spcPts val="300"/>
              </a:spcBef>
              <a:spcAft>
                <a:spcPts val="0"/>
              </a:spcAft>
              <a:buNone/>
            </a:pPr>
            <a:r>
              <a:t/>
            </a:r>
            <a:endParaRPr sz="1500">
              <a:solidFill>
                <a:schemeClr val="dk2"/>
              </a:solidFill>
            </a:endParaRPr>
          </a:p>
          <a:p>
            <a:pPr indent="0" lvl="0" marL="0" rtl="0" algn="l">
              <a:spcBef>
                <a:spcPts val="300"/>
              </a:spcBef>
              <a:spcAft>
                <a:spcPts val="0"/>
              </a:spcAft>
              <a:buNone/>
            </a:pPr>
            <a:r>
              <a:rPr b="1" lang="en-US" sz="1500">
                <a:solidFill>
                  <a:schemeClr val="dk2"/>
                </a:solidFill>
              </a:rPr>
              <a:t>CESM Scientific Steering Committee (mostly external) and Advisory Board (fully external)</a:t>
            </a:r>
            <a:endParaRPr b="1" sz="1500">
              <a:solidFill>
                <a:schemeClr val="dk2"/>
              </a:solidFill>
            </a:endParaRPr>
          </a:p>
          <a:p>
            <a:pPr indent="-323850" lvl="0" marL="457200" rtl="0" algn="l">
              <a:spcBef>
                <a:spcPts val="300"/>
              </a:spcBef>
              <a:spcAft>
                <a:spcPts val="0"/>
              </a:spcAft>
              <a:buClr>
                <a:schemeClr val="dk2"/>
              </a:buClr>
              <a:buSzPts val="1500"/>
              <a:buChar char="●"/>
            </a:pPr>
            <a:r>
              <a:rPr lang="en-US" sz="1500">
                <a:solidFill>
                  <a:schemeClr val="dk2"/>
                </a:solidFill>
              </a:rPr>
              <a:t>Additional community governance and  input</a:t>
            </a:r>
            <a:endParaRPr sz="1500">
              <a:solidFill>
                <a:schemeClr val="dk2"/>
              </a:solidFill>
            </a:endParaRPr>
          </a:p>
          <a:p>
            <a:pPr indent="0" lvl="0" marL="0" rtl="0" algn="l">
              <a:spcBef>
                <a:spcPts val="300"/>
              </a:spcBef>
              <a:spcAft>
                <a:spcPts val="0"/>
              </a:spcAft>
              <a:buNone/>
            </a:pPr>
            <a:r>
              <a:t/>
            </a:r>
            <a:endParaRPr sz="1500">
              <a:solidFill>
                <a:schemeClr val="dk2"/>
              </a:solidFill>
            </a:endParaRPr>
          </a:p>
          <a:p>
            <a:pPr indent="0" lvl="0" marL="0" rtl="0" algn="l">
              <a:spcBef>
                <a:spcPts val="300"/>
              </a:spcBef>
              <a:spcAft>
                <a:spcPts val="0"/>
              </a:spcAft>
              <a:buNone/>
            </a:pPr>
            <a:r>
              <a:t/>
            </a:r>
            <a:endParaRPr b="1" sz="1500">
              <a:solidFill>
                <a:schemeClr val="dk2"/>
              </a:solidFill>
            </a:endParaRPr>
          </a:p>
          <a:p>
            <a:pPr indent="0" lvl="0" marL="0" rtl="0" algn="l">
              <a:spcBef>
                <a:spcPts val="300"/>
              </a:spcBef>
              <a:spcAft>
                <a:spcPts val="0"/>
              </a:spcAft>
              <a:buNone/>
            </a:pPr>
            <a:r>
              <a:t/>
            </a:r>
            <a:endParaRPr b="1" sz="1500">
              <a:solidFill>
                <a:schemeClr val="dk2"/>
              </a:solidFill>
            </a:endParaRPr>
          </a:p>
          <a:p>
            <a:pPr indent="0" lvl="0" marL="0" rtl="0" algn="l">
              <a:spcBef>
                <a:spcPts val="300"/>
              </a:spcBef>
              <a:spcAft>
                <a:spcPts val="0"/>
              </a:spcAft>
              <a:buNone/>
            </a:pPr>
            <a:r>
              <a:t/>
            </a:r>
            <a:endParaRPr sz="1500">
              <a:solidFill>
                <a:schemeClr val="dk1"/>
              </a:solidFill>
              <a:latin typeface="Helvetica Neue"/>
              <a:ea typeface="Helvetica Neue"/>
              <a:cs typeface="Helvetica Neue"/>
              <a:sym typeface="Helvetica Neue"/>
            </a:endParaRPr>
          </a:p>
          <a:p>
            <a:pPr indent="0" lvl="0" marL="0" rtl="0" algn="l">
              <a:spcBef>
                <a:spcPts val="300"/>
              </a:spcBef>
              <a:spcAft>
                <a:spcPts val="0"/>
              </a:spcAft>
              <a:buNone/>
            </a:pPr>
            <a:r>
              <a:t/>
            </a:r>
            <a:endParaRPr sz="1500">
              <a:solidFill>
                <a:schemeClr val="dk1"/>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86"/>
          <p:cNvPicPr preferRelativeResize="0"/>
          <p:nvPr/>
        </p:nvPicPr>
        <p:blipFill rotWithShape="1">
          <a:blip r:embed="rId3">
            <a:alphaModFix/>
          </a:blip>
          <a:srcRect b="3342" l="1601" r="1348" t="1960"/>
          <a:stretch/>
        </p:blipFill>
        <p:spPr>
          <a:xfrm>
            <a:off x="175226" y="1859025"/>
            <a:ext cx="1596223" cy="109530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599" name="Google Shape;599;p86"/>
          <p:cNvSpPr/>
          <p:nvPr/>
        </p:nvSpPr>
        <p:spPr>
          <a:xfrm rot="10800000">
            <a:off x="17119" y="538254"/>
            <a:ext cx="5586600" cy="1050600"/>
          </a:xfrm>
          <a:prstGeom prst="round2SameRect">
            <a:avLst>
              <a:gd fmla="val 16667" name="adj1"/>
              <a:gd fmla="val 0" name="adj2"/>
            </a:avLst>
          </a:prstGeom>
          <a:solidFill>
            <a:srgbClr val="122D5D"/>
          </a:solidFill>
          <a:ln>
            <a:noFill/>
          </a:ln>
          <a:effectLst>
            <a:outerShdw blurRad="57150" rotWithShape="0" algn="bl" dir="5400000" dist="19050">
              <a:srgbClr val="000000">
                <a:alpha val="49410"/>
              </a:srgbClr>
            </a:outerShdw>
          </a:effectLst>
        </p:spPr>
        <p:txBody>
          <a:bodyPr anchorCtr="0" anchor="ctr" bIns="51550" lIns="51550" spcFirstLastPara="1" rIns="51550" wrap="square" tIns="515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00" name="Google Shape;600;p86"/>
          <p:cNvPicPr preferRelativeResize="0"/>
          <p:nvPr/>
        </p:nvPicPr>
        <p:blipFill rotWithShape="1">
          <a:blip r:embed="rId4">
            <a:alphaModFix/>
          </a:blip>
          <a:srcRect b="0" l="0" r="0" t="0"/>
          <a:stretch/>
        </p:blipFill>
        <p:spPr>
          <a:xfrm>
            <a:off x="231000" y="729063"/>
            <a:ext cx="1388745" cy="422410"/>
          </a:xfrm>
          <a:prstGeom prst="rect">
            <a:avLst/>
          </a:prstGeom>
          <a:noFill/>
          <a:ln>
            <a:noFill/>
          </a:ln>
        </p:spPr>
      </p:pic>
      <p:sp>
        <p:nvSpPr>
          <p:cNvPr id="601" name="Google Shape;601;p86"/>
          <p:cNvSpPr txBox="1"/>
          <p:nvPr/>
        </p:nvSpPr>
        <p:spPr>
          <a:xfrm>
            <a:off x="1994438" y="672396"/>
            <a:ext cx="3466500" cy="785400"/>
          </a:xfrm>
          <a:prstGeom prst="rect">
            <a:avLst/>
          </a:prstGeom>
          <a:noFill/>
          <a:ln>
            <a:noFill/>
          </a:ln>
        </p:spPr>
        <p:txBody>
          <a:bodyPr anchorCtr="0" anchor="t" bIns="68750" lIns="68750" spcFirstLastPara="1" rIns="68750" wrap="square" tIns="6875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Learning the Earth with Artificial intelligence and Physics</a:t>
            </a:r>
            <a:endParaRPr b="1" i="0" sz="14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NSF Science and Technology Center</a:t>
            </a:r>
            <a:endParaRPr b="1" i="0" sz="1400" u="none" cap="none" strike="noStrike">
              <a:solidFill>
                <a:schemeClr val="lt1"/>
              </a:solidFill>
              <a:latin typeface="Helvetica Neue"/>
              <a:ea typeface="Helvetica Neue"/>
              <a:cs typeface="Helvetica Neue"/>
              <a:sym typeface="Helvetica Neue"/>
            </a:endParaRPr>
          </a:p>
        </p:txBody>
      </p:sp>
      <p:sp>
        <p:nvSpPr>
          <p:cNvPr id="602" name="Google Shape;602;p86"/>
          <p:cNvSpPr/>
          <p:nvPr/>
        </p:nvSpPr>
        <p:spPr>
          <a:xfrm rot="10800000">
            <a:off x="5603775" y="541170"/>
            <a:ext cx="3510600" cy="1050600"/>
          </a:xfrm>
          <a:prstGeom prst="round2SameRect">
            <a:avLst>
              <a:gd fmla="val 16667" name="adj1"/>
              <a:gd fmla="val 0" name="adj2"/>
            </a:avLst>
          </a:prstGeom>
          <a:solidFill>
            <a:srgbClr val="C9F1EF"/>
          </a:solidFill>
          <a:ln>
            <a:noFill/>
          </a:ln>
          <a:effectLst>
            <a:outerShdw blurRad="57150" rotWithShape="0" algn="bl" dir="5400000" dist="19050">
              <a:srgbClr val="000000">
                <a:alpha val="49410"/>
              </a:srgbClr>
            </a:outerShdw>
          </a:effectLst>
        </p:spPr>
        <p:txBody>
          <a:bodyPr anchorCtr="0" anchor="ctr" bIns="51550" lIns="51550" spcFirstLastPara="1" rIns="51550" wrap="square" tIns="515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3" name="Google Shape;603;p86"/>
          <p:cNvSpPr txBox="1"/>
          <p:nvPr/>
        </p:nvSpPr>
        <p:spPr>
          <a:xfrm>
            <a:off x="6487642" y="812906"/>
            <a:ext cx="1871700" cy="500400"/>
          </a:xfrm>
          <a:prstGeom prst="rect">
            <a:avLst/>
          </a:prstGeom>
          <a:noFill/>
          <a:ln>
            <a:noFill/>
          </a:ln>
        </p:spPr>
        <p:txBody>
          <a:bodyPr anchorCtr="0" anchor="t" bIns="34375" lIns="68750" spcFirstLastPara="1" rIns="68750" wrap="square" tIns="343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a:t>
            </a:r>
            <a:r>
              <a:rPr b="1" baseline="30000" i="0" lang="en-US" sz="1400" u="none" cap="none" strike="noStrike">
                <a:solidFill>
                  <a:srgbClr val="000000"/>
                </a:solidFill>
                <a:latin typeface="Arial"/>
                <a:ea typeface="Arial"/>
                <a:cs typeface="Arial"/>
                <a:sym typeface="Arial"/>
              </a:rPr>
              <a:t>2</a:t>
            </a:r>
            <a:r>
              <a:rPr b="1" i="0" lang="en-US" sz="1400" u="none" cap="none" strike="noStrike">
                <a:solidFill>
                  <a:srgbClr val="000000"/>
                </a:solidFill>
                <a:latin typeface="Arial"/>
                <a:ea typeface="Arial"/>
                <a:cs typeface="Arial"/>
                <a:sym typeface="Arial"/>
              </a:rPr>
              <a:t>LInES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Schmidt Futures</a:t>
            </a:r>
            <a:endParaRPr b="1" i="0" sz="1400" u="none" cap="none" strike="noStrike">
              <a:solidFill>
                <a:srgbClr val="000000"/>
              </a:solidFill>
              <a:latin typeface="Arial"/>
              <a:ea typeface="Arial"/>
              <a:cs typeface="Arial"/>
              <a:sym typeface="Arial"/>
            </a:endParaRPr>
          </a:p>
        </p:txBody>
      </p:sp>
      <p:pic>
        <p:nvPicPr>
          <p:cNvPr descr="Image" id="604" name="Google Shape;604;p86"/>
          <p:cNvPicPr preferRelativeResize="0"/>
          <p:nvPr/>
        </p:nvPicPr>
        <p:blipFill rotWithShape="1">
          <a:blip r:embed="rId5">
            <a:alphaModFix/>
          </a:blip>
          <a:srcRect b="0" l="0" r="0" t="0"/>
          <a:stretch/>
        </p:blipFill>
        <p:spPr>
          <a:xfrm>
            <a:off x="8283139" y="786045"/>
            <a:ext cx="635614" cy="616739"/>
          </a:xfrm>
          <a:prstGeom prst="rect">
            <a:avLst/>
          </a:prstGeom>
          <a:noFill/>
          <a:ln>
            <a:noFill/>
          </a:ln>
        </p:spPr>
      </p:pic>
      <p:sp>
        <p:nvSpPr>
          <p:cNvPr id="605" name="Google Shape;605;p86"/>
          <p:cNvSpPr txBox="1"/>
          <p:nvPr/>
        </p:nvSpPr>
        <p:spPr>
          <a:xfrm>
            <a:off x="4984775" y="1758375"/>
            <a:ext cx="3933900" cy="917400"/>
          </a:xfrm>
          <a:prstGeom prst="rect">
            <a:avLst/>
          </a:prstGeom>
          <a:noFill/>
          <a:ln>
            <a:noFill/>
          </a:ln>
        </p:spPr>
        <p:txBody>
          <a:bodyPr anchorCtr="0" anchor="t" bIns="88375" lIns="88375" spcFirstLastPara="1" rIns="88375" wrap="square" tIns="88375">
            <a:spAutoFit/>
          </a:bodyPr>
          <a:lstStyle/>
          <a:p>
            <a:pPr indent="0" lvl="0" marL="0" rtl="0" algn="ctr">
              <a:spcBef>
                <a:spcPts val="0"/>
              </a:spcBef>
              <a:spcAft>
                <a:spcPts val="0"/>
              </a:spcAft>
              <a:buNone/>
            </a:pPr>
            <a:r>
              <a:rPr b="1" lang="en-US" sz="1600">
                <a:solidFill>
                  <a:schemeClr val="dk2"/>
                </a:solidFill>
                <a:latin typeface="Helvetica Neue"/>
                <a:ea typeface="Helvetica Neue"/>
                <a:cs typeface="Helvetica Neue"/>
                <a:sym typeface="Helvetica Neue"/>
              </a:rPr>
              <a:t>Robust and flexible Implementation of ML-based parameterizations requires Fortran-Python bridge</a:t>
            </a:r>
            <a:endParaRPr b="1" sz="1600">
              <a:solidFill>
                <a:schemeClr val="dk2"/>
              </a:solidFill>
              <a:latin typeface="Helvetica Neue"/>
              <a:ea typeface="Helvetica Neue"/>
              <a:cs typeface="Helvetica Neue"/>
              <a:sym typeface="Helvetica Neue"/>
            </a:endParaRPr>
          </a:p>
        </p:txBody>
      </p:sp>
      <p:sp>
        <p:nvSpPr>
          <p:cNvPr id="606" name="Google Shape;606;p86"/>
          <p:cNvSpPr txBox="1"/>
          <p:nvPr>
            <p:ph type="title"/>
          </p:nvPr>
        </p:nvSpPr>
        <p:spPr>
          <a:xfrm>
            <a:off x="75" y="130250"/>
            <a:ext cx="9144000" cy="314400"/>
          </a:xfrm>
          <a:prstGeom prst="rect">
            <a:avLst/>
          </a:prstGeom>
          <a:noFill/>
          <a:ln>
            <a:noFill/>
          </a:ln>
        </p:spPr>
        <p:txBody>
          <a:bodyPr anchorCtr="0" anchor="ctr" bIns="34375" lIns="68750" spcFirstLastPara="1" rIns="68750" wrap="square" tIns="34375">
            <a:noAutofit/>
          </a:bodyPr>
          <a:lstStyle/>
          <a:p>
            <a:pPr indent="0" lvl="0" marL="0" rtl="0" algn="ctr">
              <a:lnSpc>
                <a:spcPct val="100000"/>
              </a:lnSpc>
              <a:spcBef>
                <a:spcPts val="0"/>
              </a:spcBef>
              <a:spcAft>
                <a:spcPts val="0"/>
              </a:spcAft>
              <a:buSzPts val="1700"/>
              <a:buNone/>
            </a:pPr>
            <a:r>
              <a:rPr lang="en-US" sz="1700"/>
              <a:t>Towards a machine learning enhanced version of CESM (CESM3</a:t>
            </a:r>
            <a:r>
              <a:rPr lang="en-US"/>
              <a:t>-MLe)</a:t>
            </a:r>
            <a:r>
              <a:rPr lang="en-US" sz="1700"/>
              <a:t> </a:t>
            </a:r>
            <a:endParaRPr sz="1700"/>
          </a:p>
        </p:txBody>
      </p:sp>
      <p:pic>
        <p:nvPicPr>
          <p:cNvPr id="607" name="Google Shape;607;p86"/>
          <p:cNvPicPr preferRelativeResize="0"/>
          <p:nvPr/>
        </p:nvPicPr>
        <p:blipFill rotWithShape="1">
          <a:blip r:embed="rId6">
            <a:alphaModFix/>
          </a:blip>
          <a:srcRect b="19414" l="15580" r="11681" t="6483"/>
          <a:stretch/>
        </p:blipFill>
        <p:spPr>
          <a:xfrm flipH="1" rot="10306237">
            <a:off x="1668236" y="2857895"/>
            <a:ext cx="1322327" cy="1336635"/>
          </a:xfrm>
          <a:prstGeom prst="rect">
            <a:avLst/>
          </a:prstGeom>
          <a:noFill/>
          <a:ln>
            <a:noFill/>
          </a:ln>
        </p:spPr>
      </p:pic>
      <p:grpSp>
        <p:nvGrpSpPr>
          <p:cNvPr id="608" name="Google Shape;608;p86"/>
          <p:cNvGrpSpPr/>
          <p:nvPr/>
        </p:nvGrpSpPr>
        <p:grpSpPr>
          <a:xfrm>
            <a:off x="2732818" y="2505681"/>
            <a:ext cx="1836029" cy="678940"/>
            <a:chOff x="3008801" y="1110675"/>
            <a:chExt cx="2406014" cy="935050"/>
          </a:xfrm>
        </p:grpSpPr>
        <p:pic>
          <p:nvPicPr>
            <p:cNvPr id="609" name="Google Shape;609;p86"/>
            <p:cNvPicPr preferRelativeResize="0"/>
            <p:nvPr/>
          </p:nvPicPr>
          <p:blipFill rotWithShape="1">
            <a:blip r:embed="rId7">
              <a:alphaModFix/>
            </a:blip>
            <a:srcRect b="0" l="0" r="59504" t="0"/>
            <a:stretch/>
          </p:blipFill>
          <p:spPr>
            <a:xfrm>
              <a:off x="3008801" y="1110675"/>
              <a:ext cx="1026325" cy="935050"/>
            </a:xfrm>
            <a:prstGeom prst="rect">
              <a:avLst/>
            </a:prstGeom>
            <a:noFill/>
            <a:ln>
              <a:noFill/>
            </a:ln>
          </p:spPr>
        </p:pic>
        <p:pic>
          <p:nvPicPr>
            <p:cNvPr id="610" name="Google Shape;610;p86"/>
            <p:cNvPicPr preferRelativeResize="0"/>
            <p:nvPr/>
          </p:nvPicPr>
          <p:blipFill rotWithShape="1">
            <a:blip r:embed="rId7">
              <a:alphaModFix/>
            </a:blip>
            <a:srcRect b="0" l="37215" r="59504" t="0"/>
            <a:stretch/>
          </p:blipFill>
          <p:spPr>
            <a:xfrm>
              <a:off x="3951990" y="1110675"/>
              <a:ext cx="1462825" cy="935050"/>
            </a:xfrm>
            <a:prstGeom prst="rect">
              <a:avLst/>
            </a:prstGeom>
            <a:noFill/>
            <a:ln>
              <a:noFill/>
            </a:ln>
          </p:spPr>
        </p:pic>
        <p:sp>
          <p:nvSpPr>
            <p:cNvPr id="611" name="Google Shape;611;p86"/>
            <p:cNvSpPr txBox="1"/>
            <p:nvPr/>
          </p:nvSpPr>
          <p:spPr>
            <a:xfrm>
              <a:off x="3960082" y="1322632"/>
              <a:ext cx="13797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FFFFFF"/>
                  </a:solidFill>
                </a:rPr>
                <a:t>FTorch</a:t>
              </a:r>
              <a:endParaRPr b="1" sz="1900">
                <a:solidFill>
                  <a:srgbClr val="FFFFFF"/>
                </a:solidFill>
              </a:endParaRPr>
            </a:p>
          </p:txBody>
        </p:sp>
      </p:grpSp>
      <p:pic>
        <p:nvPicPr>
          <p:cNvPr id="612" name="Google Shape;612;p86"/>
          <p:cNvPicPr preferRelativeResize="0"/>
          <p:nvPr/>
        </p:nvPicPr>
        <p:blipFill>
          <a:blip r:embed="rId8">
            <a:alphaModFix/>
          </a:blip>
          <a:stretch>
            <a:fillRect/>
          </a:stretch>
        </p:blipFill>
        <p:spPr>
          <a:xfrm>
            <a:off x="172679" y="2857500"/>
            <a:ext cx="540124" cy="513900"/>
          </a:xfrm>
          <a:prstGeom prst="rect">
            <a:avLst/>
          </a:prstGeom>
          <a:noFill/>
          <a:ln>
            <a:noFill/>
          </a:ln>
        </p:spPr>
      </p:pic>
      <p:sp>
        <p:nvSpPr>
          <p:cNvPr id="613" name="Google Shape;613;p86"/>
          <p:cNvSpPr/>
          <p:nvPr/>
        </p:nvSpPr>
        <p:spPr>
          <a:xfrm>
            <a:off x="1629950" y="3970325"/>
            <a:ext cx="1967400" cy="1095300"/>
          </a:xfrm>
          <a:prstGeom prst="roundRect">
            <a:avLst>
              <a:gd fmla="val 16667" name="adj"/>
            </a:avLst>
          </a:prstGeom>
          <a:noFill/>
          <a:ln cap="flat" cmpd="sng" w="9525">
            <a:solidFill>
              <a:srgbClr val="01216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012169"/>
                </a:solidFill>
              </a:rPr>
              <a:t>ML-parameterization</a:t>
            </a:r>
            <a:endParaRPr>
              <a:solidFill>
                <a:srgbClr val="012169"/>
              </a:solidFill>
            </a:endParaRPr>
          </a:p>
        </p:txBody>
      </p:sp>
      <p:pic>
        <p:nvPicPr>
          <p:cNvPr id="614" name="Google Shape;614;p86"/>
          <p:cNvPicPr preferRelativeResize="0"/>
          <p:nvPr/>
        </p:nvPicPr>
        <p:blipFill>
          <a:blip r:embed="rId9">
            <a:alphaModFix/>
          </a:blip>
          <a:stretch>
            <a:fillRect/>
          </a:stretch>
        </p:blipFill>
        <p:spPr>
          <a:xfrm>
            <a:off x="2087145" y="4356546"/>
            <a:ext cx="1098087" cy="678925"/>
          </a:xfrm>
          <a:prstGeom prst="rect">
            <a:avLst/>
          </a:prstGeom>
          <a:noFill/>
          <a:ln>
            <a:noFill/>
          </a:ln>
        </p:spPr>
      </p:pic>
      <p:sp>
        <p:nvSpPr>
          <p:cNvPr id="615" name="Google Shape;615;p86"/>
          <p:cNvSpPr txBox="1"/>
          <p:nvPr/>
        </p:nvSpPr>
        <p:spPr>
          <a:xfrm>
            <a:off x="4969750" y="2634125"/>
            <a:ext cx="40431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Char char="●"/>
            </a:pPr>
            <a:r>
              <a:rPr lang="en-US" sz="1600">
                <a:solidFill>
                  <a:schemeClr val="dk2"/>
                </a:solidFill>
              </a:rPr>
              <a:t>FTorch implementation with CESM working fairly well</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Needs an integration plan to bring fully into CESM3 infrastructure</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Documentation</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Testing, edge case evaluation</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GPU-CPU combo testing</a:t>
            </a:r>
            <a:endParaRPr sz="1600">
              <a:solidFill>
                <a:schemeClr val="dk2"/>
              </a:solidFill>
            </a:endParaRPr>
          </a:p>
          <a:p>
            <a:pPr indent="-330200" lvl="0" marL="457200" rtl="0" algn="l">
              <a:spcBef>
                <a:spcPts val="0"/>
              </a:spcBef>
              <a:spcAft>
                <a:spcPts val="0"/>
              </a:spcAft>
              <a:buClr>
                <a:schemeClr val="dk2"/>
              </a:buClr>
              <a:buSzPts val="1600"/>
              <a:buChar char="●"/>
            </a:pPr>
            <a:r>
              <a:rPr lang="en-US" sz="1600">
                <a:solidFill>
                  <a:schemeClr val="dk2"/>
                </a:solidFill>
              </a:rPr>
              <a:t>Ideally, some consistency across US modeling centers</a:t>
            </a:r>
            <a:endParaRPr sz="16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87"/>
          <p:cNvPicPr preferRelativeResize="0"/>
          <p:nvPr/>
        </p:nvPicPr>
        <p:blipFill>
          <a:blip r:embed="rId3">
            <a:alphaModFix/>
          </a:blip>
          <a:stretch>
            <a:fillRect/>
          </a:stretch>
        </p:blipFill>
        <p:spPr>
          <a:xfrm>
            <a:off x="6649144" y="1412747"/>
            <a:ext cx="1275357" cy="1281134"/>
          </a:xfrm>
          <a:prstGeom prst="rect">
            <a:avLst/>
          </a:prstGeom>
          <a:noFill/>
          <a:ln>
            <a:noFill/>
          </a:ln>
        </p:spPr>
      </p:pic>
      <p:sp>
        <p:nvSpPr>
          <p:cNvPr id="621" name="Google Shape;621;p87"/>
          <p:cNvSpPr/>
          <p:nvPr/>
        </p:nvSpPr>
        <p:spPr>
          <a:xfrm>
            <a:off x="6339009" y="1062670"/>
            <a:ext cx="1705800" cy="18954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2" name="Google Shape;622;p87"/>
          <p:cNvSpPr txBox="1"/>
          <p:nvPr/>
        </p:nvSpPr>
        <p:spPr>
          <a:xfrm>
            <a:off x="191756" y="832729"/>
            <a:ext cx="1409700" cy="22656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en-US" sz="1700">
                <a:solidFill>
                  <a:srgbClr val="122D5D"/>
                </a:solidFill>
                <a:latin typeface="Poppins"/>
                <a:ea typeface="Poppins"/>
                <a:cs typeface="Poppins"/>
                <a:sym typeface="Poppins"/>
              </a:rPr>
              <a:t>“Pick and Choose” menu of options</a:t>
            </a:r>
            <a:br>
              <a:rPr b="1" lang="en-US" sz="1700">
                <a:solidFill>
                  <a:srgbClr val="122D5D"/>
                </a:solidFill>
                <a:latin typeface="Poppins"/>
                <a:ea typeface="Poppins"/>
                <a:cs typeface="Poppins"/>
                <a:sym typeface="Poppins"/>
              </a:rPr>
            </a:br>
            <a:r>
              <a:rPr b="1" lang="en-US" sz="1700">
                <a:solidFill>
                  <a:srgbClr val="122D5D"/>
                </a:solidFill>
                <a:latin typeface="Poppins"/>
                <a:ea typeface="Poppins"/>
                <a:cs typeface="Poppins"/>
                <a:sym typeface="Poppins"/>
              </a:rPr>
              <a:t>         –</a:t>
            </a:r>
            <a:br>
              <a:rPr b="1" lang="en-US" sz="1700">
                <a:solidFill>
                  <a:srgbClr val="122D5D"/>
                </a:solidFill>
                <a:latin typeface="Poppins"/>
                <a:ea typeface="Poppins"/>
                <a:cs typeface="Poppins"/>
                <a:sym typeface="Poppins"/>
              </a:rPr>
            </a:br>
            <a:r>
              <a:rPr lang="en-US" sz="1200">
                <a:solidFill>
                  <a:srgbClr val="122D5D"/>
                </a:solidFill>
                <a:latin typeface="Poppins"/>
                <a:ea typeface="Poppins"/>
                <a:cs typeface="Poppins"/>
                <a:sym typeface="Poppins"/>
              </a:rPr>
              <a:t>All components interact and are ready to play</a:t>
            </a:r>
            <a:endParaRPr sz="1200">
              <a:solidFill>
                <a:srgbClr val="122D5D"/>
              </a:solidFill>
              <a:latin typeface="Poppins"/>
              <a:ea typeface="Poppins"/>
              <a:cs typeface="Poppins"/>
              <a:sym typeface="Poppins"/>
            </a:endParaRPr>
          </a:p>
        </p:txBody>
      </p:sp>
      <p:sp>
        <p:nvSpPr>
          <p:cNvPr id="623" name="Google Shape;623;p87"/>
          <p:cNvSpPr txBox="1"/>
          <p:nvPr/>
        </p:nvSpPr>
        <p:spPr>
          <a:xfrm>
            <a:off x="457200" y="130250"/>
            <a:ext cx="8229600" cy="314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lang="en-US" sz="1700">
                <a:solidFill>
                  <a:schemeClr val="lt1"/>
                </a:solidFill>
              </a:rPr>
              <a:t>Unified modeling framework</a:t>
            </a:r>
            <a:endParaRPr b="0" i="0" sz="1600" u="none" cap="none" strike="noStrike">
              <a:solidFill>
                <a:schemeClr val="lt1"/>
              </a:solidFill>
              <a:latin typeface="Arial"/>
              <a:ea typeface="Arial"/>
              <a:cs typeface="Arial"/>
              <a:sym typeface="Arial"/>
            </a:endParaRPr>
          </a:p>
        </p:txBody>
      </p:sp>
      <p:grpSp>
        <p:nvGrpSpPr>
          <p:cNvPr id="624" name="Google Shape;624;p87"/>
          <p:cNvGrpSpPr/>
          <p:nvPr/>
        </p:nvGrpSpPr>
        <p:grpSpPr>
          <a:xfrm>
            <a:off x="1200810" y="3004480"/>
            <a:ext cx="1887240" cy="1895408"/>
            <a:chOff x="5884975" y="1014338"/>
            <a:chExt cx="2746275" cy="2482200"/>
          </a:xfrm>
        </p:grpSpPr>
        <p:pic>
          <p:nvPicPr>
            <p:cNvPr id="625" name="Google Shape;625;p87"/>
            <p:cNvPicPr preferRelativeResize="0"/>
            <p:nvPr/>
          </p:nvPicPr>
          <p:blipFill>
            <a:blip r:embed="rId4">
              <a:alphaModFix/>
            </a:blip>
            <a:stretch>
              <a:fillRect/>
            </a:stretch>
          </p:blipFill>
          <p:spPr>
            <a:xfrm>
              <a:off x="6282575" y="1576251"/>
              <a:ext cx="2215150" cy="1455425"/>
            </a:xfrm>
            <a:prstGeom prst="rect">
              <a:avLst/>
            </a:prstGeom>
            <a:noFill/>
            <a:ln>
              <a:noFill/>
            </a:ln>
          </p:spPr>
        </p:pic>
        <p:sp>
          <p:nvSpPr>
            <p:cNvPr id="626" name="Google Shape;626;p87"/>
            <p:cNvSpPr/>
            <p:nvPr/>
          </p:nvSpPr>
          <p:spPr>
            <a:xfrm>
              <a:off x="6149050" y="1014338"/>
              <a:ext cx="2482200" cy="24822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7" name="Google Shape;627;p87"/>
            <p:cNvSpPr txBox="1"/>
            <p:nvPr/>
          </p:nvSpPr>
          <p:spPr>
            <a:xfrm>
              <a:off x="5884975" y="1142150"/>
              <a:ext cx="1855800" cy="502800"/>
            </a:xfrm>
            <a:prstGeom prst="rect">
              <a:avLst/>
            </a:prstGeom>
            <a:solidFill>
              <a:srgbClr val="FFFFFF"/>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latin typeface="Poppins"/>
                  <a:ea typeface="Poppins"/>
                  <a:cs typeface="Poppins"/>
                  <a:sym typeface="Poppins"/>
                </a:rPr>
                <a:t>Ocean</a:t>
              </a:r>
              <a:endParaRPr b="1" sz="1500">
                <a:solidFill>
                  <a:srgbClr val="122D5D"/>
                </a:solidFill>
                <a:latin typeface="Poppins"/>
                <a:ea typeface="Poppins"/>
                <a:cs typeface="Poppins"/>
                <a:sym typeface="Poppins"/>
              </a:endParaRPr>
            </a:p>
          </p:txBody>
        </p:sp>
      </p:grpSp>
      <p:grpSp>
        <p:nvGrpSpPr>
          <p:cNvPr id="628" name="Google Shape;628;p87"/>
          <p:cNvGrpSpPr/>
          <p:nvPr/>
        </p:nvGrpSpPr>
        <p:grpSpPr>
          <a:xfrm>
            <a:off x="5287863" y="3004475"/>
            <a:ext cx="1798437" cy="1895408"/>
            <a:chOff x="9599400" y="813488"/>
            <a:chExt cx="2617050" cy="2482200"/>
          </a:xfrm>
        </p:grpSpPr>
        <p:pic>
          <p:nvPicPr>
            <p:cNvPr id="629" name="Google Shape;629;p87"/>
            <p:cNvPicPr preferRelativeResize="0"/>
            <p:nvPr/>
          </p:nvPicPr>
          <p:blipFill rotWithShape="1">
            <a:blip r:embed="rId5">
              <a:alphaModFix/>
            </a:blip>
            <a:srcRect b="0" l="24658" r="48478" t="0"/>
            <a:stretch/>
          </p:blipFill>
          <p:spPr>
            <a:xfrm>
              <a:off x="10023450" y="1142150"/>
              <a:ext cx="1903800" cy="1824900"/>
            </a:xfrm>
            <a:prstGeom prst="ellipse">
              <a:avLst/>
            </a:prstGeom>
            <a:noFill/>
            <a:ln>
              <a:noFill/>
            </a:ln>
          </p:spPr>
        </p:pic>
        <p:sp>
          <p:nvSpPr>
            <p:cNvPr id="630" name="Google Shape;630;p87"/>
            <p:cNvSpPr/>
            <p:nvPr/>
          </p:nvSpPr>
          <p:spPr>
            <a:xfrm>
              <a:off x="9734250" y="813488"/>
              <a:ext cx="2482200" cy="24822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1" name="Google Shape;631;p87"/>
            <p:cNvSpPr txBox="1"/>
            <p:nvPr/>
          </p:nvSpPr>
          <p:spPr>
            <a:xfrm>
              <a:off x="9599400" y="962100"/>
              <a:ext cx="1855800" cy="5028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highlight>
                    <a:schemeClr val="lt1"/>
                  </a:highlight>
                  <a:latin typeface="Poppins"/>
                  <a:ea typeface="Poppins"/>
                  <a:cs typeface="Poppins"/>
                  <a:sym typeface="Poppins"/>
                </a:rPr>
                <a:t>Chemistry   </a:t>
              </a:r>
              <a:endParaRPr b="1" sz="1500">
                <a:solidFill>
                  <a:srgbClr val="122D5D"/>
                </a:solidFill>
                <a:highlight>
                  <a:schemeClr val="lt1"/>
                </a:highlight>
                <a:latin typeface="Poppins"/>
                <a:ea typeface="Poppins"/>
                <a:cs typeface="Poppins"/>
                <a:sym typeface="Poppins"/>
              </a:endParaRPr>
            </a:p>
          </p:txBody>
        </p:sp>
      </p:grpSp>
      <p:sp>
        <p:nvSpPr>
          <p:cNvPr id="632" name="Google Shape;632;p87"/>
          <p:cNvSpPr/>
          <p:nvPr/>
        </p:nvSpPr>
        <p:spPr>
          <a:xfrm>
            <a:off x="7391039" y="2948632"/>
            <a:ext cx="1705800" cy="18954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33" name="Google Shape;633;p87"/>
          <p:cNvPicPr preferRelativeResize="0"/>
          <p:nvPr/>
        </p:nvPicPr>
        <p:blipFill rotWithShape="1">
          <a:blip r:embed="rId6">
            <a:alphaModFix/>
          </a:blip>
          <a:srcRect b="0" l="33901" r="0" t="0"/>
          <a:stretch/>
        </p:blipFill>
        <p:spPr>
          <a:xfrm>
            <a:off x="7573532" y="3150228"/>
            <a:ext cx="1340100" cy="1338600"/>
          </a:xfrm>
          <a:prstGeom prst="ellipse">
            <a:avLst/>
          </a:prstGeom>
          <a:noFill/>
          <a:ln>
            <a:noFill/>
          </a:ln>
        </p:spPr>
      </p:pic>
      <p:sp>
        <p:nvSpPr>
          <p:cNvPr id="634" name="Google Shape;634;p87"/>
          <p:cNvSpPr txBox="1"/>
          <p:nvPr/>
        </p:nvSpPr>
        <p:spPr>
          <a:xfrm>
            <a:off x="7074516" y="3100565"/>
            <a:ext cx="1574700" cy="384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highlight>
                  <a:schemeClr val="lt1"/>
                </a:highlight>
                <a:latin typeface="Poppins"/>
                <a:ea typeface="Poppins"/>
                <a:cs typeface="Poppins"/>
                <a:sym typeface="Poppins"/>
              </a:rPr>
              <a:t>Space Weather</a:t>
            </a:r>
            <a:endParaRPr b="1" sz="1500">
              <a:solidFill>
                <a:srgbClr val="122D5D"/>
              </a:solidFill>
              <a:highlight>
                <a:schemeClr val="lt1"/>
              </a:highlight>
              <a:latin typeface="Poppins"/>
              <a:ea typeface="Poppins"/>
              <a:cs typeface="Poppins"/>
              <a:sym typeface="Poppins"/>
            </a:endParaRPr>
          </a:p>
        </p:txBody>
      </p:sp>
      <p:grpSp>
        <p:nvGrpSpPr>
          <p:cNvPr id="635" name="Google Shape;635;p87"/>
          <p:cNvGrpSpPr/>
          <p:nvPr/>
        </p:nvGrpSpPr>
        <p:grpSpPr>
          <a:xfrm>
            <a:off x="2026987" y="1062627"/>
            <a:ext cx="1910885" cy="1895408"/>
            <a:chOff x="780068" y="1014313"/>
            <a:chExt cx="2780682" cy="2482200"/>
          </a:xfrm>
        </p:grpSpPr>
        <p:pic>
          <p:nvPicPr>
            <p:cNvPr id="636" name="Google Shape;636;p87"/>
            <p:cNvPicPr preferRelativeResize="0"/>
            <p:nvPr/>
          </p:nvPicPr>
          <p:blipFill>
            <a:blip r:embed="rId7">
              <a:alphaModFix/>
            </a:blip>
            <a:stretch>
              <a:fillRect/>
            </a:stretch>
          </p:blipFill>
          <p:spPr>
            <a:xfrm>
              <a:off x="1574187" y="1434819"/>
              <a:ext cx="1824876" cy="1819017"/>
            </a:xfrm>
            <a:prstGeom prst="rect">
              <a:avLst/>
            </a:prstGeom>
            <a:noFill/>
            <a:ln>
              <a:noFill/>
            </a:ln>
          </p:spPr>
        </p:pic>
        <p:sp>
          <p:nvSpPr>
            <p:cNvPr id="637" name="Google Shape;637;p87"/>
            <p:cNvSpPr/>
            <p:nvPr/>
          </p:nvSpPr>
          <p:spPr>
            <a:xfrm>
              <a:off x="1078550" y="1014313"/>
              <a:ext cx="2482200" cy="24822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8" name="Google Shape;638;p87"/>
            <p:cNvSpPr txBox="1"/>
            <p:nvPr/>
          </p:nvSpPr>
          <p:spPr>
            <a:xfrm>
              <a:off x="780068" y="1189413"/>
              <a:ext cx="1855800" cy="924000"/>
            </a:xfrm>
            <a:prstGeom prst="rect">
              <a:avLst/>
            </a:prstGeom>
            <a:solidFill>
              <a:srgbClr val="FFFFFF"/>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latin typeface="Poppins"/>
                  <a:ea typeface="Poppins"/>
                  <a:cs typeface="Poppins"/>
                  <a:sym typeface="Poppins"/>
                </a:rPr>
                <a:t>Global High Resolution</a:t>
              </a:r>
              <a:endParaRPr b="1" sz="1500">
                <a:solidFill>
                  <a:srgbClr val="122D5D"/>
                </a:solidFill>
                <a:latin typeface="Poppins"/>
                <a:ea typeface="Poppins"/>
                <a:cs typeface="Poppins"/>
                <a:sym typeface="Poppins"/>
              </a:endParaRPr>
            </a:p>
          </p:txBody>
        </p:sp>
      </p:grpSp>
      <p:grpSp>
        <p:nvGrpSpPr>
          <p:cNvPr id="639" name="Google Shape;639;p87"/>
          <p:cNvGrpSpPr/>
          <p:nvPr/>
        </p:nvGrpSpPr>
        <p:grpSpPr>
          <a:xfrm>
            <a:off x="3080167" y="3004530"/>
            <a:ext cx="2202407" cy="1895408"/>
            <a:chOff x="6019799" y="3697200"/>
            <a:chExt cx="3204900" cy="2482200"/>
          </a:xfrm>
        </p:grpSpPr>
        <p:pic>
          <p:nvPicPr>
            <p:cNvPr id="640" name="Google Shape;640;p87"/>
            <p:cNvPicPr preferRelativeResize="0"/>
            <p:nvPr/>
          </p:nvPicPr>
          <p:blipFill>
            <a:blip r:embed="rId8">
              <a:alphaModFix/>
            </a:blip>
            <a:stretch>
              <a:fillRect/>
            </a:stretch>
          </p:blipFill>
          <p:spPr>
            <a:xfrm>
              <a:off x="6337175" y="4020000"/>
              <a:ext cx="2607963" cy="2079852"/>
            </a:xfrm>
            <a:prstGeom prst="rect">
              <a:avLst/>
            </a:prstGeom>
            <a:noFill/>
            <a:ln>
              <a:noFill/>
            </a:ln>
          </p:spPr>
        </p:pic>
        <p:sp>
          <p:nvSpPr>
            <p:cNvPr id="641" name="Google Shape;641;p87"/>
            <p:cNvSpPr/>
            <p:nvPr/>
          </p:nvSpPr>
          <p:spPr>
            <a:xfrm>
              <a:off x="6403375" y="3697200"/>
              <a:ext cx="2482200" cy="24822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2" name="Google Shape;642;p87"/>
            <p:cNvSpPr txBox="1"/>
            <p:nvPr/>
          </p:nvSpPr>
          <p:spPr>
            <a:xfrm>
              <a:off x="6019799" y="3827788"/>
              <a:ext cx="3204900" cy="5028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highlight>
                    <a:schemeClr val="lt1"/>
                  </a:highlight>
                  <a:latin typeface="Poppins"/>
                  <a:ea typeface="Poppins"/>
                  <a:cs typeface="Poppins"/>
                  <a:sym typeface="Poppins"/>
                </a:rPr>
                <a:t>Land / Hydrology</a:t>
              </a:r>
              <a:endParaRPr b="1" sz="1500">
                <a:solidFill>
                  <a:srgbClr val="122D5D"/>
                </a:solidFill>
                <a:highlight>
                  <a:schemeClr val="lt1"/>
                </a:highlight>
                <a:latin typeface="Poppins"/>
                <a:ea typeface="Poppins"/>
                <a:cs typeface="Poppins"/>
                <a:sym typeface="Poppins"/>
              </a:endParaRPr>
            </a:p>
          </p:txBody>
        </p:sp>
      </p:grpSp>
      <p:pic>
        <p:nvPicPr>
          <p:cNvPr id="643" name="Google Shape;643;p87"/>
          <p:cNvPicPr preferRelativeResize="0"/>
          <p:nvPr/>
        </p:nvPicPr>
        <p:blipFill>
          <a:blip r:embed="rId9">
            <a:alphaModFix/>
          </a:blip>
          <a:stretch>
            <a:fillRect/>
          </a:stretch>
        </p:blipFill>
        <p:spPr>
          <a:xfrm>
            <a:off x="4684326" y="1417929"/>
            <a:ext cx="1254100" cy="1254100"/>
          </a:xfrm>
          <a:prstGeom prst="rect">
            <a:avLst/>
          </a:prstGeom>
          <a:noFill/>
          <a:ln>
            <a:noFill/>
          </a:ln>
        </p:spPr>
      </p:pic>
      <p:sp>
        <p:nvSpPr>
          <p:cNvPr id="644" name="Google Shape;644;p87"/>
          <p:cNvSpPr/>
          <p:nvPr/>
        </p:nvSpPr>
        <p:spPr>
          <a:xfrm>
            <a:off x="4309754" y="1062605"/>
            <a:ext cx="1705800" cy="1895400"/>
          </a:xfrm>
          <a:prstGeom prst="ellipse">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5" name="Google Shape;645;p87"/>
          <p:cNvSpPr txBox="1"/>
          <p:nvPr/>
        </p:nvSpPr>
        <p:spPr>
          <a:xfrm>
            <a:off x="4056932" y="1181275"/>
            <a:ext cx="1275300" cy="582600"/>
          </a:xfrm>
          <a:prstGeom prst="rect">
            <a:avLst/>
          </a:prstGeom>
          <a:solidFill>
            <a:srgbClr val="FFFFFF"/>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500">
                <a:solidFill>
                  <a:srgbClr val="122D5D"/>
                </a:solidFill>
                <a:latin typeface="Poppins"/>
                <a:ea typeface="Poppins"/>
                <a:cs typeface="Poppins"/>
                <a:sym typeface="Poppins"/>
              </a:rPr>
              <a:t>Global Low Resolution</a:t>
            </a:r>
            <a:endParaRPr b="1" sz="1500">
              <a:solidFill>
                <a:srgbClr val="122D5D"/>
              </a:solidFill>
              <a:latin typeface="Poppins"/>
              <a:ea typeface="Poppins"/>
              <a:cs typeface="Poppins"/>
              <a:sym typeface="Poppins"/>
            </a:endParaRPr>
          </a:p>
        </p:txBody>
      </p:sp>
      <p:sp>
        <p:nvSpPr>
          <p:cNvPr id="646" name="Google Shape;646;p87"/>
          <p:cNvSpPr/>
          <p:nvPr/>
        </p:nvSpPr>
        <p:spPr>
          <a:xfrm>
            <a:off x="6152081" y="1020708"/>
            <a:ext cx="620700" cy="7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7" name="Google Shape;647;p87"/>
          <p:cNvSpPr txBox="1"/>
          <p:nvPr/>
        </p:nvSpPr>
        <p:spPr>
          <a:xfrm>
            <a:off x="6239325" y="1173812"/>
            <a:ext cx="1275300" cy="58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US" sz="1400">
                <a:solidFill>
                  <a:srgbClr val="122D5D"/>
                </a:solidFill>
                <a:latin typeface="Poppins"/>
                <a:ea typeface="Poppins"/>
                <a:cs typeface="Poppins"/>
                <a:sym typeface="Poppins"/>
              </a:rPr>
              <a:t>Regionally-</a:t>
            </a:r>
            <a:br>
              <a:rPr b="1" lang="en-US" sz="1400">
                <a:solidFill>
                  <a:srgbClr val="122D5D"/>
                </a:solidFill>
                <a:latin typeface="Poppins"/>
                <a:ea typeface="Poppins"/>
                <a:cs typeface="Poppins"/>
                <a:sym typeface="Poppins"/>
              </a:rPr>
            </a:br>
            <a:r>
              <a:rPr b="1" lang="en-US" sz="1400">
                <a:solidFill>
                  <a:srgbClr val="122D5D"/>
                </a:solidFill>
                <a:latin typeface="Poppins"/>
                <a:ea typeface="Poppins"/>
                <a:cs typeface="Poppins"/>
                <a:sym typeface="Poppins"/>
              </a:rPr>
              <a:t>refined</a:t>
            </a:r>
            <a:endParaRPr b="1" sz="1400">
              <a:solidFill>
                <a:srgbClr val="122D5D"/>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88"/>
          <p:cNvPicPr preferRelativeResize="0"/>
          <p:nvPr/>
        </p:nvPicPr>
        <p:blipFill rotWithShape="1">
          <a:blip r:embed="rId3">
            <a:alphaModFix/>
          </a:blip>
          <a:srcRect b="0" l="0" r="0" t="0"/>
          <a:stretch/>
        </p:blipFill>
        <p:spPr>
          <a:xfrm>
            <a:off x="851156" y="3322184"/>
            <a:ext cx="1470185" cy="1470185"/>
          </a:xfrm>
          <a:prstGeom prst="rect">
            <a:avLst/>
          </a:prstGeom>
          <a:noFill/>
          <a:ln>
            <a:noFill/>
          </a:ln>
        </p:spPr>
      </p:pic>
      <p:pic>
        <p:nvPicPr>
          <p:cNvPr id="653" name="Google Shape;653;p88"/>
          <p:cNvPicPr preferRelativeResize="0"/>
          <p:nvPr/>
        </p:nvPicPr>
        <p:blipFill rotWithShape="1">
          <a:blip r:embed="rId4">
            <a:alphaModFix/>
          </a:blip>
          <a:srcRect b="0" l="0" r="0" t="0"/>
          <a:stretch/>
        </p:blipFill>
        <p:spPr>
          <a:xfrm>
            <a:off x="1938763" y="1688319"/>
            <a:ext cx="1453517" cy="1450181"/>
          </a:xfrm>
          <a:prstGeom prst="rect">
            <a:avLst/>
          </a:prstGeom>
          <a:noFill/>
          <a:ln>
            <a:noFill/>
          </a:ln>
        </p:spPr>
      </p:pic>
      <p:pic>
        <p:nvPicPr>
          <p:cNvPr id="654" name="Google Shape;654;p88"/>
          <p:cNvPicPr preferRelativeResize="0"/>
          <p:nvPr/>
        </p:nvPicPr>
        <p:blipFill rotWithShape="1">
          <a:blip r:embed="rId5">
            <a:alphaModFix/>
          </a:blip>
          <a:srcRect b="0" l="0" r="0" t="0"/>
          <a:stretch/>
        </p:blipFill>
        <p:spPr>
          <a:xfrm>
            <a:off x="61737" y="1695806"/>
            <a:ext cx="1466850" cy="1466850"/>
          </a:xfrm>
          <a:prstGeom prst="rect">
            <a:avLst/>
          </a:prstGeom>
          <a:noFill/>
          <a:ln>
            <a:noFill/>
          </a:ln>
        </p:spPr>
      </p:pic>
      <p:pic>
        <p:nvPicPr>
          <p:cNvPr id="655" name="Google Shape;655;p88"/>
          <p:cNvPicPr preferRelativeResize="0"/>
          <p:nvPr/>
        </p:nvPicPr>
        <p:blipFill rotWithShape="1">
          <a:blip r:embed="rId6">
            <a:alphaModFix/>
          </a:blip>
          <a:srcRect b="0" l="0" r="0" t="0"/>
          <a:stretch/>
        </p:blipFill>
        <p:spPr>
          <a:xfrm>
            <a:off x="2761791" y="3359574"/>
            <a:ext cx="1470184" cy="1476852"/>
          </a:xfrm>
          <a:prstGeom prst="rect">
            <a:avLst/>
          </a:prstGeom>
          <a:noFill/>
          <a:ln>
            <a:noFill/>
          </a:ln>
        </p:spPr>
      </p:pic>
      <p:pic>
        <p:nvPicPr>
          <p:cNvPr id="656" name="Google Shape;656;p88"/>
          <p:cNvPicPr preferRelativeResize="0"/>
          <p:nvPr/>
        </p:nvPicPr>
        <p:blipFill rotWithShape="1">
          <a:blip r:embed="rId7">
            <a:alphaModFix/>
          </a:blip>
          <a:srcRect b="0" l="0" r="0" t="0"/>
          <a:stretch/>
        </p:blipFill>
        <p:spPr>
          <a:xfrm>
            <a:off x="4810967" y="3380261"/>
            <a:ext cx="1467613" cy="1467613"/>
          </a:xfrm>
          <a:prstGeom prst="rect">
            <a:avLst/>
          </a:prstGeom>
          <a:noFill/>
          <a:ln>
            <a:noFill/>
          </a:ln>
        </p:spPr>
      </p:pic>
      <p:pic>
        <p:nvPicPr>
          <p:cNvPr id="657" name="Google Shape;657;p88"/>
          <p:cNvPicPr preferRelativeResize="0"/>
          <p:nvPr/>
        </p:nvPicPr>
        <p:blipFill rotWithShape="1">
          <a:blip r:embed="rId8">
            <a:alphaModFix/>
          </a:blip>
          <a:srcRect b="0" l="0" r="0" t="0"/>
          <a:stretch/>
        </p:blipFill>
        <p:spPr>
          <a:xfrm>
            <a:off x="3821219" y="1699178"/>
            <a:ext cx="1456850" cy="1456850"/>
          </a:xfrm>
          <a:prstGeom prst="rect">
            <a:avLst/>
          </a:prstGeom>
          <a:noFill/>
          <a:ln>
            <a:noFill/>
          </a:ln>
        </p:spPr>
      </p:pic>
      <p:sp>
        <p:nvSpPr>
          <p:cNvPr id="658" name="Google Shape;658;p88"/>
          <p:cNvSpPr txBox="1"/>
          <p:nvPr/>
        </p:nvSpPr>
        <p:spPr>
          <a:xfrm>
            <a:off x="3105534" y="2963755"/>
            <a:ext cx="9960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ANTARCTICA 1/4˚</a:t>
            </a:r>
            <a:endParaRPr sz="1100"/>
          </a:p>
        </p:txBody>
      </p:sp>
      <p:sp>
        <p:nvSpPr>
          <p:cNvPr id="659" name="Google Shape;659;p88"/>
          <p:cNvSpPr txBox="1"/>
          <p:nvPr/>
        </p:nvSpPr>
        <p:spPr>
          <a:xfrm>
            <a:off x="74761" y="3260365"/>
            <a:ext cx="6441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ARCTIC 1/4˚</a:t>
            </a:r>
            <a:endParaRPr sz="1100"/>
          </a:p>
        </p:txBody>
      </p:sp>
      <p:sp>
        <p:nvSpPr>
          <p:cNvPr id="660" name="Google Shape;660;p88"/>
          <p:cNvSpPr txBox="1"/>
          <p:nvPr/>
        </p:nvSpPr>
        <p:spPr>
          <a:xfrm>
            <a:off x="13118" y="4382759"/>
            <a:ext cx="10134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ARCTICGRIS 1/8˚</a:t>
            </a:r>
            <a:endParaRPr sz="1100"/>
          </a:p>
        </p:txBody>
      </p:sp>
      <p:sp>
        <p:nvSpPr>
          <p:cNvPr id="661" name="Google Shape;661;p88"/>
          <p:cNvSpPr txBox="1"/>
          <p:nvPr/>
        </p:nvSpPr>
        <p:spPr>
          <a:xfrm>
            <a:off x="3871259" y="4744039"/>
            <a:ext cx="6783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CONUS 1/8˚</a:t>
            </a:r>
            <a:endParaRPr sz="1100"/>
          </a:p>
        </p:txBody>
      </p:sp>
      <p:sp>
        <p:nvSpPr>
          <p:cNvPr id="662" name="Google Shape;662;p88"/>
          <p:cNvSpPr txBox="1"/>
          <p:nvPr/>
        </p:nvSpPr>
        <p:spPr>
          <a:xfrm>
            <a:off x="4989066" y="3035539"/>
            <a:ext cx="4974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NATL 1/8˚</a:t>
            </a:r>
            <a:endParaRPr sz="1100"/>
          </a:p>
        </p:txBody>
      </p:sp>
      <p:sp>
        <p:nvSpPr>
          <p:cNvPr id="663" name="Google Shape;663;p88"/>
          <p:cNvSpPr txBox="1"/>
          <p:nvPr/>
        </p:nvSpPr>
        <p:spPr>
          <a:xfrm>
            <a:off x="5933384" y="4753502"/>
            <a:ext cx="497400" cy="4104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HMA 1/16˚</a:t>
            </a:r>
            <a:endParaRPr sz="1100"/>
          </a:p>
        </p:txBody>
      </p:sp>
      <p:sp>
        <p:nvSpPr>
          <p:cNvPr id="664" name="Google Shape;664;p88"/>
          <p:cNvSpPr txBox="1"/>
          <p:nvPr/>
        </p:nvSpPr>
        <p:spPr>
          <a:xfrm>
            <a:off x="368944" y="683104"/>
            <a:ext cx="5117700" cy="5028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Clr>
                <a:srgbClr val="000000"/>
              </a:buClr>
              <a:buSzPts val="1900"/>
              <a:buFont typeface="Arial"/>
              <a:buNone/>
            </a:pPr>
            <a:r>
              <a:rPr i="0" lang="en-US" sz="1400" u="none" cap="none" strike="noStrike">
                <a:solidFill>
                  <a:srgbClr val="000000"/>
                </a:solidFill>
                <a:latin typeface="Helvetica Neue"/>
                <a:ea typeface="Helvetica Neue"/>
                <a:cs typeface="Helvetica Neue"/>
                <a:sym typeface="Helvetica Neue"/>
              </a:rPr>
              <a:t>CESM (w/ university collaborators) has </a:t>
            </a:r>
            <a:r>
              <a:rPr lang="en-US">
                <a:latin typeface="Helvetica Neue"/>
                <a:ea typeface="Helvetica Neue"/>
                <a:cs typeface="Helvetica Neue"/>
                <a:sym typeface="Helvetica Neue"/>
              </a:rPr>
              <a:t>developed</a:t>
            </a:r>
            <a:r>
              <a:rPr i="0" lang="en-US" sz="1400" u="none" cap="none" strike="noStrike">
                <a:solidFill>
                  <a:srgbClr val="000000"/>
                </a:solidFill>
                <a:latin typeface="Helvetica Neue"/>
                <a:ea typeface="Helvetica Neue"/>
                <a:cs typeface="Helvetica Neue"/>
                <a:sym typeface="Helvetica Neue"/>
              </a:rPr>
              <a:t> a library of variable-resolution grids for various scientific applications</a:t>
            </a:r>
            <a:endParaRPr sz="600">
              <a:latin typeface="Helvetica Neue"/>
              <a:ea typeface="Helvetica Neue"/>
              <a:cs typeface="Helvetica Neue"/>
              <a:sym typeface="Helvetica Neue"/>
            </a:endParaRPr>
          </a:p>
        </p:txBody>
      </p:sp>
      <p:sp>
        <p:nvSpPr>
          <p:cNvPr id="665" name="Google Shape;665;p88"/>
          <p:cNvSpPr txBox="1"/>
          <p:nvPr/>
        </p:nvSpPr>
        <p:spPr>
          <a:xfrm>
            <a:off x="368948" y="62631"/>
            <a:ext cx="8388300" cy="364200"/>
          </a:xfrm>
          <a:prstGeom prst="rect">
            <a:avLst/>
          </a:prstGeom>
          <a:noFill/>
          <a:ln>
            <a:noFill/>
          </a:ln>
        </p:spPr>
        <p:txBody>
          <a:bodyPr anchorCtr="0" anchor="t"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2500"/>
              <a:buFont typeface="Arial"/>
              <a:buNone/>
            </a:pPr>
            <a:r>
              <a:rPr b="1" i="0" lang="en-US" sz="1900" u="none" cap="none" strike="noStrike">
                <a:solidFill>
                  <a:schemeClr val="lt1"/>
                </a:solidFill>
                <a:latin typeface="Helvetica Neue"/>
                <a:ea typeface="Helvetica Neue"/>
                <a:cs typeface="Helvetica Neue"/>
                <a:sym typeface="Helvetica Neue"/>
              </a:rPr>
              <a:t>Variable-</a:t>
            </a:r>
            <a:r>
              <a:rPr b="1" lang="en-US" sz="1900">
                <a:solidFill>
                  <a:schemeClr val="lt1"/>
                </a:solidFill>
                <a:latin typeface="Helvetica Neue"/>
                <a:ea typeface="Helvetica Neue"/>
                <a:cs typeface="Helvetica Neue"/>
                <a:sym typeface="Helvetica Neue"/>
              </a:rPr>
              <a:t>r</a:t>
            </a:r>
            <a:r>
              <a:rPr b="1" i="0" lang="en-US" sz="1900" u="none" cap="none" strike="noStrike">
                <a:solidFill>
                  <a:schemeClr val="lt1"/>
                </a:solidFill>
                <a:latin typeface="Helvetica Neue"/>
                <a:ea typeface="Helvetica Neue"/>
                <a:cs typeface="Helvetica Neue"/>
                <a:sym typeface="Helvetica Neue"/>
              </a:rPr>
              <a:t>esolution </a:t>
            </a:r>
            <a:r>
              <a:rPr b="1" lang="en-US" sz="1900">
                <a:solidFill>
                  <a:schemeClr val="lt1"/>
                </a:solidFill>
                <a:latin typeface="Helvetica Neue"/>
                <a:ea typeface="Helvetica Neue"/>
                <a:cs typeface="Helvetica Neue"/>
                <a:sym typeface="Helvetica Neue"/>
              </a:rPr>
              <a:t>s</a:t>
            </a:r>
            <a:r>
              <a:rPr b="1" i="0" lang="en-US" sz="1900" u="none" cap="none" strike="noStrike">
                <a:solidFill>
                  <a:schemeClr val="lt1"/>
                </a:solidFill>
                <a:latin typeface="Helvetica Neue"/>
                <a:ea typeface="Helvetica Neue"/>
                <a:cs typeface="Helvetica Neue"/>
                <a:sym typeface="Helvetica Neue"/>
              </a:rPr>
              <a:t>pectral </a:t>
            </a:r>
            <a:r>
              <a:rPr b="1" lang="en-US" sz="1900">
                <a:solidFill>
                  <a:schemeClr val="lt1"/>
                </a:solidFill>
                <a:latin typeface="Helvetica Neue"/>
                <a:ea typeface="Helvetica Neue"/>
                <a:cs typeface="Helvetica Neue"/>
                <a:sym typeface="Helvetica Neue"/>
              </a:rPr>
              <a:t>e</a:t>
            </a:r>
            <a:r>
              <a:rPr b="1" i="0" lang="en-US" sz="1900" u="none" cap="none" strike="noStrike">
                <a:solidFill>
                  <a:schemeClr val="lt1"/>
                </a:solidFill>
                <a:latin typeface="Helvetica Neue"/>
                <a:ea typeface="Helvetica Neue"/>
                <a:cs typeface="Helvetica Neue"/>
                <a:sym typeface="Helvetica Neue"/>
              </a:rPr>
              <a:t>lement (SE) </a:t>
            </a:r>
            <a:r>
              <a:rPr b="1" lang="en-US" sz="1900">
                <a:solidFill>
                  <a:schemeClr val="lt1"/>
                </a:solidFill>
                <a:latin typeface="Helvetica Neue"/>
                <a:ea typeface="Helvetica Neue"/>
                <a:cs typeface="Helvetica Neue"/>
                <a:sym typeface="Helvetica Neue"/>
              </a:rPr>
              <a:t>d</a:t>
            </a:r>
            <a:r>
              <a:rPr b="1" i="0" lang="en-US" sz="1900" u="none" cap="none" strike="noStrike">
                <a:solidFill>
                  <a:schemeClr val="lt1"/>
                </a:solidFill>
                <a:latin typeface="Helvetica Neue"/>
                <a:ea typeface="Helvetica Neue"/>
                <a:cs typeface="Helvetica Neue"/>
                <a:sym typeface="Helvetica Neue"/>
              </a:rPr>
              <a:t>ycore </a:t>
            </a:r>
            <a:r>
              <a:rPr b="1" lang="en-US" sz="1900">
                <a:solidFill>
                  <a:schemeClr val="lt1"/>
                </a:solidFill>
                <a:latin typeface="Helvetica Neue"/>
                <a:ea typeface="Helvetica Neue"/>
                <a:cs typeface="Helvetica Neue"/>
                <a:sym typeface="Helvetica Neue"/>
              </a:rPr>
              <a:t>g</a:t>
            </a:r>
            <a:r>
              <a:rPr b="1" i="0" lang="en-US" sz="1900" u="none" cap="none" strike="noStrike">
                <a:solidFill>
                  <a:schemeClr val="lt1"/>
                </a:solidFill>
                <a:latin typeface="Helvetica Neue"/>
                <a:ea typeface="Helvetica Neue"/>
                <a:cs typeface="Helvetica Neue"/>
                <a:sym typeface="Helvetica Neue"/>
              </a:rPr>
              <a:t>rids</a:t>
            </a:r>
            <a:endParaRPr sz="1900">
              <a:solidFill>
                <a:schemeClr val="lt1"/>
              </a:solidFill>
              <a:latin typeface="Helvetica Neue"/>
              <a:ea typeface="Helvetica Neue"/>
              <a:cs typeface="Helvetica Neue"/>
              <a:sym typeface="Helvetica Neue"/>
            </a:endParaRPr>
          </a:p>
        </p:txBody>
      </p:sp>
      <p:sp>
        <p:nvSpPr>
          <p:cNvPr id="666" name="Google Shape;666;p88"/>
          <p:cNvSpPr txBox="1"/>
          <p:nvPr/>
        </p:nvSpPr>
        <p:spPr>
          <a:xfrm>
            <a:off x="5590551" y="5320864"/>
            <a:ext cx="3371400" cy="2565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lt1"/>
                </a:solidFill>
                <a:latin typeface="Helvetica Neue"/>
                <a:ea typeface="Helvetica Neue"/>
                <a:cs typeface="Helvetica Neue"/>
                <a:sym typeface="Helvetica Neue"/>
              </a:rPr>
              <a:t>Herrington, Callaghan, Wijngaard, Datta, Wills</a:t>
            </a:r>
            <a:endParaRPr sz="1100">
              <a:solidFill>
                <a:schemeClr val="lt1"/>
              </a:solidFill>
              <a:latin typeface="Helvetica Neue"/>
              <a:ea typeface="Helvetica Neue"/>
              <a:cs typeface="Helvetica Neue"/>
              <a:sym typeface="Helvetica Neue"/>
            </a:endParaRPr>
          </a:p>
        </p:txBody>
      </p:sp>
      <p:pic>
        <p:nvPicPr>
          <p:cNvPr id="667" name="Google Shape;667;p88"/>
          <p:cNvPicPr preferRelativeResize="0"/>
          <p:nvPr/>
        </p:nvPicPr>
        <p:blipFill rotWithShape="1">
          <a:blip r:embed="rId9">
            <a:alphaModFix/>
          </a:blip>
          <a:srcRect b="0" l="0" r="0" t="0"/>
          <a:stretch/>
        </p:blipFill>
        <p:spPr>
          <a:xfrm>
            <a:off x="6314007" y="1711437"/>
            <a:ext cx="2116931" cy="1600200"/>
          </a:xfrm>
          <a:prstGeom prst="rect">
            <a:avLst/>
          </a:prstGeom>
          <a:noFill/>
          <a:ln>
            <a:noFill/>
          </a:ln>
        </p:spPr>
      </p:pic>
      <p:sp>
        <p:nvSpPr>
          <p:cNvPr id="668" name="Google Shape;668;p88"/>
          <p:cNvSpPr txBox="1"/>
          <p:nvPr/>
        </p:nvSpPr>
        <p:spPr>
          <a:xfrm>
            <a:off x="6503404" y="1442687"/>
            <a:ext cx="1671900" cy="2412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 AMERICA 1/8˚, 1/16˚</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9"/>
          <p:cNvSpPr/>
          <p:nvPr/>
        </p:nvSpPr>
        <p:spPr>
          <a:xfrm>
            <a:off x="1434925" y="2567925"/>
            <a:ext cx="5989500" cy="380100"/>
          </a:xfrm>
          <a:prstGeom prst="rect">
            <a:avLst/>
          </a:prstGeom>
          <a:noFill/>
          <a:ln>
            <a:noFill/>
          </a:ln>
        </p:spPr>
        <p:txBody>
          <a:bodyPr anchorCtr="0" anchor="t"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900"/>
              <a:buFont typeface="Arial"/>
              <a:buNone/>
            </a:pPr>
            <a:r>
              <a:rPr b="1" lang="en-US" sz="2300">
                <a:solidFill>
                  <a:srgbClr val="FFFFFF"/>
                </a:solidFill>
                <a:latin typeface="Helvetica Neue"/>
                <a:ea typeface="Helvetica Neue"/>
                <a:cs typeface="Helvetica Neue"/>
                <a:sym typeface="Helvetica Neue"/>
              </a:rPr>
              <a:t>Working towards CESM3</a:t>
            </a:r>
            <a:endParaRPr b="1" i="0" sz="23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90"/>
          <p:cNvSpPr txBox="1"/>
          <p:nvPr>
            <p:ph type="title"/>
          </p:nvPr>
        </p:nvSpPr>
        <p:spPr>
          <a:xfrm>
            <a:off x="-951825" y="86375"/>
            <a:ext cx="10972800" cy="41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sz="1800"/>
              <a:t>Earth System Model development is hard … and can be slow</a:t>
            </a:r>
            <a:endParaRPr sz="1800"/>
          </a:p>
        </p:txBody>
      </p:sp>
      <p:sp>
        <p:nvSpPr>
          <p:cNvPr id="680" name="Google Shape;680;p90"/>
          <p:cNvSpPr txBox="1"/>
          <p:nvPr>
            <p:ph idx="1" type="body"/>
          </p:nvPr>
        </p:nvSpPr>
        <p:spPr>
          <a:xfrm>
            <a:off x="-76200" y="299125"/>
            <a:ext cx="5961600" cy="37716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Char char="•"/>
            </a:pPr>
            <a:r>
              <a:rPr lang="en-US" sz="1400">
                <a:solidFill>
                  <a:srgbClr val="181818"/>
                </a:solidFill>
                <a:latin typeface="Arial"/>
                <a:ea typeface="Arial"/>
                <a:cs typeface="Arial"/>
                <a:sym typeface="Arial"/>
              </a:rPr>
              <a:t>Many interacting Earth System processes, requiring deep understanding and coordination across interdisciplinary teams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Font typeface="Arial"/>
              <a:buChar char="•"/>
            </a:pPr>
            <a:r>
              <a:rPr lang="en-US" sz="1400">
                <a:solidFill>
                  <a:srgbClr val="181818"/>
                </a:solidFill>
                <a:latin typeface="Arial"/>
                <a:ea typeface="Arial"/>
                <a:cs typeface="Arial"/>
                <a:sym typeface="Arial"/>
              </a:rPr>
              <a:t>Targeting improved or good simulation of wide range of climate, weather, and Earth System features (ranging from SMB on ice sheets to net land C sink to reasonable ozone hole recovery to good ENSO behavior to …)</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Char char="•"/>
            </a:pPr>
            <a:r>
              <a:rPr lang="en-US" sz="1400">
                <a:solidFill>
                  <a:srgbClr val="181818"/>
                </a:solidFill>
                <a:latin typeface="Arial"/>
                <a:ea typeface="Arial"/>
                <a:cs typeface="Arial"/>
                <a:sym typeface="Arial"/>
              </a:rPr>
              <a:t>Complexity of CESM framework continually increasing</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Char char="•"/>
            </a:pPr>
            <a:r>
              <a:rPr lang="en-US" sz="1400">
                <a:solidFill>
                  <a:srgbClr val="181818"/>
                </a:solidFill>
                <a:latin typeface="Arial"/>
                <a:ea typeface="Arial"/>
                <a:cs typeface="Arial"/>
                <a:sym typeface="Arial"/>
              </a:rPr>
              <a:t>Expanding range of model applications drives diverse model development priorities</a:t>
            </a:r>
            <a:endParaRPr sz="1400">
              <a:solidFill>
                <a:srgbClr val="181818"/>
              </a:solidFill>
              <a:latin typeface="Arial"/>
              <a:ea typeface="Arial"/>
              <a:cs typeface="Arial"/>
              <a:sym typeface="Arial"/>
            </a:endParaRPr>
          </a:p>
          <a:p>
            <a:pPr indent="-317500" lvl="0" marL="457200" rtl="0" algn="l">
              <a:spcBef>
                <a:spcPts val="600"/>
              </a:spcBef>
              <a:spcAft>
                <a:spcPts val="0"/>
              </a:spcAft>
              <a:buClr>
                <a:srgbClr val="181818"/>
              </a:buClr>
              <a:buSzPts val="1400"/>
              <a:buChar char="•"/>
            </a:pPr>
            <a:r>
              <a:rPr lang="en-US" sz="1400">
                <a:solidFill>
                  <a:srgbClr val="181818"/>
                </a:solidFill>
                <a:latin typeface="Arial"/>
                <a:ea typeface="Arial"/>
                <a:cs typeface="Arial"/>
                <a:sym typeface="Arial"/>
              </a:rPr>
              <a:t>Unforeseen problems are the norm!</a:t>
            </a:r>
            <a:endParaRPr b="1" sz="1400">
              <a:solidFill>
                <a:srgbClr val="181818"/>
              </a:solidFill>
              <a:latin typeface="Arial"/>
              <a:ea typeface="Arial"/>
              <a:cs typeface="Arial"/>
              <a:sym typeface="Arial"/>
            </a:endParaRPr>
          </a:p>
        </p:txBody>
      </p:sp>
      <p:pic>
        <p:nvPicPr>
          <p:cNvPr descr="Related image" id="681" name="Google Shape;681;p90"/>
          <p:cNvPicPr preferRelativeResize="0"/>
          <p:nvPr/>
        </p:nvPicPr>
        <p:blipFill rotWithShape="1">
          <a:blip r:embed="rId3">
            <a:alphaModFix/>
          </a:blip>
          <a:srcRect b="0" l="0" r="0" t="0"/>
          <a:stretch/>
        </p:blipFill>
        <p:spPr>
          <a:xfrm>
            <a:off x="6006450" y="1474243"/>
            <a:ext cx="2657075" cy="2214200"/>
          </a:xfrm>
          <a:prstGeom prst="rect">
            <a:avLst/>
          </a:prstGeom>
          <a:noFill/>
          <a:ln cap="flat" cmpd="sng" w="19050">
            <a:solidFill>
              <a:srgbClr val="000000"/>
            </a:solidFill>
            <a:prstDash val="solid"/>
            <a:round/>
            <a:headEnd len="sm" w="sm" type="none"/>
            <a:tailEnd len="sm" w="sm" type="none"/>
          </a:ln>
        </p:spPr>
      </p:pic>
      <p:pic>
        <p:nvPicPr>
          <p:cNvPr id="682" name="Google Shape;682;p90"/>
          <p:cNvPicPr preferRelativeResize="0"/>
          <p:nvPr/>
        </p:nvPicPr>
        <p:blipFill rotWithShape="1">
          <a:blip r:embed="rId4">
            <a:alphaModFix/>
          </a:blip>
          <a:srcRect b="50000" l="0" r="0" t="0"/>
          <a:stretch/>
        </p:blipFill>
        <p:spPr>
          <a:xfrm>
            <a:off x="1624225" y="3225800"/>
            <a:ext cx="4004101" cy="2335000"/>
          </a:xfrm>
          <a:prstGeom prst="rect">
            <a:avLst/>
          </a:prstGeom>
          <a:noFill/>
          <a:ln>
            <a:noFill/>
          </a:ln>
        </p:spPr>
      </p:pic>
      <p:sp>
        <p:nvSpPr>
          <p:cNvPr id="683" name="Google Shape;683;p90"/>
          <p:cNvSpPr txBox="1"/>
          <p:nvPr/>
        </p:nvSpPr>
        <p:spPr>
          <a:xfrm>
            <a:off x="4196963" y="3403996"/>
            <a:ext cx="80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US" sz="1100">
                <a:latin typeface="Helvetica Neue"/>
                <a:ea typeface="Helvetica Neue"/>
                <a:cs typeface="Helvetica Neue"/>
                <a:sym typeface="Helvetica Neue"/>
              </a:rPr>
              <a:t>CESM3 test runs</a:t>
            </a:r>
            <a:endParaRPr sz="1100">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51"/>
          <p:cNvSpPr/>
          <p:nvPr/>
        </p:nvSpPr>
        <p:spPr>
          <a:xfrm>
            <a:off x="625" y="581700"/>
            <a:ext cx="4858800" cy="46089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216" name="Google Shape;216;p51"/>
          <p:cNvSpPr txBox="1"/>
          <p:nvPr>
            <p:ph idx="4294967295" type="title"/>
          </p:nvPr>
        </p:nvSpPr>
        <p:spPr>
          <a:xfrm>
            <a:off x="1826476" y="-197229"/>
            <a:ext cx="9380700" cy="952800"/>
          </a:xfrm>
          <a:prstGeom prst="rect">
            <a:avLst/>
          </a:prstGeom>
          <a:noFill/>
          <a:ln>
            <a:noFill/>
          </a:ln>
          <a:effectLst>
            <a:outerShdw blurRad="50800" dir="2700000" dist="38100">
              <a:srgbClr val="000000">
                <a:alpha val="42750"/>
              </a:srgbClr>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US"/>
              <a:t>Community Earth System Model, version 3 (CESM3)</a:t>
            </a:r>
            <a:endParaRPr sz="1800"/>
          </a:p>
        </p:txBody>
      </p:sp>
      <p:cxnSp>
        <p:nvCxnSpPr>
          <p:cNvPr id="217" name="Google Shape;217;p51"/>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sp>
        <p:nvSpPr>
          <p:cNvPr id="218" name="Google Shape;218;p51"/>
          <p:cNvSpPr txBox="1"/>
          <p:nvPr/>
        </p:nvSpPr>
        <p:spPr>
          <a:xfrm>
            <a:off x="176625" y="2531350"/>
            <a:ext cx="4498800" cy="1693200"/>
          </a:xfrm>
          <a:prstGeom prst="rect">
            <a:avLst/>
          </a:prstGeom>
          <a:noFill/>
          <a:ln>
            <a:noFill/>
          </a:ln>
        </p:spPr>
        <p:txBody>
          <a:bodyPr anchorCtr="0" anchor="t" bIns="68575" lIns="68575" spcFirstLastPara="1" rIns="68575" wrap="square" tIns="68575">
            <a:spAutoFit/>
          </a:bodyPr>
          <a:lstStyle/>
          <a:p>
            <a:pPr indent="-254000" lvl="0" marL="342900" marR="0" rtl="0" algn="l">
              <a:lnSpc>
                <a:spcPct val="110000"/>
              </a:lnSpc>
              <a:spcBef>
                <a:spcPts val="600"/>
              </a:spcBef>
              <a:spcAft>
                <a:spcPts val="0"/>
              </a:spcAft>
              <a:buSzPts val="1400"/>
              <a:buChar char="●"/>
            </a:pPr>
            <a:r>
              <a:rPr lang="en-US"/>
              <a:t>The CESM community is pushing towards finalization of CESM3, </a:t>
            </a:r>
            <a:r>
              <a:rPr lang="en-US"/>
              <a:t>representing</a:t>
            </a:r>
            <a:r>
              <a:rPr lang="en-US"/>
              <a:t> 5+ years of model </a:t>
            </a:r>
            <a:r>
              <a:rPr lang="en-US"/>
              <a:t>development</a:t>
            </a:r>
            <a:r>
              <a:rPr lang="en-US"/>
              <a:t> and improvement across all CESM component models</a:t>
            </a:r>
            <a:endParaRPr/>
          </a:p>
          <a:p>
            <a:pPr indent="-234950" lvl="0" marL="342900" marR="0" rtl="0" algn="l">
              <a:lnSpc>
                <a:spcPct val="110000"/>
              </a:lnSpc>
              <a:spcBef>
                <a:spcPts val="600"/>
              </a:spcBef>
              <a:spcAft>
                <a:spcPts val="0"/>
              </a:spcAft>
              <a:buSzPts val="1100"/>
              <a:buChar char="●"/>
            </a:pPr>
            <a:r>
              <a:rPr lang="en-US"/>
              <a:t>Targeting </a:t>
            </a:r>
            <a:r>
              <a:rPr lang="en-US"/>
              <a:t>release</a:t>
            </a:r>
            <a:r>
              <a:rPr lang="en-US"/>
              <a:t> of CESM3 in Spring 2026</a:t>
            </a:r>
            <a:endParaRPr/>
          </a:p>
          <a:p>
            <a:pPr indent="-234950" lvl="0" marL="342900" marR="0" rtl="0" algn="l">
              <a:lnSpc>
                <a:spcPct val="110000"/>
              </a:lnSpc>
              <a:spcBef>
                <a:spcPts val="600"/>
              </a:spcBef>
              <a:spcAft>
                <a:spcPts val="0"/>
              </a:spcAft>
              <a:buSzPts val="1100"/>
              <a:buChar char="●"/>
            </a:pPr>
            <a:r>
              <a:rPr lang="en-US"/>
              <a:t>Plan for (at least some) participation in CMIP7</a:t>
            </a:r>
            <a:endParaRPr/>
          </a:p>
        </p:txBody>
      </p:sp>
      <p:pic>
        <p:nvPicPr>
          <p:cNvPr id="219" name="Google Shape;219;p51"/>
          <p:cNvPicPr preferRelativeResize="0"/>
          <p:nvPr/>
        </p:nvPicPr>
        <p:blipFill rotWithShape="1">
          <a:blip r:embed="rId3">
            <a:alphaModFix/>
          </a:blip>
          <a:srcRect b="3342" l="1601" r="1348" t="1960"/>
          <a:stretch/>
        </p:blipFill>
        <p:spPr>
          <a:xfrm>
            <a:off x="1420175" y="692025"/>
            <a:ext cx="2011700" cy="13033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pic>
        <p:nvPicPr>
          <p:cNvPr id="220" name="Google Shape;220;p51"/>
          <p:cNvPicPr preferRelativeResize="0"/>
          <p:nvPr/>
        </p:nvPicPr>
        <p:blipFill>
          <a:blip r:embed="rId4">
            <a:alphaModFix/>
          </a:blip>
          <a:stretch>
            <a:fillRect/>
          </a:stretch>
        </p:blipFill>
        <p:spPr>
          <a:xfrm>
            <a:off x="4978350" y="1070075"/>
            <a:ext cx="4017824" cy="35109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52"/>
          <p:cNvSpPr txBox="1"/>
          <p:nvPr>
            <p:ph type="title"/>
          </p:nvPr>
        </p:nvSpPr>
        <p:spPr>
          <a:xfrm>
            <a:off x="609600" y="173667"/>
            <a:ext cx="10972800" cy="41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pic>
        <p:nvPicPr>
          <p:cNvPr id="227" name="Google Shape;227;p52"/>
          <p:cNvPicPr preferRelativeResize="0"/>
          <p:nvPr/>
        </p:nvPicPr>
        <p:blipFill>
          <a:blip r:embed="rId3">
            <a:alphaModFix/>
          </a:blip>
          <a:stretch>
            <a:fillRect/>
          </a:stretch>
        </p:blipFill>
        <p:spPr>
          <a:xfrm>
            <a:off x="0" y="-35475"/>
            <a:ext cx="9144000" cy="5228460"/>
          </a:xfrm>
          <a:prstGeom prst="rect">
            <a:avLst/>
          </a:prstGeom>
          <a:noFill/>
          <a:ln>
            <a:noFill/>
          </a:ln>
        </p:spPr>
      </p:pic>
      <p:sp>
        <p:nvSpPr>
          <p:cNvPr id="228" name="Google Shape;228;p52"/>
          <p:cNvSpPr txBox="1"/>
          <p:nvPr/>
        </p:nvSpPr>
        <p:spPr>
          <a:xfrm>
            <a:off x="266700" y="61050"/>
            <a:ext cx="5855100" cy="104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lt1"/>
                </a:solidFill>
                <a:latin typeface="Helvetica Neue"/>
                <a:ea typeface="Helvetica Neue"/>
                <a:cs typeface="Helvetica Neue"/>
                <a:sym typeface="Helvetica Neue"/>
              </a:rPr>
              <a:t>Forces driving the future of Earth System modeling </a:t>
            </a:r>
            <a:endParaRPr b="1" sz="2800">
              <a:solidFill>
                <a:schemeClr val="lt1"/>
              </a:solidFill>
              <a:latin typeface="Helvetica Neue"/>
              <a:ea typeface="Helvetica Neue"/>
              <a:cs typeface="Helvetica Neue"/>
              <a:sym typeface="Helvetica Neue"/>
            </a:endParaRPr>
          </a:p>
        </p:txBody>
      </p:sp>
      <p:sp>
        <p:nvSpPr>
          <p:cNvPr id="229" name="Google Shape;229;p52"/>
          <p:cNvSpPr txBox="1"/>
          <p:nvPr/>
        </p:nvSpPr>
        <p:spPr>
          <a:xfrm>
            <a:off x="342900" y="1176205"/>
            <a:ext cx="5588700" cy="39072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266700" lvl="0" marL="342900" rtl="0" algn="l">
              <a:spcBef>
                <a:spcPts val="500"/>
              </a:spcBef>
              <a:spcAft>
                <a:spcPts val="0"/>
              </a:spcAft>
              <a:buClr>
                <a:schemeClr val="dk2"/>
              </a:buClr>
              <a:buSzPts val="1600"/>
              <a:buChar char="●"/>
            </a:pPr>
            <a:r>
              <a:rPr b="1" lang="en-US" sz="1600">
                <a:solidFill>
                  <a:schemeClr val="dk2"/>
                </a:solidFill>
              </a:rPr>
              <a:t>Urgent need for actionable information (weather/climate impacts, consequences of intervention or mitigation, risks of tipping points)</a:t>
            </a:r>
            <a:endParaRPr b="1" sz="1600">
              <a:solidFill>
                <a:schemeClr val="dk2"/>
              </a:solidFill>
            </a:endParaRPr>
          </a:p>
          <a:p>
            <a:pPr indent="-266700" lvl="0" marL="342900" rtl="0" algn="l">
              <a:spcBef>
                <a:spcPts val="500"/>
              </a:spcBef>
              <a:spcAft>
                <a:spcPts val="0"/>
              </a:spcAft>
              <a:buClr>
                <a:schemeClr val="dk2"/>
              </a:buClr>
              <a:buSzPts val="1600"/>
              <a:buChar char="●"/>
            </a:pPr>
            <a:r>
              <a:rPr b="1" lang="en-US" sz="1600">
                <a:solidFill>
                  <a:schemeClr val="dk2"/>
                </a:solidFill>
              </a:rPr>
              <a:t>Earth System predictability across timescales (NCAR - ESPAT), S2S → S2D → 30-yr projections </a:t>
            </a:r>
            <a:endParaRPr b="1" sz="1600">
              <a:solidFill>
                <a:schemeClr val="dk2"/>
              </a:solidFill>
            </a:endParaRPr>
          </a:p>
          <a:p>
            <a:pPr indent="-266700" lvl="0" marL="342900" rtl="0" algn="l">
              <a:spcBef>
                <a:spcPts val="500"/>
              </a:spcBef>
              <a:spcAft>
                <a:spcPts val="0"/>
              </a:spcAft>
              <a:buClr>
                <a:schemeClr val="dk2"/>
              </a:buClr>
              <a:buSzPts val="1600"/>
              <a:buChar char="●"/>
            </a:pPr>
            <a:r>
              <a:rPr b="1" lang="en-US" sz="1600">
                <a:solidFill>
                  <a:schemeClr val="dk2"/>
                </a:solidFill>
              </a:rPr>
              <a:t>Increasing demand for high-resolution (~0.25</a:t>
            </a:r>
            <a:r>
              <a:rPr b="1" baseline="30000" lang="en-US" sz="1600">
                <a:solidFill>
                  <a:schemeClr val="dk2"/>
                </a:solidFill>
              </a:rPr>
              <a:t>o</a:t>
            </a:r>
            <a:r>
              <a:rPr b="1" lang="en-US" sz="1600">
                <a:solidFill>
                  <a:schemeClr val="dk2"/>
                </a:solidFill>
              </a:rPr>
              <a:t>) and ultra high-resolution (km-scale) configurations in modeling hierarchy </a:t>
            </a:r>
            <a:endParaRPr b="1" sz="1600">
              <a:solidFill>
                <a:schemeClr val="dk2"/>
              </a:solidFill>
            </a:endParaRPr>
          </a:p>
          <a:p>
            <a:pPr indent="-266700" lvl="0" marL="342900" rtl="0" algn="l">
              <a:spcBef>
                <a:spcPts val="500"/>
              </a:spcBef>
              <a:spcAft>
                <a:spcPts val="0"/>
              </a:spcAft>
              <a:buClr>
                <a:schemeClr val="dk2"/>
              </a:buClr>
              <a:buSzPts val="1600"/>
              <a:buChar char="●"/>
            </a:pPr>
            <a:r>
              <a:rPr b="1" lang="en-US" sz="1600">
                <a:solidFill>
                  <a:schemeClr val="dk2"/>
                </a:solidFill>
              </a:rPr>
              <a:t>Growth and potential of machine learning, hybrid modeling, and emulators to transform models</a:t>
            </a:r>
            <a:endParaRPr b="1" sz="1600">
              <a:solidFill>
                <a:schemeClr val="dk2"/>
              </a:solidFill>
            </a:endParaRPr>
          </a:p>
          <a:p>
            <a:pPr indent="-266700" lvl="0" marL="342900" rtl="0" algn="l">
              <a:spcBef>
                <a:spcPts val="500"/>
              </a:spcBef>
              <a:spcAft>
                <a:spcPts val="0"/>
              </a:spcAft>
              <a:buClr>
                <a:schemeClr val="dk2"/>
              </a:buClr>
              <a:buSzPts val="1600"/>
              <a:buChar char="●"/>
            </a:pPr>
            <a:r>
              <a:rPr b="1" lang="en-US" sz="1600">
                <a:solidFill>
                  <a:schemeClr val="dk2"/>
                </a:solidFill>
              </a:rPr>
              <a:t>Changing computing architectures → need for code modernization</a:t>
            </a:r>
            <a:endParaRPr b="1" sz="1600">
              <a:solidFill>
                <a:schemeClr val="dk2"/>
              </a:solidFill>
            </a:endParaRPr>
          </a:p>
          <a:p>
            <a:pPr indent="-266700" lvl="0" marL="342900" rtl="0" algn="l">
              <a:spcBef>
                <a:spcPts val="500"/>
              </a:spcBef>
              <a:spcAft>
                <a:spcPts val="0"/>
              </a:spcAft>
              <a:buClr>
                <a:schemeClr val="dk2"/>
              </a:buClr>
              <a:buSzPts val="1600"/>
              <a:buChar char="●"/>
            </a:pPr>
            <a:r>
              <a:rPr b="1" lang="en-US" sz="1600">
                <a:solidFill>
                  <a:schemeClr val="dk2"/>
                </a:solidFill>
              </a:rPr>
              <a:t>Calls for improved accessibility of ESMs and output (e.g., to global south)</a:t>
            </a:r>
            <a:endParaRPr b="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4" name="Shape 234"/>
        <p:cNvGrpSpPr/>
        <p:nvPr/>
      </p:nvGrpSpPr>
      <p:grpSpPr>
        <a:xfrm>
          <a:off x="0" y="0"/>
          <a:ext cx="0" cy="0"/>
          <a:chOff x="0" y="0"/>
          <a:chExt cx="0" cy="0"/>
        </a:xfrm>
      </p:grpSpPr>
      <p:sp>
        <p:nvSpPr>
          <p:cNvPr id="235" name="Google Shape;235;p53"/>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236" name="Google Shape;236;p53"/>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Arial"/>
                <a:ea typeface="Arial"/>
                <a:cs typeface="Arial"/>
                <a:sym typeface="Arial"/>
              </a:rPr>
              <a:t>Atmosphere</a:t>
            </a:r>
            <a:endParaRPr b="0" i="0" sz="1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(CAM</a:t>
            </a:r>
            <a:r>
              <a:rPr lang="en-US" sz="1300">
                <a:solidFill>
                  <a:schemeClr val="dk2"/>
                </a:solidFill>
              </a:rPr>
              <a:t>6</a:t>
            </a:r>
            <a:r>
              <a:rPr b="0" i="0" lang="en-U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p:txBody>
      </p:sp>
      <p:sp>
        <p:nvSpPr>
          <p:cNvPr id="237" name="Google Shape;237;p53"/>
          <p:cNvSpPr/>
          <p:nvPr/>
        </p:nvSpPr>
        <p:spPr>
          <a:xfrm>
            <a:off x="5651288" y="3629771"/>
            <a:ext cx="1129200" cy="8100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Ocean</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a:t>
            </a:r>
            <a:r>
              <a:rPr lang="en-US" sz="1300">
                <a:solidFill>
                  <a:srgbClr val="FFFFFF"/>
                </a:solidFill>
              </a:rPr>
              <a:t>POP2</a:t>
            </a:r>
            <a:r>
              <a:rPr b="0" i="0" lang="en-US" sz="1300" u="none" cap="none" strike="noStrike">
                <a:solidFill>
                  <a:srgbClr val="FFFFFF"/>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238" name="Google Shape;238;p53"/>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239" name="Google Shape;239;p53"/>
          <p:cNvSpPr/>
          <p:nvPr/>
        </p:nvSpPr>
        <p:spPr>
          <a:xfrm>
            <a:off x="7104865" y="2286001"/>
            <a:ext cx="1335900" cy="825900"/>
          </a:xfrm>
          <a:prstGeom prst="roundRect">
            <a:avLst>
              <a:gd fmla="val 16667" name="adj"/>
            </a:avLst>
          </a:prstGeom>
          <a:solidFill>
            <a:srgbClr val="FEFEFE"/>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Arial"/>
                <a:ea typeface="Arial"/>
                <a:cs typeface="Arial"/>
                <a:sym typeface="Arial"/>
              </a:rPr>
              <a:t>Sea Ice</a:t>
            </a:r>
            <a:endParaRPr b="0" i="0" sz="1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(CICE</a:t>
            </a:r>
            <a:r>
              <a:rPr lang="en-US" sz="1300">
                <a:solidFill>
                  <a:schemeClr val="dk2"/>
                </a:solidFill>
              </a:rPr>
              <a:t>5</a:t>
            </a:r>
            <a:r>
              <a:rPr b="0" i="0" lang="en-US" sz="1300" u="none" cap="none" strike="noStrike">
                <a:solidFill>
                  <a:schemeClr val="dk2"/>
                </a:solidFill>
                <a:latin typeface="Arial"/>
                <a:ea typeface="Arial"/>
                <a:cs typeface="Arial"/>
                <a:sym typeface="Arial"/>
              </a:rPr>
              <a:t>)</a:t>
            </a:r>
            <a:endParaRPr b="0" i="0" sz="1000" u="none" cap="none" strike="noStrike">
              <a:solidFill>
                <a:schemeClr val="dk2"/>
              </a:solidFill>
              <a:latin typeface="Arial"/>
              <a:ea typeface="Arial"/>
              <a:cs typeface="Arial"/>
              <a:sym typeface="Arial"/>
            </a:endParaRPr>
          </a:p>
        </p:txBody>
      </p:sp>
      <p:sp>
        <p:nvSpPr>
          <p:cNvPr id="240" name="Google Shape;240;p53"/>
          <p:cNvSpPr/>
          <p:nvPr/>
        </p:nvSpPr>
        <p:spPr>
          <a:xfrm>
            <a:off x="2809443" y="1667271"/>
            <a:ext cx="1672800" cy="9120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22222"/>
                </a:solidFill>
                <a:latin typeface="Arial"/>
                <a:ea typeface="Arial"/>
                <a:cs typeface="Arial"/>
                <a:sym typeface="Arial"/>
              </a:rPr>
              <a:t>Land</a:t>
            </a:r>
            <a:endParaRPr b="0" i="0" sz="10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a:t>
            </a:r>
            <a:r>
              <a:rPr lang="en-US" sz="1300">
                <a:solidFill>
                  <a:srgbClr val="222222"/>
                </a:solidFill>
              </a:rPr>
              <a:t>CLM5</a:t>
            </a:r>
            <a:endParaRPr b="0"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222222"/>
                </a:solidFill>
                <a:latin typeface="Arial"/>
                <a:ea typeface="Arial"/>
                <a:cs typeface="Arial"/>
                <a:sym typeface="Arial"/>
              </a:rPr>
              <a:t>BGC-Crop)</a:t>
            </a:r>
            <a:endParaRPr b="0" i="0" sz="1000" u="none" cap="none" strike="noStrike">
              <a:solidFill>
                <a:srgbClr val="222222"/>
              </a:solidFill>
              <a:latin typeface="Arial"/>
              <a:ea typeface="Arial"/>
              <a:cs typeface="Arial"/>
              <a:sym typeface="Arial"/>
            </a:endParaRPr>
          </a:p>
        </p:txBody>
      </p:sp>
      <p:cxnSp>
        <p:nvCxnSpPr>
          <p:cNvPr id="241" name="Google Shape;241;p53"/>
          <p:cNvCxnSpPr>
            <a:stCxn id="240" idx="3"/>
          </p:cNvCxnSpPr>
          <p:nvPr/>
        </p:nvCxnSpPr>
        <p:spPr>
          <a:xfrm>
            <a:off x="4482243" y="2123271"/>
            <a:ext cx="569700" cy="367200"/>
          </a:xfrm>
          <a:prstGeom prst="straightConnector1">
            <a:avLst/>
          </a:prstGeom>
          <a:noFill/>
          <a:ln cap="flat" cmpd="sng" w="28575">
            <a:solidFill>
              <a:schemeClr val="dk2"/>
            </a:solidFill>
            <a:prstDash val="solid"/>
            <a:round/>
            <a:headEnd len="med" w="med" type="triangle"/>
            <a:tailEnd len="med" w="med" type="triangle"/>
          </a:ln>
        </p:spPr>
      </p:cxnSp>
      <p:cxnSp>
        <p:nvCxnSpPr>
          <p:cNvPr id="242" name="Google Shape;242;p53"/>
          <p:cNvCxnSpPr>
            <a:stCxn id="238" idx="3"/>
            <a:endCxn id="239" idx="1"/>
          </p:cNvCxnSpPr>
          <p:nvPr/>
        </p:nvCxnSpPr>
        <p:spPr>
          <a:xfrm flipH="1" rot="10800000">
            <a:off x="6254963" y="2699050"/>
            <a:ext cx="849900" cy="63300"/>
          </a:xfrm>
          <a:prstGeom prst="straightConnector1">
            <a:avLst/>
          </a:prstGeom>
          <a:noFill/>
          <a:ln cap="flat" cmpd="sng" w="28575">
            <a:solidFill>
              <a:schemeClr val="dk2"/>
            </a:solidFill>
            <a:prstDash val="solid"/>
            <a:round/>
            <a:headEnd len="med" w="med" type="triangle"/>
            <a:tailEnd len="med" w="med" type="triangle"/>
          </a:ln>
        </p:spPr>
      </p:cxnSp>
      <p:cxnSp>
        <p:nvCxnSpPr>
          <p:cNvPr id="243" name="Google Shape;243;p53"/>
          <p:cNvCxnSpPr>
            <a:stCxn id="236" idx="2"/>
            <a:endCxn id="238"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cxnSp>
        <p:nvCxnSpPr>
          <p:cNvPr id="244" name="Google Shape;244;p53"/>
          <p:cNvCxnSpPr>
            <a:stCxn id="238" idx="2"/>
            <a:endCxn id="237" idx="0"/>
          </p:cNvCxnSpPr>
          <p:nvPr/>
        </p:nvCxnSpPr>
        <p:spPr>
          <a:xfrm>
            <a:off x="5651213" y="3111700"/>
            <a:ext cx="564600" cy="518100"/>
          </a:xfrm>
          <a:prstGeom prst="straightConnector1">
            <a:avLst/>
          </a:prstGeom>
          <a:noFill/>
          <a:ln cap="flat" cmpd="sng" w="28575">
            <a:solidFill>
              <a:schemeClr val="dk2"/>
            </a:solidFill>
            <a:prstDash val="solid"/>
            <a:round/>
            <a:headEnd len="med" w="med" type="triangle"/>
            <a:tailEnd len="med" w="med" type="triangle"/>
          </a:ln>
        </p:spPr>
      </p:cxnSp>
      <p:sp>
        <p:nvSpPr>
          <p:cNvPr id="245" name="Google Shape;245;p53"/>
          <p:cNvSpPr/>
          <p:nvPr/>
        </p:nvSpPr>
        <p:spPr>
          <a:xfrm>
            <a:off x="6707225" y="755528"/>
            <a:ext cx="1365900" cy="615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Chemistry</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(CAM</a:t>
            </a:r>
            <a:r>
              <a:rPr lang="en-US" sz="1300">
                <a:solidFill>
                  <a:schemeClr val="dk2"/>
                </a:solidFill>
              </a:rPr>
              <a:t>6</a:t>
            </a:r>
            <a:r>
              <a:rPr b="0" i="0" lang="en-US" sz="1300" u="none" cap="none" strike="noStrike">
                <a:solidFill>
                  <a:schemeClr val="dk2"/>
                </a:solidFill>
                <a:latin typeface="Arial"/>
                <a:ea typeface="Arial"/>
                <a:cs typeface="Arial"/>
                <a:sym typeface="Arial"/>
              </a:rPr>
              <a:t>-Chem)</a:t>
            </a:r>
            <a:endParaRPr b="0" i="0" sz="1000" u="none" cap="none" strike="noStrike">
              <a:solidFill>
                <a:schemeClr val="dk2"/>
              </a:solidFill>
              <a:latin typeface="Arial"/>
              <a:ea typeface="Arial"/>
              <a:cs typeface="Arial"/>
              <a:sym typeface="Arial"/>
            </a:endParaRPr>
          </a:p>
        </p:txBody>
      </p:sp>
      <p:sp>
        <p:nvSpPr>
          <p:cNvPr id="246" name="Google Shape;246;p53"/>
          <p:cNvSpPr/>
          <p:nvPr/>
        </p:nvSpPr>
        <p:spPr>
          <a:xfrm>
            <a:off x="6023493" y="4446708"/>
            <a:ext cx="1597500" cy="612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t"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Biogeochemistry</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(MARBL)</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247" name="Google Shape;247;p53"/>
          <p:cNvSpPr/>
          <p:nvPr/>
        </p:nvSpPr>
        <p:spPr>
          <a:xfrm>
            <a:off x="7652135" y="3439717"/>
            <a:ext cx="1296300" cy="723900"/>
          </a:xfrm>
          <a:prstGeom prst="roundRect">
            <a:avLst>
              <a:gd fmla="val 16667" name="adj"/>
            </a:avLst>
          </a:prstGeom>
          <a:solidFill>
            <a:srgbClr val="F5F4F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Arial"/>
                <a:ea typeface="Arial"/>
                <a:cs typeface="Arial"/>
                <a:sym typeface="Arial"/>
              </a:rPr>
              <a:t>Land Ice</a:t>
            </a:r>
            <a:endParaRPr b="0" i="0" sz="1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(CISM</a:t>
            </a:r>
            <a:r>
              <a:rPr lang="en-US" sz="1300">
                <a:solidFill>
                  <a:schemeClr val="dk2"/>
                </a:solidFill>
              </a:rPr>
              <a:t>2</a:t>
            </a:r>
            <a:r>
              <a:rPr b="0" i="0" lang="en-US" sz="1300" u="none" cap="none" strike="noStrike">
                <a:solidFill>
                  <a:schemeClr val="dk2"/>
                </a:solidFill>
                <a:latin typeface="Arial"/>
                <a:ea typeface="Arial"/>
                <a:cs typeface="Arial"/>
                <a:sym typeface="Arial"/>
              </a:rPr>
              <a:t>)</a:t>
            </a:r>
            <a:endParaRPr b="0" i="0" sz="1000" u="none" cap="none" strike="noStrike">
              <a:solidFill>
                <a:schemeClr val="dk2"/>
              </a:solidFill>
              <a:latin typeface="Arial"/>
              <a:ea typeface="Arial"/>
              <a:cs typeface="Arial"/>
              <a:sym typeface="Arial"/>
            </a:endParaRPr>
          </a:p>
        </p:txBody>
      </p:sp>
      <p:cxnSp>
        <p:nvCxnSpPr>
          <p:cNvPr id="248" name="Google Shape;248;p53"/>
          <p:cNvCxnSpPr/>
          <p:nvPr/>
        </p:nvCxnSpPr>
        <p:spPr>
          <a:xfrm>
            <a:off x="6249300" y="3061271"/>
            <a:ext cx="1371600" cy="568200"/>
          </a:xfrm>
          <a:prstGeom prst="straightConnector1">
            <a:avLst/>
          </a:prstGeom>
          <a:noFill/>
          <a:ln cap="flat" cmpd="sng" w="28575">
            <a:solidFill>
              <a:schemeClr val="dk2"/>
            </a:solidFill>
            <a:prstDash val="solid"/>
            <a:round/>
            <a:headEnd len="med" w="med" type="triangle"/>
            <a:tailEnd len="med" w="med" type="triangle"/>
          </a:ln>
        </p:spPr>
      </p:cxnSp>
      <p:sp>
        <p:nvSpPr>
          <p:cNvPr id="249" name="Google Shape;249;p53"/>
          <p:cNvSpPr/>
          <p:nvPr/>
        </p:nvSpPr>
        <p:spPr>
          <a:xfrm>
            <a:off x="6716016" y="1380081"/>
            <a:ext cx="1314600" cy="615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High-Top Atm</a:t>
            </a:r>
            <a:endParaRPr b="0" i="0" sz="14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(WACCM</a:t>
            </a:r>
            <a:r>
              <a:rPr lang="en-US" sz="1300">
                <a:solidFill>
                  <a:schemeClr val="dk2"/>
                </a:solidFill>
              </a:rPr>
              <a:t>6</a:t>
            </a:r>
            <a:r>
              <a:rPr b="0" i="0" lang="en-US" sz="1300" u="none" cap="none" strike="noStrike">
                <a:solidFill>
                  <a:schemeClr val="dk2"/>
                </a:solidFill>
                <a:latin typeface="Arial"/>
                <a:ea typeface="Arial"/>
                <a:cs typeface="Arial"/>
                <a:sym typeface="Arial"/>
              </a:rPr>
              <a:t>)</a:t>
            </a:r>
            <a:endParaRPr b="0" i="0" sz="1000" u="none" cap="none" strike="noStrike">
              <a:solidFill>
                <a:schemeClr val="dk2"/>
              </a:solidFill>
              <a:latin typeface="Arial"/>
              <a:ea typeface="Arial"/>
              <a:cs typeface="Arial"/>
              <a:sym typeface="Arial"/>
            </a:endParaRPr>
          </a:p>
        </p:txBody>
      </p:sp>
      <p:sp>
        <p:nvSpPr>
          <p:cNvPr id="250" name="Google Shape;250;p53"/>
          <p:cNvSpPr/>
          <p:nvPr/>
        </p:nvSpPr>
        <p:spPr>
          <a:xfrm>
            <a:off x="3889950" y="4209417"/>
            <a:ext cx="1518600" cy="6267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Surface Waves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(WaveWatch</a:t>
            </a:r>
            <a:r>
              <a:rPr lang="en-US" sz="1300">
                <a:solidFill>
                  <a:srgbClr val="FFFFFF"/>
                </a:solidFill>
              </a:rPr>
              <a:t>2</a:t>
            </a:r>
            <a:r>
              <a:rPr b="0" i="0" lang="en-US" sz="1300" u="none" cap="none" strike="noStrike">
                <a:solidFill>
                  <a:srgbClr val="FFFFFF"/>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251" name="Google Shape;251;p53"/>
          <p:cNvSpPr/>
          <p:nvPr/>
        </p:nvSpPr>
        <p:spPr>
          <a:xfrm>
            <a:off x="2751338" y="3041647"/>
            <a:ext cx="1166700" cy="912000"/>
          </a:xfrm>
          <a:prstGeom prst="roundRect">
            <a:avLst>
              <a:gd fmla="val 16667" name="adj"/>
            </a:avLst>
          </a:prstGeom>
          <a:solidFill>
            <a:schemeClr val="dk2"/>
          </a:solidFill>
          <a:ln cap="flat" cmpd="sng" w="9525">
            <a:solidFill>
              <a:schemeClr val="dk1"/>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Rivers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(MOSART)</a:t>
            </a:r>
            <a:endParaRPr b="0" i="0" sz="1000" u="none" cap="none" strike="noStrike">
              <a:solidFill>
                <a:srgbClr val="000000"/>
              </a:solidFill>
              <a:latin typeface="Arial"/>
              <a:ea typeface="Arial"/>
              <a:cs typeface="Arial"/>
              <a:sym typeface="Arial"/>
            </a:endParaRPr>
          </a:p>
        </p:txBody>
      </p:sp>
      <p:cxnSp>
        <p:nvCxnSpPr>
          <p:cNvPr id="252" name="Google Shape;252;p53"/>
          <p:cNvCxnSpPr>
            <a:stCxn id="251" idx="3"/>
          </p:cNvCxnSpPr>
          <p:nvPr/>
        </p:nvCxnSpPr>
        <p:spPr>
          <a:xfrm flipH="1" rot="10800000">
            <a:off x="3918038" y="3000547"/>
            <a:ext cx="1129200" cy="497100"/>
          </a:xfrm>
          <a:prstGeom prst="straightConnector1">
            <a:avLst/>
          </a:prstGeom>
          <a:noFill/>
          <a:ln cap="flat" cmpd="sng" w="28575">
            <a:solidFill>
              <a:schemeClr val="dk2"/>
            </a:solidFill>
            <a:prstDash val="solid"/>
            <a:round/>
            <a:headEnd len="med" w="med" type="triangle"/>
            <a:tailEnd len="med" w="med" type="triangle"/>
          </a:ln>
        </p:spPr>
      </p:cxnSp>
      <p:cxnSp>
        <p:nvCxnSpPr>
          <p:cNvPr id="253" name="Google Shape;253;p53"/>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254" name="Google Shape;254;p53"/>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cxnSp>
        <p:nvCxnSpPr>
          <p:cNvPr id="255" name="Google Shape;255;p53"/>
          <p:cNvCxnSpPr>
            <a:endCxn id="250" idx="0"/>
          </p:cNvCxnSpPr>
          <p:nvPr/>
        </p:nvCxnSpPr>
        <p:spPr>
          <a:xfrm flipH="1">
            <a:off x="4649250" y="3141717"/>
            <a:ext cx="790500" cy="1067700"/>
          </a:xfrm>
          <a:prstGeom prst="straightConnector1">
            <a:avLst/>
          </a:prstGeom>
          <a:noFill/>
          <a:ln cap="flat" cmpd="sng" w="28575">
            <a:solidFill>
              <a:schemeClr val="dk2"/>
            </a:solidFill>
            <a:prstDash val="solid"/>
            <a:round/>
            <a:headEnd len="med" w="med" type="triangle"/>
            <a:tailEnd len="med" w="med" type="triangle"/>
          </a:ln>
        </p:spPr>
      </p:cxnSp>
      <p:sp>
        <p:nvSpPr>
          <p:cNvPr id="256" name="Google Shape;256;p53"/>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1" name="Shape 261"/>
        <p:cNvGrpSpPr/>
        <p:nvPr/>
      </p:nvGrpSpPr>
      <p:grpSpPr>
        <a:xfrm>
          <a:off x="0" y="0"/>
          <a:ext cx="0" cy="0"/>
          <a:chOff x="0" y="0"/>
          <a:chExt cx="0" cy="0"/>
        </a:xfrm>
      </p:grpSpPr>
      <p:sp>
        <p:nvSpPr>
          <p:cNvPr id="262" name="Google Shape;262;p54"/>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263" name="Google Shape;263;p54"/>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chemeClr val="dk2"/>
                </a:solidFill>
              </a:rPr>
              <a:t>Data </a:t>
            </a:r>
            <a:r>
              <a:rPr b="0" i="0" lang="en-US" sz="1700" u="none" cap="none" strike="noStrike">
                <a:solidFill>
                  <a:schemeClr val="dk2"/>
                </a:solidFill>
                <a:latin typeface="Arial"/>
                <a:ea typeface="Arial"/>
                <a:cs typeface="Arial"/>
                <a:sym typeface="Arial"/>
              </a:rPr>
              <a:t>Atmosphere</a:t>
            </a:r>
            <a:endParaRPr b="0" i="0" sz="1300" u="none" cap="none" strike="noStrike">
              <a:solidFill>
                <a:schemeClr val="dk2"/>
              </a:solidFill>
              <a:latin typeface="Arial"/>
              <a:ea typeface="Arial"/>
              <a:cs typeface="Arial"/>
              <a:sym typeface="Arial"/>
            </a:endParaRPr>
          </a:p>
        </p:txBody>
      </p:sp>
      <p:sp>
        <p:nvSpPr>
          <p:cNvPr id="264" name="Google Shape;264;p54"/>
          <p:cNvSpPr/>
          <p:nvPr/>
        </p:nvSpPr>
        <p:spPr>
          <a:xfrm>
            <a:off x="5651288" y="3629771"/>
            <a:ext cx="1129200" cy="8100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Ocean</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a:t>
            </a:r>
            <a:r>
              <a:rPr lang="en-US" sz="1300">
                <a:solidFill>
                  <a:srgbClr val="FFFFFF"/>
                </a:solidFill>
              </a:rPr>
              <a:t>POP2</a:t>
            </a:r>
            <a:r>
              <a:rPr b="0" i="0" lang="en-US" sz="1300" u="none" cap="none" strike="noStrike">
                <a:solidFill>
                  <a:srgbClr val="FFFFFF"/>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265" name="Google Shape;265;p54"/>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266" name="Google Shape;266;p54"/>
          <p:cNvSpPr/>
          <p:nvPr/>
        </p:nvSpPr>
        <p:spPr>
          <a:xfrm>
            <a:off x="7104865" y="2286001"/>
            <a:ext cx="1335900" cy="825900"/>
          </a:xfrm>
          <a:prstGeom prst="roundRect">
            <a:avLst>
              <a:gd fmla="val 16667" name="adj"/>
            </a:avLst>
          </a:prstGeom>
          <a:solidFill>
            <a:srgbClr val="FEFEFE"/>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Arial"/>
                <a:ea typeface="Arial"/>
                <a:cs typeface="Arial"/>
                <a:sym typeface="Arial"/>
              </a:rPr>
              <a:t>Sea Ice</a:t>
            </a:r>
            <a:endParaRPr b="0" i="0" sz="1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(CICE</a:t>
            </a:r>
            <a:r>
              <a:rPr lang="en-US" sz="1300">
                <a:solidFill>
                  <a:schemeClr val="dk2"/>
                </a:solidFill>
              </a:rPr>
              <a:t>5</a:t>
            </a:r>
            <a:r>
              <a:rPr b="0" i="0" lang="en-US" sz="1300" u="none" cap="none" strike="noStrike">
                <a:solidFill>
                  <a:schemeClr val="dk2"/>
                </a:solidFill>
                <a:latin typeface="Arial"/>
                <a:ea typeface="Arial"/>
                <a:cs typeface="Arial"/>
                <a:sym typeface="Arial"/>
              </a:rPr>
              <a:t>)</a:t>
            </a:r>
            <a:endParaRPr b="0" i="0" sz="1000" u="none" cap="none" strike="noStrike">
              <a:solidFill>
                <a:schemeClr val="dk2"/>
              </a:solidFill>
              <a:latin typeface="Arial"/>
              <a:ea typeface="Arial"/>
              <a:cs typeface="Arial"/>
              <a:sym typeface="Arial"/>
            </a:endParaRPr>
          </a:p>
        </p:txBody>
      </p:sp>
      <p:cxnSp>
        <p:nvCxnSpPr>
          <p:cNvPr id="267" name="Google Shape;267;p54"/>
          <p:cNvCxnSpPr>
            <a:stCxn id="265" idx="3"/>
            <a:endCxn id="266" idx="1"/>
          </p:cNvCxnSpPr>
          <p:nvPr/>
        </p:nvCxnSpPr>
        <p:spPr>
          <a:xfrm flipH="1" rot="10800000">
            <a:off x="6254963" y="2699050"/>
            <a:ext cx="849900" cy="63300"/>
          </a:xfrm>
          <a:prstGeom prst="straightConnector1">
            <a:avLst/>
          </a:prstGeom>
          <a:noFill/>
          <a:ln cap="flat" cmpd="sng" w="28575">
            <a:solidFill>
              <a:schemeClr val="dk2"/>
            </a:solidFill>
            <a:prstDash val="solid"/>
            <a:round/>
            <a:headEnd len="med" w="med" type="triangle"/>
            <a:tailEnd len="med" w="med" type="triangle"/>
          </a:ln>
        </p:spPr>
      </p:cxnSp>
      <p:cxnSp>
        <p:nvCxnSpPr>
          <p:cNvPr id="268" name="Google Shape;268;p54"/>
          <p:cNvCxnSpPr>
            <a:stCxn id="263" idx="2"/>
            <a:endCxn id="265"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cxnSp>
        <p:nvCxnSpPr>
          <p:cNvPr id="269" name="Google Shape;269;p54"/>
          <p:cNvCxnSpPr>
            <a:stCxn id="265" idx="2"/>
            <a:endCxn id="264" idx="0"/>
          </p:cNvCxnSpPr>
          <p:nvPr/>
        </p:nvCxnSpPr>
        <p:spPr>
          <a:xfrm>
            <a:off x="5651213" y="3111700"/>
            <a:ext cx="564600" cy="518100"/>
          </a:xfrm>
          <a:prstGeom prst="straightConnector1">
            <a:avLst/>
          </a:prstGeom>
          <a:noFill/>
          <a:ln cap="flat" cmpd="sng" w="28575">
            <a:solidFill>
              <a:schemeClr val="dk2"/>
            </a:solidFill>
            <a:prstDash val="solid"/>
            <a:round/>
            <a:headEnd len="med" w="med" type="triangle"/>
            <a:tailEnd len="med" w="med" type="triangle"/>
          </a:ln>
        </p:spPr>
      </p:cxnSp>
      <p:cxnSp>
        <p:nvCxnSpPr>
          <p:cNvPr id="270" name="Google Shape;270;p54"/>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271" name="Google Shape;271;p54"/>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272" name="Google Shape;272;p54"/>
          <p:cNvSpPr txBox="1"/>
          <p:nvPr/>
        </p:nvSpPr>
        <p:spPr>
          <a:xfrm>
            <a:off x="59400" y="2651825"/>
            <a:ext cx="2267700" cy="1468800"/>
          </a:xfrm>
          <a:prstGeom prst="rect">
            <a:avLst/>
          </a:prstGeom>
          <a:noFill/>
          <a:ln>
            <a:noFill/>
          </a:ln>
        </p:spPr>
        <p:txBody>
          <a:bodyPr anchorCtr="0" anchor="t" bIns="68750" lIns="68750" spcFirstLastPara="1" rIns="68750" wrap="square" tIns="68750">
            <a:spAutoFit/>
          </a:bodyPr>
          <a:lstStyle/>
          <a:p>
            <a:pPr indent="0" lvl="0" marL="0" marR="0" rtl="0" algn="l">
              <a:lnSpc>
                <a:spcPct val="110000"/>
              </a:lnSpc>
              <a:spcBef>
                <a:spcPts val="0"/>
              </a:spcBef>
              <a:spcAft>
                <a:spcPts val="0"/>
              </a:spcAft>
              <a:buClr>
                <a:srgbClr val="000000"/>
              </a:buClr>
              <a:buSzPts val="1400"/>
              <a:buFont typeface="Arial"/>
              <a:buNone/>
            </a:pPr>
            <a:r>
              <a:rPr lang="en-US" sz="1600">
                <a:latin typeface="Helvetica Neue"/>
                <a:ea typeface="Helvetica Neue"/>
                <a:cs typeface="Helvetica Neue"/>
                <a:sym typeface="Helvetica Neue"/>
              </a:rPr>
              <a:t>For example, you can turn on and turn off different components and replace them with a Data model</a:t>
            </a:r>
            <a:endParaRPr sz="1600">
              <a:latin typeface="Helvetica Neue"/>
              <a:ea typeface="Helvetica Neue"/>
              <a:cs typeface="Helvetica Neue"/>
              <a:sym typeface="Helvetica Neue"/>
            </a:endParaRPr>
          </a:p>
        </p:txBody>
      </p:sp>
      <p:sp>
        <p:nvSpPr>
          <p:cNvPr id="273" name="Google Shape;273;p54"/>
          <p:cNvSpPr txBox="1"/>
          <p:nvPr/>
        </p:nvSpPr>
        <p:spPr>
          <a:xfrm>
            <a:off x="2834675" y="730125"/>
            <a:ext cx="2212800" cy="12621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2"/>
                </a:solidFill>
              </a:rPr>
              <a:t>T, P, Solar Radiation, Longwave Radiation, Humidity, Wind, CO2, etc. from observations (reanalysis)</a:t>
            </a:r>
            <a:endParaRPr>
              <a:solidFill>
                <a:schemeClr val="dk2"/>
              </a:solidFill>
            </a:endParaRPr>
          </a:p>
        </p:txBody>
      </p:sp>
      <p:sp>
        <p:nvSpPr>
          <p:cNvPr id="274" name="Google Shape;274;p54"/>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9" name="Shape 279"/>
        <p:cNvGrpSpPr/>
        <p:nvPr/>
      </p:nvGrpSpPr>
      <p:grpSpPr>
        <a:xfrm>
          <a:off x="0" y="0"/>
          <a:ext cx="0" cy="0"/>
          <a:chOff x="0" y="0"/>
          <a:chExt cx="0" cy="0"/>
        </a:xfrm>
      </p:grpSpPr>
      <p:sp>
        <p:nvSpPr>
          <p:cNvPr id="280" name="Google Shape;280;p55"/>
          <p:cNvSpPr/>
          <p:nvPr/>
        </p:nvSpPr>
        <p:spPr>
          <a:xfrm>
            <a:off x="619" y="581688"/>
            <a:ext cx="2428800" cy="4655700"/>
          </a:xfrm>
          <a:prstGeom prst="rect">
            <a:avLst/>
          </a:prstGeom>
          <a:solidFill>
            <a:schemeClr val="lt2"/>
          </a:solidFill>
          <a:ln>
            <a:noFill/>
          </a:ln>
        </p:spPr>
        <p:txBody>
          <a:bodyPr anchorCtr="0" anchor="ctr" bIns="68750" lIns="68750" spcFirstLastPara="1" rIns="68750" wrap="square" tIns="687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281" name="Google Shape;281;p55"/>
          <p:cNvSpPr/>
          <p:nvPr/>
        </p:nvSpPr>
        <p:spPr>
          <a:xfrm>
            <a:off x="5172413" y="974664"/>
            <a:ext cx="1543200" cy="8259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chemeClr val="dk2"/>
                </a:solidFill>
              </a:rPr>
              <a:t>Data </a:t>
            </a:r>
            <a:r>
              <a:rPr b="0" i="0" lang="en-US" sz="1700" u="none" cap="none" strike="noStrike">
                <a:solidFill>
                  <a:schemeClr val="dk2"/>
                </a:solidFill>
                <a:latin typeface="Arial"/>
                <a:ea typeface="Arial"/>
                <a:cs typeface="Arial"/>
                <a:sym typeface="Arial"/>
              </a:rPr>
              <a:t>Atmosphere</a:t>
            </a:r>
            <a:endParaRPr b="0" i="0" sz="1300" u="none" cap="none" strike="noStrike">
              <a:solidFill>
                <a:schemeClr val="dk2"/>
              </a:solidFill>
              <a:latin typeface="Arial"/>
              <a:ea typeface="Arial"/>
              <a:cs typeface="Arial"/>
              <a:sym typeface="Arial"/>
            </a:endParaRPr>
          </a:p>
        </p:txBody>
      </p:sp>
      <p:sp>
        <p:nvSpPr>
          <p:cNvPr id="282" name="Google Shape;282;p55"/>
          <p:cNvSpPr/>
          <p:nvPr/>
        </p:nvSpPr>
        <p:spPr>
          <a:xfrm>
            <a:off x="5651288" y="3629771"/>
            <a:ext cx="1129200" cy="8100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Ocean</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a:t>
            </a:r>
            <a:r>
              <a:rPr lang="en-US" sz="1300">
                <a:solidFill>
                  <a:srgbClr val="FFFFFF"/>
                </a:solidFill>
              </a:rPr>
              <a:t>POP2</a:t>
            </a:r>
            <a:r>
              <a:rPr b="0" i="0" lang="en-US" sz="1300" u="none" cap="none" strike="noStrike">
                <a:solidFill>
                  <a:srgbClr val="FFFFFF"/>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283" name="Google Shape;283;p55"/>
          <p:cNvSpPr/>
          <p:nvPr/>
        </p:nvSpPr>
        <p:spPr>
          <a:xfrm>
            <a:off x="5047463" y="2413000"/>
            <a:ext cx="1207500" cy="698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Arial"/>
                <a:ea typeface="Arial"/>
                <a:cs typeface="Arial"/>
                <a:sym typeface="Arial"/>
              </a:rPr>
              <a:t>Coupler</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(CIME)</a:t>
            </a:r>
            <a:endParaRPr b="0" i="0" sz="1000" u="none" cap="none" strike="noStrike">
              <a:solidFill>
                <a:srgbClr val="000000"/>
              </a:solidFill>
              <a:latin typeface="Arial"/>
              <a:ea typeface="Arial"/>
              <a:cs typeface="Arial"/>
              <a:sym typeface="Arial"/>
            </a:endParaRPr>
          </a:p>
        </p:txBody>
      </p:sp>
      <p:sp>
        <p:nvSpPr>
          <p:cNvPr id="284" name="Google Shape;284;p55"/>
          <p:cNvSpPr/>
          <p:nvPr/>
        </p:nvSpPr>
        <p:spPr>
          <a:xfrm>
            <a:off x="7104865" y="2286001"/>
            <a:ext cx="1335900" cy="825900"/>
          </a:xfrm>
          <a:prstGeom prst="roundRect">
            <a:avLst>
              <a:gd fmla="val 16667" name="adj"/>
            </a:avLst>
          </a:prstGeom>
          <a:solidFill>
            <a:srgbClr val="FEFEFE"/>
          </a:solidFill>
          <a:ln cap="flat" cmpd="sng" w="9525">
            <a:solidFill>
              <a:schemeClr val="dk2"/>
            </a:solidFill>
            <a:prstDash val="solid"/>
            <a:round/>
            <a:headEnd len="sm" w="sm" type="none"/>
            <a:tailEnd len="sm" w="sm" type="none"/>
          </a:ln>
        </p:spPr>
        <p:txBody>
          <a:bodyPr anchorCtr="0" anchor="ctr"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2"/>
                </a:solidFill>
                <a:latin typeface="Arial"/>
                <a:ea typeface="Arial"/>
                <a:cs typeface="Arial"/>
                <a:sym typeface="Arial"/>
              </a:rPr>
              <a:t>Sea Ice</a:t>
            </a:r>
            <a:endParaRPr b="0" i="0" sz="1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(CICE</a:t>
            </a:r>
            <a:r>
              <a:rPr lang="en-US" sz="1300">
                <a:solidFill>
                  <a:schemeClr val="dk2"/>
                </a:solidFill>
              </a:rPr>
              <a:t>5</a:t>
            </a:r>
            <a:r>
              <a:rPr b="0" i="0" lang="en-US" sz="1300" u="none" cap="none" strike="noStrike">
                <a:solidFill>
                  <a:schemeClr val="dk2"/>
                </a:solidFill>
                <a:latin typeface="Arial"/>
                <a:ea typeface="Arial"/>
                <a:cs typeface="Arial"/>
                <a:sym typeface="Arial"/>
              </a:rPr>
              <a:t>)</a:t>
            </a:r>
            <a:endParaRPr b="0" i="0" sz="1000" u="none" cap="none" strike="noStrike">
              <a:solidFill>
                <a:schemeClr val="dk2"/>
              </a:solidFill>
              <a:latin typeface="Arial"/>
              <a:ea typeface="Arial"/>
              <a:cs typeface="Arial"/>
              <a:sym typeface="Arial"/>
            </a:endParaRPr>
          </a:p>
        </p:txBody>
      </p:sp>
      <p:cxnSp>
        <p:nvCxnSpPr>
          <p:cNvPr id="285" name="Google Shape;285;p55"/>
          <p:cNvCxnSpPr>
            <a:stCxn id="283" idx="3"/>
            <a:endCxn id="284" idx="1"/>
          </p:cNvCxnSpPr>
          <p:nvPr/>
        </p:nvCxnSpPr>
        <p:spPr>
          <a:xfrm flipH="1" rot="10800000">
            <a:off x="6254963" y="2699050"/>
            <a:ext cx="849900" cy="63300"/>
          </a:xfrm>
          <a:prstGeom prst="straightConnector1">
            <a:avLst/>
          </a:prstGeom>
          <a:noFill/>
          <a:ln cap="flat" cmpd="sng" w="28575">
            <a:solidFill>
              <a:schemeClr val="dk2"/>
            </a:solidFill>
            <a:prstDash val="solid"/>
            <a:round/>
            <a:headEnd len="med" w="med" type="triangle"/>
            <a:tailEnd len="med" w="med" type="triangle"/>
          </a:ln>
        </p:spPr>
      </p:cxnSp>
      <p:cxnSp>
        <p:nvCxnSpPr>
          <p:cNvPr id="286" name="Google Shape;286;p55"/>
          <p:cNvCxnSpPr>
            <a:stCxn id="281" idx="2"/>
            <a:endCxn id="283" idx="0"/>
          </p:cNvCxnSpPr>
          <p:nvPr/>
        </p:nvCxnSpPr>
        <p:spPr>
          <a:xfrm flipH="1">
            <a:off x="5651213" y="1800564"/>
            <a:ext cx="292800" cy="612300"/>
          </a:xfrm>
          <a:prstGeom prst="straightConnector1">
            <a:avLst/>
          </a:prstGeom>
          <a:noFill/>
          <a:ln cap="flat" cmpd="sng" w="28575">
            <a:solidFill>
              <a:schemeClr val="dk2"/>
            </a:solidFill>
            <a:prstDash val="solid"/>
            <a:round/>
            <a:headEnd len="med" w="med" type="triangle"/>
            <a:tailEnd len="med" w="med" type="triangle"/>
          </a:ln>
        </p:spPr>
      </p:cxnSp>
      <p:cxnSp>
        <p:nvCxnSpPr>
          <p:cNvPr id="287" name="Google Shape;287;p55"/>
          <p:cNvCxnSpPr>
            <a:stCxn id="283" idx="2"/>
            <a:endCxn id="282" idx="0"/>
          </p:cNvCxnSpPr>
          <p:nvPr/>
        </p:nvCxnSpPr>
        <p:spPr>
          <a:xfrm>
            <a:off x="5651213" y="3111700"/>
            <a:ext cx="564600" cy="518100"/>
          </a:xfrm>
          <a:prstGeom prst="straightConnector1">
            <a:avLst/>
          </a:prstGeom>
          <a:noFill/>
          <a:ln cap="flat" cmpd="sng" w="28575">
            <a:solidFill>
              <a:schemeClr val="dk2"/>
            </a:solidFill>
            <a:prstDash val="solid"/>
            <a:round/>
            <a:headEnd len="med" w="med" type="triangle"/>
            <a:tailEnd len="med" w="med" type="triangle"/>
          </a:ln>
        </p:spPr>
      </p:cxnSp>
      <p:sp>
        <p:nvSpPr>
          <p:cNvPr id="288" name="Google Shape;288;p55"/>
          <p:cNvSpPr/>
          <p:nvPr/>
        </p:nvSpPr>
        <p:spPr>
          <a:xfrm>
            <a:off x="6023493" y="4446708"/>
            <a:ext cx="1597500" cy="612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t" bIns="34375" lIns="68750" spcFirstLastPara="1" rIns="68750" wrap="square" tIns="3437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Biogeochemistry</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(MARBL)</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cxnSp>
        <p:nvCxnSpPr>
          <p:cNvPr id="289" name="Google Shape;289;p55"/>
          <p:cNvCxnSpPr/>
          <p:nvPr/>
        </p:nvCxnSpPr>
        <p:spPr>
          <a:xfrm>
            <a:off x="1008100" y="3569280"/>
            <a:ext cx="0" cy="0"/>
          </a:xfrm>
          <a:prstGeom prst="straightConnector1">
            <a:avLst/>
          </a:prstGeom>
          <a:noFill/>
          <a:ln cap="flat" cmpd="sng" w="9525">
            <a:solidFill>
              <a:schemeClr val="dk2"/>
            </a:solidFill>
            <a:prstDash val="solid"/>
            <a:round/>
            <a:headEnd len="sm" w="sm" type="none"/>
            <a:tailEnd len="sm" w="sm" type="none"/>
          </a:ln>
        </p:spPr>
      </p:cxnSp>
      <p:pic>
        <p:nvPicPr>
          <p:cNvPr id="290" name="Google Shape;290;p55"/>
          <p:cNvPicPr preferRelativeResize="0"/>
          <p:nvPr/>
        </p:nvPicPr>
        <p:blipFill rotWithShape="1">
          <a:blip r:embed="rId3">
            <a:alphaModFix/>
          </a:blip>
          <a:srcRect b="3342" l="1601" r="1348" t="1960"/>
          <a:stretch/>
        </p:blipFill>
        <p:spPr>
          <a:xfrm>
            <a:off x="114250" y="882525"/>
            <a:ext cx="2212725" cy="153047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0"/>
              </a:srgbClr>
            </a:outerShdw>
          </a:effectLst>
        </p:spPr>
      </p:pic>
      <p:sp>
        <p:nvSpPr>
          <p:cNvPr id="291" name="Google Shape;291;p55"/>
          <p:cNvSpPr txBox="1"/>
          <p:nvPr/>
        </p:nvSpPr>
        <p:spPr>
          <a:xfrm>
            <a:off x="59400" y="2651825"/>
            <a:ext cx="2267700" cy="1468800"/>
          </a:xfrm>
          <a:prstGeom prst="rect">
            <a:avLst/>
          </a:prstGeom>
          <a:noFill/>
          <a:ln>
            <a:noFill/>
          </a:ln>
        </p:spPr>
        <p:txBody>
          <a:bodyPr anchorCtr="0" anchor="t" bIns="68750" lIns="68750" spcFirstLastPara="1" rIns="68750" wrap="square" tIns="68750">
            <a:spAutoFit/>
          </a:bodyPr>
          <a:lstStyle/>
          <a:p>
            <a:pPr indent="0" lvl="0" marL="0" marR="0" rtl="0" algn="l">
              <a:lnSpc>
                <a:spcPct val="110000"/>
              </a:lnSpc>
              <a:spcBef>
                <a:spcPts val="0"/>
              </a:spcBef>
              <a:spcAft>
                <a:spcPts val="0"/>
              </a:spcAft>
              <a:buClr>
                <a:srgbClr val="000000"/>
              </a:buClr>
              <a:buSzPts val="1400"/>
              <a:buFont typeface="Arial"/>
              <a:buNone/>
            </a:pPr>
            <a:r>
              <a:rPr lang="en-US" sz="1600">
                <a:latin typeface="Helvetica Neue"/>
                <a:ea typeface="Helvetica Neue"/>
                <a:cs typeface="Helvetica Neue"/>
                <a:sym typeface="Helvetica Neue"/>
              </a:rPr>
              <a:t>For example, you can turn on and turn off different components and replace them with a Data model</a:t>
            </a:r>
            <a:endParaRPr sz="1600">
              <a:latin typeface="Helvetica Neue"/>
              <a:ea typeface="Helvetica Neue"/>
              <a:cs typeface="Helvetica Neue"/>
              <a:sym typeface="Helvetica Neue"/>
            </a:endParaRPr>
          </a:p>
        </p:txBody>
      </p:sp>
      <p:sp>
        <p:nvSpPr>
          <p:cNvPr id="292" name="Google Shape;292;p55"/>
          <p:cNvSpPr txBox="1"/>
          <p:nvPr/>
        </p:nvSpPr>
        <p:spPr>
          <a:xfrm>
            <a:off x="2834675" y="730125"/>
            <a:ext cx="2212800" cy="12621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2"/>
                </a:solidFill>
              </a:rPr>
              <a:t>T, P, Solar Radiation, Longwave Radiation, Humidity, Wind, CO2, etc. from observations (reanalysis)</a:t>
            </a:r>
            <a:endParaRPr>
              <a:solidFill>
                <a:schemeClr val="dk2"/>
              </a:solidFill>
            </a:endParaRPr>
          </a:p>
        </p:txBody>
      </p:sp>
      <p:sp>
        <p:nvSpPr>
          <p:cNvPr id="293" name="Google Shape;293;p55"/>
          <p:cNvSpPr txBox="1"/>
          <p:nvPr>
            <p:ph type="title"/>
          </p:nvPr>
        </p:nvSpPr>
        <p:spPr>
          <a:xfrm>
            <a:off x="1064369" y="25165"/>
            <a:ext cx="7469100" cy="5025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9875">
            <a:spAutoFit/>
          </a:bodyPr>
          <a:lstStyle/>
          <a:p>
            <a:pPr indent="-2298700" lvl="0" marL="2311400" marR="0" rtl="0" algn="l">
              <a:lnSpc>
                <a:spcPct val="100000"/>
              </a:lnSpc>
              <a:spcBef>
                <a:spcPts val="0"/>
              </a:spcBef>
              <a:spcAft>
                <a:spcPts val="0"/>
              </a:spcAft>
              <a:buNone/>
            </a:pPr>
            <a:r>
              <a:rPr lang="en-US" sz="1600"/>
              <a:t>CESM supports a range of Earth system science research through a single model framework</a:t>
            </a:r>
            <a:endParaRPr sz="1600"/>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