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e5d27281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fe5d27281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89c7ccd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89c7ccd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ccdbafc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ccdbafc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ccdbafca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ccdbafc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ccdbafc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ccdbafc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ccdbafca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ccdbafca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ccdbafca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7ccdbafca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7ccdbafca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7ccdbafca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dark" type="title">
  <p:cSld name="TITLE">
    <p:bg>
      <p:bgPr>
        <a:solidFill>
          <a:srgbClr val="00174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2958075" y="1260100"/>
            <a:ext cx="20634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13934" l="0" r="18026" t="24760"/>
          <a:stretch/>
        </p:blipFill>
        <p:spPr>
          <a:xfrm>
            <a:off x="0" y="0"/>
            <a:ext cx="9143996" cy="302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4685300" y="4126350"/>
            <a:ext cx="42201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U.S. Department of Commerce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800" y="2245175"/>
            <a:ext cx="1634552" cy="1634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791500" y="4126350"/>
            <a:ext cx="4113900" cy="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299550" y="3553350"/>
            <a:ext cx="52008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 rot="10800000">
            <a:off x="368350" y="2925800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-center">
  <p:cSld name="TITLE_AND_BODY_2_2_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17094" l="0" r="0" t="26656"/>
          <a:stretch/>
        </p:blipFill>
        <p:spPr>
          <a:xfrm>
            <a:off x="0" y="0"/>
            <a:ext cx="9143998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11"/>
          <p:cNvGrpSpPr/>
          <p:nvPr/>
        </p:nvGrpSpPr>
        <p:grpSpPr>
          <a:xfrm>
            <a:off x="1411500" y="842250"/>
            <a:ext cx="6321000" cy="3459000"/>
            <a:chOff x="1411500" y="842250"/>
            <a:chExt cx="6321000" cy="3459000"/>
          </a:xfrm>
        </p:grpSpPr>
        <p:sp>
          <p:nvSpPr>
            <p:cNvPr id="90" name="Google Shape;90;p11"/>
            <p:cNvSpPr/>
            <p:nvPr/>
          </p:nvSpPr>
          <p:spPr>
            <a:xfrm>
              <a:off x="1411500" y="1054650"/>
              <a:ext cx="6321000" cy="3246600"/>
            </a:xfrm>
            <a:prstGeom prst="rect">
              <a:avLst/>
            </a:prstGeom>
            <a:solidFill>
              <a:srgbClr val="0085CA">
                <a:alpha val="76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 rot="10800000">
              <a:off x="1411650" y="842250"/>
              <a:ext cx="6319500" cy="21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1"/>
          <p:cNvSpPr txBox="1"/>
          <p:nvPr>
            <p:ph idx="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42550" y="1136975"/>
            <a:ext cx="5665800" cy="7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-right">
  <p:cSld name="TITLE_AND_BODY_2_1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 rotWithShape="1">
          <a:blip r:embed="rId2">
            <a:alphaModFix/>
          </a:blip>
          <a:srcRect b="17094" l="0" r="0" t="26656"/>
          <a:stretch/>
        </p:blipFill>
        <p:spPr>
          <a:xfrm>
            <a:off x="0" y="0"/>
            <a:ext cx="9143998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2"/>
          <p:cNvSpPr txBox="1"/>
          <p:nvPr>
            <p:ph idx="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" name="Google Shape;98;p12"/>
          <p:cNvGrpSpPr/>
          <p:nvPr/>
        </p:nvGrpSpPr>
        <p:grpSpPr>
          <a:xfrm>
            <a:off x="4750325" y="948413"/>
            <a:ext cx="4394100" cy="3246675"/>
            <a:chOff x="4750325" y="948413"/>
            <a:chExt cx="4394100" cy="3246675"/>
          </a:xfrm>
        </p:grpSpPr>
        <p:sp>
          <p:nvSpPr>
            <p:cNvPr id="99" name="Google Shape;99;p12"/>
            <p:cNvSpPr/>
            <p:nvPr/>
          </p:nvSpPr>
          <p:spPr>
            <a:xfrm>
              <a:off x="4750325" y="948488"/>
              <a:ext cx="4394100" cy="3246600"/>
            </a:xfrm>
            <a:prstGeom prst="rect">
              <a:avLst/>
            </a:prstGeom>
            <a:solidFill>
              <a:srgbClr val="0085CA">
                <a:alpha val="76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2"/>
            <p:cNvSpPr/>
            <p:nvPr/>
          </p:nvSpPr>
          <p:spPr>
            <a:xfrm rot="5400000">
              <a:off x="7414500" y="2465513"/>
              <a:ext cx="3246600" cy="21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12"/>
          <p:cNvSpPr txBox="1"/>
          <p:nvPr>
            <p:ph type="title"/>
          </p:nvPr>
        </p:nvSpPr>
        <p:spPr>
          <a:xfrm>
            <a:off x="5045175" y="1252875"/>
            <a:ext cx="3577200" cy="26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light">
  <p:cSld name="TITLE_3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5400000">
            <a:off x="2958075" y="1260100"/>
            <a:ext cx="20634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13934" l="0" r="18026" t="24760"/>
          <a:stretch/>
        </p:blipFill>
        <p:spPr>
          <a:xfrm>
            <a:off x="0" y="0"/>
            <a:ext cx="9143996" cy="3026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4685300" y="4126350"/>
            <a:ext cx="42201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  <a:endParaRPr sz="12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U.S. Department of Commerce</a:t>
            </a:r>
            <a:endParaRPr sz="12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800" y="2245175"/>
            <a:ext cx="1634552" cy="16345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4791500" y="4126350"/>
            <a:ext cx="4113900" cy="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1200"/>
              <a:buNone/>
              <a:defRPr sz="1200">
                <a:solidFill>
                  <a:srgbClr val="001743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299550" y="3553350"/>
            <a:ext cx="52008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 rot="10800000">
            <a:off x="368350" y="2925800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nner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863550"/>
            <a:ext cx="8520600" cy="3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-photo 1">
  <p:cSld name="TITLE_AND_BODY_3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708675" y="3225125"/>
            <a:ext cx="5746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1708675" y="3587825"/>
            <a:ext cx="57369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>
            <p:ph idx="3" type="pic"/>
          </p:nvPr>
        </p:nvSpPr>
        <p:spPr>
          <a:xfrm>
            <a:off x="1698750" y="941550"/>
            <a:ext cx="5746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-photo">
  <p:cSld name="TITLE_AND_BODY_3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>
            <p:ph idx="2" type="pic"/>
          </p:nvPr>
        </p:nvSpPr>
        <p:spPr>
          <a:xfrm>
            <a:off x="311770" y="941550"/>
            <a:ext cx="40521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6"/>
          <p:cNvSpPr/>
          <p:nvPr>
            <p:ph idx="3" type="pic"/>
          </p:nvPr>
        </p:nvSpPr>
        <p:spPr>
          <a:xfrm>
            <a:off x="4619632" y="941550"/>
            <a:ext cx="40521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311775" y="3225125"/>
            <a:ext cx="40521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311775" y="3587825"/>
            <a:ext cx="40452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5" type="subTitle"/>
          </p:nvPr>
        </p:nvSpPr>
        <p:spPr>
          <a:xfrm>
            <a:off x="4619625" y="3225125"/>
            <a:ext cx="40521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6" type="body"/>
          </p:nvPr>
        </p:nvSpPr>
        <p:spPr>
          <a:xfrm>
            <a:off x="4619625" y="3587825"/>
            <a:ext cx="40452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iple-photo">
  <p:cSld name="TITLE_AND_BODY_3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>
            <p:ph idx="2" type="pic"/>
          </p:nvPr>
        </p:nvSpPr>
        <p:spPr>
          <a:xfrm>
            <a:off x="311746" y="941550"/>
            <a:ext cx="2641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7"/>
          <p:cNvSpPr/>
          <p:nvPr>
            <p:ph idx="3" type="pic"/>
          </p:nvPr>
        </p:nvSpPr>
        <p:spPr>
          <a:xfrm>
            <a:off x="3166583" y="941550"/>
            <a:ext cx="2641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"/>
          <p:cNvSpPr/>
          <p:nvPr>
            <p:ph idx="4" type="pic"/>
          </p:nvPr>
        </p:nvSpPr>
        <p:spPr>
          <a:xfrm>
            <a:off x="6026022" y="941550"/>
            <a:ext cx="2641800" cy="21180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" type="subTitle"/>
          </p:nvPr>
        </p:nvSpPr>
        <p:spPr>
          <a:xfrm>
            <a:off x="311750" y="3225125"/>
            <a:ext cx="2641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5" type="body"/>
          </p:nvPr>
        </p:nvSpPr>
        <p:spPr>
          <a:xfrm>
            <a:off x="311750" y="3587825"/>
            <a:ext cx="26373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6" type="subTitle"/>
          </p:nvPr>
        </p:nvSpPr>
        <p:spPr>
          <a:xfrm>
            <a:off x="3166575" y="3225125"/>
            <a:ext cx="2641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7" type="body"/>
          </p:nvPr>
        </p:nvSpPr>
        <p:spPr>
          <a:xfrm>
            <a:off x="3166575" y="3587825"/>
            <a:ext cx="26373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8" type="subTitle"/>
          </p:nvPr>
        </p:nvSpPr>
        <p:spPr>
          <a:xfrm>
            <a:off x="6021400" y="3225125"/>
            <a:ext cx="2641800" cy="362700"/>
          </a:xfrm>
          <a:prstGeom prst="rect">
            <a:avLst/>
          </a:prstGeom>
          <a:solidFill>
            <a:srgbClr val="0085CA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9" type="body"/>
          </p:nvPr>
        </p:nvSpPr>
        <p:spPr>
          <a:xfrm>
            <a:off x="6021400" y="3587825"/>
            <a:ext cx="2637300" cy="11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-center">
  <p:cSld name="TITLE_AND_BODY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2911050" y="4810375"/>
            <a:ext cx="62331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 | NOAA.gov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/>
          <p:nvPr>
            <p:ph idx="2" type="pic"/>
          </p:nvPr>
        </p:nvSpPr>
        <p:spPr>
          <a:xfrm>
            <a:off x="-75" y="0"/>
            <a:ext cx="2911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>
            <p:ph idx="3" type="pic"/>
          </p:nvPr>
        </p:nvSpPr>
        <p:spPr>
          <a:xfrm>
            <a:off x="-75" y="0"/>
            <a:ext cx="2911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/>
          <p:nvPr/>
        </p:nvSpPr>
        <p:spPr>
          <a:xfrm rot="5400000">
            <a:off x="7414500" y="2458625"/>
            <a:ext cx="3246600" cy="212400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3166400" y="292625"/>
            <a:ext cx="5512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 b="1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1743"/>
              </a:buClr>
              <a:buSzPts val="3000"/>
              <a:buFont typeface="Calibri"/>
              <a:buNone/>
              <a:defRPr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1" type="body"/>
          </p:nvPr>
        </p:nvSpPr>
        <p:spPr>
          <a:xfrm>
            <a:off x="3166400" y="863550"/>
            <a:ext cx="5665800" cy="3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7450" y="-9825"/>
            <a:ext cx="9144000" cy="1133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 rot="10800000">
            <a:off x="368350" y="1015650"/>
            <a:ext cx="3246600" cy="2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/>
        </p:nvSpPr>
        <p:spPr>
          <a:xfrm>
            <a:off x="1662600" y="4810375"/>
            <a:ext cx="5818800" cy="2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Department of Commerce | National Oceanic and Atmospheric Administration</a:t>
            </a:r>
            <a:r>
              <a:rPr lang="en" sz="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| NOAA.gov </a:t>
            </a:r>
            <a:r>
              <a:rPr lang="en"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80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>
            <p:ph type="title"/>
          </p:nvPr>
        </p:nvSpPr>
        <p:spPr>
          <a:xfrm>
            <a:off x="311700" y="27067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b="1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image-left">
  <p:cSld name="TITLE_AND_BODY_2_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 b="17094" l="0" r="0" t="26656"/>
          <a:stretch/>
        </p:blipFill>
        <p:spPr>
          <a:xfrm>
            <a:off x="0" y="0"/>
            <a:ext cx="9143998" cy="514349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10"/>
          <p:cNvSpPr txBox="1"/>
          <p:nvPr>
            <p:ph idx="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10"/>
          <p:cNvGrpSpPr/>
          <p:nvPr/>
        </p:nvGrpSpPr>
        <p:grpSpPr>
          <a:xfrm>
            <a:off x="0" y="948413"/>
            <a:ext cx="4394100" cy="3246675"/>
            <a:chOff x="0" y="948413"/>
            <a:chExt cx="4394100" cy="3246675"/>
          </a:xfrm>
        </p:grpSpPr>
        <p:sp>
          <p:nvSpPr>
            <p:cNvPr id="83" name="Google Shape;83;p10"/>
            <p:cNvSpPr/>
            <p:nvPr/>
          </p:nvSpPr>
          <p:spPr>
            <a:xfrm rot="10800000">
              <a:off x="0" y="948413"/>
              <a:ext cx="4394100" cy="3246600"/>
            </a:xfrm>
            <a:prstGeom prst="rect">
              <a:avLst/>
            </a:prstGeom>
            <a:solidFill>
              <a:srgbClr val="0085CA">
                <a:alpha val="767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 rot="-5400000">
              <a:off x="-1516675" y="2465588"/>
              <a:ext cx="3246600" cy="21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10"/>
          <p:cNvSpPr txBox="1"/>
          <p:nvPr>
            <p:ph type="title"/>
          </p:nvPr>
        </p:nvSpPr>
        <p:spPr>
          <a:xfrm>
            <a:off x="515100" y="1252875"/>
            <a:ext cx="3577200" cy="26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11700" y="1181700"/>
            <a:ext cx="8628000" cy="3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○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■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296275"/>
            <a:ext cx="85206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b="1"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Panelist: Dan Holdaway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311700" y="1457525"/>
            <a:ext cx="7697100" cy="29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Acting Branch Chief for Data Assimilation and Quality Control @ NOAA-EMC (EMC → MDC).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NOAA for ~1.5 years.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Previously NASA GMAO and JCSDA.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JEDI development, coupled DA, adjoint development, observation impacts,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sensitivity,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infrastructure.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Main Priorities at EMC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311700" y="1114200"/>
            <a:ext cx="6490200" cy="40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Development and maintenance of observation processing and assimilation for GFS, RRFS, HAFS.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JEDI Transition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Incorporating new observation types including commercial.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Development of traditional and non-traditional AI methods.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6872025" y="2342100"/>
            <a:ext cx="1600500" cy="8739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EMC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6872025" y="3742675"/>
            <a:ext cx="1600500" cy="8739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6872025" y="941525"/>
            <a:ext cx="1600500" cy="8739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University, OAR, JCSDA etc.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" name="Google Shape;119;p14"/>
          <p:cNvCxnSpPr>
            <a:stCxn id="118" idx="2"/>
            <a:endCxn id="116" idx="0"/>
          </p:cNvCxnSpPr>
          <p:nvPr/>
        </p:nvCxnSpPr>
        <p:spPr>
          <a:xfrm>
            <a:off x="7672275" y="1815425"/>
            <a:ext cx="0" cy="5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14"/>
          <p:cNvCxnSpPr>
            <a:stCxn id="116" idx="2"/>
            <a:endCxn id="117" idx="0"/>
          </p:cNvCxnSpPr>
          <p:nvPr/>
        </p:nvCxnSpPr>
        <p:spPr>
          <a:xfrm>
            <a:off x="7672275" y="3216000"/>
            <a:ext cx="0" cy="52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0" l="34081" r="34081" t="-170"/>
          <a:stretch/>
        </p:blipFill>
        <p:spPr>
          <a:xfrm>
            <a:off x="-75" y="0"/>
            <a:ext cx="291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3436100" y="1739025"/>
            <a:ext cx="5242500" cy="33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do you think data assimilation should/will look like 5 years from now?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3166400" y="292625"/>
            <a:ext cx="551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Question 1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0" l="34081" r="34081" t="-170"/>
          <a:stretch/>
        </p:blipFill>
        <p:spPr>
          <a:xfrm>
            <a:off x="-75" y="0"/>
            <a:ext cx="291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3436100" y="1334125"/>
            <a:ext cx="5242500" cy="373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Thanks to the wide adoption of JEDI, data assimilation appears to be the poster child of unifying innovations. Does a unified infrastructure like JEDI automatically ensure a smooth research-to-operations pathway?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3166400" y="292625"/>
            <a:ext cx="551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Question 2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0" l="34081" r="34081" t="-170"/>
          <a:stretch/>
        </p:blipFill>
        <p:spPr>
          <a:xfrm>
            <a:off x="-75" y="0"/>
            <a:ext cx="291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3436100" y="1739025"/>
            <a:ext cx="5242500" cy="33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else is needed to accelerate the transition of JEDI to operations?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3166400" y="292625"/>
            <a:ext cx="551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Question 3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0" l="34081" r="34081" t="-170"/>
          <a:stretch/>
        </p:blipFill>
        <p:spPr>
          <a:xfrm>
            <a:off x="-75" y="0"/>
            <a:ext cx="291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3436100" y="1169225"/>
            <a:ext cx="5242500" cy="39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AI/ML may challenge our assumptions about the observing system we need. Could this change how we prioritize investments in observations? Follow on: should the community play an active role in these decisions?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3166400" y="292625"/>
            <a:ext cx="551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Question 4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0" l="34081" r="34081" t="-170"/>
          <a:stretch/>
        </p:blipFill>
        <p:spPr>
          <a:xfrm>
            <a:off x="-75" y="0"/>
            <a:ext cx="291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3436100" y="1409075"/>
            <a:ext cx="5242500" cy="3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Many recent innovations have come out of the private sector and there is a move towards the use of commercial observations. How can the DA community engage more with the private sector?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3166400" y="292625"/>
            <a:ext cx="551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Question 5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170" l="34081" r="34081" t="-170"/>
          <a:stretch/>
        </p:blipFill>
        <p:spPr>
          <a:xfrm>
            <a:off x="-75" y="0"/>
            <a:ext cx="29112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3436100" y="1739025"/>
            <a:ext cx="5242500" cy="339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skill set do you think data assimilation scientists will need in the future and how can the community help bring on the next generation?</a:t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3166400" y="292625"/>
            <a:ext cx="551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20">
                <a:solidFill>
                  <a:srgbClr val="001743"/>
                </a:solidFill>
                <a:latin typeface="Calibri"/>
                <a:ea typeface="Calibri"/>
                <a:cs typeface="Calibri"/>
                <a:sym typeface="Calibri"/>
              </a:rPr>
              <a:t>Question 6</a:t>
            </a:r>
            <a:endParaRPr b="1" sz="3020">
              <a:solidFill>
                <a:srgbClr val="001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sign-2">
  <a:themeElements>
    <a:clrScheme name="Simple Light">
      <a:dk1>
        <a:srgbClr val="000000"/>
      </a:dk1>
      <a:lt1>
        <a:srgbClr val="FFFFFF"/>
      </a:lt1>
      <a:dk2>
        <a:srgbClr val="323C46"/>
      </a:dk2>
      <a:lt2>
        <a:srgbClr val="CBCFD1"/>
      </a:lt2>
      <a:accent1>
        <a:srgbClr val="003087"/>
      </a:accent1>
      <a:accent2>
        <a:srgbClr val="0085CA"/>
      </a:accent2>
      <a:accent3>
        <a:srgbClr val="001743"/>
      </a:accent3>
      <a:accent4>
        <a:srgbClr val="B71400"/>
      </a:accent4>
      <a:accent5>
        <a:srgbClr val="FF8400"/>
      </a:accent5>
      <a:accent6>
        <a:srgbClr val="EDD90B"/>
      </a:accent6>
      <a:hlink>
        <a:srgbClr val="0030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