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Proxima Nova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Nunito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8" roundtripDataSignature="AMtx7mgvqUmEjQy/aRabWteBlRcysLcB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ProximaNova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NunitoMedium-bold.fntdata"/><Relationship Id="rId12" Type="http://schemas.openxmlformats.org/officeDocument/2006/relationships/slide" Target="slides/slide7.xml"/><Relationship Id="rId34" Type="http://schemas.openxmlformats.org/officeDocument/2006/relationships/font" Target="fonts/NunitoMedium-regular.fntdata"/><Relationship Id="rId15" Type="http://schemas.openxmlformats.org/officeDocument/2006/relationships/slide" Target="slides/slide10.xml"/><Relationship Id="rId37" Type="http://schemas.openxmlformats.org/officeDocument/2006/relationships/font" Target="fonts/Nunito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NunitoMedium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6e3bb550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6e3bb550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61616"/>
                </a:solidFill>
                <a:highlight>
                  <a:srgbClr val="EAF6F0"/>
                </a:highlight>
              </a:rPr>
              <a:t>Configurable ATmospheric Chemistry (CATChem)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6a0ac675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6a0ac675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f1fc3637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4f1fc3637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756ae49b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g3756ae49b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756ae49b9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756ae49b9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SCHISM has been implemented by Dr. Joseph Zhang (College of William &amp; Mary) and other developers around the world, and licensed under Apache. SELFE was developed at the Oregon Health Sciences University. However, there are now significant differences between the two models.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SCHISM (Semi-implicit Cross-scale Hydroscience Integrated System Model) is an open-source community-supported modeling system based on unstructured grids, designed for </a:t>
            </a:r>
            <a:r>
              <a:rPr b="1" lang="en-US">
                <a:solidFill>
                  <a:srgbClr val="FF0000"/>
                </a:solidFill>
              </a:rPr>
              <a:t>seamless</a:t>
            </a:r>
            <a:r>
              <a:rPr lang="en-US">
                <a:solidFill>
                  <a:schemeClr val="dk1"/>
                </a:solidFill>
              </a:rPr>
              <a:t> simulation of 3D baroclinic circulation across creek-lake-river-estuary-shelf-ocean scales.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76a0ac67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76a0ac67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7110e495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7110e495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97cfe4dc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97cfe4dc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6a0ac675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6a0ac675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6a0ac675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6a0ac675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6e3bb550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76e3bb550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physics-to-dynamics coupling occurs at the atmospheric driver level. </a:t>
            </a:r>
            <a:endParaRPr sz="1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There are then two overlying infrastructure layers: </a:t>
            </a:r>
            <a:endParaRPr sz="1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80C8"/>
              </a:buClr>
              <a:buSzPts val="1000"/>
              <a:buFont typeface="Proxima Nova"/>
              <a:buChar char="-"/>
            </a:pPr>
            <a:r>
              <a:rPr lang="en-US" sz="1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ESMF layer, which couples to the atmospheric driver.</a:t>
            </a:r>
            <a:endParaRPr sz="1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80C8"/>
              </a:buClr>
              <a:buSzPts val="1000"/>
              <a:buFont typeface="Proxima Nova"/>
              <a:buChar char="-"/>
            </a:pPr>
            <a:r>
              <a:rPr lang="en-US" sz="1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NUOPC Cap, which interfaces with the underlying ESMF infrastructure layer.</a:t>
            </a:r>
            <a:endParaRPr sz="1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atmospheric driver contains the pieces to advance the ATM forward in time (e.g. call radiation, call physics, call dynamical-core)</a:t>
            </a:r>
            <a:endParaRPr sz="1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ESMF layer defines the “Entry points”, or wrappers to contents of the atmospheric driver (e.g. Call forecast_phase1, which contains calls to radiation and physics, for example).</a:t>
            </a:r>
            <a:endParaRPr sz="1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</a:rPr>
              <a:t>Build System (CMake)</a:t>
            </a:r>
            <a:endParaRPr sz="1000">
              <a:solidFill>
                <a:srgbClr val="595959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lang="en-US" sz="1000">
                <a:solidFill>
                  <a:srgbClr val="595959"/>
                </a:solidFill>
              </a:rPr>
              <a:t>Build MPAS dynamical core.</a:t>
            </a:r>
            <a:endParaRPr sz="1000">
              <a:solidFill>
                <a:srgbClr val="595959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lang="en-US" sz="1000">
                <a:solidFill>
                  <a:srgbClr val="595959"/>
                </a:solidFill>
              </a:rPr>
              <a:t>Build CCPP Physics and link to MPAS.</a:t>
            </a:r>
            <a:endParaRPr sz="10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</a:rPr>
              <a:t>Runtime (ATM driver)</a:t>
            </a:r>
            <a:endParaRPr sz="1000">
              <a:solidFill>
                <a:srgbClr val="595959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lang="en-US" sz="1000">
                <a:solidFill>
                  <a:srgbClr val="595959"/>
                </a:solidFill>
              </a:rPr>
              <a:t>Initialize MPAS dynamical core.</a:t>
            </a:r>
            <a:endParaRPr sz="1000">
              <a:solidFill>
                <a:srgbClr val="595959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lang="en-US" sz="1000">
                <a:solidFill>
                  <a:srgbClr val="595959"/>
                </a:solidFill>
              </a:rPr>
              <a:t>Initialize CCPP Physics</a:t>
            </a:r>
            <a:endParaRPr sz="1000">
              <a:solidFill>
                <a:srgbClr val="595959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lang="en-US" sz="1000">
                <a:solidFill>
                  <a:srgbClr val="595959"/>
                </a:solidFill>
              </a:rPr>
              <a:t>Run forecast phase(s)</a:t>
            </a:r>
            <a:endParaRPr sz="1000">
              <a:solidFill>
                <a:srgbClr val="595959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lang="en-US" sz="1000">
                <a:solidFill>
                  <a:srgbClr val="595959"/>
                </a:solidFill>
              </a:rPr>
              <a:t>Finalize model</a:t>
            </a:r>
            <a:endParaRPr sz="10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Google Shape;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/>
        </p:nvSpPr>
        <p:spPr>
          <a:xfrm>
            <a:off x="4468375" y="1146050"/>
            <a:ext cx="413910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world of weather is a fascinating universe filled with complex patterns and phenomena. These patterns, from a simple gust of wind to the formation of record-breaking hurricanes, play vital roles in our everyday lives and, to a broader extent, the equilibrium of our planet.</a:t>
            </a:r>
            <a:endParaRPr b="0" i="0" sz="1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Investigating these phenomena and understanding their mechanisms are central to NOAA's mission. Here, you'll find a range of information, from voyeuristic glimpses into the eye of a storm to detailed explanations of climate shapes.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Medium"/>
              <a:buChar char="●"/>
              <a:defRPr sz="1400">
                <a:latin typeface="Nunito Medium"/>
                <a:ea typeface="Nunito Medium"/>
                <a:cs typeface="Nunito Medium"/>
                <a:sym typeface="Nunito Medium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○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■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●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○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■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●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○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Medium"/>
              <a:buChar char="■"/>
              <a:defRPr sz="1200"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 SemiBold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pic>
        <p:nvPicPr>
          <p:cNvPr id="27" name="Google Shape;2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3"/>
          <p:cNvSpPr txBox="1"/>
          <p:nvPr/>
        </p:nvSpPr>
        <p:spPr>
          <a:xfrm>
            <a:off x="462650" y="1146050"/>
            <a:ext cx="8144700" cy="19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world of weather is a fascinating universe filled with complex patterns and phenomena. These patterns, from a simple gust of wind to the formation of record-breaking hurricanes, play vital roles in our everyday lives and, to a broader extent, the equilibrium of our planet.</a:t>
            </a:r>
            <a:endParaRPr b="0" i="0" sz="1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Investigating these phenomena and understanding their mechanisms are central to NOAA's mission. Here, you'll find a range of information, from voyeuristic glimpses into the eye of a storm to detailed explanations of climate shapes.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88475"/>
            <a:ext cx="9144000" cy="7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i.org/10.22541/essoar.175130532.28945101/v1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lab.noaa.gov/documents/12370130/12437941/20210406_UFS_Strategic_Plan_2021-2025_v1.0.pdf" TargetMode="External"/><Relationship Id="rId4" Type="http://schemas.openxmlformats.org/officeDocument/2006/relationships/hyperlink" Target="https://vlab.noaa.gov/documents/12370130/12994300/20210406_UFS_Organization_and_Governance_v1.0.pdf" TargetMode="External"/><Relationship Id="rId5" Type="http://schemas.openxmlformats.org/officeDocument/2006/relationships/hyperlink" Target="https://drive.google.com/drive/u/0/folders/17UltcCh7tPbRMpbGv-QX7SGuPuxhmrtW" TargetMode="External"/><Relationship Id="rId6" Type="http://schemas.openxmlformats.org/officeDocument/2006/relationships/hyperlink" Target="https://www.ufs.epic.noaa.gov/2023/09/model-infrastructure-development-in-ufs-weather-model/" TargetMode="External"/><Relationship Id="rId7" Type="http://schemas.openxmlformats.org/officeDocument/2006/relationships/hyperlink" Target="https://repository.library.noaa.gov/view/noaa/61453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gmd.copernicus.org/articles/16/2235/2023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i.org/10.5194/gmd-2024-124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ral.ucar.edu/model/community-fire-behavior-model#ufs3" TargetMode="External"/><Relationship Id="rId6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/>
        </p:nvSpPr>
        <p:spPr>
          <a:xfrm>
            <a:off x="489175" y="1068025"/>
            <a:ext cx="7808100" cy="36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333333"/>
                </a:solidFill>
              </a:rPr>
              <a:t>UFS Coupling: </a:t>
            </a:r>
            <a:endParaRPr b="1" sz="24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333333"/>
                </a:solidFill>
              </a:rPr>
              <a:t>How the UFS Is Being Expanded to Include Additional Environmental Modeling Components</a:t>
            </a:r>
            <a:endParaRPr b="1" sz="2400">
              <a:solidFill>
                <a:srgbClr val="33333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333333"/>
              </a:solidFill>
            </a:endParaRPr>
          </a:p>
          <a:p>
            <a:pPr indent="0" lvl="0" marL="38100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A4595"/>
                </a:solidFill>
              </a:rPr>
              <a:t>O</a:t>
            </a:r>
            <a:r>
              <a:rPr lang="en-US" sz="2300">
                <a:solidFill>
                  <a:srgbClr val="333333"/>
                </a:solidFill>
              </a:rPr>
              <a:t>verview of UFS components, their coupling, and highlights of newly developed capabilities</a:t>
            </a:r>
            <a:endParaRPr b="1" sz="23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Ligia Bernardet</a:t>
            </a:r>
            <a:endParaRPr b="0" i="0" sz="18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6e3bb550e_0_105"/>
          <p:cNvSpPr txBox="1"/>
          <p:nvPr>
            <p:ph type="title"/>
          </p:nvPr>
        </p:nvSpPr>
        <p:spPr>
          <a:xfrm>
            <a:off x="204850" y="133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739"/>
              <a:buFont typeface="Arial"/>
              <a:buNone/>
            </a:pPr>
            <a:r>
              <a:rPr lang="en-US"/>
              <a:t>New</a:t>
            </a:r>
            <a:r>
              <a:rPr lang="en-US"/>
              <a:t> (3): CATChem - </a:t>
            </a:r>
            <a:r>
              <a:rPr lang="en-US" sz="2133"/>
              <a:t>under development</a:t>
            </a:r>
            <a:endParaRPr sz="1533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g376e3bb550e_0_105"/>
          <p:cNvSpPr txBox="1"/>
          <p:nvPr/>
        </p:nvSpPr>
        <p:spPr>
          <a:xfrm>
            <a:off x="252225" y="706450"/>
            <a:ext cx="14190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Chemistry library and modeling component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All </a:t>
            </a:r>
            <a:r>
              <a:rPr lang="en-US" sz="1800">
                <a:solidFill>
                  <a:schemeClr val="dk2"/>
                </a:solidFill>
              </a:rPr>
              <a:t>UFS chemistry-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related code in one location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21" name="Google Shape;121;g376e3bb550e_0_105"/>
          <p:cNvCxnSpPr>
            <a:stCxn id="122" idx="2"/>
            <a:endCxn id="122" idx="2"/>
          </p:cNvCxnSpPr>
          <p:nvPr/>
        </p:nvCxnSpPr>
        <p:spPr>
          <a:xfrm>
            <a:off x="4561575" y="22304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g376e3bb550e_0_105"/>
          <p:cNvSpPr txBox="1"/>
          <p:nvPr/>
        </p:nvSpPr>
        <p:spPr>
          <a:xfrm>
            <a:off x="6181050" y="4216225"/>
            <a:ext cx="20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2"/>
                </a:solidFill>
              </a:rPr>
              <a:t>Led by NOAA Labs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He et al., 2025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4" name="Google Shape;124;g376e3bb550e_0_105"/>
          <p:cNvSpPr txBox="1"/>
          <p:nvPr/>
        </p:nvSpPr>
        <p:spPr>
          <a:xfrm>
            <a:off x="2825550" y="-67800"/>
            <a:ext cx="63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See B. </a:t>
            </a:r>
            <a:r>
              <a:rPr lang="en-US" sz="1800">
                <a:solidFill>
                  <a:schemeClr val="dk2"/>
                </a:solidFill>
              </a:rPr>
              <a:t>Baker</a:t>
            </a:r>
            <a:r>
              <a:rPr lang="en-US" sz="1800">
                <a:solidFill>
                  <a:schemeClr val="dk2"/>
                </a:solidFill>
              </a:rPr>
              <a:t> Thu </a:t>
            </a:r>
            <a:r>
              <a:rPr lang="en-US" sz="1800">
                <a:solidFill>
                  <a:schemeClr val="dk2"/>
                </a:solidFill>
              </a:rPr>
              <a:t>1PM</a:t>
            </a:r>
            <a:r>
              <a:rPr lang="en-US" sz="1800">
                <a:solidFill>
                  <a:schemeClr val="dk2"/>
                </a:solidFill>
              </a:rPr>
              <a:t> AQ Session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5" name="Google Shape;125;g376e3bb550e_0_105" title="UFS-Chem_concept_figu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525" y="706450"/>
            <a:ext cx="7297475" cy="350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76e3bb550e_0_105"/>
          <p:cNvSpPr/>
          <p:nvPr/>
        </p:nvSpPr>
        <p:spPr>
          <a:xfrm>
            <a:off x="3057125" y="2191550"/>
            <a:ext cx="710100" cy="461700"/>
          </a:xfrm>
          <a:prstGeom prst="ellipse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76e3bb550e_0_105"/>
          <p:cNvSpPr txBox="1"/>
          <p:nvPr/>
        </p:nvSpPr>
        <p:spPr>
          <a:xfrm>
            <a:off x="128650" y="3496775"/>
            <a:ext cx="1653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B45F06"/>
                </a:solidFill>
              </a:rPr>
              <a:t>CATChem will be coupled to the UFS WM using CCPP and/or NUOPC</a:t>
            </a:r>
            <a:endParaRPr sz="1600">
              <a:solidFill>
                <a:srgbClr val="B45F06"/>
              </a:solidFill>
            </a:endParaRPr>
          </a:p>
        </p:txBody>
      </p:sp>
      <p:cxnSp>
        <p:nvCxnSpPr>
          <p:cNvPr id="128" name="Google Shape;128;g376e3bb550e_0_105"/>
          <p:cNvCxnSpPr>
            <a:stCxn id="126" idx="4"/>
          </p:cNvCxnSpPr>
          <p:nvPr/>
        </p:nvCxnSpPr>
        <p:spPr>
          <a:xfrm rot="5400000">
            <a:off x="1555925" y="2509400"/>
            <a:ext cx="1712400" cy="2000100"/>
          </a:xfrm>
          <a:prstGeom prst="curvedConnector2">
            <a:avLst/>
          </a:prstGeom>
          <a:noFill/>
          <a:ln cap="flat" cmpd="sng" w="28575">
            <a:solidFill>
              <a:srgbClr val="B45F06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6a0ac6752_0_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Involved in Adding New Components</a:t>
            </a:r>
            <a:endParaRPr/>
          </a:p>
        </p:txBody>
      </p:sp>
      <p:sp>
        <p:nvSpPr>
          <p:cNvPr id="134" name="Google Shape;134;g376a0ac6752_0_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Projects via funding agency</a:t>
            </a:r>
            <a:r>
              <a:rPr lang="en-US" sz="1600"/>
              <a:t> (e.g., NOAA OSTI/WPO/CPO)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Application targets (need for research and/or operations)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Scientific innovation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Collaboration with ESMF coupling team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Do no harm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RTs (including on computational expenses and robustness/reliability)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Backwards compatibility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Concurrence for anything that hampers operations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Coding Standards</a:t>
            </a:r>
            <a:r>
              <a:rPr lang="en-US" sz="1600"/>
              <a:t> (purview of the component)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Ownership</a:t>
            </a:r>
            <a:r>
              <a:rPr lang="en-US" sz="1600"/>
              <a:t>: designated entity responsible for its maintenance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f1fc36372_0_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Final Remarks</a:t>
            </a:r>
            <a:endParaRPr/>
          </a:p>
        </p:txBody>
      </p:sp>
      <p:sp>
        <p:nvSpPr>
          <p:cNvPr id="140" name="Google Shape;140;g34f1fc36372_0_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The UFS is under active development with new components recently added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Keys to having an efficient and effective coupled system</a:t>
            </a:r>
            <a:endParaRPr sz="17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Effective technical coupling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Effective governance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Complexity brings power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Complexity increases maintenance overhead</a:t>
            </a:r>
            <a:endParaRPr/>
          </a:p>
        </p:txBody>
      </p:sp>
      <p:pic>
        <p:nvPicPr>
          <p:cNvPr id="141" name="Google Shape;141;g34f1fc36372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700" y="2107161"/>
            <a:ext cx="2599549" cy="259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4f1fc36372_0_85"/>
          <p:cNvSpPr txBox="1"/>
          <p:nvPr/>
        </p:nvSpPr>
        <p:spPr>
          <a:xfrm>
            <a:off x="7288350" y="4706705"/>
            <a:ext cx="108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By Gemini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756ae49b9b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Background materials</a:t>
            </a:r>
            <a:endParaRPr/>
          </a:p>
        </p:txBody>
      </p:sp>
      <p:sp>
        <p:nvSpPr>
          <p:cNvPr id="42" name="Google Shape;42;g3756ae49b9b_0_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2000"/>
              <a:t>Programmatic</a:t>
            </a:r>
            <a:endParaRPr b="1"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UFS Strategic Plan</a:t>
            </a:r>
            <a:r>
              <a:rPr lang="en-US" sz="1600"/>
              <a:t> 2021-2025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UFS Organization and Governance</a:t>
            </a:r>
            <a:r>
              <a:rPr lang="en-US" sz="1600"/>
              <a:t> 2021 (draft)</a:t>
            </a:r>
            <a:endParaRPr sz="16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 sz="1900"/>
              <a:t>Technical</a:t>
            </a:r>
            <a:endParaRPr b="1" sz="19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Dunlap et al. (UFS SAICCT), 2021. </a:t>
            </a:r>
            <a:r>
              <a:rPr lang="en-US" sz="16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UFS Architecture Diagrams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Wang, J. et al. , 2023.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Model infrastructure development in UFS weather model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Worthen, D. et al., 2024. </a:t>
            </a:r>
            <a:r>
              <a:rPr lang="en-US" sz="1600" u="sng">
                <a:solidFill>
                  <a:schemeClr val="hlink"/>
                </a:solidFill>
                <a:hlinkClick r:id="rId7"/>
              </a:rPr>
              <a:t>Coupling Infrastructure Capability in UFS Weather Model</a:t>
            </a:r>
            <a:endParaRPr sz="1600"/>
          </a:p>
        </p:txBody>
      </p:sp>
      <p:sp>
        <p:nvSpPr>
          <p:cNvPr id="43" name="Google Shape;43;g3756ae49b9b_0_1"/>
          <p:cNvSpPr txBox="1"/>
          <p:nvPr/>
        </p:nvSpPr>
        <p:spPr>
          <a:xfrm>
            <a:off x="825300" y="3608025"/>
            <a:ext cx="749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Thanks for fruitful discussions: </a:t>
            </a:r>
            <a:r>
              <a:rPr lang="en-US" sz="1800">
                <a:solidFill>
                  <a:schemeClr val="dk2"/>
                </a:solidFill>
              </a:rPr>
              <a:t>Jun Wang, Dustin Swales, Becky Schwantes, Pedro Jimenez, Hendrik Tolman, Brian Dobbins, Ann Tsay, ESMF Team, and many UFS colleagues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756ae49b9b_0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UFS Weather Model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Components</a:t>
            </a:r>
            <a:endParaRPr/>
          </a:p>
        </p:txBody>
      </p:sp>
      <p:sp>
        <p:nvSpPr>
          <p:cNvPr id="49" name="Google Shape;49;g3756ae49b9b_0_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Mediator:</a:t>
            </a:r>
            <a:r>
              <a:rPr lang="en-US" sz="1600"/>
              <a:t> CMEPS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Data Models: </a:t>
            </a:r>
            <a:r>
              <a:rPr lang="en-US" sz="1600"/>
              <a:t>CDEPS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Sea ice:</a:t>
            </a:r>
            <a:r>
              <a:rPr lang="en-US" sz="1600"/>
              <a:t> CICE6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Waves: </a:t>
            </a:r>
            <a:r>
              <a:rPr lang="en-US" sz="1600"/>
              <a:t>WW3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Fire:</a:t>
            </a:r>
            <a:r>
              <a:rPr lang="en-US" sz="1600"/>
              <a:t> Community Fire Behavior Model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Atmosphere: </a:t>
            </a:r>
            <a:r>
              <a:rPr lang="en-US" sz="1600"/>
              <a:t>FV3 and MPAS dycores, CCPP and Stochastics Physics, WAM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Land: </a:t>
            </a:r>
            <a:r>
              <a:rPr lang="en-US" sz="1600"/>
              <a:t>LM4, Noah MP (but also RUC, Noah, and NoahMP as CCPP parameterizations)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Ocean:</a:t>
            </a:r>
            <a:r>
              <a:rPr lang="en-US" sz="1600"/>
              <a:t> MOM6, ROMS (HYCOM being phased out)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Coastal: </a:t>
            </a:r>
            <a:r>
              <a:rPr lang="en-US" sz="1600"/>
              <a:t>ADCIRC, </a:t>
            </a:r>
            <a:r>
              <a:rPr lang="en-US" sz="1600"/>
              <a:t>SCHISM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Lakes:</a:t>
            </a:r>
            <a:r>
              <a:rPr lang="en-US" sz="1600"/>
              <a:t> FVCOM (and CLM Lake </a:t>
            </a:r>
            <a:r>
              <a:rPr lang="en-US" sz="1600"/>
              <a:t>as CCPP parameterization)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Aerosols and Chemistry: </a:t>
            </a:r>
            <a:r>
              <a:rPr lang="en-US" sz="1600"/>
              <a:t>CMAQ, GOCART, CATChem (</a:t>
            </a:r>
            <a:r>
              <a:rPr lang="en-US" sz="1600"/>
              <a:t>GFDL AM4.1)</a:t>
            </a:r>
            <a:endParaRPr sz="1600"/>
          </a:p>
        </p:txBody>
      </p:sp>
      <p:sp>
        <p:nvSpPr>
          <p:cNvPr id="50" name="Google Shape;50;g3756ae49b9b_0_14"/>
          <p:cNvSpPr txBox="1"/>
          <p:nvPr/>
        </p:nvSpPr>
        <p:spPr>
          <a:xfrm>
            <a:off x="3718275" y="1152475"/>
            <a:ext cx="526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</a:rPr>
              <a:t>Note that some components are not part of the authoritative UFS WM but are used by UFS Apps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6a0ac6752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UFS Components Outside of Weather Model</a:t>
            </a:r>
            <a:endParaRPr/>
          </a:p>
        </p:txBody>
      </p:sp>
      <p:sp>
        <p:nvSpPr>
          <p:cNvPr id="56" name="Google Shape;56;g376a0ac6752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Coupling exchange via </a:t>
            </a:r>
            <a:r>
              <a:rPr lang="en-US" u="sng"/>
              <a:t>disk</a:t>
            </a:r>
            <a:r>
              <a:rPr lang="en-US"/>
              <a:t> or </a:t>
            </a:r>
            <a:r>
              <a:rPr lang="en-US" u="sng"/>
              <a:t>in-core </a:t>
            </a:r>
            <a:endParaRPr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Pre-processing: </a:t>
            </a:r>
            <a:r>
              <a:rPr lang="en-US" sz="1600"/>
              <a:t>UFS-UTILS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Data Assimilation: </a:t>
            </a:r>
            <a:r>
              <a:rPr lang="en-US" sz="1600"/>
              <a:t>JEDI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Post-processing:</a:t>
            </a:r>
            <a:r>
              <a:rPr lang="en-US" sz="1600"/>
              <a:t> UPP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Vortex tracker: </a:t>
            </a:r>
            <a:r>
              <a:rPr lang="en-US" sz="1600"/>
              <a:t>GFDL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Verification: </a:t>
            </a:r>
            <a:r>
              <a:rPr lang="en-US" sz="1600"/>
              <a:t>METplus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I/O: ESMF </a:t>
            </a:r>
            <a:r>
              <a:rPr lang="en-US" sz="1600"/>
              <a:t>Write Grid Component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(...)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Workflow: </a:t>
            </a:r>
            <a:r>
              <a:rPr lang="en-US" sz="1600"/>
              <a:t>global workflow, RRFS workflow, HAFS workflow, SRW App workflow, Unified Workflow Tools, and others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7110e4954_0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Does the UFS have (sub) Components?</a:t>
            </a:r>
            <a:endParaRPr/>
          </a:p>
        </p:txBody>
      </p:sp>
      <p:sp>
        <p:nvSpPr>
          <p:cNvPr id="62" name="Google Shape;62;g377110e4954_0_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Harness existing community efforts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Enable hierarchy for scientific and software tests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Provide flexibility of </a:t>
            </a:r>
            <a:r>
              <a:rPr lang="en-US" sz="2000"/>
              <a:t>applications</a:t>
            </a:r>
            <a:endParaRPr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 sz="1800"/>
              <a:t>Short-Range Weather (RRFS): </a:t>
            </a:r>
            <a:r>
              <a:rPr lang="en-US" sz="1800"/>
              <a:t>atm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 sz="1800"/>
              <a:t>Hurricane (HAFS):</a:t>
            </a:r>
            <a:r>
              <a:rPr lang="en-US" sz="1800"/>
              <a:t> atm and ocean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 sz="1800"/>
              <a:t>Medium-Range Weather and S2S (GFS/GEFS/SFS): </a:t>
            </a:r>
            <a:r>
              <a:rPr lang="en-US" sz="1800"/>
              <a:t>atm, ocean, sea ice, waves</a:t>
            </a:r>
            <a:endParaRPr b="1"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 sz="1800"/>
              <a:t>Air Quality (AQM): </a:t>
            </a:r>
            <a:r>
              <a:rPr lang="en-US" sz="1800"/>
              <a:t>atm + CMAQ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 sz="1800"/>
              <a:t>Coastal</a:t>
            </a:r>
            <a:r>
              <a:rPr lang="en-US" sz="1800"/>
              <a:t>: DATatm + SCHISM + WW3 and other configurations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Etc.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97cfe4dca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Coupling Strategies: Intra-component</a:t>
            </a:r>
            <a:endParaRPr/>
          </a:p>
        </p:txBody>
      </p:sp>
      <p:sp>
        <p:nvSpPr>
          <p:cNvPr id="68" name="Google Shape;68;g3797cfe4dca_0_1"/>
          <p:cNvSpPr txBox="1"/>
          <p:nvPr/>
        </p:nvSpPr>
        <p:spPr>
          <a:xfrm>
            <a:off x="6575500" y="1484250"/>
            <a:ext cx="23526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</a:rPr>
              <a:t>Multi-agency: DTC, NOAA, </a:t>
            </a:r>
            <a:r>
              <a:rPr lang="en-US" sz="1600">
                <a:solidFill>
                  <a:schemeClr val="dk2"/>
                </a:solidFill>
              </a:rPr>
              <a:t>NCAR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</a:rPr>
              <a:t>Navy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2"/>
                </a:solidFill>
              </a:rPr>
              <a:t>The CCPP Framework is used to couple physics to the host model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69" name="Google Shape;69;g3797cfe4dc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450" y="1017725"/>
            <a:ext cx="4953150" cy="36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3797cfe4dca_0_1"/>
          <p:cNvSpPr txBox="1"/>
          <p:nvPr/>
        </p:nvSpPr>
        <p:spPr>
          <a:xfrm>
            <a:off x="2505325" y="4658300"/>
            <a:ext cx="390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From Heinzeller et al., 2023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6a0ac6752_0_12"/>
          <p:cNvSpPr txBox="1"/>
          <p:nvPr>
            <p:ph type="title"/>
          </p:nvPr>
        </p:nvSpPr>
        <p:spPr>
          <a:xfrm>
            <a:off x="311700" y="445025"/>
            <a:ext cx="8832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Coupling Strategies: Inter-Component with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ESMF</a:t>
            </a:r>
            <a:endParaRPr/>
          </a:p>
        </p:txBody>
      </p:sp>
      <p:sp>
        <p:nvSpPr>
          <p:cNvPr id="76" name="Google Shape;76;g376a0ac6752_0_12"/>
          <p:cNvSpPr txBox="1"/>
          <p:nvPr>
            <p:ph idx="1" type="body"/>
          </p:nvPr>
        </p:nvSpPr>
        <p:spPr>
          <a:xfrm>
            <a:off x="6312475" y="1152425"/>
            <a:ext cx="2519700" cy="3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Multi-agency: NOAA, NASA, NCAR, Navy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NUOPC Layer extends ESMF for more interoperability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CMEPS is a NUOPC-compliant mediator that standardizes coupling science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77" name="Google Shape;77;g376a0ac6752_0_12" title="UFS System Architecture_ Sub-system_ Forecast Mode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275" y="1152425"/>
            <a:ext cx="5540599" cy="3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6a0ac6752_0_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(1) : Fire Behavior Model</a:t>
            </a:r>
            <a:endParaRPr/>
          </a:p>
        </p:txBody>
      </p:sp>
      <p:sp>
        <p:nvSpPr>
          <p:cNvPr id="83" name="Google Shape;83;g376a0ac6752_0_25"/>
          <p:cNvSpPr txBox="1"/>
          <p:nvPr>
            <p:ph idx="1" type="body"/>
          </p:nvPr>
        </p:nvSpPr>
        <p:spPr>
          <a:xfrm>
            <a:off x="311700" y="10762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Jimenez et al., 2025.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https://doi.org/10.5194/gmd-2024-124</a:t>
            </a:r>
            <a:r>
              <a:rPr lang="en-US"/>
              <a:t> </a:t>
            </a:r>
            <a:r>
              <a:rPr b="1" lang="en-US"/>
              <a:t>(led by NCAR</a:t>
            </a:r>
            <a:r>
              <a:rPr lang="en-US"/>
              <a:t>)</a:t>
            </a:r>
            <a:endParaRPr/>
          </a:p>
        </p:txBody>
      </p:sp>
      <p:sp>
        <p:nvSpPr>
          <p:cNvPr id="84" name="Google Shape;84;g376a0ac6752_0_25"/>
          <p:cNvSpPr txBox="1"/>
          <p:nvPr/>
        </p:nvSpPr>
        <p:spPr>
          <a:xfrm>
            <a:off x="5303400" y="0"/>
            <a:ext cx="384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See P. Jimenez talk Thu 10:45 AM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5" name="Google Shape;85;g376a0ac6752_0_25" title="Screenshot 2025-08-21 at 9.27.25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4700" y="1748925"/>
            <a:ext cx="4501051" cy="271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6" name="Google Shape;86;g376a0ac6752_0_25"/>
          <p:cNvSpPr txBox="1"/>
          <p:nvPr/>
        </p:nvSpPr>
        <p:spPr>
          <a:xfrm>
            <a:off x="4367600" y="4466725"/>
            <a:ext cx="37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hlinkClick r:id="rId5"/>
              </a:rPr>
              <a:t>https://ral.ucar.edu/model/community-fire-behavior-model#ufs3</a:t>
            </a:r>
            <a:endParaRPr sz="1000"/>
          </a:p>
        </p:txBody>
      </p:sp>
      <p:pic>
        <p:nvPicPr>
          <p:cNvPr id="87" name="Google Shape;87;g376a0ac6752_0_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150" y="1748925"/>
            <a:ext cx="2717800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376a0ac6752_0_25"/>
          <p:cNvSpPr txBox="1"/>
          <p:nvPr/>
        </p:nvSpPr>
        <p:spPr>
          <a:xfrm>
            <a:off x="2419850" y="4408769"/>
            <a:ext cx="108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By Gemini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6e3bb550e_0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/>
              <a:t>New (2): MPAS dy</a:t>
            </a:r>
            <a:r>
              <a:rPr lang="en-US" sz="2750"/>
              <a:t>core (Led by DTC and GSL)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" name="Google Shape;94;g376e3bb550e_0_18"/>
          <p:cNvSpPr txBox="1"/>
          <p:nvPr/>
        </p:nvSpPr>
        <p:spPr>
          <a:xfrm>
            <a:off x="171450" y="1057225"/>
            <a:ext cx="8849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Under development: UFS Weather Model with MPAS dycore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5" name="Google Shape;95;g376e3bb550e_0_18"/>
          <p:cNvSpPr txBox="1"/>
          <p:nvPr/>
        </p:nvSpPr>
        <p:spPr>
          <a:xfrm>
            <a:off x="544200" y="2318000"/>
            <a:ext cx="2629500" cy="2676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FV3-ATM NUOPC Cap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6" name="Google Shape;96;g376e3bb550e_0_18"/>
          <p:cNvSpPr txBox="1"/>
          <p:nvPr/>
        </p:nvSpPr>
        <p:spPr>
          <a:xfrm>
            <a:off x="544200" y="2789650"/>
            <a:ext cx="2629500" cy="2676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ESMF fcst grid comp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7" name="Google Shape;97;g376e3bb550e_0_18"/>
          <p:cNvSpPr txBox="1"/>
          <p:nvPr/>
        </p:nvSpPr>
        <p:spPr>
          <a:xfrm>
            <a:off x="3752850" y="2761000"/>
            <a:ext cx="2481000" cy="267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FV3-ESMF fcst grid comp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8" name="Google Shape;98;g376e3bb550e_0_18"/>
          <p:cNvSpPr txBox="1"/>
          <p:nvPr/>
        </p:nvSpPr>
        <p:spPr>
          <a:xfrm>
            <a:off x="989400" y="3261300"/>
            <a:ext cx="1926000" cy="267600"/>
          </a:xfrm>
          <a:prstGeom prst="rect">
            <a:avLst/>
          </a:prstGeom>
          <a:solidFill>
            <a:srgbClr val="D9D2E9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FV3ATM Driver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9" name="Google Shape;99;g376e3bb550e_0_18"/>
          <p:cNvSpPr txBox="1"/>
          <p:nvPr/>
        </p:nvSpPr>
        <p:spPr>
          <a:xfrm>
            <a:off x="6642000" y="3220775"/>
            <a:ext cx="2094000" cy="267600"/>
          </a:xfrm>
          <a:prstGeom prst="rect">
            <a:avLst/>
          </a:prstGeom>
          <a:solidFill>
            <a:srgbClr val="B4A7D6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MPASATM Driver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0" name="Google Shape;100;g376e3bb550e_0_18"/>
          <p:cNvSpPr txBox="1"/>
          <p:nvPr/>
        </p:nvSpPr>
        <p:spPr>
          <a:xfrm>
            <a:off x="1806900" y="3742050"/>
            <a:ext cx="1366800" cy="267600"/>
          </a:xfrm>
          <a:prstGeom prst="rect">
            <a:avLst/>
          </a:prstGeom>
          <a:solidFill>
            <a:srgbClr val="D5A6BD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CCPP Physics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g376e3bb550e_0_18"/>
          <p:cNvSpPr txBox="1"/>
          <p:nvPr/>
        </p:nvSpPr>
        <p:spPr>
          <a:xfrm>
            <a:off x="5836100" y="3736813"/>
            <a:ext cx="1366800" cy="267600"/>
          </a:xfrm>
          <a:prstGeom prst="rect">
            <a:avLst/>
          </a:prstGeom>
          <a:solidFill>
            <a:srgbClr val="D5A6BD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CCPP Physics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g376e3bb550e_0_18"/>
          <p:cNvSpPr txBox="1"/>
          <p:nvPr/>
        </p:nvSpPr>
        <p:spPr>
          <a:xfrm>
            <a:off x="418750" y="3732950"/>
            <a:ext cx="1284900" cy="2676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FV3 dycore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g376e3bb550e_0_18"/>
          <p:cNvSpPr txBox="1"/>
          <p:nvPr/>
        </p:nvSpPr>
        <p:spPr>
          <a:xfrm>
            <a:off x="7436100" y="3736813"/>
            <a:ext cx="1284900" cy="267600"/>
          </a:xfrm>
          <a:prstGeom prst="rect">
            <a:avLst/>
          </a:prstGeom>
          <a:solidFill>
            <a:srgbClr val="EA9999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MPAS dycore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g376e3bb550e_0_18"/>
          <p:cNvSpPr txBox="1"/>
          <p:nvPr/>
        </p:nvSpPr>
        <p:spPr>
          <a:xfrm>
            <a:off x="4900050" y="2252700"/>
            <a:ext cx="2797500" cy="267600"/>
          </a:xfrm>
          <a:prstGeom prst="rect">
            <a:avLst/>
          </a:prstGeom>
          <a:solidFill>
            <a:srgbClr val="9FC5E8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UFSATM NUOPC Cap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g376e3bb550e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g376e3bb550e_0_18"/>
          <p:cNvSpPr txBox="1"/>
          <p:nvPr/>
        </p:nvSpPr>
        <p:spPr>
          <a:xfrm>
            <a:off x="2825550" y="8400"/>
            <a:ext cx="63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See Thu 1 PM SRW Session &amp; 3:30 PM MPAS Panel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7" name="Google Shape;107;g376e3bb550e_0_18"/>
          <p:cNvSpPr txBox="1"/>
          <p:nvPr/>
        </p:nvSpPr>
        <p:spPr>
          <a:xfrm>
            <a:off x="4282550" y="3219299"/>
            <a:ext cx="1757400" cy="267600"/>
          </a:xfrm>
          <a:prstGeom prst="rect">
            <a:avLst/>
          </a:prstGeom>
          <a:solidFill>
            <a:srgbClr val="D9D2E9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FV3ATM Driver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8" name="Google Shape;108;g376e3bb550e_0_18"/>
          <p:cNvSpPr txBox="1"/>
          <p:nvPr/>
        </p:nvSpPr>
        <p:spPr>
          <a:xfrm>
            <a:off x="4362100" y="3735313"/>
            <a:ext cx="1240800" cy="2676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FV3 dycore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g376e3bb550e_0_18"/>
          <p:cNvSpPr/>
          <p:nvPr/>
        </p:nvSpPr>
        <p:spPr>
          <a:xfrm>
            <a:off x="171450" y="2103200"/>
            <a:ext cx="3293100" cy="205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76e3bb550e_0_18"/>
          <p:cNvSpPr txBox="1"/>
          <p:nvPr/>
        </p:nvSpPr>
        <p:spPr>
          <a:xfrm>
            <a:off x="2713950" y="4709625"/>
            <a:ext cx="498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Schematic courtesy of Dustin Swales (NOAA GSL and DTC)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g376e3bb550e_0_18"/>
          <p:cNvSpPr/>
          <p:nvPr/>
        </p:nvSpPr>
        <p:spPr>
          <a:xfrm>
            <a:off x="3669600" y="2103200"/>
            <a:ext cx="5351400" cy="2074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376e3bb550e_0_18"/>
          <p:cNvSpPr txBox="1"/>
          <p:nvPr/>
        </p:nvSpPr>
        <p:spPr>
          <a:xfrm>
            <a:off x="6350400" y="2764000"/>
            <a:ext cx="2584200" cy="267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MPAS</a:t>
            </a:r>
            <a:r>
              <a:rPr lang="en-US" sz="1500">
                <a:solidFill>
                  <a:schemeClr val="dk2"/>
                </a:solidFill>
              </a:rPr>
              <a:t>-ESMF fcst grid comp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13" name="Google Shape;113;g376e3bb550e_0_18"/>
          <p:cNvSpPr txBox="1"/>
          <p:nvPr/>
        </p:nvSpPr>
        <p:spPr>
          <a:xfrm>
            <a:off x="1160775" y="1702088"/>
            <a:ext cx="118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BEFORE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4" name="Google Shape;114;g376e3bb550e_0_18"/>
          <p:cNvSpPr txBox="1"/>
          <p:nvPr/>
        </p:nvSpPr>
        <p:spPr>
          <a:xfrm>
            <a:off x="5602900" y="1669425"/>
            <a:ext cx="96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AFTER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SL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