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hZ+cFlICcBnVOE/Z5vqQGD7RCK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MavenPro-bold.fntdata"/><Relationship Id="rId10" Type="http://schemas.openxmlformats.org/officeDocument/2006/relationships/slide" Target="slides/slide5.xml"/><Relationship Id="rId21" Type="http://schemas.openxmlformats.org/officeDocument/2006/relationships/font" Target="fonts/MavenPr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title="wave1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" name="Google Shape;13;p13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pic>
        <p:nvPicPr>
          <p:cNvPr id="17" name="Google Shape;17;p14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14"/>
          <p:cNvGrpSpPr/>
          <p:nvPr/>
        </p:nvGrpSpPr>
        <p:grpSpPr>
          <a:xfrm>
            <a:off x="809701" y="598575"/>
            <a:ext cx="1072800" cy="0"/>
            <a:chOff x="1376350" y="528325"/>
            <a:chExt cx="1072800" cy="0"/>
          </a:xfrm>
        </p:grpSpPr>
        <p:cxnSp>
          <p:nvCxnSpPr>
            <p:cNvPr id="19" name="Google Shape;19;p1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1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1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5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6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29" name="Google Shape;29;p1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30" name="Google Shape;30;p1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33" name="Google Shape;33;p1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1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37" name="Google Shape;37;p1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" name="Google Shape;41;p16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42" name="Google Shape;42;p1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43" name="Google Shape;43;p1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1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46" name="Google Shape;46;p1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1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50" name="Google Shape;50;p1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55" name="Google Shape;55;p1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0" name="Google Shape;60;p16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694199" y="553180"/>
            <a:ext cx="7750361" cy="6789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694199" y="1451787"/>
            <a:ext cx="3799980" cy="31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17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7"/>
          <p:cNvGrpSpPr/>
          <p:nvPr/>
        </p:nvGrpSpPr>
        <p:grpSpPr>
          <a:xfrm>
            <a:off x="808072" y="598575"/>
            <a:ext cx="1072800" cy="0"/>
            <a:chOff x="1376350" y="528325"/>
            <a:chExt cx="1072800" cy="0"/>
          </a:xfrm>
        </p:grpSpPr>
        <p:cxnSp>
          <p:nvCxnSpPr>
            <p:cNvPr id="68" name="Google Shape;68;p1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1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1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666325" y="1448547"/>
            <a:ext cx="3799980" cy="31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18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8"/>
          <p:cNvGrpSpPr/>
          <p:nvPr/>
        </p:nvGrpSpPr>
        <p:grpSpPr>
          <a:xfrm>
            <a:off x="812145" y="599660"/>
            <a:ext cx="1072800" cy="0"/>
            <a:chOff x="1376350" y="528325"/>
            <a:chExt cx="1072800" cy="0"/>
          </a:xfrm>
        </p:grpSpPr>
        <p:cxnSp>
          <p:nvCxnSpPr>
            <p:cNvPr id="76" name="Google Shape;76;p18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" name="Google Shape;77;p18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18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9" name="Google Shape;79;p18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694200" y="2691319"/>
            <a:ext cx="3799980" cy="77788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851780" y="553179"/>
            <a:ext cx="3669650" cy="42021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9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>
            <p:ph type="title"/>
          </p:nvPr>
        </p:nvSpPr>
        <p:spPr>
          <a:xfrm>
            <a:off x="694200" y="553180"/>
            <a:ext cx="3799980" cy="6789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6" name="Google Shape;86;p19"/>
          <p:cNvGrpSpPr/>
          <p:nvPr/>
        </p:nvGrpSpPr>
        <p:grpSpPr>
          <a:xfrm>
            <a:off x="812145" y="599660"/>
            <a:ext cx="1072800" cy="0"/>
            <a:chOff x="1376350" y="528325"/>
            <a:chExt cx="1072800" cy="0"/>
          </a:xfrm>
        </p:grpSpPr>
        <p:cxnSp>
          <p:nvCxnSpPr>
            <p:cNvPr id="87" name="Google Shape;87;p1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1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732817" y="4189379"/>
            <a:ext cx="6614809" cy="484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20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96" name="Google Shape;96;p2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97" name="Google Shape;97;p2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Google Shape;101;p2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02" name="Google Shape;102;p2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107;p2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2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2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13" name="Google Shape;113;p2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Google Shape;116;p2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17" name="Google Shape;117;p2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2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23" name="Google Shape;123;p2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2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28" name="Google Shape;128;p2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2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32" name="Google Shape;132;p2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2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38" name="Google Shape;138;p2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2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43" name="Google Shape;143;p2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2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48" name="Google Shape;148;p2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2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52" name="Google Shape;152;p2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2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57" name="Google Shape;157;p2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2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62" name="Google Shape;162;p2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2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68" name="Google Shape;168;p2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2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73" name="Google Shape;173;p2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2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77" name="Google Shape;177;p2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2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82" name="Google Shape;182;p2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2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88" name="Google Shape;188;p2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2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193" name="Google Shape;193;p2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2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197" name="Google Shape;197;p2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" name="Google Shape;202;p2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03" name="Google Shape;203;p2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2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08" name="Google Shape;208;p2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2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13" name="Google Shape;213;p2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p2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17" name="Google Shape;217;p2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2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" name="Google Shape;223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3205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2"/>
          <p:cNvSpPr txBox="1"/>
          <p:nvPr/>
        </p:nvSpPr>
        <p:spPr>
          <a:xfrm>
            <a:off x="8469549" y="4760069"/>
            <a:ext cx="4665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i.org/10.25923/gfbx-pk53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"/>
          <p:cNvSpPr txBox="1"/>
          <p:nvPr>
            <p:ph type="ctrTitle"/>
          </p:nvPr>
        </p:nvSpPr>
        <p:spPr>
          <a:xfrm>
            <a:off x="422564" y="1627908"/>
            <a:ext cx="8291945" cy="1858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09"/>
              <a:buNone/>
            </a:pPr>
            <a:r>
              <a:rPr lang="en-US" sz="4400"/>
              <a:t>Software modernization for the UFS </a:t>
            </a:r>
            <a:r>
              <a:rPr lang="en-US" sz="2700"/>
              <a:t>A  position paper</a:t>
            </a:r>
            <a:br>
              <a:rPr lang="en-US" sz="2700"/>
            </a:br>
            <a:r>
              <a:rPr lang="en-US" sz="2700" u="sng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https://doi.org/10.25923/gfbx-pk53</a:t>
            </a:r>
            <a:br>
              <a:rPr lang="en-US" sz="2700">
                <a:solidFill>
                  <a:srgbClr val="FFC000"/>
                </a:solidFill>
              </a:rPr>
            </a:br>
            <a:br>
              <a:rPr lang="en-US"/>
            </a:br>
            <a:endParaRPr/>
          </a:p>
        </p:txBody>
      </p:sp>
      <p:sp>
        <p:nvSpPr>
          <p:cNvPr id="231" name="Google Shape;231;p1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Hendrik Tolman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September 10,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Some initial considerations </a:t>
            </a:r>
            <a:endParaRPr/>
          </a:p>
        </p:txBody>
      </p:sp>
      <p:sp>
        <p:nvSpPr>
          <p:cNvPr id="286" name="Google Shape;286;p10"/>
          <p:cNvSpPr txBox="1"/>
          <p:nvPr>
            <p:ph idx="1" type="body"/>
          </p:nvPr>
        </p:nvSpPr>
        <p:spPr>
          <a:xfrm>
            <a:off x="693738" y="1417638"/>
            <a:ext cx="7756525" cy="30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/>
              <a:t>Linkage to load balancing and general code optimization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/>
              <a:t>Moving to localized data structures in general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/>
              <a:t>Core parallel approach is domain decomposition for exascale computing.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/>
              <a:t>We need to move aways from a CMEPS style global data exchange for exascale coupling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/>
              <a:t>This does not mean we need to move away from ESMF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/>
              <a:t>Close coupling with different coupling time steps for different parts of a component model is needed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/>
              <a:t>See MOM6 – sea ice coupling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837"/>
              <a:buChar char="●"/>
            </a:pPr>
            <a:r>
              <a:rPr lang="en-US" sz="1600"/>
              <a:t>Consider National Water Model NextGen strategy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/>
              <a:t>BMI + domain approach allows for different hydro packages used for different regions.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/>
              <a:t>Domains with halos versus domains with boundary data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942"/>
              <a:buChar char="○"/>
            </a:pPr>
            <a:r>
              <a:rPr lang="en-US" sz="1400"/>
              <a:t>Also applicable to e.g., coastal versus deep ocean wave model coupling</a:t>
            </a:r>
            <a:endParaRPr/>
          </a:p>
        </p:txBody>
      </p:sp>
      <p:sp>
        <p:nvSpPr>
          <p:cNvPr id="287" name="Google Shape;287;p10"/>
          <p:cNvSpPr txBox="1"/>
          <p:nvPr/>
        </p:nvSpPr>
        <p:spPr>
          <a:xfrm>
            <a:off x="5749635" y="193964"/>
            <a:ext cx="3082637" cy="307777"/>
          </a:xfrm>
          <a:prstGeom prst="rect">
            <a:avLst/>
          </a:prstGeom>
          <a:solidFill>
            <a:srgbClr val="B9E7E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beyond the report …..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/>
          <p:nvPr>
            <p:ph type="title"/>
          </p:nvPr>
        </p:nvSpPr>
        <p:spPr>
          <a:xfrm>
            <a:off x="823913" y="763588"/>
            <a:ext cx="7364123" cy="3573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7200"/>
              <a:t>Discussion Time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237" name="Google Shape;237;p2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078"/>
              <a:buChar char="●"/>
            </a:pPr>
            <a:r>
              <a:rPr lang="en-US" sz="1800"/>
              <a:t>Purpose: 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324"/>
              <a:buChar char="○"/>
            </a:pPr>
            <a:r>
              <a:rPr lang="en-US" sz="1600"/>
              <a:t>Position paper on software modernization for  the UFS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324"/>
              <a:buChar char="■"/>
            </a:pPr>
            <a:r>
              <a:rPr lang="en-US" sz="1600"/>
              <a:t>Inventory of current activities through selected interviews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324"/>
              <a:buChar char="■"/>
            </a:pPr>
            <a:r>
              <a:rPr lang="en-US" sz="1600"/>
              <a:t>Encouraging formal projects on this topic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078"/>
              <a:buChar char="●"/>
            </a:pPr>
            <a:r>
              <a:rPr lang="en-US" sz="1800"/>
              <a:t>Scope: 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324"/>
              <a:buChar char="○"/>
            </a:pPr>
            <a:r>
              <a:rPr lang="en-US" sz="1600"/>
              <a:t>Focuses on traditional physics-based numerical model, AI/ML tools for modernization are considered relevant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078"/>
              <a:buChar char="●"/>
            </a:pPr>
            <a:r>
              <a:rPr lang="en-US" sz="1800"/>
              <a:t>UFS Strategy: 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324"/>
              <a:buChar char="○"/>
            </a:pPr>
            <a:r>
              <a:rPr lang="en-US" sz="1600"/>
              <a:t>Enables more efficient modernization as it limits the number of models to be considered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078"/>
              <a:buChar char="●"/>
            </a:pPr>
            <a:r>
              <a:rPr lang="en-US" sz="1800"/>
              <a:t>This presentation: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4324"/>
              <a:buChar char="○"/>
            </a:pPr>
            <a:r>
              <a:rPr lang="en-US" sz="1600"/>
              <a:t>Focus on outcomes / coupling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Current state and need </a:t>
            </a:r>
            <a:endParaRPr/>
          </a:p>
        </p:txBody>
      </p:sp>
      <p:sp>
        <p:nvSpPr>
          <p:cNvPr id="243" name="Google Shape;243;p3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UFS has matured, with many applications supported by EPIC, and with a shrinking NOAA production suite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>
                <a:solidFill>
                  <a:srgbClr val="6262D3"/>
                </a:solidFill>
              </a:rPr>
              <a:t>Environmental component model coupling is maturing, but there's a need for more integrated coupling approaches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Existing / older code architectures are often not optimal for new hardware (exascale computing, GPUs).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Software modernization is a long-standing issue, but has not been addressed systematically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Driving factors</a:t>
            </a:r>
            <a:endParaRPr/>
          </a:p>
        </p:txBody>
      </p:sp>
      <p:sp>
        <p:nvSpPr>
          <p:cNvPr id="249" name="Google Shape;249;p4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Hardware Architecture Evolution: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Transition from CPU to GPU.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Move towards exascale computing.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Last major refactoring was for hardware 25 years ago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UFS issues: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Portability versus performance: is there a conflict?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Next-Generation Coupling: </a:t>
            </a:r>
            <a:r>
              <a:rPr lang="en-US" sz="1600">
                <a:solidFill>
                  <a:srgbClr val="6262D3"/>
                </a:solidFill>
              </a:rPr>
              <a:t>The current CMEPS API-level coupling (built around ESMF/NUOPC) is becoming a bottleneck for load balancing and optimization. More integrated, object-oriented coupling is needed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Key issues discussed in interviews</a:t>
            </a:r>
            <a:endParaRPr/>
          </a:p>
        </p:txBody>
      </p:sp>
      <p:sp>
        <p:nvSpPr>
          <p:cNvPr id="255" name="Google Shape;255;p5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Open Source and Open Science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Fault Tolerance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6262D3"/>
                </a:solidFill>
              </a:rPr>
              <a:t>Load Balancing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6262D3"/>
                </a:solidFill>
              </a:rPr>
              <a:t>Optimization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6262D3"/>
                </a:solidFill>
              </a:rPr>
              <a:t>Coupling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Code quality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Knowledge and expertise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Do we need to move away from Fortran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</p:txBody>
      </p:sp>
      <p:sp>
        <p:nvSpPr>
          <p:cNvPr id="256" name="Google Shape;256;p5"/>
          <p:cNvSpPr txBox="1"/>
          <p:nvPr/>
        </p:nvSpPr>
        <p:spPr>
          <a:xfrm>
            <a:off x="5749635" y="193964"/>
            <a:ext cx="3082637" cy="307777"/>
          </a:xfrm>
          <a:prstGeom prst="rect">
            <a:avLst/>
          </a:prstGeom>
          <a:solidFill>
            <a:srgbClr val="B9E7E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report for details / interviewees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Outcomes 1/2</a:t>
            </a:r>
            <a:endParaRPr/>
          </a:p>
        </p:txBody>
      </p:sp>
      <p:sp>
        <p:nvSpPr>
          <p:cNvPr id="262" name="Google Shape;262;p6"/>
          <p:cNvSpPr txBox="1"/>
          <p:nvPr>
            <p:ph idx="1" type="body"/>
          </p:nvPr>
        </p:nvSpPr>
        <p:spPr>
          <a:xfrm>
            <a:off x="694200" y="1418194"/>
            <a:ext cx="7306800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Open-source and open-science are here to stay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Fault tolerance is less of an issue now then 10 years ago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There is no universally preferred method for software modernization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AI/ML tools are crucial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Code Quality: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CI/CD and DevOps positively impact code quality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Unit testing “+” is crucial for efficient development workflows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Coupling of Component Models: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600"/>
              <a:t>Present NEMS - ESMF/NUOPC style impedes load balancing and optimization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Outcomes 2/2</a:t>
            </a:r>
            <a:endParaRPr/>
          </a:p>
        </p:txBody>
      </p:sp>
      <p:sp>
        <p:nvSpPr>
          <p:cNvPr id="268" name="Google Shape;268;p7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270"/>
              <a:buChar char="●"/>
            </a:pPr>
            <a:r>
              <a:rPr lang="en-US" sz="2000"/>
              <a:t>Optimization: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6066"/>
              <a:buChar char="○"/>
            </a:pPr>
            <a:r>
              <a:rPr lang="en-US" sz="1800"/>
              <a:t>Data structure design is critical but not universal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6066"/>
              <a:buChar char="○"/>
            </a:pPr>
            <a:r>
              <a:rPr lang="en-US" sz="1800"/>
              <a:t>Moving away from Fortran becomes more urgent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6066"/>
              <a:buChar char="■"/>
            </a:pPr>
            <a:r>
              <a:rPr lang="en-US" sz="1800"/>
              <a:t>Significant experience with Python and C++ and middleware / DSLs. Look at Julia or Rust?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6066"/>
              <a:buChar char="○"/>
            </a:pPr>
            <a:r>
              <a:rPr lang="en-US" sz="1800"/>
              <a:t>Deploying cutting-edge tools on FISMA-high operational computers presents unique challenges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6066"/>
              <a:buChar char="■"/>
            </a:pPr>
            <a:r>
              <a:rPr lang="en-US" sz="1800"/>
              <a:t>collaborate early with NCO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6066"/>
              <a:buChar char="○"/>
            </a:pPr>
            <a:r>
              <a:rPr lang="en-US" sz="1800"/>
              <a:t>Big potential speed up with end-to-end modernization: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6066"/>
              <a:buChar char="■"/>
            </a:pPr>
            <a:r>
              <a:rPr lang="en-US" sz="1800"/>
              <a:t>2-5x for CPUs and 10-30x for GPUs demonstrated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Action items 1/2</a:t>
            </a:r>
            <a:endParaRPr/>
          </a:p>
        </p:txBody>
      </p:sp>
      <p:sp>
        <p:nvSpPr>
          <p:cNvPr id="274" name="Google Shape;274;p8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Track Modernization Efforts: 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The UFS community should not mandate a detailed strategy but track existing modernization efforts as part of the annual UFS inventory.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“Owners” of UFS components are strongly encouraged to: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Implement “decoupled” (modular) software with unit / integration / functional / regression testing in their open-science workflows.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Strategically accelerate the transition away from Fortran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Coordinate with operations early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type="title"/>
          </p:nvPr>
        </p:nvSpPr>
        <p:spPr>
          <a:xfrm>
            <a:off x="694200" y="550650"/>
            <a:ext cx="7756846" cy="6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Action items 2/2</a:t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694200" y="1418194"/>
            <a:ext cx="7756846" cy="3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Next-Generation Coupling : 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/>
              <a:t>The UFS community (SAICCT ?) needs to develop a plan for the next-generation coupling approach, including: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/>
              <a:t>Selecting a more closely coupled, community-based open-source methodology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/>
              <a:t>Assessing if this will replace or supplement / expand the current CMEPS - ESMF/NUOPC approach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/>
              <a:t>Evaluating feasibility of formal collaborations (e.g., NWS-OAR-NCAR MOA)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Hendrik Tolman</dc:creator>
</cp:coreProperties>
</file>