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
      <p:font typeface="Nunito"/>
      <p:regular r:id="rId16"/>
      <p:bold r:id="rId17"/>
      <p:italic r:id="rId18"/>
      <p:boldItalic r:id="rId19"/>
    </p:embeddedFont>
    <p:embeddedFont>
      <p:font typeface="Lato"/>
      <p:regular r:id="rId20"/>
      <p:bold r:id="rId21"/>
      <p:italic r:id="rId22"/>
      <p:boldItalic r:id="rId23"/>
    </p:embeddedFont>
    <p:embeddedFont>
      <p:font typeface="Maven Pro"/>
      <p:regular r:id="rId24"/>
      <p:bold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MavenPro-regular.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MavenPro-bold.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Nunito-bold.fntdata"/><Relationship Id="rId16" Type="http://schemas.openxmlformats.org/officeDocument/2006/relationships/font" Target="fonts/Nunito-regular.fntdata"/><Relationship Id="rId19" Type="http://schemas.openxmlformats.org/officeDocument/2006/relationships/font" Target="fonts/Nunito-boldItalic.fntdata"/><Relationship Id="rId18" Type="http://schemas.openxmlformats.org/officeDocument/2006/relationships/font" Target="fonts/Nuni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45624b8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45624b8b9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45693b9b6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345693b9b6e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45693b9b6e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45693b9b6e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45693b9b6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345693b9b6e_1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45693b9b6e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345693b9b6e_1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7c22cd74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5" name="Google Shape;275;g37c22cd745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9" name="Shape 9"/>
        <p:cNvGrpSpPr/>
        <p:nvPr/>
      </p:nvGrpSpPr>
      <p:grpSpPr>
        <a:xfrm>
          <a:off x="0" y="0"/>
          <a:ext cx="0" cy="0"/>
          <a:chOff x="0" y="0"/>
          <a:chExt cx="0" cy="0"/>
        </a:xfrm>
      </p:grpSpPr>
      <p:pic>
        <p:nvPicPr>
          <p:cNvPr id="10" name="Google Shape;10;p2"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11" name="Google Shape;11;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 name="Google Shape;12;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3" name="Google Shape;13;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05" name="Shape 105"/>
        <p:cNvGrpSpPr/>
        <p:nvPr/>
      </p:nvGrpSpPr>
      <p:grpSpPr>
        <a:xfrm>
          <a:off x="0" y="0"/>
          <a:ext cx="0" cy="0"/>
          <a:chOff x="0" y="0"/>
          <a:chExt cx="0" cy="0"/>
        </a:xfrm>
      </p:grpSpPr>
      <p:grpSp>
        <p:nvGrpSpPr>
          <p:cNvPr id="106" name="Google Shape;106;p11"/>
          <p:cNvGrpSpPr/>
          <p:nvPr/>
        </p:nvGrpSpPr>
        <p:grpSpPr>
          <a:xfrm>
            <a:off x="52" y="4099200"/>
            <a:ext cx="9144036" cy="1044300"/>
            <a:chOff x="52" y="4099200"/>
            <a:chExt cx="9144036" cy="1044300"/>
          </a:xfrm>
        </p:grpSpPr>
        <p:grpSp>
          <p:nvGrpSpPr>
            <p:cNvPr id="107" name="Google Shape;107;p11"/>
            <p:cNvGrpSpPr/>
            <p:nvPr/>
          </p:nvGrpSpPr>
          <p:grpSpPr>
            <a:xfrm>
              <a:off x="52" y="4309200"/>
              <a:ext cx="231622" cy="834300"/>
              <a:chOff x="2688737" y="4301380"/>
              <a:chExt cx="231900" cy="834300"/>
            </a:xfrm>
          </p:grpSpPr>
          <p:sp>
            <p:nvSpPr>
              <p:cNvPr id="108" name="Google Shape;108;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1"/>
            <p:cNvGrpSpPr/>
            <p:nvPr/>
          </p:nvGrpSpPr>
          <p:grpSpPr>
            <a:xfrm>
              <a:off x="371406" y="4099200"/>
              <a:ext cx="231622" cy="1044300"/>
              <a:chOff x="2688737" y="4091380"/>
              <a:chExt cx="231900" cy="1044300"/>
            </a:xfrm>
          </p:grpSpPr>
          <p:sp>
            <p:nvSpPr>
              <p:cNvPr id="113" name="Google Shape;113;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11"/>
            <p:cNvGrpSpPr/>
            <p:nvPr/>
          </p:nvGrpSpPr>
          <p:grpSpPr>
            <a:xfrm>
              <a:off x="742761" y="4309200"/>
              <a:ext cx="231622" cy="834300"/>
              <a:chOff x="2688737" y="4301380"/>
              <a:chExt cx="231900" cy="834300"/>
            </a:xfrm>
          </p:grpSpPr>
          <p:sp>
            <p:nvSpPr>
              <p:cNvPr id="119" name="Google Shape;11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11"/>
            <p:cNvGrpSpPr/>
            <p:nvPr/>
          </p:nvGrpSpPr>
          <p:grpSpPr>
            <a:xfrm>
              <a:off x="1114115" y="4518900"/>
              <a:ext cx="231622" cy="624600"/>
              <a:chOff x="2688737" y="4511080"/>
              <a:chExt cx="231900" cy="624600"/>
            </a:xfrm>
          </p:grpSpPr>
          <p:sp>
            <p:nvSpPr>
              <p:cNvPr id="124" name="Google Shape;12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11"/>
            <p:cNvGrpSpPr/>
            <p:nvPr/>
          </p:nvGrpSpPr>
          <p:grpSpPr>
            <a:xfrm>
              <a:off x="1856753" y="4099200"/>
              <a:ext cx="231600" cy="1044300"/>
              <a:chOff x="1856753" y="4099200"/>
              <a:chExt cx="231600" cy="1044300"/>
            </a:xfrm>
          </p:grpSpPr>
          <p:sp>
            <p:nvSpPr>
              <p:cNvPr id="128" name="Google Shape;128;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1"/>
            <p:cNvGrpSpPr/>
            <p:nvPr/>
          </p:nvGrpSpPr>
          <p:grpSpPr>
            <a:xfrm>
              <a:off x="2228107" y="4309200"/>
              <a:ext cx="231600" cy="834300"/>
              <a:chOff x="2228107" y="4309200"/>
              <a:chExt cx="231600" cy="834300"/>
            </a:xfrm>
          </p:grpSpPr>
          <p:sp>
            <p:nvSpPr>
              <p:cNvPr id="134" name="Google Shape;134;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11"/>
            <p:cNvGrpSpPr/>
            <p:nvPr/>
          </p:nvGrpSpPr>
          <p:grpSpPr>
            <a:xfrm>
              <a:off x="2599462" y="4518900"/>
              <a:ext cx="231600" cy="624600"/>
              <a:chOff x="2599462" y="4518900"/>
              <a:chExt cx="231600" cy="624600"/>
            </a:xfrm>
          </p:grpSpPr>
          <p:sp>
            <p:nvSpPr>
              <p:cNvPr id="139" name="Google Shape;139;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11"/>
            <p:cNvGrpSpPr/>
            <p:nvPr/>
          </p:nvGrpSpPr>
          <p:grpSpPr>
            <a:xfrm>
              <a:off x="3342171" y="4099200"/>
              <a:ext cx="231600" cy="1044300"/>
              <a:chOff x="3342171" y="4099200"/>
              <a:chExt cx="231600" cy="1044300"/>
            </a:xfrm>
          </p:grpSpPr>
          <p:sp>
            <p:nvSpPr>
              <p:cNvPr id="143" name="Google Shape;143;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3525" y="4309200"/>
              <a:ext cx="231600" cy="834300"/>
              <a:chOff x="3713525" y="4309200"/>
              <a:chExt cx="231600" cy="834300"/>
            </a:xfrm>
          </p:grpSpPr>
          <p:sp>
            <p:nvSpPr>
              <p:cNvPr id="149" name="Google Shape;149;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1485398" y="4309200"/>
              <a:ext cx="231600" cy="834300"/>
              <a:chOff x="1485398" y="4309200"/>
              <a:chExt cx="231600" cy="834300"/>
            </a:xfrm>
          </p:grpSpPr>
          <p:sp>
            <p:nvSpPr>
              <p:cNvPr id="154" name="Google Shape;154;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1"/>
            <p:cNvGrpSpPr/>
            <p:nvPr/>
          </p:nvGrpSpPr>
          <p:grpSpPr>
            <a:xfrm>
              <a:off x="4084879" y="4518900"/>
              <a:ext cx="231600" cy="624600"/>
              <a:chOff x="4084879" y="4518900"/>
              <a:chExt cx="231600" cy="624600"/>
            </a:xfrm>
          </p:grpSpPr>
          <p:sp>
            <p:nvSpPr>
              <p:cNvPr id="159" name="Google Shape;159;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11"/>
            <p:cNvGrpSpPr/>
            <p:nvPr/>
          </p:nvGrpSpPr>
          <p:grpSpPr>
            <a:xfrm>
              <a:off x="2970816" y="4309200"/>
              <a:ext cx="231600" cy="834300"/>
              <a:chOff x="2970816" y="4309200"/>
              <a:chExt cx="231600" cy="834300"/>
            </a:xfrm>
          </p:grpSpPr>
          <p:sp>
            <p:nvSpPr>
              <p:cNvPr id="163" name="Google Shape;163;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1"/>
            <p:cNvGrpSpPr/>
            <p:nvPr/>
          </p:nvGrpSpPr>
          <p:grpSpPr>
            <a:xfrm>
              <a:off x="4456234" y="4309200"/>
              <a:ext cx="231600" cy="834300"/>
              <a:chOff x="4456234" y="4309200"/>
              <a:chExt cx="231600" cy="834300"/>
            </a:xfrm>
          </p:grpSpPr>
          <p:sp>
            <p:nvSpPr>
              <p:cNvPr id="168" name="Google Shape;168;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11"/>
            <p:cNvGrpSpPr/>
            <p:nvPr/>
          </p:nvGrpSpPr>
          <p:grpSpPr>
            <a:xfrm>
              <a:off x="4827588" y="4099200"/>
              <a:ext cx="231600" cy="1044300"/>
              <a:chOff x="4827588" y="4099200"/>
              <a:chExt cx="231600" cy="1044300"/>
            </a:xfrm>
          </p:grpSpPr>
          <p:sp>
            <p:nvSpPr>
              <p:cNvPr id="173" name="Google Shape;173;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5198943" y="4309200"/>
              <a:ext cx="231600" cy="834300"/>
              <a:chOff x="5198943" y="4309200"/>
              <a:chExt cx="231600" cy="834300"/>
            </a:xfrm>
          </p:grpSpPr>
          <p:sp>
            <p:nvSpPr>
              <p:cNvPr id="179" name="Google Shape;179;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1"/>
            <p:cNvGrpSpPr/>
            <p:nvPr/>
          </p:nvGrpSpPr>
          <p:grpSpPr>
            <a:xfrm>
              <a:off x="5570297" y="4518900"/>
              <a:ext cx="231600" cy="624600"/>
              <a:chOff x="5570297" y="4518900"/>
              <a:chExt cx="231600" cy="624600"/>
            </a:xfrm>
          </p:grpSpPr>
          <p:sp>
            <p:nvSpPr>
              <p:cNvPr id="184" name="Google Shape;184;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11"/>
            <p:cNvGrpSpPr/>
            <p:nvPr/>
          </p:nvGrpSpPr>
          <p:grpSpPr>
            <a:xfrm>
              <a:off x="5941652" y="4309200"/>
              <a:ext cx="231600" cy="834300"/>
              <a:chOff x="5941652" y="4309200"/>
              <a:chExt cx="231600" cy="834300"/>
            </a:xfrm>
          </p:grpSpPr>
          <p:sp>
            <p:nvSpPr>
              <p:cNvPr id="188" name="Google Shape;188;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1"/>
            <p:cNvGrpSpPr/>
            <p:nvPr/>
          </p:nvGrpSpPr>
          <p:grpSpPr>
            <a:xfrm>
              <a:off x="6313006" y="4099200"/>
              <a:ext cx="231600" cy="1044300"/>
              <a:chOff x="6313006" y="4099200"/>
              <a:chExt cx="231600" cy="1044300"/>
            </a:xfrm>
          </p:grpSpPr>
          <p:sp>
            <p:nvSpPr>
              <p:cNvPr id="193" name="Google Shape;193;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6684361" y="4309200"/>
              <a:ext cx="231600" cy="834300"/>
              <a:chOff x="6684361" y="4309200"/>
              <a:chExt cx="231600" cy="834300"/>
            </a:xfrm>
          </p:grpSpPr>
          <p:sp>
            <p:nvSpPr>
              <p:cNvPr id="199" name="Google Shape;199;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7055715" y="4518900"/>
              <a:ext cx="231600" cy="624600"/>
              <a:chOff x="7055715" y="4518900"/>
              <a:chExt cx="231600" cy="624600"/>
            </a:xfrm>
          </p:grpSpPr>
          <p:sp>
            <p:nvSpPr>
              <p:cNvPr id="204" name="Google Shape;204;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1"/>
            <p:cNvGrpSpPr/>
            <p:nvPr/>
          </p:nvGrpSpPr>
          <p:grpSpPr>
            <a:xfrm>
              <a:off x="7798424" y="4099200"/>
              <a:ext cx="231600" cy="1044300"/>
              <a:chOff x="7798424" y="4099200"/>
              <a:chExt cx="231600" cy="1044300"/>
            </a:xfrm>
          </p:grpSpPr>
          <p:sp>
            <p:nvSpPr>
              <p:cNvPr id="208" name="Google Shape;208;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11"/>
            <p:cNvGrpSpPr/>
            <p:nvPr/>
          </p:nvGrpSpPr>
          <p:grpSpPr>
            <a:xfrm>
              <a:off x="8169779" y="4309200"/>
              <a:ext cx="231600" cy="834300"/>
              <a:chOff x="8169779" y="4309200"/>
              <a:chExt cx="231600" cy="834300"/>
            </a:xfrm>
          </p:grpSpPr>
          <p:sp>
            <p:nvSpPr>
              <p:cNvPr id="214" name="Google Shape;214;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11"/>
            <p:cNvGrpSpPr/>
            <p:nvPr/>
          </p:nvGrpSpPr>
          <p:grpSpPr>
            <a:xfrm>
              <a:off x="7427070" y="4309200"/>
              <a:ext cx="231600" cy="834300"/>
              <a:chOff x="7427070" y="4309200"/>
              <a:chExt cx="231600" cy="834300"/>
            </a:xfrm>
          </p:grpSpPr>
          <p:sp>
            <p:nvSpPr>
              <p:cNvPr id="219" name="Google Shape;219;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8541133" y="4518900"/>
              <a:ext cx="231600" cy="624600"/>
              <a:chOff x="8541133" y="4518900"/>
              <a:chExt cx="231600" cy="624600"/>
            </a:xfrm>
          </p:grpSpPr>
          <p:sp>
            <p:nvSpPr>
              <p:cNvPr id="224" name="Google Shape;224;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11"/>
            <p:cNvGrpSpPr/>
            <p:nvPr/>
          </p:nvGrpSpPr>
          <p:grpSpPr>
            <a:xfrm>
              <a:off x="8912488" y="4309200"/>
              <a:ext cx="231600" cy="834300"/>
              <a:chOff x="8912488" y="4309200"/>
              <a:chExt cx="231600" cy="834300"/>
            </a:xfrm>
          </p:grpSpPr>
          <p:sp>
            <p:nvSpPr>
              <p:cNvPr id="228" name="Google Shape;228;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2" name="Google Shape;232;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33" name="Google Shape;233;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34" name="Google Shape;234;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5" name="Shape 235"/>
        <p:cNvGrpSpPr/>
        <p:nvPr/>
      </p:nvGrpSpPr>
      <p:grpSpPr>
        <a:xfrm>
          <a:off x="0" y="0"/>
          <a:ext cx="0" cy="0"/>
          <a:chOff x="0" y="0"/>
          <a:chExt cx="0" cy="0"/>
        </a:xfrm>
      </p:grpSpPr>
      <p:sp>
        <p:nvSpPr>
          <p:cNvPr id="236" name="Google Shape;236;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grpSp>
        <p:nvGrpSpPr>
          <p:cNvPr id="16" name="Google Shape;16;p3"/>
          <p:cNvGrpSpPr/>
          <p:nvPr/>
        </p:nvGrpSpPr>
        <p:grpSpPr>
          <a:xfrm>
            <a:off x="146769" y="3406"/>
            <a:ext cx="1233215" cy="1384535"/>
            <a:chOff x="146769" y="3406"/>
            <a:chExt cx="1233215" cy="1384535"/>
          </a:xfrm>
        </p:grpSpPr>
        <p:grpSp>
          <p:nvGrpSpPr>
            <p:cNvPr id="17" name="Google Shape;17;p3"/>
            <p:cNvGrpSpPr/>
            <p:nvPr/>
          </p:nvGrpSpPr>
          <p:grpSpPr>
            <a:xfrm>
              <a:off x="1063183" y="3406"/>
              <a:ext cx="316800" cy="688513"/>
              <a:chOff x="1063183" y="3406"/>
              <a:chExt cx="316800" cy="688513"/>
            </a:xfrm>
          </p:grpSpPr>
          <p:sp>
            <p:nvSpPr>
              <p:cNvPr id="18" name="Google Shape;18;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 name="Google Shape;20;p3"/>
            <p:cNvGrpSpPr/>
            <p:nvPr/>
          </p:nvGrpSpPr>
          <p:grpSpPr>
            <a:xfrm>
              <a:off x="604976" y="3406"/>
              <a:ext cx="316800" cy="1036524"/>
              <a:chOff x="604976" y="3406"/>
              <a:chExt cx="316800" cy="1036524"/>
            </a:xfrm>
          </p:grpSpPr>
          <p:sp>
            <p:nvSpPr>
              <p:cNvPr id="21" name="Google Shape;21;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3"/>
            <p:cNvGrpSpPr/>
            <p:nvPr/>
          </p:nvGrpSpPr>
          <p:grpSpPr>
            <a:xfrm>
              <a:off x="146769" y="3406"/>
              <a:ext cx="316800" cy="1384535"/>
              <a:chOff x="146769" y="3406"/>
              <a:chExt cx="316800" cy="1384535"/>
            </a:xfrm>
          </p:grpSpPr>
          <p:sp>
            <p:nvSpPr>
              <p:cNvPr id="25" name="Google Shape;25;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3"/>
          <p:cNvGrpSpPr/>
          <p:nvPr/>
        </p:nvGrpSpPr>
        <p:grpSpPr>
          <a:xfrm>
            <a:off x="6775084" y="2904008"/>
            <a:ext cx="2186148" cy="2239500"/>
            <a:chOff x="6775084" y="2904008"/>
            <a:chExt cx="2186148" cy="2239500"/>
          </a:xfrm>
        </p:grpSpPr>
        <p:grpSp>
          <p:nvGrpSpPr>
            <p:cNvPr id="30" name="Google Shape;30;p3"/>
            <p:cNvGrpSpPr/>
            <p:nvPr/>
          </p:nvGrpSpPr>
          <p:grpSpPr>
            <a:xfrm>
              <a:off x="6775084" y="4253708"/>
              <a:ext cx="409500" cy="889800"/>
              <a:chOff x="6775084" y="4253708"/>
              <a:chExt cx="409500" cy="889800"/>
            </a:xfrm>
          </p:grpSpPr>
          <p:sp>
            <p:nvSpPr>
              <p:cNvPr id="31" name="Google Shape;31;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3"/>
            <p:cNvGrpSpPr/>
            <p:nvPr/>
          </p:nvGrpSpPr>
          <p:grpSpPr>
            <a:xfrm>
              <a:off x="7367299" y="3804008"/>
              <a:ext cx="409500" cy="1339500"/>
              <a:chOff x="7367299" y="3804008"/>
              <a:chExt cx="409500" cy="1339500"/>
            </a:xfrm>
          </p:grpSpPr>
          <p:sp>
            <p:nvSpPr>
              <p:cNvPr id="34" name="Google Shape;34;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 name="Google Shape;37;p3"/>
            <p:cNvGrpSpPr/>
            <p:nvPr/>
          </p:nvGrpSpPr>
          <p:grpSpPr>
            <a:xfrm>
              <a:off x="7959516" y="3354008"/>
              <a:ext cx="409500" cy="1789500"/>
              <a:chOff x="7959516" y="3354008"/>
              <a:chExt cx="409500" cy="1789500"/>
            </a:xfrm>
          </p:grpSpPr>
          <p:sp>
            <p:nvSpPr>
              <p:cNvPr id="38" name="Google Shape;38;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 name="Google Shape;42;p3"/>
            <p:cNvGrpSpPr/>
            <p:nvPr/>
          </p:nvGrpSpPr>
          <p:grpSpPr>
            <a:xfrm>
              <a:off x="8551731" y="2904008"/>
              <a:ext cx="409500" cy="2239500"/>
              <a:chOff x="8551731" y="2904008"/>
              <a:chExt cx="409500" cy="2239500"/>
            </a:xfrm>
          </p:grpSpPr>
          <p:sp>
            <p:nvSpPr>
              <p:cNvPr id="43" name="Google Shape;43;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8" name="Google Shape;48;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9" name="Google Shape;49;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0" name="Shape 50"/>
        <p:cNvGrpSpPr/>
        <p:nvPr/>
      </p:nvGrpSpPr>
      <p:grpSpPr>
        <a:xfrm>
          <a:off x="0" y="0"/>
          <a:ext cx="0" cy="0"/>
          <a:chOff x="0" y="0"/>
          <a:chExt cx="0" cy="0"/>
        </a:xfrm>
      </p:grpSpPr>
      <p:sp>
        <p:nvSpPr>
          <p:cNvPr id="51" name="Google Shape;51;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4"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55" name="Google Shape;55;p4"/>
          <p:cNvGrpSpPr/>
          <p:nvPr/>
        </p:nvGrpSpPr>
        <p:grpSpPr>
          <a:xfrm>
            <a:off x="1419300" y="598575"/>
            <a:ext cx="1072800" cy="0"/>
            <a:chOff x="1376350" y="528325"/>
            <a:chExt cx="1072800" cy="0"/>
          </a:xfrm>
        </p:grpSpPr>
        <p:cxnSp>
          <p:nvCxnSpPr>
            <p:cNvPr id="56" name="Google Shape;56;p4"/>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57" name="Google Shape;57;p4"/>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58" name="Google Shape;58;p4"/>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9" name="Shape 59"/>
        <p:cNvGrpSpPr/>
        <p:nvPr/>
      </p:nvGrpSpPr>
      <p:grpSpPr>
        <a:xfrm>
          <a:off x="0" y="0"/>
          <a:ext cx="0" cy="0"/>
          <a:chOff x="0" y="0"/>
          <a:chExt cx="0" cy="0"/>
        </a:xfrm>
      </p:grpSpPr>
      <p:sp>
        <p:nvSpPr>
          <p:cNvPr id="60" name="Google Shape;60;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4" name="Google Shape;64;p5"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65" name="Google Shape;65;p5"/>
          <p:cNvGrpSpPr/>
          <p:nvPr/>
        </p:nvGrpSpPr>
        <p:grpSpPr>
          <a:xfrm>
            <a:off x="1404700" y="598575"/>
            <a:ext cx="1072800" cy="0"/>
            <a:chOff x="1376350" y="528325"/>
            <a:chExt cx="1072800" cy="0"/>
          </a:xfrm>
        </p:grpSpPr>
        <p:cxnSp>
          <p:nvCxnSpPr>
            <p:cNvPr id="66" name="Google Shape;66;p5"/>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67" name="Google Shape;67;p5"/>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68" name="Google Shape;68;p5"/>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1" name="Google Shape;71;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2" name="Google Shape;72;p6"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73" name="Google Shape;73;p6"/>
          <p:cNvGrpSpPr/>
          <p:nvPr/>
        </p:nvGrpSpPr>
        <p:grpSpPr>
          <a:xfrm>
            <a:off x="1376350" y="528325"/>
            <a:ext cx="1072800" cy="0"/>
            <a:chOff x="1376350" y="528325"/>
            <a:chExt cx="1072800" cy="0"/>
          </a:xfrm>
        </p:grpSpPr>
        <p:cxnSp>
          <p:nvCxnSpPr>
            <p:cNvPr id="74" name="Google Shape;74;p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75" name="Google Shape;75;p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76" name="Google Shape;76;p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79" name="Google Shape;79;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80" name="Google Shape;80;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81" name="Google Shape;81;p7"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82" name="Google Shape;82;p7"/>
          <p:cNvGrpSpPr/>
          <p:nvPr/>
        </p:nvGrpSpPr>
        <p:grpSpPr>
          <a:xfrm>
            <a:off x="1376350" y="528325"/>
            <a:ext cx="1072800" cy="0"/>
            <a:chOff x="1376350" y="528325"/>
            <a:chExt cx="1072800" cy="0"/>
          </a:xfrm>
        </p:grpSpPr>
        <p:cxnSp>
          <p:nvCxnSpPr>
            <p:cNvPr id="83" name="Google Shape;83;p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84" name="Google Shape;84;p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85" name="Google Shape;85;p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86" name="Shape 86"/>
        <p:cNvGrpSpPr/>
        <p:nvPr/>
      </p:nvGrpSpPr>
      <p:grpSpPr>
        <a:xfrm>
          <a:off x="0" y="0"/>
          <a:ext cx="0" cy="0"/>
          <a:chOff x="0" y="0"/>
          <a:chExt cx="0" cy="0"/>
        </a:xfrm>
      </p:grpSpPr>
      <p:pic>
        <p:nvPicPr>
          <p:cNvPr id="87" name="Google Shape;87;p8"/>
          <p:cNvPicPr preferRelativeResize="0"/>
          <p:nvPr/>
        </p:nvPicPr>
        <p:blipFill>
          <a:blip r:embed="rId2">
            <a:alphaModFix/>
          </a:blip>
          <a:stretch>
            <a:fillRect/>
          </a:stretch>
        </p:blipFill>
        <p:spPr>
          <a:xfrm>
            <a:off x="0" y="6"/>
            <a:ext cx="9144001" cy="5659919"/>
          </a:xfrm>
          <a:prstGeom prst="rect">
            <a:avLst/>
          </a:prstGeom>
          <a:noFill/>
          <a:ln>
            <a:noFill/>
          </a:ln>
        </p:spPr>
      </p:pic>
      <p:sp>
        <p:nvSpPr>
          <p:cNvPr id="88" name="Google Shape;88;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9" name="Google Shape;89;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90" name="Google Shape;90;p8"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sp>
        <p:nvSpPr>
          <p:cNvPr id="92" name="Google Shape;92;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3" name="Google Shape;93;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94" name="Google Shape;94;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5" name="Google Shape;95;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6" name="Google Shape;96;p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97" name="Google Shape;97;p9"/>
          <p:cNvGrpSpPr/>
          <p:nvPr/>
        </p:nvGrpSpPr>
        <p:grpSpPr>
          <a:xfrm>
            <a:off x="1376350" y="528325"/>
            <a:ext cx="1072800" cy="0"/>
            <a:chOff x="1376350" y="528325"/>
            <a:chExt cx="1072800" cy="0"/>
          </a:xfrm>
        </p:grpSpPr>
        <p:cxnSp>
          <p:nvCxnSpPr>
            <p:cNvPr id="98" name="Google Shape;98;p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99" name="Google Shape;99;p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0" name="Google Shape;100;p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1" name="Shape 101"/>
        <p:cNvGrpSpPr/>
        <p:nvPr/>
      </p:nvGrpSpPr>
      <p:grpSpPr>
        <a:xfrm>
          <a:off x="0" y="0"/>
          <a:ext cx="0" cy="0"/>
          <a:chOff x="0" y="0"/>
          <a:chExt cx="0" cy="0"/>
        </a:xfrm>
      </p:grpSpPr>
      <p:sp>
        <p:nvSpPr>
          <p:cNvPr id="102" name="Google Shape;102;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3" name="Google Shape;103;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0"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www.noaa.gov/sites/default/files/legacy/document/2021/Mar/NOAAPrivacyPolicy_Final_May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3"/>
          <p:cNvSpPr txBox="1"/>
          <p:nvPr>
            <p:ph type="ctrTitle"/>
          </p:nvPr>
        </p:nvSpPr>
        <p:spPr>
          <a:xfrm>
            <a:off x="232950" y="307975"/>
            <a:ext cx="5666100" cy="18729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0000"/>
              <a:buNone/>
            </a:pPr>
            <a:r>
              <a:rPr lang="en" sz="6000"/>
              <a:t>Welcome to the </a:t>
            </a:r>
            <a:endParaRPr sz="6000"/>
          </a:p>
        </p:txBody>
      </p:sp>
      <p:sp>
        <p:nvSpPr>
          <p:cNvPr id="242" name="Google Shape;242;p13"/>
          <p:cNvSpPr txBox="1"/>
          <p:nvPr>
            <p:ph idx="1" type="subTitle"/>
          </p:nvPr>
        </p:nvSpPr>
        <p:spPr>
          <a:xfrm>
            <a:off x="232952" y="4262175"/>
            <a:ext cx="7688100" cy="8202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rPr lang="en" sz="2060"/>
              <a:t>Center Green Auditorium, Boulder, CO</a:t>
            </a:r>
            <a:endParaRPr sz="2060"/>
          </a:p>
          <a:p>
            <a:pPr indent="0" lvl="0" marL="0" rtl="0" algn="l">
              <a:lnSpc>
                <a:spcPct val="80000"/>
              </a:lnSpc>
              <a:spcBef>
                <a:spcPts val="1000"/>
              </a:spcBef>
              <a:spcAft>
                <a:spcPts val="1000"/>
              </a:spcAft>
              <a:buSzPts val="935"/>
              <a:buNone/>
            </a:pPr>
            <a:r>
              <a:t/>
            </a:r>
            <a:endParaRPr sz="2060"/>
          </a:p>
        </p:txBody>
      </p:sp>
      <p:sp>
        <p:nvSpPr>
          <p:cNvPr id="243" name="Google Shape;243;p13"/>
          <p:cNvSpPr txBox="1"/>
          <p:nvPr/>
        </p:nvSpPr>
        <p:spPr>
          <a:xfrm>
            <a:off x="0" y="1349750"/>
            <a:ext cx="9144000" cy="53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40" u="sng">
                <a:solidFill>
                  <a:srgbClr val="FFFFFF"/>
                </a:solidFill>
                <a:latin typeface="Open Sans"/>
                <a:ea typeface="Open Sans"/>
                <a:cs typeface="Open Sans"/>
                <a:sym typeface="Open Sans"/>
              </a:rPr>
              <a:t>U</a:t>
            </a:r>
            <a:r>
              <a:rPr b="1" lang="en" sz="2340">
                <a:solidFill>
                  <a:srgbClr val="FFFFFF"/>
                </a:solidFill>
                <a:latin typeface="Open Sans"/>
                <a:ea typeface="Open Sans"/>
                <a:cs typeface="Open Sans"/>
                <a:sym typeface="Open Sans"/>
              </a:rPr>
              <a:t>nifying </a:t>
            </a:r>
            <a:r>
              <a:rPr b="1" lang="en" sz="2340" u="sng">
                <a:solidFill>
                  <a:srgbClr val="FFFFFF"/>
                </a:solidFill>
                <a:latin typeface="Open Sans"/>
                <a:ea typeface="Open Sans"/>
                <a:cs typeface="Open Sans"/>
                <a:sym typeface="Open Sans"/>
              </a:rPr>
              <a:t>I</a:t>
            </a:r>
            <a:r>
              <a:rPr b="1" lang="en" sz="2340">
                <a:solidFill>
                  <a:srgbClr val="FFFFFF"/>
                </a:solidFill>
                <a:latin typeface="Open Sans"/>
                <a:ea typeface="Open Sans"/>
                <a:cs typeface="Open Sans"/>
                <a:sym typeface="Open Sans"/>
              </a:rPr>
              <a:t>nnovations in </a:t>
            </a:r>
            <a:r>
              <a:rPr b="1" lang="en" sz="2340" u="sng">
                <a:solidFill>
                  <a:srgbClr val="FFFFFF"/>
                </a:solidFill>
                <a:latin typeface="Open Sans"/>
                <a:ea typeface="Open Sans"/>
                <a:cs typeface="Open Sans"/>
                <a:sym typeface="Open Sans"/>
              </a:rPr>
              <a:t>F</a:t>
            </a:r>
            <a:r>
              <a:rPr b="1" lang="en" sz="2340">
                <a:solidFill>
                  <a:srgbClr val="FFFFFF"/>
                </a:solidFill>
                <a:latin typeface="Open Sans"/>
                <a:ea typeface="Open Sans"/>
                <a:cs typeface="Open Sans"/>
                <a:sym typeface="Open Sans"/>
              </a:rPr>
              <a:t>orecasting </a:t>
            </a:r>
            <a:r>
              <a:rPr b="1" lang="en" sz="2340" u="sng">
                <a:solidFill>
                  <a:srgbClr val="FFFFFF"/>
                </a:solidFill>
                <a:latin typeface="Open Sans"/>
                <a:ea typeface="Open Sans"/>
                <a:cs typeface="Open Sans"/>
                <a:sym typeface="Open Sans"/>
              </a:rPr>
              <a:t>C</a:t>
            </a:r>
            <a:r>
              <a:rPr b="1" lang="en" sz="2340">
                <a:solidFill>
                  <a:srgbClr val="FFFFFF"/>
                </a:solidFill>
                <a:latin typeface="Open Sans"/>
                <a:ea typeface="Open Sans"/>
                <a:cs typeface="Open Sans"/>
                <a:sym typeface="Open Sans"/>
              </a:rPr>
              <a:t>apabilities </a:t>
            </a:r>
            <a:r>
              <a:rPr b="1" lang="en" sz="2340" u="sng">
                <a:solidFill>
                  <a:srgbClr val="FFFFFF"/>
                </a:solidFill>
                <a:latin typeface="Open Sans"/>
                <a:ea typeface="Open Sans"/>
                <a:cs typeface="Open Sans"/>
                <a:sym typeface="Open Sans"/>
              </a:rPr>
              <a:t>W</a:t>
            </a:r>
            <a:r>
              <a:rPr b="1" lang="en" sz="2340">
                <a:solidFill>
                  <a:srgbClr val="FFFFFF"/>
                </a:solidFill>
                <a:latin typeface="Open Sans"/>
                <a:ea typeface="Open Sans"/>
                <a:cs typeface="Open Sans"/>
                <a:sym typeface="Open Sans"/>
              </a:rPr>
              <a:t>orkshop</a:t>
            </a:r>
            <a:endParaRPr b="1" sz="2340">
              <a:solidFill>
                <a:srgbClr val="FFFFFF"/>
              </a:solidFill>
              <a:latin typeface="Open Sans"/>
              <a:ea typeface="Open Sans"/>
              <a:cs typeface="Open Sans"/>
              <a:sym typeface="Open Sans"/>
            </a:endParaRPr>
          </a:p>
        </p:txBody>
      </p:sp>
      <p:sp>
        <p:nvSpPr>
          <p:cNvPr id="244" name="Google Shape;244;p13"/>
          <p:cNvSpPr txBox="1"/>
          <p:nvPr/>
        </p:nvSpPr>
        <p:spPr>
          <a:xfrm>
            <a:off x="574200" y="1884950"/>
            <a:ext cx="7995600" cy="337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rgbClr val="000000"/>
              </a:buClr>
              <a:buSzPts val="1300"/>
              <a:buFont typeface="Arial"/>
              <a:buNone/>
            </a:pPr>
            <a:r>
              <a:rPr b="0" i="1" lang="en" u="none" cap="none" strike="noStrike">
                <a:solidFill>
                  <a:srgbClr val="FFFFFF"/>
                </a:solidFill>
                <a:latin typeface="Lato"/>
                <a:ea typeface="Lato"/>
                <a:cs typeface="Lato"/>
                <a:sym typeface="Lato"/>
              </a:rPr>
              <a:t>A Unified Forecast System (UFS) Collaboration Powered by the Earth Prediction Innovation Center (EPIC)</a:t>
            </a:r>
            <a:endParaRPr b="0" i="1" u="none" cap="none" strike="noStrike">
              <a:solidFill>
                <a:srgbClr val="FFFFFF"/>
              </a:solidFill>
              <a:latin typeface="Lato"/>
              <a:ea typeface="Lato"/>
              <a:cs typeface="Lato"/>
              <a:sym typeface="Lato"/>
            </a:endParaRPr>
          </a:p>
          <a:p>
            <a:pPr indent="0" lvl="0" marL="0" marR="0" rtl="0" algn="r">
              <a:lnSpc>
                <a:spcPct val="90000"/>
              </a:lnSpc>
              <a:spcBef>
                <a:spcPts val="1000"/>
              </a:spcBef>
              <a:spcAft>
                <a:spcPts val="0"/>
              </a:spcAft>
              <a:buClr>
                <a:srgbClr val="000000"/>
              </a:buClr>
              <a:buSzPts val="1100"/>
              <a:buFont typeface="Arial"/>
              <a:buNone/>
            </a:pPr>
            <a:r>
              <a:t/>
            </a:r>
            <a:endParaRPr b="1" i="0" sz="1200" u="none" cap="none" strike="noStrike">
              <a:solidFill>
                <a:srgbClr val="FFFFFF"/>
              </a:solidFill>
              <a:latin typeface="Lato"/>
              <a:ea typeface="Lato"/>
              <a:cs typeface="Lato"/>
              <a:sym typeface="Lato"/>
            </a:endParaRPr>
          </a:p>
        </p:txBody>
      </p:sp>
      <p:sp>
        <p:nvSpPr>
          <p:cNvPr id="245" name="Google Shape;245;p13"/>
          <p:cNvSpPr txBox="1"/>
          <p:nvPr>
            <p:ph idx="1" type="subTitle"/>
          </p:nvPr>
        </p:nvSpPr>
        <p:spPr>
          <a:xfrm>
            <a:off x="3002325" y="1816375"/>
            <a:ext cx="3535500" cy="844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SzPts val="935"/>
              <a:buNone/>
            </a:pPr>
            <a:r>
              <a:t/>
            </a:r>
            <a:endParaRPr sz="2060"/>
          </a:p>
          <a:p>
            <a:pPr indent="0" lvl="0" marL="0" rtl="0" algn="l">
              <a:lnSpc>
                <a:spcPct val="80000"/>
              </a:lnSpc>
              <a:spcBef>
                <a:spcPts val="1000"/>
              </a:spcBef>
              <a:spcAft>
                <a:spcPts val="1000"/>
              </a:spcAft>
              <a:buSzPts val="935"/>
              <a:buNone/>
            </a:pPr>
            <a:r>
              <a:rPr lang="en" sz="2260"/>
              <a:t>September 10, 2025</a:t>
            </a:r>
            <a:endParaRPr sz="2260"/>
          </a:p>
        </p:txBody>
      </p:sp>
      <p:pic>
        <p:nvPicPr>
          <p:cNvPr id="246" name="Google Shape;246;p13" title="UCAR.jpg"/>
          <p:cNvPicPr preferRelativeResize="0"/>
          <p:nvPr/>
        </p:nvPicPr>
        <p:blipFill>
          <a:blip r:embed="rId3">
            <a:alphaModFix/>
          </a:blip>
          <a:stretch>
            <a:fillRect/>
          </a:stretch>
        </p:blipFill>
        <p:spPr>
          <a:xfrm>
            <a:off x="366650" y="3674000"/>
            <a:ext cx="3117400" cy="65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4"/>
          <p:cNvSpPr txBox="1"/>
          <p:nvPr>
            <p:ph idx="1" type="subTitle"/>
          </p:nvPr>
        </p:nvSpPr>
        <p:spPr>
          <a:xfrm>
            <a:off x="3204700" y="1274400"/>
            <a:ext cx="4255500" cy="6954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100"/>
              <a:buNone/>
            </a:pPr>
            <a:r>
              <a:rPr b="1" lang="en" sz="3000"/>
              <a:t>Shira Francis</a:t>
            </a:r>
            <a:endParaRPr/>
          </a:p>
        </p:txBody>
      </p:sp>
      <p:sp>
        <p:nvSpPr>
          <p:cNvPr id="252" name="Google Shape;252;p14"/>
          <p:cNvSpPr txBox="1"/>
          <p:nvPr/>
        </p:nvSpPr>
        <p:spPr>
          <a:xfrm>
            <a:off x="3204700" y="1941225"/>
            <a:ext cx="3801900" cy="86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lt1"/>
                </a:solidFill>
                <a:latin typeface="Roboto"/>
                <a:ea typeface="Roboto"/>
                <a:cs typeface="Roboto"/>
                <a:sym typeface="Roboto"/>
              </a:rPr>
              <a:t>Deputy Program Manager</a:t>
            </a:r>
            <a:endParaRPr b="0" i="0" sz="1800" u="none" cap="none" strike="noStrike">
              <a:solidFill>
                <a:schemeClr val="lt1"/>
              </a:solidFill>
              <a:latin typeface="Lato"/>
              <a:ea typeface="Lato"/>
              <a:cs typeface="Lato"/>
              <a:sym typeface="Lato"/>
            </a:endParaRPr>
          </a:p>
          <a:p>
            <a:pPr indent="0" lvl="0" marL="0" rtl="0" algn="l">
              <a:lnSpc>
                <a:spcPct val="115000"/>
              </a:lnSpc>
              <a:spcBef>
                <a:spcPts val="1000"/>
              </a:spcBef>
              <a:spcAft>
                <a:spcPts val="0"/>
              </a:spcAft>
              <a:buNone/>
            </a:pPr>
            <a:r>
              <a:rPr i="1" lang="en" sz="1800">
                <a:solidFill>
                  <a:schemeClr val="lt1"/>
                </a:solidFill>
                <a:latin typeface="Roboto"/>
                <a:ea typeface="Roboto"/>
                <a:cs typeface="Roboto"/>
                <a:sym typeface="Roboto"/>
              </a:rPr>
              <a:t>NOAA/NWS/OSTI-M/IBSS</a:t>
            </a:r>
            <a:endParaRPr b="0" i="0" sz="1800" u="none" cap="none" strike="noStrike">
              <a:solidFill>
                <a:schemeClr val="lt1"/>
              </a:solidFill>
              <a:latin typeface="Arial"/>
              <a:ea typeface="Arial"/>
              <a:cs typeface="Arial"/>
              <a:sym typeface="Arial"/>
            </a:endParaRPr>
          </a:p>
        </p:txBody>
      </p:sp>
      <p:sp>
        <p:nvSpPr>
          <p:cNvPr id="253" name="Google Shape;253;p14"/>
          <p:cNvSpPr txBox="1"/>
          <p:nvPr/>
        </p:nvSpPr>
        <p:spPr>
          <a:xfrm>
            <a:off x="465475" y="468521"/>
            <a:ext cx="8678400" cy="535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240">
                <a:solidFill>
                  <a:schemeClr val="lt1"/>
                </a:solidFill>
                <a:latin typeface="Open Sans"/>
                <a:ea typeface="Open Sans"/>
                <a:cs typeface="Open Sans"/>
                <a:sym typeface="Open Sans"/>
              </a:rPr>
              <a:t>Today’s Master of Ceremonies </a:t>
            </a:r>
            <a:endParaRPr b="1" sz="2240">
              <a:solidFill>
                <a:schemeClr val="lt1"/>
              </a:solidFill>
              <a:latin typeface="Open Sans"/>
              <a:ea typeface="Open Sans"/>
              <a:cs typeface="Open Sans"/>
              <a:sym typeface="Open Sans"/>
            </a:endParaRPr>
          </a:p>
        </p:txBody>
      </p:sp>
      <p:pic>
        <p:nvPicPr>
          <p:cNvPr id="254" name="Google Shape;254;p14" title="Shira.jpg"/>
          <p:cNvPicPr preferRelativeResize="0"/>
          <p:nvPr/>
        </p:nvPicPr>
        <p:blipFill rotWithShape="1">
          <a:blip r:embed="rId3">
            <a:alphaModFix/>
          </a:blip>
          <a:srcRect b="55476" l="8088" r="0" t="0"/>
          <a:stretch/>
        </p:blipFill>
        <p:spPr>
          <a:xfrm>
            <a:off x="1051950" y="1153150"/>
            <a:ext cx="1767311" cy="24431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idx="1" type="subTitle"/>
          </p:nvPr>
        </p:nvSpPr>
        <p:spPr>
          <a:xfrm>
            <a:off x="869425" y="1001850"/>
            <a:ext cx="5843100" cy="34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50"/>
              <a:t>The UIFCW is an open event that will be live-streamed online and recorded. By staying in the room (and online), you understand that your image, in video or still, and any sound recorded alongside it, will live-streamed over social media and recorded. The videos will be submitted to NOAA for review before sharing publicly. The information that you provide will be used for websites, agenda's, and event descriptions.</a:t>
            </a:r>
            <a:endParaRPr sz="1750"/>
          </a:p>
          <a:p>
            <a:pPr indent="0" lvl="0" marL="0" rtl="0" algn="l">
              <a:spcBef>
                <a:spcPts val="0"/>
              </a:spcBef>
              <a:spcAft>
                <a:spcPts val="0"/>
              </a:spcAft>
              <a:buNone/>
            </a:pPr>
            <a:r>
              <a:t/>
            </a:r>
            <a:endParaRPr sz="1750"/>
          </a:p>
          <a:p>
            <a:pPr indent="0" lvl="0" marL="0" rtl="0" algn="l">
              <a:spcBef>
                <a:spcPts val="0"/>
              </a:spcBef>
              <a:spcAft>
                <a:spcPts val="0"/>
              </a:spcAft>
              <a:buNone/>
            </a:pPr>
            <a:r>
              <a:rPr lang="en" sz="1750"/>
              <a:t>For more information on NOAA's Privacy policy: </a:t>
            </a:r>
            <a:r>
              <a:rPr lang="en" sz="1750" u="sng">
                <a:hlinkClick r:id="rId3"/>
              </a:rPr>
              <a:t>https://www.noaa.gov/sites/default/files/legacy/document/2021/Mar/NOAAPrivacyPolicy_Final_May2017.pdf</a:t>
            </a:r>
            <a:endParaRPr sz="2000"/>
          </a:p>
        </p:txBody>
      </p:sp>
      <p:sp>
        <p:nvSpPr>
          <p:cNvPr id="260" name="Google Shape;260;p15"/>
          <p:cNvSpPr txBox="1"/>
          <p:nvPr>
            <p:ph type="ctrTitle"/>
          </p:nvPr>
        </p:nvSpPr>
        <p:spPr>
          <a:xfrm>
            <a:off x="655375" y="408075"/>
            <a:ext cx="6154500" cy="91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sz="2240"/>
              <a:t>Live Streaming Announcement</a:t>
            </a:r>
            <a:endParaRPr sz="2240"/>
          </a:p>
          <a:p>
            <a:pPr indent="0" lvl="0" marL="0" rtl="0" algn="l">
              <a:lnSpc>
                <a:spcPct val="100000"/>
              </a:lnSpc>
              <a:spcBef>
                <a:spcPts val="0"/>
              </a:spcBef>
              <a:spcAft>
                <a:spcPts val="0"/>
              </a:spcAft>
              <a:buSzPts val="2600"/>
              <a:buNone/>
            </a:pPr>
            <a:r>
              <a:t/>
            </a:r>
            <a:endParaRPr sz="22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6"/>
          <p:cNvSpPr txBox="1"/>
          <p:nvPr>
            <p:ph idx="1" type="subTitle"/>
          </p:nvPr>
        </p:nvSpPr>
        <p:spPr>
          <a:xfrm>
            <a:off x="537750" y="1238825"/>
            <a:ext cx="8068500" cy="2914200"/>
          </a:xfrm>
          <a:prstGeom prst="rect">
            <a:avLst/>
          </a:prstGeom>
          <a:noFill/>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lang="en" sz="1640"/>
              <a:t>0</a:t>
            </a:r>
            <a:r>
              <a:rPr lang="en" sz="1640"/>
              <a:t>9:00 AM – 09:05 AM –  Welcome</a:t>
            </a:r>
            <a:endParaRPr sz="1640"/>
          </a:p>
          <a:p>
            <a:pPr indent="0" lvl="0" marL="0" rtl="0" algn="l">
              <a:lnSpc>
                <a:spcPct val="105000"/>
              </a:lnSpc>
              <a:spcBef>
                <a:spcPts val="0"/>
              </a:spcBef>
              <a:spcAft>
                <a:spcPts val="0"/>
              </a:spcAft>
              <a:buSzPts val="852"/>
              <a:buNone/>
            </a:pPr>
            <a:r>
              <a:rPr lang="en" sz="1640"/>
              <a:t>09:05 AM – 09:20 AM –  NOAA-Current Status and Priorities (High-level overview)</a:t>
            </a:r>
            <a:endParaRPr sz="1640"/>
          </a:p>
          <a:p>
            <a:pPr indent="0" lvl="0" marL="0" rtl="0" algn="l">
              <a:lnSpc>
                <a:spcPct val="105000"/>
              </a:lnSpc>
              <a:spcBef>
                <a:spcPts val="0"/>
              </a:spcBef>
              <a:spcAft>
                <a:spcPts val="0"/>
              </a:spcAft>
              <a:buSzPts val="852"/>
              <a:buNone/>
            </a:pPr>
            <a:r>
              <a:rPr lang="en" sz="1640"/>
              <a:t>09:20 AM – 10:20 AM –  Student/Lapenta Presentations</a:t>
            </a:r>
            <a:endParaRPr sz="1640"/>
          </a:p>
          <a:p>
            <a:pPr indent="0" lvl="0" marL="0" rtl="0" algn="l">
              <a:lnSpc>
                <a:spcPct val="105000"/>
              </a:lnSpc>
              <a:spcBef>
                <a:spcPts val="0"/>
              </a:spcBef>
              <a:spcAft>
                <a:spcPts val="0"/>
              </a:spcAft>
              <a:buSzPts val="852"/>
              <a:buNone/>
            </a:pPr>
            <a:r>
              <a:rPr lang="en" sz="1640"/>
              <a:t>10:20 AM – 10:45 AM –	 </a:t>
            </a:r>
            <a:r>
              <a:rPr lang="en" sz="1640"/>
              <a:t>Break</a:t>
            </a:r>
            <a:r>
              <a:rPr lang="en" sz="1640"/>
              <a:t> </a:t>
            </a:r>
            <a:r>
              <a:rPr lang="en" sz="1640" u="sng"/>
              <a:t>(Student/New User Session Begins)</a:t>
            </a:r>
            <a:endParaRPr sz="1640" u="sng"/>
          </a:p>
          <a:p>
            <a:pPr indent="0" lvl="0" marL="0" rtl="0" algn="l">
              <a:lnSpc>
                <a:spcPct val="105000"/>
              </a:lnSpc>
              <a:spcBef>
                <a:spcPts val="0"/>
              </a:spcBef>
              <a:spcAft>
                <a:spcPts val="0"/>
              </a:spcAft>
              <a:buSzPts val="852"/>
              <a:buNone/>
            </a:pPr>
            <a:r>
              <a:rPr lang="en" sz="1640"/>
              <a:t>10:45 AM – 11:15 AM –  UFS Community Social Science Survey Results</a:t>
            </a:r>
            <a:endParaRPr sz="1640"/>
          </a:p>
          <a:p>
            <a:pPr indent="0" lvl="0" marL="0" rtl="0" algn="l">
              <a:lnSpc>
                <a:spcPct val="115000"/>
              </a:lnSpc>
              <a:spcBef>
                <a:spcPts val="0"/>
              </a:spcBef>
              <a:spcAft>
                <a:spcPts val="0"/>
              </a:spcAft>
              <a:buSzPts val="852"/>
              <a:buNone/>
            </a:pPr>
            <a:r>
              <a:rPr lang="en" sz="1640"/>
              <a:t>11:15 AM – 12:00 PM – 	 UFS Coastal Project Overview</a:t>
            </a:r>
            <a:endParaRPr sz="1640"/>
          </a:p>
          <a:p>
            <a:pPr indent="0" lvl="0" marL="0" rtl="0" algn="l">
              <a:lnSpc>
                <a:spcPct val="105000"/>
              </a:lnSpc>
              <a:spcBef>
                <a:spcPts val="0"/>
              </a:spcBef>
              <a:spcAft>
                <a:spcPts val="0"/>
              </a:spcAft>
              <a:buSzPts val="852"/>
              <a:buNone/>
            </a:pPr>
            <a:r>
              <a:rPr lang="en" sz="1640"/>
              <a:t>12:00 PM – 01:00 PM  –	 Lunch</a:t>
            </a:r>
            <a:endParaRPr sz="1640"/>
          </a:p>
          <a:p>
            <a:pPr indent="0" lvl="0" marL="0" rtl="0" algn="l">
              <a:lnSpc>
                <a:spcPct val="105000"/>
              </a:lnSpc>
              <a:spcBef>
                <a:spcPts val="0"/>
              </a:spcBef>
              <a:spcAft>
                <a:spcPts val="0"/>
              </a:spcAft>
              <a:buSzPts val="852"/>
              <a:buNone/>
            </a:pPr>
            <a:r>
              <a:t/>
            </a:r>
            <a:endParaRPr sz="1240">
              <a:solidFill>
                <a:srgbClr val="333333"/>
              </a:solidFill>
              <a:highlight>
                <a:srgbClr val="FFFFFF"/>
              </a:highlight>
            </a:endParaRPr>
          </a:p>
        </p:txBody>
      </p:sp>
      <p:sp>
        <p:nvSpPr>
          <p:cNvPr id="266" name="Google Shape;266;p16"/>
          <p:cNvSpPr txBox="1"/>
          <p:nvPr>
            <p:ph type="ctrTitle"/>
          </p:nvPr>
        </p:nvSpPr>
        <p:spPr>
          <a:xfrm>
            <a:off x="316500" y="297150"/>
            <a:ext cx="3797400" cy="50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Wednesday</a:t>
            </a:r>
            <a:r>
              <a:rPr lang="en" sz="2240"/>
              <a:t>, September 10th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7"/>
          <p:cNvSpPr txBox="1"/>
          <p:nvPr>
            <p:ph idx="1" type="subTitle"/>
          </p:nvPr>
        </p:nvSpPr>
        <p:spPr>
          <a:xfrm>
            <a:off x="566925" y="1042449"/>
            <a:ext cx="7903200" cy="278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01:00 PM – 03:00 PM –  Parallel Sessions with Q&amp;A:</a:t>
            </a:r>
            <a:endParaRPr/>
          </a:p>
          <a:p>
            <a:pPr indent="0" lvl="0" marL="0" rtl="0" algn="l">
              <a:spcBef>
                <a:spcPts val="0"/>
              </a:spcBef>
              <a:spcAft>
                <a:spcPts val="0"/>
              </a:spcAft>
              <a:buNone/>
            </a:pPr>
            <a:r>
              <a:rPr lang="en"/>
              <a:t>				        UFS Application-Global Applications Across Scales</a:t>
            </a:r>
            <a:endParaRPr/>
          </a:p>
          <a:p>
            <a:pPr indent="0" lvl="0" marL="0" rtl="0" algn="l">
              <a:spcBef>
                <a:spcPts val="0"/>
              </a:spcBef>
              <a:spcAft>
                <a:spcPts val="0"/>
              </a:spcAft>
              <a:buNone/>
            </a:pPr>
            <a:r>
              <a:rPr lang="en"/>
              <a:t>					(South Bay Auditorium)</a:t>
            </a:r>
            <a:endParaRPr/>
          </a:p>
          <a:p>
            <a:pPr indent="0" lvl="0" marL="0" rtl="0" algn="l">
              <a:spcBef>
                <a:spcPts val="0"/>
              </a:spcBef>
              <a:spcAft>
                <a:spcPts val="0"/>
              </a:spcAft>
              <a:buNone/>
            </a:pPr>
            <a:r>
              <a:rPr lang="en"/>
              <a:t>				        Cross-Cutting - Data Assimilation</a:t>
            </a:r>
            <a:endParaRPr/>
          </a:p>
          <a:p>
            <a:pPr indent="0" lvl="0" marL="0" rtl="0" algn="l">
              <a:spcBef>
                <a:spcPts val="0"/>
              </a:spcBef>
              <a:spcAft>
                <a:spcPts val="0"/>
              </a:spcAft>
              <a:buNone/>
            </a:pPr>
            <a:r>
              <a:rPr lang="en"/>
              <a:t>					(Center Bay Auditorium)</a:t>
            </a:r>
            <a:endParaRPr/>
          </a:p>
          <a:p>
            <a:pPr indent="0" lvl="0" marL="0" rtl="0" algn="l">
              <a:spcBef>
                <a:spcPts val="0"/>
              </a:spcBef>
              <a:spcAft>
                <a:spcPts val="0"/>
              </a:spcAft>
              <a:buNone/>
            </a:pPr>
            <a:r>
              <a:rPr lang="en"/>
              <a:t>03:00 PM – 03:30 PM –  Break</a:t>
            </a:r>
            <a:endParaRPr/>
          </a:p>
          <a:p>
            <a:pPr indent="0" lvl="0" marL="0" rtl="0" algn="l">
              <a:spcBef>
                <a:spcPts val="0"/>
              </a:spcBef>
              <a:spcAft>
                <a:spcPts val="0"/>
              </a:spcAft>
              <a:buNone/>
            </a:pPr>
            <a:r>
              <a:rPr lang="en"/>
              <a:t>03:30 PM – 05:00 PM –  Emerging Technologies: AI / ML</a:t>
            </a:r>
            <a:endParaRPr/>
          </a:p>
          <a:p>
            <a:pPr indent="0" lvl="0" marL="0" rtl="0" algn="l">
              <a:spcBef>
                <a:spcPts val="0"/>
              </a:spcBef>
              <a:spcAft>
                <a:spcPts val="0"/>
              </a:spcAft>
              <a:buNone/>
            </a:pPr>
            <a:r>
              <a:rPr lang="en"/>
              <a:t>05:00 PM – 05:45 PM –  Creating Better Feedback Loops Between Users and   </a:t>
            </a:r>
            <a:endParaRPr/>
          </a:p>
          <a:p>
            <a:pPr indent="0" lvl="0" marL="0" rtl="0" algn="l">
              <a:spcBef>
                <a:spcPts val="0"/>
              </a:spcBef>
              <a:spcAft>
                <a:spcPts val="0"/>
              </a:spcAft>
              <a:buNone/>
            </a:pPr>
            <a:r>
              <a:rPr lang="en"/>
              <a:t>          			        Developers Panel Discussion</a:t>
            </a:r>
            <a:endParaRPr/>
          </a:p>
          <a:p>
            <a:pPr indent="0" lvl="0" marL="0" rtl="0" algn="l">
              <a:spcBef>
                <a:spcPts val="0"/>
              </a:spcBef>
              <a:spcAft>
                <a:spcPts val="0"/>
              </a:spcAft>
              <a:buNone/>
            </a:pPr>
            <a:r>
              <a:rPr lang="en"/>
              <a:t>05:45 PM 		    –  Adjourn</a:t>
            </a:r>
            <a:r>
              <a:rPr lang="en">
                <a:solidFill>
                  <a:srgbClr val="595959"/>
                </a:solidFill>
                <a:highlight>
                  <a:srgbClr val="FFFFFF"/>
                </a:highlight>
              </a:rPr>
              <a:t> </a:t>
            </a:r>
            <a:endParaRPr>
              <a:solidFill>
                <a:srgbClr val="595959"/>
              </a:solidFill>
              <a:highlight>
                <a:srgbClr val="FFFFFF"/>
              </a:highlight>
            </a:endParaRPr>
          </a:p>
        </p:txBody>
      </p:sp>
      <p:sp>
        <p:nvSpPr>
          <p:cNvPr id="272" name="Google Shape;272;p17"/>
          <p:cNvSpPr txBox="1"/>
          <p:nvPr>
            <p:ph type="ctrTitle"/>
          </p:nvPr>
        </p:nvSpPr>
        <p:spPr>
          <a:xfrm>
            <a:off x="320050" y="292600"/>
            <a:ext cx="3780000" cy="5370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Wednesday</a:t>
            </a:r>
            <a:r>
              <a:rPr lang="en" sz="2240"/>
              <a:t>, September 10th </a:t>
            </a:r>
            <a:endParaRPr sz="2240"/>
          </a:p>
          <a:p>
            <a:pPr indent="0" lvl="0" marL="0" rtl="0" algn="l">
              <a:lnSpc>
                <a:spcPct val="100000"/>
              </a:lnSpc>
              <a:spcBef>
                <a:spcPts val="0"/>
              </a:spcBef>
              <a:spcAft>
                <a:spcPts val="0"/>
              </a:spcAft>
              <a:buSzPct val="116070"/>
              <a:buNone/>
            </a:pPr>
            <a:r>
              <a:t/>
            </a:r>
            <a:endParaRPr sz="224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8"/>
          <p:cNvPicPr preferRelativeResize="0"/>
          <p:nvPr/>
        </p:nvPicPr>
        <p:blipFill rotWithShape="1">
          <a:blip r:embed="rId3">
            <a:alphaModFix/>
          </a:blip>
          <a:srcRect b="0" l="0" r="0" t="0"/>
          <a:stretch/>
        </p:blipFill>
        <p:spPr>
          <a:xfrm>
            <a:off x="2431127" y="2677383"/>
            <a:ext cx="664894" cy="648600"/>
          </a:xfrm>
          <a:prstGeom prst="rect">
            <a:avLst/>
          </a:prstGeom>
          <a:noFill/>
          <a:ln>
            <a:noFill/>
          </a:ln>
        </p:spPr>
      </p:pic>
      <p:sp>
        <p:nvSpPr>
          <p:cNvPr id="278" name="Google Shape;278;p18"/>
          <p:cNvSpPr txBox="1"/>
          <p:nvPr>
            <p:ph idx="1" type="subTitle"/>
          </p:nvPr>
        </p:nvSpPr>
        <p:spPr>
          <a:xfrm>
            <a:off x="267450" y="813900"/>
            <a:ext cx="3455700" cy="8358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05000"/>
              </a:lnSpc>
              <a:spcBef>
                <a:spcPts val="0"/>
              </a:spcBef>
              <a:spcAft>
                <a:spcPts val="0"/>
              </a:spcAft>
              <a:buNone/>
            </a:pPr>
            <a:r>
              <a:rPr b="1" lang="en" sz="4800"/>
              <a:t>Connect with us on Slido, X,  and Instagram </a:t>
            </a:r>
            <a:endParaRPr b="1" sz="4800"/>
          </a:p>
          <a:p>
            <a:pPr indent="0" lvl="0" marL="0" rtl="0" algn="l">
              <a:lnSpc>
                <a:spcPct val="105000"/>
              </a:lnSpc>
              <a:spcBef>
                <a:spcPts val="0"/>
              </a:spcBef>
              <a:spcAft>
                <a:spcPts val="0"/>
              </a:spcAft>
              <a:buNone/>
            </a:pPr>
            <a:r>
              <a:t/>
            </a:r>
            <a:endParaRPr b="1" sz="4800"/>
          </a:p>
          <a:p>
            <a:pPr indent="0" lvl="0" marL="0" rtl="0" algn="l">
              <a:lnSpc>
                <a:spcPct val="115000"/>
              </a:lnSpc>
              <a:spcBef>
                <a:spcPts val="0"/>
              </a:spcBef>
              <a:spcAft>
                <a:spcPts val="0"/>
              </a:spcAft>
              <a:buNone/>
            </a:pPr>
            <a:r>
              <a:rPr lang="en" sz="4800"/>
              <a:t>Access </a:t>
            </a:r>
            <a:r>
              <a:rPr b="1" lang="en" sz="4800"/>
              <a:t>Slido &amp; the Livestream from the UIFCW Event Page:</a:t>
            </a:r>
            <a:endParaRPr sz="4800"/>
          </a:p>
          <a:p>
            <a:pPr indent="0" lvl="0" marL="0" rtl="0" algn="l">
              <a:lnSpc>
                <a:spcPct val="105000"/>
              </a:lnSpc>
              <a:spcBef>
                <a:spcPts val="1000"/>
              </a:spcBef>
              <a:spcAft>
                <a:spcPts val="0"/>
              </a:spcAft>
              <a:buSzPct val="72222"/>
              <a:buNone/>
            </a:pPr>
            <a:r>
              <a:t/>
            </a:r>
            <a:endParaRPr b="1" sz="1800"/>
          </a:p>
          <a:p>
            <a:pPr indent="0" lvl="0" marL="0" rtl="0" algn="l">
              <a:lnSpc>
                <a:spcPct val="105000"/>
              </a:lnSpc>
              <a:spcBef>
                <a:spcPts val="0"/>
              </a:spcBef>
              <a:spcAft>
                <a:spcPts val="0"/>
              </a:spcAft>
              <a:buNone/>
            </a:pPr>
            <a:r>
              <a:t/>
            </a:r>
            <a:endParaRPr b="1" sz="1800"/>
          </a:p>
        </p:txBody>
      </p:sp>
      <p:sp>
        <p:nvSpPr>
          <p:cNvPr id="279" name="Google Shape;279;p18"/>
          <p:cNvSpPr txBox="1"/>
          <p:nvPr>
            <p:ph type="ctrTitle"/>
          </p:nvPr>
        </p:nvSpPr>
        <p:spPr>
          <a:xfrm>
            <a:off x="320050" y="292600"/>
            <a:ext cx="2894700" cy="742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0"/>
              <a:buNone/>
            </a:pPr>
            <a:r>
              <a:rPr lang="en" sz="2240"/>
              <a:t>Connect With Us!</a:t>
            </a:r>
            <a:endParaRPr sz="2240"/>
          </a:p>
          <a:p>
            <a:pPr indent="0" lvl="0" marL="0" rtl="0" algn="l">
              <a:lnSpc>
                <a:spcPct val="100000"/>
              </a:lnSpc>
              <a:spcBef>
                <a:spcPts val="0"/>
              </a:spcBef>
              <a:spcAft>
                <a:spcPts val="0"/>
              </a:spcAft>
              <a:buSzPct val="116070"/>
              <a:buNone/>
            </a:pPr>
            <a:r>
              <a:t/>
            </a:r>
            <a:endParaRPr sz="2240"/>
          </a:p>
          <a:p>
            <a:pPr indent="0" lvl="0" marL="0" rtl="0" algn="l">
              <a:lnSpc>
                <a:spcPct val="100000"/>
              </a:lnSpc>
              <a:spcBef>
                <a:spcPts val="0"/>
              </a:spcBef>
              <a:spcAft>
                <a:spcPts val="0"/>
              </a:spcAft>
              <a:buSzPct val="326812"/>
              <a:buNone/>
            </a:pPr>
            <a:r>
              <a:t/>
            </a:r>
            <a:endParaRPr sz="795"/>
          </a:p>
        </p:txBody>
      </p:sp>
      <p:pic>
        <p:nvPicPr>
          <p:cNvPr id="280" name="Google Shape;280;p18"/>
          <p:cNvPicPr preferRelativeResize="0"/>
          <p:nvPr/>
        </p:nvPicPr>
        <p:blipFill rotWithShape="1">
          <a:blip r:embed="rId4">
            <a:alphaModFix/>
          </a:blip>
          <a:srcRect b="0" l="0" r="0" t="0"/>
          <a:stretch/>
        </p:blipFill>
        <p:spPr>
          <a:xfrm>
            <a:off x="2392423" y="1896709"/>
            <a:ext cx="742301" cy="742301"/>
          </a:xfrm>
          <a:prstGeom prst="rect">
            <a:avLst/>
          </a:prstGeom>
          <a:noFill/>
          <a:ln>
            <a:noFill/>
          </a:ln>
        </p:spPr>
      </p:pic>
      <p:sp>
        <p:nvSpPr>
          <p:cNvPr id="281" name="Google Shape;281;p18"/>
          <p:cNvSpPr txBox="1"/>
          <p:nvPr/>
        </p:nvSpPr>
        <p:spPr>
          <a:xfrm>
            <a:off x="197100" y="3985950"/>
            <a:ext cx="4755300" cy="9501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018"/>
              <a:buFont typeface="Arial"/>
              <a:buNone/>
            </a:pPr>
            <a:r>
              <a:rPr b="1" i="0" lang="en" sz="2600" u="none" cap="none" strike="noStrike">
                <a:solidFill>
                  <a:srgbClr val="FFFFFF"/>
                </a:solidFill>
                <a:latin typeface="Lato"/>
                <a:ea typeface="Lato"/>
                <a:cs typeface="Lato"/>
                <a:sym typeface="Lato"/>
              </a:rPr>
              <a:t>Wi-Fi:  </a:t>
            </a:r>
            <a:r>
              <a:rPr b="1" i="1" lang="en" sz="2600">
                <a:solidFill>
                  <a:srgbClr val="FFFFFF"/>
                </a:solidFill>
                <a:latin typeface="Lato"/>
                <a:ea typeface="Lato"/>
                <a:cs typeface="Lato"/>
                <a:sym typeface="Lato"/>
              </a:rPr>
              <a:t>UCAR Visitor</a:t>
            </a:r>
            <a:r>
              <a:rPr lang="en" sz="2600">
                <a:solidFill>
                  <a:srgbClr val="FFFFFF"/>
                </a:solidFill>
                <a:latin typeface="Lato"/>
                <a:ea typeface="Lato"/>
                <a:cs typeface="Lato"/>
                <a:sym typeface="Lato"/>
              </a:rPr>
              <a:t> </a:t>
            </a:r>
            <a:endParaRPr b="1" i="0" sz="2600" u="none" cap="none" strike="noStrike">
              <a:solidFill>
                <a:srgbClr val="FFFFFF"/>
              </a:solidFill>
              <a:latin typeface="Lato"/>
              <a:ea typeface="Lato"/>
              <a:cs typeface="Lato"/>
              <a:sym typeface="Lato"/>
            </a:endParaRPr>
          </a:p>
          <a:p>
            <a:pPr indent="0" lvl="0" marL="0" marR="0" rtl="0" algn="l">
              <a:lnSpc>
                <a:spcPct val="90000"/>
              </a:lnSpc>
              <a:spcBef>
                <a:spcPts val="0"/>
              </a:spcBef>
              <a:spcAft>
                <a:spcPts val="0"/>
              </a:spcAft>
              <a:buClr>
                <a:srgbClr val="000000"/>
              </a:buClr>
              <a:buSzPts val="1018"/>
              <a:buFont typeface="Arial"/>
              <a:buNone/>
            </a:pPr>
            <a:r>
              <a:rPr b="1" lang="en" sz="2600">
                <a:solidFill>
                  <a:srgbClr val="FFFFFF"/>
                </a:solidFill>
                <a:latin typeface="Lato"/>
                <a:ea typeface="Lato"/>
                <a:cs typeface="Lato"/>
                <a:sym typeface="Lato"/>
              </a:rPr>
              <a:t>No password is required.</a:t>
            </a:r>
            <a:endParaRPr b="1" sz="2600">
              <a:solidFill>
                <a:srgbClr val="FFFFFF"/>
              </a:solidFill>
              <a:latin typeface="Lato"/>
              <a:ea typeface="Lato"/>
              <a:cs typeface="Lato"/>
              <a:sym typeface="Lato"/>
            </a:endParaRPr>
          </a:p>
        </p:txBody>
      </p:sp>
      <p:sp>
        <p:nvSpPr>
          <p:cNvPr id="282" name="Google Shape;282;p18"/>
          <p:cNvSpPr txBox="1"/>
          <p:nvPr/>
        </p:nvSpPr>
        <p:spPr>
          <a:xfrm>
            <a:off x="3210723" y="2080909"/>
            <a:ext cx="1670100" cy="1043700"/>
          </a:xfrm>
          <a:prstGeom prst="rect">
            <a:avLst/>
          </a:prstGeom>
          <a:noFill/>
          <a:ln>
            <a:noFill/>
          </a:ln>
        </p:spPr>
        <p:txBody>
          <a:bodyPr anchorCtr="0" anchor="t" bIns="91425" lIns="91425" spcFirstLastPara="1" rIns="91425" wrap="square" tIns="91425">
            <a:spAutoFit/>
          </a:bodyPr>
          <a:lstStyle/>
          <a:p>
            <a:pPr indent="0" lvl="0" marL="0" rtl="0" algn="l">
              <a:lnSpc>
                <a:spcPct val="105000"/>
              </a:lnSpc>
              <a:spcBef>
                <a:spcPts val="0"/>
              </a:spcBef>
              <a:spcAft>
                <a:spcPts val="0"/>
              </a:spcAft>
              <a:buNone/>
            </a:pPr>
            <a:r>
              <a:rPr b="1" lang="en" sz="1800">
                <a:solidFill>
                  <a:schemeClr val="lt1"/>
                </a:solidFill>
                <a:latin typeface="Nunito"/>
                <a:ea typeface="Nunito"/>
                <a:cs typeface="Nunito"/>
                <a:sym typeface="Nunito"/>
              </a:rPr>
              <a:t>@NOAAEPIC </a:t>
            </a:r>
            <a:r>
              <a:rPr b="1" lang="en" sz="1800">
                <a:solidFill>
                  <a:schemeClr val="lt1"/>
                </a:solidFill>
                <a:latin typeface="Nunito"/>
                <a:ea typeface="Nunito"/>
                <a:cs typeface="Nunito"/>
                <a:sym typeface="Nunito"/>
              </a:rPr>
              <a:t>  </a:t>
            </a:r>
            <a:endParaRPr b="1" sz="1800">
              <a:solidFill>
                <a:schemeClr val="lt1"/>
              </a:solidFill>
              <a:latin typeface="Nunito"/>
              <a:ea typeface="Nunito"/>
              <a:cs typeface="Nunito"/>
              <a:sym typeface="Nunito"/>
            </a:endParaRPr>
          </a:p>
          <a:p>
            <a:pPr indent="0" lvl="0" marL="0" rtl="0" algn="l">
              <a:lnSpc>
                <a:spcPct val="105000"/>
              </a:lnSpc>
              <a:spcBef>
                <a:spcPts val="0"/>
              </a:spcBef>
              <a:spcAft>
                <a:spcPts val="0"/>
              </a:spcAft>
              <a:buNone/>
            </a:pPr>
            <a:r>
              <a:t/>
            </a:r>
            <a:endParaRPr b="1" sz="1800">
              <a:solidFill>
                <a:schemeClr val="lt1"/>
              </a:solidFill>
              <a:latin typeface="Nunito"/>
              <a:ea typeface="Nunito"/>
              <a:cs typeface="Nunito"/>
              <a:sym typeface="Nunito"/>
            </a:endParaRPr>
          </a:p>
          <a:p>
            <a:pPr indent="0" lvl="0" marL="0" rtl="0" algn="l">
              <a:lnSpc>
                <a:spcPct val="105000"/>
              </a:lnSpc>
              <a:spcBef>
                <a:spcPts val="0"/>
              </a:spcBef>
              <a:spcAft>
                <a:spcPts val="0"/>
              </a:spcAft>
              <a:buNone/>
            </a:pPr>
            <a:r>
              <a:rPr b="1" lang="en" sz="1800">
                <a:solidFill>
                  <a:schemeClr val="lt1"/>
                </a:solidFill>
                <a:latin typeface="Nunito"/>
                <a:ea typeface="Nunito"/>
                <a:cs typeface="Nunito"/>
                <a:sym typeface="Nunito"/>
              </a:rPr>
              <a:t>#UIFCW25</a:t>
            </a:r>
            <a:endParaRPr/>
          </a:p>
        </p:txBody>
      </p:sp>
      <p:pic>
        <p:nvPicPr>
          <p:cNvPr id="283" name="Google Shape;283;p18" title="qr-code UIFCW Event Page.png"/>
          <p:cNvPicPr preferRelativeResize="0"/>
          <p:nvPr/>
        </p:nvPicPr>
        <p:blipFill rotWithShape="1">
          <a:blip r:embed="rId5">
            <a:alphaModFix/>
          </a:blip>
          <a:srcRect b="0" l="0" r="0" t="0"/>
          <a:stretch/>
        </p:blipFill>
        <p:spPr>
          <a:xfrm>
            <a:off x="388723" y="1780124"/>
            <a:ext cx="1719000" cy="1719000"/>
          </a:xfrm>
          <a:prstGeom prst="rect">
            <a:avLst/>
          </a:prstGeom>
          <a:noFill/>
          <a:ln>
            <a:noFill/>
          </a:ln>
        </p:spPr>
      </p:pic>
      <p:pic>
        <p:nvPicPr>
          <p:cNvPr id="284" name="Google Shape;284;p18" title="qr-code Participant Guide.png"/>
          <p:cNvPicPr preferRelativeResize="0"/>
          <p:nvPr/>
        </p:nvPicPr>
        <p:blipFill rotWithShape="1">
          <a:blip r:embed="rId6">
            <a:alphaModFix/>
          </a:blip>
          <a:srcRect b="0" l="0" r="0" t="0"/>
          <a:stretch/>
        </p:blipFill>
        <p:spPr>
          <a:xfrm>
            <a:off x="5733025" y="688650"/>
            <a:ext cx="2131650" cy="2131650"/>
          </a:xfrm>
          <a:prstGeom prst="rect">
            <a:avLst/>
          </a:prstGeom>
          <a:noFill/>
          <a:ln>
            <a:noFill/>
          </a:ln>
        </p:spPr>
      </p:pic>
      <p:sp>
        <p:nvSpPr>
          <p:cNvPr id="285" name="Google Shape;285;p18"/>
          <p:cNvSpPr txBox="1"/>
          <p:nvPr>
            <p:ph type="ctrTitle"/>
          </p:nvPr>
        </p:nvSpPr>
        <p:spPr>
          <a:xfrm>
            <a:off x="5781853" y="214050"/>
            <a:ext cx="2256000" cy="47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36364"/>
              <a:buNone/>
            </a:pPr>
            <a:r>
              <a:rPr lang="en" sz="1906"/>
              <a:t>Participant Guide</a:t>
            </a:r>
            <a:endParaRPr sz="2573"/>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