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Proxima Nova"/>
      <p:regular r:id="rId17"/>
      <p:bold r:id="rId18"/>
      <p:italic r:id="rId19"/>
      <p:boldItalic r:id="rId20"/>
    </p:embeddedFont>
    <p:embeddedFont>
      <p:font typeface="Nunito"/>
      <p:regular r:id="rId21"/>
      <p:bold r:id="rId22"/>
      <p:italic r:id="rId23"/>
      <p:boldItalic r:id="rId24"/>
    </p:embeddedFont>
    <p:embeddedFont>
      <p:font typeface="Maven Pro"/>
      <p:regular r:id="rId25"/>
      <p:bold r:id="rId26"/>
    </p:embeddedFont>
    <p:embeddedFont>
      <p:font typeface="Maven Pro ExtraBold"/>
      <p:bold r:id="rId27"/>
    </p:embeddedFont>
    <p:embeddedFont>
      <p:font typeface="Proxima Nova Extrabold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boldItalic.fntdata"/><Relationship Id="rId22" Type="http://schemas.openxmlformats.org/officeDocument/2006/relationships/font" Target="fonts/Nunito-bold.fntdata"/><Relationship Id="rId21" Type="http://schemas.openxmlformats.org/officeDocument/2006/relationships/font" Target="fonts/Nunito-regular.fntdata"/><Relationship Id="rId24" Type="http://schemas.openxmlformats.org/officeDocument/2006/relationships/font" Target="fonts/Nunito-boldItalic.fntdata"/><Relationship Id="rId23" Type="http://schemas.openxmlformats.org/officeDocument/2006/relationships/font" Target="fonts/Nuni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avenPro-bold.fntdata"/><Relationship Id="rId25" Type="http://schemas.openxmlformats.org/officeDocument/2006/relationships/font" Target="fonts/MavenPro-regular.fntdata"/><Relationship Id="rId28" Type="http://schemas.openxmlformats.org/officeDocument/2006/relationships/font" Target="fonts/ProximaNovaExtrabold-bold.fntdata"/><Relationship Id="rId27" Type="http://schemas.openxmlformats.org/officeDocument/2006/relationships/font" Target="fonts/MavenProExtra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roximaNova-regular.fntdata"/><Relationship Id="rId16" Type="http://schemas.openxmlformats.org/officeDocument/2006/relationships/slide" Target="slides/slide11.xml"/><Relationship Id="rId19" Type="http://schemas.openxmlformats.org/officeDocument/2006/relationships/font" Target="fonts/ProximaNova-italic.fntdata"/><Relationship Id="rId18" Type="http://schemas.openxmlformats.org/officeDocument/2006/relationships/font" Target="fonts/ProximaNova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858c9e19bd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858c9e19bd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858c9e19bd_1_4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858c9e19bd_1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7cc472283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7cc472283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858c9e19bd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858c9e19bd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Spell out the acronyms the first time the first time you mention 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UIFCW is for the UFS community, not an EPIC conference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year we’re doing a student track at the UFS workshop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the what the tutorial is and why it is valuable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858c9e19bd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858c9e19bd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858c9e19bd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858c9e19bd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858c9e19bd_1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858c9e19bd_1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858c9e19bd_1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858c9e19bd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858c9e19bd_1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858c9e19bd_1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-Cut out names on edit logs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-Video with genealogical tree instead of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858c9e19bd_1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858c9e19bd_1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858c9e19bd_1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858c9e19bd_1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145FA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title="wave1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81637" y="-404450"/>
            <a:ext cx="9307274" cy="6980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2" title="UIFCW2025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1300" y="3166714"/>
            <a:ext cx="1937475" cy="1462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rgbClr val="145FA6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07" name="Google Shape;107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08" name="Google Shape;108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2" name="Google Shape;112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13" name="Google Shape;113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19" name="Google Shape;11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3" name="Google Shape;123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24" name="Google Shape;12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5" name="Google Shape;125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7" name="Google Shape;127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28" name="Google Shape;128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9" name="Google Shape;129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0" name="Google Shape;130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1" name="Google Shape;131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3" name="Google Shape;133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34" name="Google Shape;134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5" name="Google Shape;135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38" name="Google Shape;138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39" name="Google Shape;139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2" name="Google Shape;142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43" name="Google Shape;143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" name="Google Shape;144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3" name="Google Shape;153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54" name="Google Shape;154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8" name="Google Shape;158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59" name="Google Shape;159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0" name="Google Shape;160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2" name="Google Shape;162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63" name="Google Shape;163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7" name="Google Shape;167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168" name="Google Shape;168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9" name="Google Shape;169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0" name="Google Shape;170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2" name="Google Shape;172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173" name="Google Shape;173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5" name="Google Shape;175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3" name="Google Shape;183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184" name="Google Shape;184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5" name="Google Shape;185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188" name="Google Shape;188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0" name="Google Shape;190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2" name="Google Shape;192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193" name="Google Shape;193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4" name="Google Shape;194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7" name="Google Shape;207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08" name="Google Shape;208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9" name="Google Shape;209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3" name="Google Shape;213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14" name="Google Shape;214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5" name="Google Shape;215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8" name="Google Shape;218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19" name="Google Shape;219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7" name="Google Shape;227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28" name="Google Shape;228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9" name="Google Shape;229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32" name="Google Shape;232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4" name="Google Shape;234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17" name="Google Shape;17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18" name="Google Shape;18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" name="Google Shape;19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" name="Google Shape;20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" name="Google Shape;24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25" name="Google Shape;25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30" name="Google Shape;30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31" name="Google Shape;31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" name="Google Shape;33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7" name="Google Shape;37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38" name="Google Shape;38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2" name="Google Shape;42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43" name="Google Shape;43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8" name="Google Shape;48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3" name="Google Shape;53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4" name="Google Shape;54;p4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85575" y="3869550"/>
            <a:ext cx="1155000" cy="8702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Google Shape;55;p4"/>
          <p:cNvGrpSpPr/>
          <p:nvPr/>
        </p:nvGrpSpPr>
        <p:grpSpPr>
          <a:xfrm>
            <a:off x="1419300" y="598575"/>
            <a:ext cx="1072800" cy="0"/>
            <a:chOff x="1376350" y="528325"/>
            <a:chExt cx="1072800" cy="0"/>
          </a:xfrm>
        </p:grpSpPr>
        <p:cxnSp>
          <p:nvCxnSpPr>
            <p:cNvPr id="56" name="Google Shape;56;p4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" name="Google Shape;57;p4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" name="Google Shape;58;p4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5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8875" y="3880775"/>
            <a:ext cx="1152143" cy="868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" name="Google Shape;65;p5"/>
          <p:cNvGrpSpPr/>
          <p:nvPr/>
        </p:nvGrpSpPr>
        <p:grpSpPr>
          <a:xfrm>
            <a:off x="1404700" y="598575"/>
            <a:ext cx="1072800" cy="0"/>
            <a:chOff x="1376350" y="528325"/>
            <a:chExt cx="1072800" cy="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" name="Google Shape;72;p6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6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74" name="Google Shape;74;p6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" name="Google Shape;75;p6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" name="Google Shape;76;p6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" name="Google Shape;80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1" name="Google Shape;81;p7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7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83" name="Google Shape;83;p7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" name="Google Shape;84;p7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5" name="Google Shape;85;p7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6"/>
            <a:ext cx="9144001" cy="565991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0" name="Google Shape;90;p8" title="UIFCW2025_Logo_whit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5625" y="3745100"/>
            <a:ext cx="1373148" cy="103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4" name="Google Shape;94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5" name="Google Shape;95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6" name="Google Shape;96;p9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49225" y="3879750"/>
            <a:ext cx="1152143" cy="8756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" name="Google Shape;97;p9"/>
          <p:cNvGrpSpPr/>
          <p:nvPr/>
        </p:nvGrpSpPr>
        <p:grpSpPr>
          <a:xfrm>
            <a:off x="1376350" y="528325"/>
            <a:ext cx="1072800" cy="0"/>
            <a:chOff x="1376350" y="528325"/>
            <a:chExt cx="1072800" cy="0"/>
          </a:xfrm>
        </p:grpSpPr>
        <p:cxnSp>
          <p:nvCxnSpPr>
            <p:cNvPr id="98" name="Google Shape;98;p9"/>
            <p:cNvCxnSpPr/>
            <p:nvPr/>
          </p:nvCxnSpPr>
          <p:spPr>
            <a:xfrm>
              <a:off x="13763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145F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9" name="Google Shape;99;p9"/>
            <p:cNvCxnSpPr/>
            <p:nvPr/>
          </p:nvCxnSpPr>
          <p:spPr>
            <a:xfrm>
              <a:off x="17339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F1761A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" name="Google Shape;100;p9"/>
            <p:cNvCxnSpPr/>
            <p:nvPr/>
          </p:nvCxnSpPr>
          <p:spPr>
            <a:xfrm>
              <a:off x="2091550" y="528325"/>
              <a:ext cx="357600" cy="0"/>
            </a:xfrm>
            <a:prstGeom prst="straightConnector1">
              <a:avLst/>
            </a:prstGeom>
            <a:noFill/>
            <a:ln cap="flat" cmpd="sng" w="28575">
              <a:solidFill>
                <a:srgbClr val="00C9F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3" name="Google Shape;103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4" name="Google Shape;104;p10" title="UIFCW2025_Logo.pn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11650" y="3874450"/>
            <a:ext cx="1152143" cy="875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gif"/><Relationship Id="rId4" Type="http://schemas.openxmlformats.org/officeDocument/2006/relationships/image" Target="../media/image7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gif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3"/>
          <p:cNvSpPr txBox="1"/>
          <p:nvPr/>
        </p:nvSpPr>
        <p:spPr>
          <a:xfrm>
            <a:off x="146125" y="248400"/>
            <a:ext cx="420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2" name="Google Shape;242;p13"/>
          <p:cNvSpPr txBox="1"/>
          <p:nvPr/>
        </p:nvSpPr>
        <p:spPr>
          <a:xfrm>
            <a:off x="109500" y="0"/>
            <a:ext cx="850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The UFS Student Experience:</a:t>
            </a:r>
            <a:endParaRPr sz="3600">
              <a:solidFill>
                <a:schemeClr val="lt1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</p:txBody>
      </p:sp>
      <p:sp>
        <p:nvSpPr>
          <p:cNvPr id="243" name="Google Shape;243;p13"/>
          <p:cNvSpPr txBox="1"/>
          <p:nvPr/>
        </p:nvSpPr>
        <p:spPr>
          <a:xfrm>
            <a:off x="109500" y="606400"/>
            <a:ext cx="8394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Accomplishments, Challenges, and</a:t>
            </a:r>
            <a:endParaRPr b="1" sz="36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chemeClr val="lt1"/>
                </a:solidFill>
                <a:latin typeface="Maven Pro"/>
                <a:ea typeface="Maven Pro"/>
                <a:cs typeface="Maven Pro"/>
                <a:sym typeface="Maven Pro"/>
              </a:rPr>
              <a:t>Recommendations</a:t>
            </a:r>
            <a:endParaRPr b="1" sz="1800">
              <a:solidFill>
                <a:schemeClr val="lt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44" name="Google Shape;244;p13"/>
          <p:cNvSpPr txBox="1"/>
          <p:nvPr>
            <p:ph idx="1" type="subTitle"/>
          </p:nvPr>
        </p:nvSpPr>
        <p:spPr>
          <a:xfrm>
            <a:off x="211027" y="3320800"/>
            <a:ext cx="7688100" cy="8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2060"/>
              <a:t>Center Green Auditorium, Boulder, CO</a:t>
            </a:r>
            <a:endParaRPr sz="2060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935"/>
              <a:buNone/>
            </a:pPr>
            <a:r>
              <a:rPr lang="en" sz="2060"/>
              <a:t>September 8-12, 2025</a:t>
            </a:r>
            <a:endParaRPr sz="2060"/>
          </a:p>
        </p:txBody>
      </p:sp>
      <p:sp>
        <p:nvSpPr>
          <p:cNvPr id="245" name="Google Shape;245;p13"/>
          <p:cNvSpPr txBox="1"/>
          <p:nvPr>
            <p:ph idx="1" type="subTitle"/>
          </p:nvPr>
        </p:nvSpPr>
        <p:spPr>
          <a:xfrm>
            <a:off x="245177" y="2401825"/>
            <a:ext cx="7688100" cy="8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935"/>
              <a:buNone/>
            </a:pPr>
            <a:r>
              <a:rPr lang="en" sz="2060"/>
              <a:t>Rowin Smith</a:t>
            </a:r>
            <a:endParaRPr sz="2060"/>
          </a:p>
          <a:p>
            <a:pPr indent="0" lvl="0" marL="0" rtl="0" algn="l">
              <a:lnSpc>
                <a:spcPct val="80000"/>
              </a:lnSpc>
              <a:spcBef>
                <a:spcPts val="1000"/>
              </a:spcBef>
              <a:spcAft>
                <a:spcPts val="1000"/>
              </a:spcAft>
              <a:buSzPts val="935"/>
              <a:buNone/>
            </a:pPr>
            <a:r>
              <a:rPr lang="en" sz="2060"/>
              <a:t>2025 Lapenta Intern</a:t>
            </a:r>
            <a:endParaRPr sz="206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2"/>
          <p:cNvSpPr/>
          <p:nvPr/>
        </p:nvSpPr>
        <p:spPr>
          <a:xfrm>
            <a:off x="0" y="-36525"/>
            <a:ext cx="9144000" cy="775200"/>
          </a:xfrm>
          <a:prstGeom prst="rect">
            <a:avLst/>
          </a:prstGeom>
          <a:solidFill>
            <a:srgbClr val="0A4595"/>
          </a:solidFill>
          <a:ln cap="flat" cmpd="sng" w="9525">
            <a:solidFill>
              <a:srgbClr val="0A45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A4595"/>
              </a:solidFill>
            </a:endParaRPr>
          </a:p>
        </p:txBody>
      </p:sp>
      <p:sp>
        <p:nvSpPr>
          <p:cNvPr id="341" name="Google Shape;341;p22"/>
          <p:cNvSpPr txBox="1"/>
          <p:nvPr/>
        </p:nvSpPr>
        <p:spPr>
          <a:xfrm>
            <a:off x="109500" y="0"/>
            <a:ext cx="850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Acknowledgements</a:t>
            </a:r>
            <a:endParaRPr sz="3600">
              <a:solidFill>
                <a:schemeClr val="lt1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</p:txBody>
      </p:sp>
      <p:sp>
        <p:nvSpPr>
          <p:cNvPr id="342" name="Google Shape;342;p22"/>
          <p:cNvSpPr txBox="1"/>
          <p:nvPr/>
        </p:nvSpPr>
        <p:spPr>
          <a:xfrm>
            <a:off x="5165600" y="2945900"/>
            <a:ext cx="365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43" name="Google Shape;343;p22"/>
          <p:cNvSpPr txBox="1"/>
          <p:nvPr/>
        </p:nvSpPr>
        <p:spPr>
          <a:xfrm>
            <a:off x="0" y="738900"/>
            <a:ext cx="88908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54F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Alison Gregory, Jose-Henrique Alves, John Ten Hoeve</a:t>
            </a:r>
            <a:endParaRPr sz="2400">
              <a:solidFill>
                <a:srgbClr val="00A54F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A54F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54F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Priya Pillai, Adam Clark, Jen Vogt, Charlene Barone</a:t>
            </a:r>
            <a:endParaRPr sz="2400">
              <a:solidFill>
                <a:srgbClr val="00A54F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A54F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54F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Bill Gallus and Michelle Harrold</a:t>
            </a:r>
            <a:endParaRPr sz="2400">
              <a:solidFill>
                <a:srgbClr val="00A54F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A54F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54F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UCAR</a:t>
            </a:r>
            <a:endParaRPr sz="2400">
              <a:solidFill>
                <a:srgbClr val="00A54F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A54F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A54F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Everyone who provided feedback</a:t>
            </a:r>
            <a:endParaRPr sz="2400">
              <a:solidFill>
                <a:srgbClr val="00A54F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A54F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A54F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"/>
          <p:cNvSpPr txBox="1"/>
          <p:nvPr/>
        </p:nvSpPr>
        <p:spPr>
          <a:xfrm>
            <a:off x="5165600" y="2945900"/>
            <a:ext cx="365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49" name="Google Shape;349;p23" title="UFS SRW August 10 2020 Derech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875" y="428625"/>
            <a:ext cx="428625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/>
          <p:nvPr/>
        </p:nvSpPr>
        <p:spPr>
          <a:xfrm>
            <a:off x="0" y="-36525"/>
            <a:ext cx="9144000" cy="775200"/>
          </a:xfrm>
          <a:prstGeom prst="rect">
            <a:avLst/>
          </a:prstGeom>
          <a:solidFill>
            <a:srgbClr val="0A4595"/>
          </a:solidFill>
          <a:ln cap="flat" cmpd="sng" w="9525">
            <a:solidFill>
              <a:srgbClr val="0A45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A4595"/>
              </a:solidFill>
            </a:endParaRPr>
          </a:p>
        </p:txBody>
      </p:sp>
      <p:sp>
        <p:nvSpPr>
          <p:cNvPr id="251" name="Google Shape;251;p14"/>
          <p:cNvSpPr txBox="1"/>
          <p:nvPr/>
        </p:nvSpPr>
        <p:spPr>
          <a:xfrm>
            <a:off x="109500" y="0"/>
            <a:ext cx="9213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The UFS Student Ambassador Program</a:t>
            </a:r>
            <a:endParaRPr sz="3600">
              <a:solidFill>
                <a:schemeClr val="lt1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</p:txBody>
      </p:sp>
      <p:sp>
        <p:nvSpPr>
          <p:cNvPr id="252" name="Google Shape;252;p14"/>
          <p:cNvSpPr txBox="1"/>
          <p:nvPr/>
        </p:nvSpPr>
        <p:spPr>
          <a:xfrm>
            <a:off x="109500" y="804650"/>
            <a:ext cx="899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D87327"/>
                </a:solidFill>
                <a:latin typeface="Maven Pro"/>
                <a:ea typeface="Maven Pro"/>
                <a:cs typeface="Maven Pro"/>
                <a:sym typeface="Maven Pro"/>
              </a:rPr>
              <a:t>Goal: Get students interested in earth systems modeling</a:t>
            </a:r>
            <a:endParaRPr b="1" sz="2400">
              <a:solidFill>
                <a:srgbClr val="D87327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53" name="Google Shape;253;p14"/>
          <p:cNvSpPr txBox="1"/>
          <p:nvPr/>
        </p:nvSpPr>
        <p:spPr>
          <a:xfrm>
            <a:off x="1160775" y="1509750"/>
            <a:ext cx="237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A4595"/>
                </a:solidFill>
                <a:latin typeface="Maven Pro"/>
                <a:ea typeface="Maven Pro"/>
                <a:cs typeface="Maven Pro"/>
                <a:sym typeface="Maven Pro"/>
              </a:rPr>
              <a:t>Technical Path</a:t>
            </a:r>
            <a:endParaRPr b="1" sz="2400">
              <a:solidFill>
                <a:srgbClr val="0A4595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54" name="Google Shape;254;p14"/>
          <p:cNvSpPr txBox="1"/>
          <p:nvPr/>
        </p:nvSpPr>
        <p:spPr>
          <a:xfrm>
            <a:off x="5096725" y="1509750"/>
            <a:ext cx="329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A4595"/>
                </a:solidFill>
                <a:latin typeface="Maven Pro"/>
                <a:ea typeface="Maven Pro"/>
                <a:cs typeface="Maven Pro"/>
                <a:sym typeface="Maven Pro"/>
              </a:rPr>
              <a:t>Engagement Path</a:t>
            </a:r>
            <a:endParaRPr b="1" sz="2400">
              <a:solidFill>
                <a:srgbClr val="0A4595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55" name="Google Shape;255;p14"/>
          <p:cNvSpPr txBox="1"/>
          <p:nvPr/>
        </p:nvSpPr>
        <p:spPr>
          <a:xfrm>
            <a:off x="460275" y="2063850"/>
            <a:ext cx="36588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Created a tutorial using the SRW to model severe weather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Provided feedback to the UFS development team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Created a post-tutorial survey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6" name="Google Shape;256;p14"/>
          <p:cNvSpPr txBox="1"/>
          <p:nvPr/>
        </p:nvSpPr>
        <p:spPr>
          <a:xfrm>
            <a:off x="4915375" y="2063850"/>
            <a:ext cx="365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7" name="Google Shape;257;p14"/>
          <p:cNvSpPr txBox="1"/>
          <p:nvPr/>
        </p:nvSpPr>
        <p:spPr>
          <a:xfrm>
            <a:off x="4915375" y="2063850"/>
            <a:ext cx="36588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Maven Pro"/>
              <a:buChar char="●"/>
            </a:pPr>
            <a:r>
              <a:rPr lang="en" sz="1800">
                <a:solidFill>
                  <a:srgbClr val="0099D8"/>
                </a:solidFill>
                <a:latin typeface="Maven Pro"/>
                <a:ea typeface="Maven Pro"/>
                <a:cs typeface="Maven Pro"/>
                <a:sym typeface="Maven Pro"/>
              </a:rPr>
              <a:t>Created a social media campaign to promote the UFS and NOAA internships to students</a:t>
            </a:r>
            <a:endParaRPr sz="1800">
              <a:solidFill>
                <a:srgbClr val="0099D8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Maven Pro"/>
              <a:buChar char="●"/>
            </a:pPr>
            <a:r>
              <a:rPr lang="en" sz="1800">
                <a:solidFill>
                  <a:srgbClr val="0099D8"/>
                </a:solidFill>
                <a:latin typeface="Maven Pro"/>
                <a:ea typeface="Maven Pro"/>
                <a:cs typeface="Maven Pro"/>
                <a:sym typeface="Maven Pro"/>
              </a:rPr>
              <a:t>Helping host the UFS workshop this fall and presenting my work</a:t>
            </a:r>
            <a:endParaRPr sz="1800">
              <a:solidFill>
                <a:srgbClr val="0099D8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4572000" y="738900"/>
            <a:ext cx="4572000" cy="4404600"/>
          </a:xfrm>
          <a:prstGeom prst="rect">
            <a:avLst/>
          </a:prstGeom>
          <a:solidFill>
            <a:srgbClr val="00A54F"/>
          </a:solidFill>
          <a:ln cap="flat" cmpd="sng" w="9525">
            <a:solidFill>
              <a:srgbClr val="0099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5"/>
          <p:cNvSpPr/>
          <p:nvPr/>
        </p:nvSpPr>
        <p:spPr>
          <a:xfrm>
            <a:off x="0" y="-36525"/>
            <a:ext cx="9144000" cy="775200"/>
          </a:xfrm>
          <a:prstGeom prst="rect">
            <a:avLst/>
          </a:prstGeom>
          <a:solidFill>
            <a:srgbClr val="0A4595"/>
          </a:solidFill>
          <a:ln cap="flat" cmpd="sng" w="9525">
            <a:solidFill>
              <a:srgbClr val="0A45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A4595"/>
              </a:solidFill>
            </a:endParaRPr>
          </a:p>
        </p:txBody>
      </p:sp>
      <p:sp>
        <p:nvSpPr>
          <p:cNvPr id="264" name="Google Shape;264;p15"/>
          <p:cNvSpPr txBox="1"/>
          <p:nvPr/>
        </p:nvSpPr>
        <p:spPr>
          <a:xfrm>
            <a:off x="109500" y="0"/>
            <a:ext cx="850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Overview of Test Case</a:t>
            </a:r>
            <a:endParaRPr sz="3600">
              <a:solidFill>
                <a:schemeClr val="lt1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</p:txBody>
      </p:sp>
      <p:sp>
        <p:nvSpPr>
          <p:cNvPr id="265" name="Google Shape;265;p15"/>
          <p:cNvSpPr txBox="1"/>
          <p:nvPr/>
        </p:nvSpPr>
        <p:spPr>
          <a:xfrm>
            <a:off x="0" y="818350"/>
            <a:ext cx="44397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Chose to use a derecho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Based on work done in (Gallus Jr. and Harrold 2023)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6" name="Google Shape;266;p15"/>
          <p:cNvSpPr txBox="1"/>
          <p:nvPr/>
        </p:nvSpPr>
        <p:spPr>
          <a:xfrm>
            <a:off x="5287610" y="1862340"/>
            <a:ext cx="330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7" name="Google Shape;267;p15" title="MRMS_LowestScan_Derecho.gif"/>
          <p:cNvPicPr preferRelativeResize="0"/>
          <p:nvPr/>
        </p:nvPicPr>
        <p:blipFill rotWithShape="1">
          <a:blip r:embed="rId3">
            <a:alphaModFix/>
          </a:blip>
          <a:srcRect b="-1200" l="0" r="0" t="1200"/>
          <a:stretch/>
        </p:blipFill>
        <p:spPr>
          <a:xfrm>
            <a:off x="4684199" y="1429563"/>
            <a:ext cx="4347600" cy="309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5"/>
          <p:cNvSpPr txBox="1"/>
          <p:nvPr/>
        </p:nvSpPr>
        <p:spPr>
          <a:xfrm>
            <a:off x="4572000" y="4461450"/>
            <a:ext cx="4157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above: radar loop of the August 10, 2020 derecho</a:t>
            </a:r>
            <a:endParaRPr sz="12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6"/>
          <p:cNvSpPr/>
          <p:nvPr/>
        </p:nvSpPr>
        <p:spPr>
          <a:xfrm>
            <a:off x="4572000" y="738900"/>
            <a:ext cx="4572000" cy="4404600"/>
          </a:xfrm>
          <a:prstGeom prst="rect">
            <a:avLst/>
          </a:prstGeom>
          <a:solidFill>
            <a:srgbClr val="00A54F"/>
          </a:solidFill>
          <a:ln cap="flat" cmpd="sng" w="9525">
            <a:solidFill>
              <a:srgbClr val="0099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6"/>
          <p:cNvSpPr/>
          <p:nvPr/>
        </p:nvSpPr>
        <p:spPr>
          <a:xfrm>
            <a:off x="0" y="-36525"/>
            <a:ext cx="9144000" cy="775200"/>
          </a:xfrm>
          <a:prstGeom prst="rect">
            <a:avLst/>
          </a:prstGeom>
          <a:solidFill>
            <a:srgbClr val="0A4595"/>
          </a:solidFill>
          <a:ln cap="flat" cmpd="sng" w="9525">
            <a:solidFill>
              <a:srgbClr val="0A45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A4595"/>
              </a:solidFill>
            </a:endParaRPr>
          </a:p>
        </p:txBody>
      </p:sp>
      <p:sp>
        <p:nvSpPr>
          <p:cNvPr id="275" name="Google Shape;275;p16"/>
          <p:cNvSpPr txBox="1"/>
          <p:nvPr/>
        </p:nvSpPr>
        <p:spPr>
          <a:xfrm>
            <a:off x="109500" y="0"/>
            <a:ext cx="850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The SRW App Tutorial</a:t>
            </a:r>
            <a:endParaRPr sz="3600">
              <a:solidFill>
                <a:schemeClr val="lt1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</p:txBody>
      </p:sp>
      <p:sp>
        <p:nvSpPr>
          <p:cNvPr id="276" name="Google Shape;276;p16"/>
          <p:cNvSpPr txBox="1"/>
          <p:nvPr/>
        </p:nvSpPr>
        <p:spPr>
          <a:xfrm>
            <a:off x="0" y="818350"/>
            <a:ext cx="4439700" cy="20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Uses the Short Range Weather model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Four different test cases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Users will then be able to run their own forecast cases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Includes a feedback survey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7" name="Google Shape;277;p16"/>
          <p:cNvSpPr txBox="1"/>
          <p:nvPr/>
        </p:nvSpPr>
        <p:spPr>
          <a:xfrm>
            <a:off x="5287610" y="1862340"/>
            <a:ext cx="330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78" name="Google Shape;278;p16"/>
          <p:cNvPicPr preferRelativeResize="0"/>
          <p:nvPr/>
        </p:nvPicPr>
        <p:blipFill rotWithShape="1">
          <a:blip r:embed="rId3">
            <a:alphaModFix/>
          </a:blip>
          <a:srcRect b="5997" l="0" r="0" t="0"/>
          <a:stretch/>
        </p:blipFill>
        <p:spPr>
          <a:xfrm>
            <a:off x="4668288" y="834050"/>
            <a:ext cx="4379425" cy="421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"/>
          <p:cNvSpPr/>
          <p:nvPr/>
        </p:nvSpPr>
        <p:spPr>
          <a:xfrm>
            <a:off x="0" y="743063"/>
            <a:ext cx="9144000" cy="4404600"/>
          </a:xfrm>
          <a:prstGeom prst="rect">
            <a:avLst/>
          </a:prstGeom>
          <a:solidFill>
            <a:srgbClr val="00A54F"/>
          </a:solidFill>
          <a:ln cap="flat" cmpd="sng" w="9525">
            <a:solidFill>
              <a:srgbClr val="0099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7"/>
          <p:cNvSpPr/>
          <p:nvPr/>
        </p:nvSpPr>
        <p:spPr>
          <a:xfrm>
            <a:off x="0" y="-36525"/>
            <a:ext cx="9144000" cy="775200"/>
          </a:xfrm>
          <a:prstGeom prst="rect">
            <a:avLst/>
          </a:prstGeom>
          <a:solidFill>
            <a:srgbClr val="0A4595"/>
          </a:solidFill>
          <a:ln cap="flat" cmpd="sng" w="9525">
            <a:solidFill>
              <a:srgbClr val="0A45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A4595"/>
              </a:solidFill>
            </a:endParaRPr>
          </a:p>
        </p:txBody>
      </p:sp>
      <p:sp>
        <p:nvSpPr>
          <p:cNvPr id="285" name="Google Shape;285;p17"/>
          <p:cNvSpPr txBox="1"/>
          <p:nvPr/>
        </p:nvSpPr>
        <p:spPr>
          <a:xfrm>
            <a:off x="109500" y="0"/>
            <a:ext cx="850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The SRW App Tutorial</a:t>
            </a:r>
            <a:endParaRPr sz="3600">
              <a:solidFill>
                <a:schemeClr val="lt1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5287610" y="1862340"/>
            <a:ext cx="330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87" name="Google Shape;287;p17" title="MRMS_LowestScan_Derecho.gif"/>
          <p:cNvPicPr preferRelativeResize="0"/>
          <p:nvPr/>
        </p:nvPicPr>
        <p:blipFill rotWithShape="1">
          <a:blip r:embed="rId3">
            <a:alphaModFix/>
          </a:blip>
          <a:srcRect b="-1200" l="0" r="0" t="1200"/>
          <a:stretch/>
        </p:blipFill>
        <p:spPr>
          <a:xfrm>
            <a:off x="4479725" y="1448213"/>
            <a:ext cx="4202550" cy="29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 title="ezgif-5e03881038e3c9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4160" y="1448231"/>
            <a:ext cx="3960170" cy="299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8"/>
          <p:cNvSpPr/>
          <p:nvPr/>
        </p:nvSpPr>
        <p:spPr>
          <a:xfrm>
            <a:off x="4572000" y="738900"/>
            <a:ext cx="4572000" cy="4404600"/>
          </a:xfrm>
          <a:prstGeom prst="rect">
            <a:avLst/>
          </a:prstGeom>
          <a:solidFill>
            <a:srgbClr val="00A54F"/>
          </a:solidFill>
          <a:ln cap="flat" cmpd="sng" w="9525">
            <a:solidFill>
              <a:srgbClr val="00A5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8"/>
          <p:cNvSpPr/>
          <p:nvPr/>
        </p:nvSpPr>
        <p:spPr>
          <a:xfrm>
            <a:off x="0" y="-36525"/>
            <a:ext cx="9144000" cy="775200"/>
          </a:xfrm>
          <a:prstGeom prst="rect">
            <a:avLst/>
          </a:prstGeom>
          <a:solidFill>
            <a:srgbClr val="0A4595"/>
          </a:solidFill>
          <a:ln cap="flat" cmpd="sng" w="9525">
            <a:solidFill>
              <a:srgbClr val="0A45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A4595"/>
              </a:solidFill>
            </a:endParaRPr>
          </a:p>
        </p:txBody>
      </p:sp>
      <p:sp>
        <p:nvSpPr>
          <p:cNvPr id="295" name="Google Shape;295;p18"/>
          <p:cNvSpPr txBox="1"/>
          <p:nvPr/>
        </p:nvSpPr>
        <p:spPr>
          <a:xfrm>
            <a:off x="109500" y="0"/>
            <a:ext cx="850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S</a:t>
            </a:r>
            <a:r>
              <a:rPr lang="en" sz="3600">
                <a:solidFill>
                  <a:schemeClr val="lt1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ocial Media Campaign</a:t>
            </a:r>
            <a:endParaRPr sz="3600">
              <a:solidFill>
                <a:schemeClr val="lt1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</p:txBody>
      </p:sp>
      <p:sp>
        <p:nvSpPr>
          <p:cNvPr id="296" name="Google Shape;296;p18"/>
          <p:cNvSpPr txBox="1"/>
          <p:nvPr/>
        </p:nvSpPr>
        <p:spPr>
          <a:xfrm>
            <a:off x="0" y="818350"/>
            <a:ext cx="44397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‘Lapenta Live’ theme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Weekly series of posts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Promotes both the UFS and NOAA internships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99D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7" name="Google Shape;297;p18"/>
          <p:cNvSpPr txBox="1"/>
          <p:nvPr/>
        </p:nvSpPr>
        <p:spPr>
          <a:xfrm>
            <a:off x="5287610" y="1862340"/>
            <a:ext cx="3307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98" name="Google Shape;298;p18"/>
          <p:cNvPicPr preferRelativeResize="0"/>
          <p:nvPr/>
        </p:nvPicPr>
        <p:blipFill rotWithShape="1">
          <a:blip r:embed="rId3">
            <a:alphaModFix/>
          </a:blip>
          <a:srcRect b="0" l="0" r="0" t="1671"/>
          <a:stretch/>
        </p:blipFill>
        <p:spPr>
          <a:xfrm>
            <a:off x="4676175" y="818350"/>
            <a:ext cx="2451425" cy="422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2550" y="818350"/>
            <a:ext cx="1827175" cy="1821200"/>
          </a:xfrm>
          <a:prstGeom prst="rect">
            <a:avLst/>
          </a:prstGeom>
          <a:solidFill>
            <a:srgbClr val="0099D8"/>
          </a:solidFill>
          <a:ln cap="flat" cmpd="sng" w="9525">
            <a:solidFill>
              <a:srgbClr val="0099D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0" name="Google Shape;3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2550" y="2780375"/>
            <a:ext cx="1827175" cy="182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"/>
          <p:cNvSpPr/>
          <p:nvPr/>
        </p:nvSpPr>
        <p:spPr>
          <a:xfrm>
            <a:off x="0" y="-36525"/>
            <a:ext cx="9144000" cy="775200"/>
          </a:xfrm>
          <a:prstGeom prst="rect">
            <a:avLst/>
          </a:prstGeom>
          <a:solidFill>
            <a:srgbClr val="0A4595"/>
          </a:solidFill>
          <a:ln cap="flat" cmpd="sng" w="9525">
            <a:solidFill>
              <a:srgbClr val="0A45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A4595"/>
              </a:solidFill>
            </a:endParaRPr>
          </a:p>
        </p:txBody>
      </p:sp>
      <p:sp>
        <p:nvSpPr>
          <p:cNvPr id="306" name="Google Shape;306;p19"/>
          <p:cNvSpPr txBox="1"/>
          <p:nvPr/>
        </p:nvSpPr>
        <p:spPr>
          <a:xfrm>
            <a:off x="109500" y="0"/>
            <a:ext cx="850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Challenges</a:t>
            </a:r>
            <a:endParaRPr sz="3600">
              <a:solidFill>
                <a:schemeClr val="lt1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</p:txBody>
      </p:sp>
      <p:sp>
        <p:nvSpPr>
          <p:cNvPr id="307" name="Google Shape;307;p19"/>
          <p:cNvSpPr txBox="1"/>
          <p:nvPr/>
        </p:nvSpPr>
        <p:spPr>
          <a:xfrm>
            <a:off x="953850" y="922700"/>
            <a:ext cx="249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A4595"/>
                </a:solidFill>
                <a:latin typeface="Maven Pro"/>
                <a:ea typeface="Maven Pro"/>
                <a:cs typeface="Maven Pro"/>
                <a:sym typeface="Maven Pro"/>
              </a:rPr>
              <a:t>Technical Path</a:t>
            </a:r>
            <a:endParaRPr b="1" sz="2400">
              <a:solidFill>
                <a:srgbClr val="0A4595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308" name="Google Shape;308;p19"/>
          <p:cNvSpPr txBox="1"/>
          <p:nvPr/>
        </p:nvSpPr>
        <p:spPr>
          <a:xfrm>
            <a:off x="5209725" y="922700"/>
            <a:ext cx="329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A4595"/>
                </a:solidFill>
                <a:latin typeface="Maven Pro"/>
                <a:ea typeface="Maven Pro"/>
                <a:cs typeface="Maven Pro"/>
                <a:sym typeface="Maven Pro"/>
              </a:rPr>
              <a:t>Engagement Path</a:t>
            </a:r>
            <a:endParaRPr b="1" sz="2400">
              <a:solidFill>
                <a:srgbClr val="0A4595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309" name="Google Shape;309;p19"/>
          <p:cNvSpPr txBox="1"/>
          <p:nvPr/>
        </p:nvSpPr>
        <p:spPr>
          <a:xfrm>
            <a:off x="460250" y="1476800"/>
            <a:ext cx="36588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Complexity of the UFS software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Unexpected bugs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Limited configurability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Container portability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0" name="Google Shape;310;p19"/>
          <p:cNvSpPr txBox="1"/>
          <p:nvPr/>
        </p:nvSpPr>
        <p:spPr>
          <a:xfrm>
            <a:off x="5028375" y="1476800"/>
            <a:ext cx="365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11" name="Google Shape;311;p19"/>
          <p:cNvSpPr txBox="1"/>
          <p:nvPr/>
        </p:nvSpPr>
        <p:spPr>
          <a:xfrm>
            <a:off x="5028375" y="1476800"/>
            <a:ext cx="36588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Limited reach of EPIC social media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Lack of peers engaging with the UFS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12" name="Google Shape;3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475" y="3583350"/>
            <a:ext cx="3790925" cy="13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0"/>
          <p:cNvSpPr/>
          <p:nvPr/>
        </p:nvSpPr>
        <p:spPr>
          <a:xfrm>
            <a:off x="0" y="-36525"/>
            <a:ext cx="9144000" cy="775200"/>
          </a:xfrm>
          <a:prstGeom prst="rect">
            <a:avLst/>
          </a:prstGeom>
          <a:solidFill>
            <a:srgbClr val="0A4595"/>
          </a:solidFill>
          <a:ln cap="flat" cmpd="sng" w="9525">
            <a:solidFill>
              <a:srgbClr val="0A45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A4595"/>
              </a:solidFill>
            </a:endParaRPr>
          </a:p>
        </p:txBody>
      </p:sp>
      <p:sp>
        <p:nvSpPr>
          <p:cNvPr id="318" name="Google Shape;318;p20"/>
          <p:cNvSpPr txBox="1"/>
          <p:nvPr/>
        </p:nvSpPr>
        <p:spPr>
          <a:xfrm>
            <a:off x="109500" y="0"/>
            <a:ext cx="850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Lessons Learned</a:t>
            </a:r>
            <a:endParaRPr sz="3600">
              <a:solidFill>
                <a:schemeClr val="lt1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</p:txBody>
      </p:sp>
      <p:sp>
        <p:nvSpPr>
          <p:cNvPr id="319" name="Google Shape;319;p20"/>
          <p:cNvSpPr txBox="1"/>
          <p:nvPr/>
        </p:nvSpPr>
        <p:spPr>
          <a:xfrm>
            <a:off x="1160750" y="922700"/>
            <a:ext cx="2430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A4595"/>
                </a:solidFill>
                <a:latin typeface="Maven Pro"/>
                <a:ea typeface="Maven Pro"/>
                <a:cs typeface="Maven Pro"/>
                <a:sym typeface="Maven Pro"/>
              </a:rPr>
              <a:t>Technical Path</a:t>
            </a:r>
            <a:endParaRPr b="1" sz="2400">
              <a:solidFill>
                <a:srgbClr val="0A4595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320" name="Google Shape;320;p20"/>
          <p:cNvSpPr txBox="1"/>
          <p:nvPr/>
        </p:nvSpPr>
        <p:spPr>
          <a:xfrm>
            <a:off x="5209725" y="922700"/>
            <a:ext cx="329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A4595"/>
                </a:solidFill>
                <a:latin typeface="Maven Pro"/>
                <a:ea typeface="Maven Pro"/>
                <a:cs typeface="Maven Pro"/>
                <a:sym typeface="Maven Pro"/>
              </a:rPr>
              <a:t>Engagement Path</a:t>
            </a:r>
            <a:endParaRPr b="1" sz="2400">
              <a:solidFill>
                <a:srgbClr val="0A4595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321" name="Google Shape;321;p20"/>
          <p:cNvSpPr txBox="1"/>
          <p:nvPr/>
        </p:nvSpPr>
        <p:spPr>
          <a:xfrm>
            <a:off x="460250" y="1476800"/>
            <a:ext cx="36588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Students need direct support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Cleaner code and more extensive documentation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2" name="Google Shape;322;p20"/>
          <p:cNvSpPr txBox="1"/>
          <p:nvPr/>
        </p:nvSpPr>
        <p:spPr>
          <a:xfrm>
            <a:off x="5028375" y="1476800"/>
            <a:ext cx="365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23" name="Google Shape;323;p20"/>
          <p:cNvSpPr txBox="1"/>
          <p:nvPr/>
        </p:nvSpPr>
        <p:spPr>
          <a:xfrm>
            <a:off x="5028375" y="1476800"/>
            <a:ext cx="3658800" cy="1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Work with existing influencers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Nunito"/>
              <a:buChar char="●"/>
            </a:pPr>
            <a:r>
              <a:rPr lang="en" sz="1800">
                <a:solidFill>
                  <a:srgbClr val="0099D8"/>
                </a:solidFill>
                <a:latin typeface="Nunito"/>
                <a:ea typeface="Nunito"/>
                <a:cs typeface="Nunito"/>
                <a:sym typeface="Nunito"/>
              </a:rPr>
              <a:t>Increase direct engagement with departments</a:t>
            </a:r>
            <a:endParaRPr sz="1800">
              <a:solidFill>
                <a:srgbClr val="0099D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24" name="Google Shape;324;p20"/>
          <p:cNvPicPr preferRelativeResize="0"/>
          <p:nvPr/>
        </p:nvPicPr>
        <p:blipFill rotWithShape="1">
          <a:blip r:embed="rId3">
            <a:alphaModFix/>
          </a:blip>
          <a:srcRect b="0" l="0" r="45717" t="0"/>
          <a:stretch/>
        </p:blipFill>
        <p:spPr>
          <a:xfrm>
            <a:off x="4905588" y="3261100"/>
            <a:ext cx="4102811" cy="17443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5" name="Google Shape;3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906" y="3290325"/>
            <a:ext cx="4618630" cy="1744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1"/>
          <p:cNvSpPr/>
          <p:nvPr/>
        </p:nvSpPr>
        <p:spPr>
          <a:xfrm>
            <a:off x="0" y="-36525"/>
            <a:ext cx="9144000" cy="775200"/>
          </a:xfrm>
          <a:prstGeom prst="rect">
            <a:avLst/>
          </a:prstGeom>
          <a:solidFill>
            <a:srgbClr val="0A4595"/>
          </a:solidFill>
          <a:ln cap="flat" cmpd="sng" w="9525">
            <a:solidFill>
              <a:srgbClr val="0A459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A4595"/>
              </a:solidFill>
            </a:endParaRPr>
          </a:p>
        </p:txBody>
      </p:sp>
      <p:sp>
        <p:nvSpPr>
          <p:cNvPr id="331" name="Google Shape;331;p21"/>
          <p:cNvSpPr txBox="1"/>
          <p:nvPr/>
        </p:nvSpPr>
        <p:spPr>
          <a:xfrm>
            <a:off x="109500" y="0"/>
            <a:ext cx="8504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Maven Pro ExtraBold"/>
                <a:ea typeface="Maven Pro ExtraBold"/>
                <a:cs typeface="Maven Pro ExtraBold"/>
                <a:sym typeface="Maven Pro ExtraBold"/>
              </a:rPr>
              <a:t>Personal Impact of UFS</a:t>
            </a:r>
            <a:endParaRPr sz="3600">
              <a:solidFill>
                <a:schemeClr val="lt1"/>
              </a:solidFill>
              <a:latin typeface="Maven Pro ExtraBold"/>
              <a:ea typeface="Maven Pro ExtraBold"/>
              <a:cs typeface="Maven Pro ExtraBold"/>
              <a:sym typeface="Maven Pro ExtraBold"/>
            </a:endParaRPr>
          </a:p>
        </p:txBody>
      </p:sp>
      <p:sp>
        <p:nvSpPr>
          <p:cNvPr id="332" name="Google Shape;332;p21"/>
          <p:cNvSpPr txBox="1"/>
          <p:nvPr/>
        </p:nvSpPr>
        <p:spPr>
          <a:xfrm>
            <a:off x="5165600" y="2945900"/>
            <a:ext cx="3658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33" name="Google Shape;333;p21"/>
          <p:cNvSpPr txBox="1"/>
          <p:nvPr/>
        </p:nvSpPr>
        <p:spPr>
          <a:xfrm>
            <a:off x="109500" y="804650"/>
            <a:ext cx="8504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D87327"/>
                </a:solidFill>
                <a:latin typeface="Maven Pro"/>
                <a:ea typeface="Maven Pro"/>
                <a:cs typeface="Maven Pro"/>
                <a:sym typeface="Maven Pro"/>
              </a:rPr>
              <a:t>Using the UFS has empowered me to do further research</a:t>
            </a:r>
            <a:endParaRPr b="1" sz="2400">
              <a:solidFill>
                <a:srgbClr val="D87327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334" name="Google Shape;334;p21" title="derecho_3km_subconus_refc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88" y="1495025"/>
            <a:ext cx="3540138" cy="34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1" title="derecho_3km_subconus_10mwinds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4912" y="1495038"/>
            <a:ext cx="3540151" cy="3479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