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Nunito SemiBold"/>
      <p:regular r:id="rId23"/>
      <p:bold r:id="rId24"/>
      <p:italic r:id="rId25"/>
      <p:boldItalic r:id="rId26"/>
    </p:embeddedFont>
    <p:embeddedFont>
      <p:font typeface="Nunito"/>
      <p:regular r:id="rId27"/>
      <p:bold r:id="rId28"/>
      <p:italic r:id="rId29"/>
      <p:boldItalic r:id="rId30"/>
    </p:embeddedFont>
    <p:embeddedFont>
      <p:font typeface="Maven Pro"/>
      <p:regular r:id="rId31"/>
      <p:bold r:id="rId32"/>
    </p:embeddedFont>
    <p:embeddedFont>
      <p:font typeface="Pacifico"/>
      <p:regular r:id="rId33"/>
    </p:embeddedFont>
    <p:embeddedFont>
      <p:font typeface="Nunito ExtraBold"/>
      <p:bold r:id="rId34"/>
      <p:boldItalic r:id="rId35"/>
    </p:embeddedFont>
    <p:embeddedFont>
      <p:font typeface="Nunito Medium"/>
      <p:regular r:id="rId36"/>
      <p:bold r:id="rId37"/>
      <p:italic r:id="rId38"/>
      <p:boldItalic r:id="rId39"/>
    </p:embeddedFont>
    <p:embeddedFont>
      <p:font typeface="Nunito Black"/>
      <p:bold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A5911F0-47DE-4AF0-8651-4B70DE06BCB7}">
  <a:tblStyle styleId="{EA5911F0-47DE-4AF0-8651-4B70DE06BCB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Black-bold.fntdata"/><Relationship Id="rId20" Type="http://schemas.openxmlformats.org/officeDocument/2006/relationships/slide" Target="slides/slide14.xml"/><Relationship Id="rId41" Type="http://schemas.openxmlformats.org/officeDocument/2006/relationships/font" Target="fonts/NunitoBlack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NunitoSemiBold-bold.fntdata"/><Relationship Id="rId23" Type="http://schemas.openxmlformats.org/officeDocument/2006/relationships/font" Target="fonts/Nunito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NunitoSemiBold-boldItalic.fntdata"/><Relationship Id="rId25" Type="http://schemas.openxmlformats.org/officeDocument/2006/relationships/font" Target="fonts/NunitoSemiBold-italic.fntdata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avenPro-regular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5.xml"/><Relationship Id="rId33" Type="http://schemas.openxmlformats.org/officeDocument/2006/relationships/font" Target="fonts/Pacifico-regular.fntdata"/><Relationship Id="rId10" Type="http://schemas.openxmlformats.org/officeDocument/2006/relationships/slide" Target="slides/slide4.xml"/><Relationship Id="rId32" Type="http://schemas.openxmlformats.org/officeDocument/2006/relationships/font" Target="fonts/MavenPro-bold.fntdata"/><Relationship Id="rId13" Type="http://schemas.openxmlformats.org/officeDocument/2006/relationships/slide" Target="slides/slide7.xml"/><Relationship Id="rId35" Type="http://schemas.openxmlformats.org/officeDocument/2006/relationships/font" Target="fonts/NunitoExtraBold-boldItalic.fntdata"/><Relationship Id="rId12" Type="http://schemas.openxmlformats.org/officeDocument/2006/relationships/slide" Target="slides/slide6.xml"/><Relationship Id="rId34" Type="http://schemas.openxmlformats.org/officeDocument/2006/relationships/font" Target="fonts/NunitoExtraBold-bold.fntdata"/><Relationship Id="rId15" Type="http://schemas.openxmlformats.org/officeDocument/2006/relationships/slide" Target="slides/slide9.xml"/><Relationship Id="rId37" Type="http://schemas.openxmlformats.org/officeDocument/2006/relationships/font" Target="fonts/NunitoMedium-bold.fntdata"/><Relationship Id="rId14" Type="http://schemas.openxmlformats.org/officeDocument/2006/relationships/slide" Target="slides/slide8.xml"/><Relationship Id="rId36" Type="http://schemas.openxmlformats.org/officeDocument/2006/relationships/font" Target="fonts/NunitoMedium-regular.fntdata"/><Relationship Id="rId17" Type="http://schemas.openxmlformats.org/officeDocument/2006/relationships/slide" Target="slides/slide11.xml"/><Relationship Id="rId39" Type="http://schemas.openxmlformats.org/officeDocument/2006/relationships/font" Target="fonts/NunitoMedium-boldItalic.fntdata"/><Relationship Id="rId16" Type="http://schemas.openxmlformats.org/officeDocument/2006/relationships/slide" Target="slides/slide10.xml"/><Relationship Id="rId38" Type="http://schemas.openxmlformats.org/officeDocument/2006/relationships/font" Target="fonts/NunitoMedium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LiDAR operator is still under development, not in develop branch yet.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p1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145FA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title="wave1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1637" y="-404450"/>
            <a:ext cx="9307274" cy="69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 title="UIFCW2025_Logo_whit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1300" y="3166714"/>
            <a:ext cx="1937475" cy="14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233" name="Google Shape;233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4" name="Google Shape;234;p11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11650" y="3874450"/>
            <a:ext cx="1152143" cy="87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85575" y="3869550"/>
            <a:ext cx="1155000" cy="870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3"/>
          <p:cNvGrpSpPr/>
          <p:nvPr/>
        </p:nvGrpSpPr>
        <p:grpSpPr>
          <a:xfrm>
            <a:off x="1419300" y="598575"/>
            <a:ext cx="1072800" cy="0"/>
            <a:chOff x="1376350" y="528325"/>
            <a:chExt cx="1072800" cy="0"/>
          </a:xfrm>
        </p:grpSpPr>
        <p:cxnSp>
          <p:nvCxnSpPr>
            <p:cNvPr id="21" name="Google Shape;21;p3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" name="Google Shape;22;p3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" name="Google Shape;23;p3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4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26" name="Google Shape;26;p4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27" name="Google Shape;27;p4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" name="Google Shape;31;p4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32" name="Google Shape;32;p4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37;p4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38" name="Google Shape;38;p4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" name="Google Shape;42;p4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43" name="Google Shape;43;p4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oogle Shape;46;p4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47" name="Google Shape;47;p4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" name="Google Shape;52;p4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53" name="Google Shape;53;p4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" name="Google Shape;57;p4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58" name="Google Shape;58;p4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61;p4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62" name="Google Shape;62;p4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4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68" name="Google Shape;68;p4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" name="Google Shape;72;p4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73" name="Google Shape;73;p4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78" name="Google Shape;78;p4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" name="Google Shape;81;p4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82" name="Google Shape;82;p4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" name="Google Shape;86;p4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87" name="Google Shape;87;p4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" name="Google Shape;91;p4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97;p4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98" name="Google Shape;98;p4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103" name="Google Shape;103;p4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106;p4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107" name="Google Shape;107;p4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11;p4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112" name="Google Shape;112;p4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17;p4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118" name="Google Shape;118;p4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4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123" name="Google Shape;123;p4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127" name="Google Shape;127;p4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4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133" name="Google Shape;133;p4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7" name="Google Shape;137;p4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138" name="Google Shape;138;p4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142;p4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143" name="Google Shape;143;p4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46;p4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147" name="Google Shape;147;p4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" name="Google Shape;151;p4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4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5"/>
          <p:cNvGrpSpPr/>
          <p:nvPr/>
        </p:nvGrpSpPr>
        <p:grpSpPr>
          <a:xfrm>
            <a:off x="146769" y="3406"/>
            <a:ext cx="1233214" cy="1384535"/>
            <a:chOff x="146769" y="3406"/>
            <a:chExt cx="1233214" cy="1384535"/>
          </a:xfrm>
        </p:grpSpPr>
        <p:grpSp>
          <p:nvGrpSpPr>
            <p:cNvPr id="156" name="Google Shape;156;p5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57" name="Google Shape;157;p5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5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5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60" name="Google Shape;160;p5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163;p5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64" name="Google Shape;164;p5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8" name="Google Shape;168;p5"/>
          <p:cNvGrpSpPr/>
          <p:nvPr/>
        </p:nvGrpSpPr>
        <p:grpSpPr>
          <a:xfrm>
            <a:off x="6775084" y="2904008"/>
            <a:ext cx="2186147" cy="2239500"/>
            <a:chOff x="6775084" y="2904008"/>
            <a:chExt cx="2186147" cy="2239500"/>
          </a:xfrm>
        </p:grpSpPr>
        <p:grpSp>
          <p:nvGrpSpPr>
            <p:cNvPr id="169" name="Google Shape;169;p5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70" name="Google Shape;170;p5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Google Shape;172;p5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73" name="Google Shape;173;p5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Google Shape;176;p5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77" name="Google Shape;177;p5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" name="Google Shape;181;p5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7" name="Google Shape;187;p5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" name="Google Shape;18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1" name="Google Shape;191;p6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2" name="Google Shape;192;p6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3" name="Google Shape;193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" name="Google Shape;194;p6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8875" y="3880775"/>
            <a:ext cx="1152143" cy="868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6"/>
          <p:cNvGrpSpPr/>
          <p:nvPr/>
        </p:nvGrpSpPr>
        <p:grpSpPr>
          <a:xfrm>
            <a:off x="1404700" y="598575"/>
            <a:ext cx="1072800" cy="0"/>
            <a:chOff x="1376350" y="528325"/>
            <a:chExt cx="1072800" cy="0"/>
          </a:xfrm>
        </p:grpSpPr>
        <p:cxnSp>
          <p:nvCxnSpPr>
            <p:cNvPr id="196" name="Google Shape;196;p6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1" name="Google Shape;20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7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7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204" name="Google Shape;204;p7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5" name="Google Shape;205;p7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6" name="Google Shape;206;p7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9" name="Google Shape;209;p8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0" name="Google Shape;210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" name="Google Shape;211;p8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8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213" name="Google Shape;213;p8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4" name="Google Shape;214;p8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5" name="Google Shape;215;p8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6"/>
            <a:ext cx="9144001" cy="56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9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9" name="Google Shape;219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0" name="Google Shape;220;p9" title="UIFCW2025_Logo_whit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5625" y="3745100"/>
            <a:ext cx="1373148" cy="103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3" name="Google Shape;223;p10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24" name="Google Shape;224;p10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5" name="Google Shape;225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6" name="Google Shape;226;p10" title="UIFCW2025_Logo.pn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10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228" name="Google Shape;228;p10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9" name="Google Shape;229;p10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0" name="Google Shape;230;p10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gif"/><Relationship Id="rId4" Type="http://schemas.openxmlformats.org/officeDocument/2006/relationships/image" Target="../media/image14.png"/><Relationship Id="rId5" Type="http://schemas.openxmlformats.org/officeDocument/2006/relationships/image" Target="../media/image2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gif"/><Relationship Id="rId4" Type="http://schemas.openxmlformats.org/officeDocument/2006/relationships/image" Target="../media/image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21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/>
          <p:nvPr>
            <p:ph type="ctrTitle"/>
          </p:nvPr>
        </p:nvSpPr>
        <p:spPr>
          <a:xfrm>
            <a:off x="903750" y="390500"/>
            <a:ext cx="7547400" cy="1695900"/>
          </a:xfrm>
          <a:prstGeom prst="rect">
            <a:avLst/>
          </a:prstGeom>
          <a:solidFill>
            <a:srgbClr val="C9DAF8"/>
          </a:solidFill>
          <a:ln cap="flat" cmpd="sng" w="762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" sz="21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AEROSOL DATA ASSIMILATION USING GLOBAL CHEMISTRY AND AEROSOL FORECAST  SYSTEM </a:t>
            </a:r>
            <a:r>
              <a:rPr b="0" lang="en" sz="2100" u="sng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(GCAFS)/JEDI</a:t>
            </a:r>
            <a:br>
              <a:rPr b="0" lang="en" sz="2100" u="sng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</a:br>
            <a:endParaRPr b="0" sz="2100" u="sng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42" name="Google Shape;242;p13"/>
          <p:cNvSpPr txBox="1"/>
          <p:nvPr>
            <p:ph idx="1" type="subTitle"/>
          </p:nvPr>
        </p:nvSpPr>
        <p:spPr>
          <a:xfrm>
            <a:off x="446300" y="1907150"/>
            <a:ext cx="8356800" cy="2243400"/>
          </a:xfrm>
          <a:prstGeom prst="rect">
            <a:avLst/>
          </a:prstGeom>
          <a:solidFill>
            <a:srgbClr val="C9DAF8"/>
          </a:solidFill>
          <a:ln cap="flat" cmpd="sng" w="76200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">
                <a:solidFill>
                  <a:srgbClr val="000000"/>
                </a:solidFill>
                <a:highlight>
                  <a:srgbClr val="C9DAF8"/>
                </a:highlight>
              </a:rPr>
              <a:t>Speaker: Michael Kwadwo Benneh* </a:t>
            </a:r>
            <a:r>
              <a:rPr b="1" baseline="30000" lang="en">
                <a:solidFill>
                  <a:srgbClr val="000000"/>
                </a:solidFill>
                <a:highlight>
                  <a:srgbClr val="C9DAF8"/>
                </a:highlight>
              </a:rPr>
              <a:t>1</a:t>
            </a:r>
            <a:endParaRPr b="1"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b="1" lang="en">
                <a:solidFill>
                  <a:srgbClr val="000000"/>
                </a:solidFill>
                <a:highlight>
                  <a:srgbClr val="C9DAF8"/>
                </a:highlight>
              </a:rPr>
              <a:t>Contributors: Cheng-Hsuan Lu </a:t>
            </a:r>
            <a:r>
              <a:rPr b="1" baseline="30000" lang="en">
                <a:solidFill>
                  <a:srgbClr val="000000"/>
                </a:solidFill>
                <a:highlight>
                  <a:srgbClr val="C9DAF8"/>
                </a:highlight>
              </a:rPr>
              <a:t>2,3</a:t>
            </a:r>
            <a:r>
              <a:rPr b="1" lang="en">
                <a:solidFill>
                  <a:srgbClr val="000000"/>
                </a:solidFill>
                <a:highlight>
                  <a:srgbClr val="C9DAF8"/>
                </a:highlight>
              </a:rPr>
              <a:t>, Shih-Wei Wei </a:t>
            </a:r>
            <a:r>
              <a:rPr b="1" baseline="30000" lang="en">
                <a:solidFill>
                  <a:srgbClr val="000000"/>
                </a:solidFill>
                <a:highlight>
                  <a:srgbClr val="C9DAF8"/>
                </a:highlight>
              </a:rPr>
              <a:t>2,3</a:t>
            </a:r>
            <a:r>
              <a:rPr b="1" lang="en">
                <a:solidFill>
                  <a:srgbClr val="000000"/>
                </a:solidFill>
                <a:highlight>
                  <a:srgbClr val="C9DAF8"/>
                </a:highlight>
              </a:rPr>
              <a:t>, Aara’L Yarber </a:t>
            </a:r>
            <a:r>
              <a:rPr b="1" baseline="30000" lang="en">
                <a:solidFill>
                  <a:srgbClr val="000000"/>
                </a:solidFill>
                <a:highlight>
                  <a:srgbClr val="C9DAF8"/>
                </a:highlight>
              </a:rPr>
              <a:t>1</a:t>
            </a:r>
            <a:r>
              <a:rPr b="1" lang="en">
                <a:solidFill>
                  <a:srgbClr val="000000"/>
                </a:solidFill>
                <a:highlight>
                  <a:srgbClr val="C9DAF8"/>
                </a:highlight>
              </a:rPr>
              <a:t>, Cheng Dang </a:t>
            </a:r>
            <a:r>
              <a:rPr b="1" baseline="30000" lang="en">
                <a:solidFill>
                  <a:srgbClr val="000000"/>
                </a:solidFill>
                <a:highlight>
                  <a:srgbClr val="C9DAF8"/>
                </a:highlight>
              </a:rPr>
              <a:t>2</a:t>
            </a:r>
            <a:r>
              <a:rPr b="1" lang="en">
                <a:solidFill>
                  <a:srgbClr val="000000"/>
                </a:solidFill>
                <a:highlight>
                  <a:srgbClr val="C9DAF8"/>
                </a:highlight>
              </a:rPr>
              <a:t>, Cory R. Martin </a:t>
            </a:r>
            <a:r>
              <a:rPr b="1" baseline="30000" lang="en">
                <a:solidFill>
                  <a:srgbClr val="000000"/>
                </a:solidFill>
                <a:highlight>
                  <a:srgbClr val="C9DAF8"/>
                </a:highlight>
              </a:rPr>
              <a:t>4</a:t>
            </a:r>
            <a:r>
              <a:rPr b="1" lang="en">
                <a:solidFill>
                  <a:srgbClr val="000000"/>
                </a:solidFill>
                <a:highlight>
                  <a:srgbClr val="C9DAF8"/>
                </a:highlight>
              </a:rPr>
              <a:t>, Andrew Tangborn </a:t>
            </a:r>
            <a:r>
              <a:rPr b="1" baseline="30000" lang="en">
                <a:solidFill>
                  <a:srgbClr val="000000"/>
                </a:solidFill>
                <a:highlight>
                  <a:srgbClr val="C9DAF8"/>
                </a:highlight>
              </a:rPr>
              <a:t>4</a:t>
            </a:r>
            <a:r>
              <a:rPr b="1" lang="en">
                <a:solidFill>
                  <a:srgbClr val="000000"/>
                </a:solidFill>
                <a:highlight>
                  <a:srgbClr val="C9DAF8"/>
                </a:highlight>
              </a:rPr>
              <a:t>, Sen Chiao </a:t>
            </a:r>
            <a:r>
              <a:rPr b="1" baseline="30000" lang="en">
                <a:solidFill>
                  <a:srgbClr val="000000"/>
                </a:solidFill>
                <a:highlight>
                  <a:srgbClr val="C9DAF8"/>
                </a:highlight>
              </a:rPr>
              <a:t>1</a:t>
            </a:r>
            <a:endParaRPr b="1" baseline="30000"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baseline="30000" lang="en" sz="1200">
                <a:solidFill>
                  <a:srgbClr val="000000"/>
                </a:solidFill>
                <a:highlight>
                  <a:srgbClr val="C9DAF8"/>
                </a:highlight>
              </a:rPr>
              <a:t>1 </a:t>
            </a:r>
            <a:r>
              <a:rPr lang="en" sz="1200">
                <a:solidFill>
                  <a:srgbClr val="000000"/>
                </a:solidFill>
                <a:highlight>
                  <a:srgbClr val="C9DAF8"/>
                </a:highlight>
              </a:rPr>
              <a:t>NOAA Cooperative Science Center for Atmospheric Sciences and Meteorology, Howard University, Washington, DC 20059, USA</a:t>
            </a:r>
            <a:endParaRPr sz="1200"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aseline="30000" lang="en" sz="1200">
                <a:solidFill>
                  <a:srgbClr val="000000"/>
                </a:solidFill>
                <a:highlight>
                  <a:srgbClr val="C9DAF8"/>
                </a:highlight>
              </a:rPr>
              <a:t>2 </a:t>
            </a:r>
            <a:r>
              <a:rPr lang="en" sz="1200">
                <a:solidFill>
                  <a:srgbClr val="000000"/>
                </a:solidFill>
                <a:highlight>
                  <a:srgbClr val="C9DAF8"/>
                </a:highlight>
              </a:rPr>
              <a:t>Joint Center for Satellite Data Assimilation, UCAR, Boulder, Colorado 80301, USA</a:t>
            </a:r>
            <a:endParaRPr sz="1200"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aseline="30000" lang="en" sz="1200">
                <a:solidFill>
                  <a:srgbClr val="000000"/>
                </a:solidFill>
                <a:highlight>
                  <a:srgbClr val="C9DAF8"/>
                </a:highlight>
              </a:rPr>
              <a:t>3 </a:t>
            </a:r>
            <a:r>
              <a:rPr lang="en" sz="1200">
                <a:solidFill>
                  <a:srgbClr val="000000"/>
                </a:solidFill>
                <a:highlight>
                  <a:srgbClr val="C9DAF8"/>
                </a:highlight>
              </a:rPr>
              <a:t>Atmospheric Sciences Research Center, State University of New York at Albany, Albany, New York 12226, USA</a:t>
            </a:r>
            <a:endParaRPr sz="1200"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aseline="30000" lang="en" sz="1200">
                <a:solidFill>
                  <a:srgbClr val="000000"/>
                </a:solidFill>
                <a:highlight>
                  <a:srgbClr val="C9DAF8"/>
                </a:highlight>
              </a:rPr>
              <a:t>4 </a:t>
            </a:r>
            <a:r>
              <a:rPr lang="en" sz="1200">
                <a:solidFill>
                  <a:srgbClr val="000000"/>
                </a:solidFill>
                <a:highlight>
                  <a:srgbClr val="C9DAF8"/>
                </a:highlight>
              </a:rPr>
              <a:t>NOAA NWS NCEP Environmental Modeling Center, College Park, MD 20740, USA</a:t>
            </a:r>
            <a:endParaRPr sz="1200">
              <a:solidFill>
                <a:srgbClr val="000000"/>
              </a:solidFill>
              <a:highlight>
                <a:srgbClr val="C9DAF8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 b="1" sz="1000">
              <a:solidFill>
                <a:srgbClr val="000000"/>
              </a:solidFill>
              <a:highlight>
                <a:srgbClr val="C9DAF8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1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2"/>
          <p:cNvSpPr txBox="1"/>
          <p:nvPr>
            <p:ph type="title"/>
          </p:nvPr>
        </p:nvSpPr>
        <p:spPr>
          <a:xfrm>
            <a:off x="591325" y="187809"/>
            <a:ext cx="64530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u="sng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Results:</a:t>
            </a:r>
            <a:r>
              <a:rPr lang="en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42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Verification with MODIS (Terra/Aqua)</a:t>
            </a:r>
            <a:endParaRPr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2" name="Google Shape;372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73" name="Google Shape;373;p22"/>
          <p:cNvGraphicFramePr/>
          <p:nvPr/>
        </p:nvGraphicFramePr>
        <p:xfrm>
          <a:off x="5754757" y="869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{EA5911F0-47DE-4AF0-8651-4B70DE06BCB7}</a:tableStyleId>
              </a:tblPr>
              <a:tblGrid>
                <a:gridCol w="1491050"/>
                <a:gridCol w="1833050"/>
              </a:tblGrid>
              <a:tr h="521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Metric</a:t>
                      </a:r>
                      <a:endParaRPr sz="1200" u="none" cap="none" strike="noStrike">
                        <a:latin typeface="Nunito Black"/>
                        <a:ea typeface="Nunito Black"/>
                        <a:cs typeface="Nunito Black"/>
                        <a:sym typeface="Nunito Black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Black"/>
                          <a:ea typeface="Nunito Black"/>
                          <a:cs typeface="Nunito Black"/>
                          <a:sym typeface="Nunito Black"/>
                        </a:rPr>
                        <a:t>Interpretation</a:t>
                      </a:r>
                      <a:endParaRPr sz="1200" u="none" cap="none" strike="noStrike">
                        <a:latin typeface="Nunito Black"/>
                        <a:ea typeface="Nunito Black"/>
                        <a:cs typeface="Nunito Black"/>
                        <a:sym typeface="Nunito Black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51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Bias</a:t>
                      </a:r>
                      <a:endParaRPr b="1" sz="1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The model </a:t>
                      </a:r>
                      <a:r>
                        <a:rPr b="1" lang="en" sz="900" u="none" cap="none" strike="noStrike">
                          <a:solidFill>
                            <a:srgbClr val="FF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underestimates AOD</a:t>
                      </a:r>
                      <a:r>
                        <a:rPr lang="en" sz="9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 on average.</a:t>
                      </a:r>
                      <a:endParaRPr sz="9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51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Mean Absolute Error</a:t>
                      </a:r>
                      <a:endParaRPr b="1" sz="1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" sz="900" u="none" cap="none" strike="noStrike">
                          <a:solidFill>
                            <a:srgbClr val="FF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Deviation</a:t>
                      </a:r>
                      <a:r>
                        <a:rPr lang="en" sz="900" u="none" cap="none" strike="noStrike">
                          <a:solidFill>
                            <a:srgbClr val="FF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9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of the model from the truth.</a:t>
                      </a:r>
                      <a:endParaRPr sz="9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632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RMSE</a:t>
                      </a:r>
                      <a:endParaRPr b="1" sz="1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Indicates the effect of large errors resulting in the deviation</a:t>
                      </a:r>
                      <a:endParaRPr sz="9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748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" sz="10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Correlation (R)</a:t>
                      </a:r>
                      <a:endParaRPr b="1" sz="10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" sz="900" u="none" cap="none" strike="noStrike">
                          <a:solidFill>
                            <a:srgbClr val="FF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Moderate-to-strong</a:t>
                      </a:r>
                      <a:r>
                        <a:rPr lang="en" sz="900" u="none" cap="none" strike="noStrike">
                          <a:latin typeface="Nunito"/>
                          <a:ea typeface="Nunito"/>
                          <a:cs typeface="Nunito"/>
                          <a:sym typeface="Nunito"/>
                        </a:rPr>
                        <a:t> spatial agreement between model and truth.</a:t>
                      </a:r>
                      <a:endParaRPr sz="900" u="none" cap="none" strike="noStrike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21212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  <p:sp>
        <p:nvSpPr>
          <p:cNvPr id="374" name="Google Shape;374;p22"/>
          <p:cNvSpPr txBox="1"/>
          <p:nvPr/>
        </p:nvSpPr>
        <p:spPr>
          <a:xfrm>
            <a:off x="6864000" y="154659"/>
            <a:ext cx="228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*Forecast time: 2023.10.08 12z - f12</a:t>
            </a:r>
            <a:endParaRPr b="1" i="0" sz="1500" u="none" cap="none" strike="noStrike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A map of the united states&#10;&#10;AI-generated content may be incorrect." id="375" name="Google Shape;37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488" y="768009"/>
            <a:ext cx="5487182" cy="26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2"/>
          <p:cNvSpPr txBox="1"/>
          <p:nvPr/>
        </p:nvSpPr>
        <p:spPr>
          <a:xfrm>
            <a:off x="91825" y="3450474"/>
            <a:ext cx="5540400" cy="1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Remarks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Medium"/>
              <a:buChar char="●"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The analysis fields exhibit appropriate adjustments relative to the background (forecast), indicating that the assimilation system effectively applied increments derived by optimally combining information from the background and observations.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Medium"/>
              <a:buChar char="●"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Medium"/>
                <a:ea typeface="Nunito Medium"/>
                <a:cs typeface="Nunito Medium"/>
                <a:sym typeface="Nunito Medium"/>
              </a:rPr>
              <a:t>The analysis shows that the DA system successfully reduced large misfits in AOD.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 txBox="1"/>
          <p:nvPr>
            <p:ph type="title"/>
          </p:nvPr>
        </p:nvSpPr>
        <p:spPr>
          <a:xfrm>
            <a:off x="903750" y="772725"/>
            <a:ext cx="7330200" cy="3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" sz="5100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Phase II</a:t>
            </a:r>
            <a:endParaRPr b="0" sz="5100">
              <a:solidFill>
                <a:srgbClr val="FFFF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0" sz="5100">
              <a:solidFill>
                <a:srgbClr val="FF99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1" lang="en" sz="1800">
                <a:solidFill>
                  <a:srgbClr val="F1761A"/>
                </a:solidFill>
                <a:latin typeface="Nunito Black"/>
                <a:ea typeface="Nunito Black"/>
                <a:cs typeface="Nunito Black"/>
                <a:sym typeface="Nunito Black"/>
              </a:rPr>
              <a:t>in preparation for </a:t>
            </a:r>
            <a:r>
              <a:rPr b="0" i="1" lang="en" sz="1800">
                <a:solidFill>
                  <a:srgbClr val="F1761A"/>
                </a:solidFill>
                <a:latin typeface="Nunito Black"/>
                <a:ea typeface="Nunito Black"/>
                <a:cs typeface="Nunito Black"/>
                <a:sym typeface="Nunito Black"/>
              </a:rPr>
              <a:t>next step</a:t>
            </a:r>
            <a:r>
              <a:rPr b="0" i="1" lang="en" sz="18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,</a:t>
            </a:r>
            <a:endParaRPr b="0" i="1" sz="180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0" i="1" sz="180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0" i="1" sz="180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" sz="21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COMPARE MERRA-2 WITH </a:t>
            </a:r>
            <a:br>
              <a:rPr b="0" lang="en" sz="21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</a:br>
            <a:r>
              <a:rPr b="0" lang="en" sz="21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CALIOP EXTINCTION VERTICAL PROFILES.</a:t>
            </a:r>
            <a:endParaRPr b="0"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82" name="Google Shape;382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4"/>
          <p:cNvSpPr txBox="1"/>
          <p:nvPr>
            <p:ph type="title"/>
          </p:nvPr>
        </p:nvSpPr>
        <p:spPr>
          <a:xfrm>
            <a:off x="168625" y="166091"/>
            <a:ext cx="6085800" cy="6440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2800"/>
              <a:buNone/>
            </a:pPr>
            <a:r>
              <a:rPr lang="en" sz="1600">
                <a:solidFill>
                  <a:srgbClr val="212121"/>
                </a:solidFill>
                <a:highlight>
                  <a:srgbClr val="C0C0C0"/>
                </a:highlight>
                <a:latin typeface="Nunito"/>
                <a:ea typeface="Nunito"/>
                <a:cs typeface="Nunito"/>
                <a:sym typeface="Nunito"/>
              </a:rPr>
              <a:t>DEMO lidar operator: LiDAR H(x) of Extinction Coefficient </a:t>
            </a:r>
            <a:br>
              <a:rPr lang="en" sz="1600">
                <a:solidFill>
                  <a:srgbClr val="212121"/>
                </a:solidFill>
                <a:highlight>
                  <a:srgbClr val="C0C0C0"/>
                </a:highlight>
                <a:latin typeface="Nunito"/>
                <a:ea typeface="Nunito"/>
                <a:cs typeface="Nunito"/>
                <a:sym typeface="Nunito"/>
              </a:rPr>
            </a:br>
            <a:r>
              <a:rPr lang="en" sz="1600">
                <a:solidFill>
                  <a:srgbClr val="212121"/>
                </a:solidFill>
                <a:highlight>
                  <a:srgbClr val="C0C0C0"/>
                </a:highlight>
                <a:latin typeface="Nunito"/>
                <a:ea typeface="Nunito"/>
                <a:cs typeface="Nunito"/>
                <a:sym typeface="Nunito"/>
              </a:rPr>
              <a:t>from JEDI/UFO/CRTM with GOCART GEOS-5 LUT</a:t>
            </a:r>
            <a:endParaRPr sz="1600">
              <a:solidFill>
                <a:srgbClr val="212121"/>
              </a:solidFill>
              <a:highlight>
                <a:srgbClr val="C0C0C0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8" name="Google Shape;388;p24"/>
          <p:cNvSpPr txBox="1"/>
          <p:nvPr>
            <p:ph idx="1" type="body"/>
          </p:nvPr>
        </p:nvSpPr>
        <p:spPr>
          <a:xfrm>
            <a:off x="5730775" y="2118825"/>
            <a:ext cx="3323700" cy="1916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MERRA-2 shows reasonable distribution.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Assimilation of extinction/backscatter profile may improve it.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operator for attenuated backscatter is under development.</a:t>
            </a:r>
            <a:endParaRPr/>
          </a:p>
        </p:txBody>
      </p:sp>
      <p:sp>
        <p:nvSpPr>
          <p:cNvPr id="389" name="Google Shape;389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0" name="Google Shape;390;p24" title="obsv532.png"/>
          <p:cNvPicPr preferRelativeResize="0"/>
          <p:nvPr/>
        </p:nvPicPr>
        <p:blipFill rotWithShape="1">
          <a:blip r:embed="rId3">
            <a:alphaModFix/>
          </a:blip>
          <a:srcRect b="0" l="7242" r="16918" t="4589"/>
          <a:stretch/>
        </p:blipFill>
        <p:spPr>
          <a:xfrm>
            <a:off x="218286" y="1104400"/>
            <a:ext cx="5333832" cy="191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4" title="hofx532.png"/>
          <p:cNvPicPr preferRelativeResize="0"/>
          <p:nvPr/>
        </p:nvPicPr>
        <p:blipFill rotWithShape="1">
          <a:blip r:embed="rId4">
            <a:alphaModFix/>
          </a:blip>
          <a:srcRect b="0" l="7209" r="16663" t="4589"/>
          <a:stretch/>
        </p:blipFill>
        <p:spPr>
          <a:xfrm>
            <a:off x="218275" y="2848984"/>
            <a:ext cx="5354424" cy="191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4" title="caliop_path.png"/>
          <p:cNvPicPr preferRelativeResize="0"/>
          <p:nvPr/>
        </p:nvPicPr>
        <p:blipFill rotWithShape="1">
          <a:blip r:embed="rId5">
            <a:alphaModFix/>
          </a:blip>
          <a:srcRect b="8487" l="32664" r="0" t="4992"/>
          <a:stretch/>
        </p:blipFill>
        <p:spPr>
          <a:xfrm>
            <a:off x="6628974" y="422650"/>
            <a:ext cx="2230226" cy="16167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4"/>
          <p:cNvSpPr txBox="1"/>
          <p:nvPr/>
        </p:nvSpPr>
        <p:spPr>
          <a:xfrm>
            <a:off x="6792400" y="171175"/>
            <a:ext cx="17973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MERRA-2 AODANA</a:t>
            </a:r>
            <a:endParaRPr b="1" i="0" sz="1200" u="none" cap="none" strike="noStrike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4" name="Google Shape;394;p24"/>
          <p:cNvSpPr txBox="1"/>
          <p:nvPr/>
        </p:nvSpPr>
        <p:spPr>
          <a:xfrm>
            <a:off x="3211525" y="4846800"/>
            <a:ext cx="2048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*White area: ext &lt; 0.001</a:t>
            </a:r>
            <a:endParaRPr b="1" i="0" sz="12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5" name="Google Shape;395;p24"/>
          <p:cNvSpPr/>
          <p:nvPr/>
        </p:nvSpPr>
        <p:spPr>
          <a:xfrm>
            <a:off x="3704225" y="2175675"/>
            <a:ext cx="1126800" cy="524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3704225" y="3952175"/>
            <a:ext cx="1126800" cy="524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7" name="Google Shape;397;p24"/>
          <p:cNvSpPr/>
          <p:nvPr/>
        </p:nvSpPr>
        <p:spPr>
          <a:xfrm>
            <a:off x="4886875" y="2243550"/>
            <a:ext cx="249000" cy="524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4886875" y="3952175"/>
            <a:ext cx="249000" cy="524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1995475" y="2337000"/>
            <a:ext cx="1653000" cy="431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0" name="Google Shape;400;p24"/>
          <p:cNvSpPr/>
          <p:nvPr/>
        </p:nvSpPr>
        <p:spPr>
          <a:xfrm>
            <a:off x="1995375" y="3998825"/>
            <a:ext cx="1653000" cy="431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1" name="Google Shape;401;p24"/>
          <p:cNvSpPr txBox="1"/>
          <p:nvPr/>
        </p:nvSpPr>
        <p:spPr>
          <a:xfrm>
            <a:off x="6067653" y="4045702"/>
            <a:ext cx="2791547" cy="6780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FF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LiDAR operator is still under development.</a:t>
            </a:r>
            <a:endParaRPr b="0" i="0" sz="1500" u="none" cap="none" strike="noStrike">
              <a:solidFill>
                <a:srgbClr val="FF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924"/>
            <a:ext cx="9144000" cy="51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6"/>
          <p:cNvSpPr txBox="1"/>
          <p:nvPr>
            <p:ph idx="1" type="body"/>
          </p:nvPr>
        </p:nvSpPr>
        <p:spPr>
          <a:xfrm>
            <a:off x="233800" y="669800"/>
            <a:ext cx="8661600" cy="41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" sz="1900">
                <a:solidFill>
                  <a:srgbClr val="212121"/>
                </a:solidFill>
                <a:highlight>
                  <a:schemeClr val="lt1"/>
                </a:highlight>
              </a:rPr>
              <a:t>Summary:</a:t>
            </a:r>
            <a:endParaRPr b="1" sz="1900">
              <a:solidFill>
                <a:srgbClr val="212121"/>
              </a:solidFill>
              <a:highlight>
                <a:schemeClr val="lt1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12121"/>
              </a:buClr>
              <a:buSzPts val="1300"/>
              <a:buChar char="●"/>
            </a:pP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AOD is a measure of extinction of light over a whole atmospheric column, it carries a </a:t>
            </a:r>
            <a:r>
              <a:rPr lang="en">
                <a:solidFill>
                  <a:srgbClr val="FF00FF"/>
                </a:solidFill>
                <a:highlight>
                  <a:schemeClr val="lt1"/>
                </a:highlight>
              </a:rPr>
              <a:t>limited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 amount of information on the chemical composition and sizes of particles and also cannot provide information on the </a:t>
            </a:r>
            <a:r>
              <a:rPr i="1" lang="en">
                <a:solidFill>
                  <a:srgbClr val="FF0000"/>
                </a:solidFill>
                <a:highlight>
                  <a:schemeClr val="lt1"/>
                </a:highlight>
              </a:rPr>
              <a:t>vertical distribution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 in the atmosphere.</a:t>
            </a:r>
            <a:endParaRPr>
              <a:solidFill>
                <a:srgbClr val="212121"/>
              </a:solidFill>
              <a:highlight>
                <a:schemeClr val="lt1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Char char="●"/>
            </a:pP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Consequently, the resulting analysis is largely determined by the </a:t>
            </a:r>
            <a:r>
              <a:rPr lang="en">
                <a:solidFill>
                  <a:srgbClr val="FF00FF"/>
                </a:solidFill>
                <a:highlight>
                  <a:schemeClr val="lt1"/>
                </a:highlight>
              </a:rPr>
              <a:t>prior information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 contained in the model state at a given time. This provides very </a:t>
            </a:r>
            <a:r>
              <a:rPr lang="en">
                <a:solidFill>
                  <a:srgbClr val="FF00FF"/>
                </a:solidFill>
                <a:highlight>
                  <a:schemeClr val="lt1"/>
                </a:highlight>
              </a:rPr>
              <a:t>limited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 ability for AOD DA to </a:t>
            </a:r>
            <a:r>
              <a:rPr lang="en">
                <a:solidFill>
                  <a:srgbClr val="FF00FF"/>
                </a:solidFill>
                <a:highlight>
                  <a:schemeClr val="lt1"/>
                </a:highlight>
              </a:rPr>
              <a:t>correct aerosol speciation,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 </a:t>
            </a:r>
            <a:r>
              <a:rPr lang="en">
                <a:solidFill>
                  <a:srgbClr val="FF00FF"/>
                </a:solidFill>
                <a:highlight>
                  <a:schemeClr val="lt1"/>
                </a:highlight>
              </a:rPr>
              <a:t>size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, and </a:t>
            </a:r>
            <a:r>
              <a:rPr i="1" lang="en">
                <a:solidFill>
                  <a:srgbClr val="FF0000"/>
                </a:solidFill>
                <a:highlight>
                  <a:schemeClr val="lt1"/>
                </a:highlight>
              </a:rPr>
              <a:t>vertical distributions</a:t>
            </a:r>
            <a:r>
              <a:rPr lang="en">
                <a:solidFill>
                  <a:srgbClr val="212121"/>
                </a:solidFill>
                <a:highlight>
                  <a:schemeClr val="lt1"/>
                </a:highlight>
              </a:rPr>
              <a:t> in the atmosphere.</a:t>
            </a:r>
            <a:endParaRPr>
              <a:solidFill>
                <a:srgbClr val="21212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b="1" lang="en" sz="1900">
                <a:solidFill>
                  <a:srgbClr val="212121"/>
                </a:solidFill>
                <a:highlight>
                  <a:schemeClr val="lt1"/>
                </a:highlight>
              </a:rPr>
              <a:t>Next Steps:</a:t>
            </a:r>
            <a:endParaRPr b="1" sz="1900">
              <a:solidFill>
                <a:srgbClr val="212121"/>
              </a:solidFill>
              <a:highlight>
                <a:schemeClr val="lt1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12121"/>
              </a:buClr>
              <a:buSzPts val="1300"/>
              <a:buChar char="●"/>
            </a:pPr>
            <a:r>
              <a:rPr lang="en">
                <a:solidFill>
                  <a:srgbClr val="212121"/>
                </a:solidFill>
              </a:rPr>
              <a:t>Conduct high resolution experiment restricted to the temporal window of valid CALIOP dataset June (2006-2023).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12121"/>
              </a:buClr>
              <a:buSzPts val="1300"/>
              <a:buChar char="●"/>
            </a:pPr>
            <a:r>
              <a:rPr lang="en">
                <a:solidFill>
                  <a:srgbClr val="212121"/>
                </a:solidFill>
              </a:rPr>
              <a:t>Compare model state with CALIOP extinction profiles.</a:t>
            </a:r>
            <a:endParaRPr>
              <a:solidFill>
                <a:srgbClr val="21212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Char char="●"/>
            </a:pPr>
            <a:r>
              <a:rPr lang="en">
                <a:solidFill>
                  <a:srgbClr val="212121"/>
                </a:solidFill>
              </a:rPr>
              <a:t>Develop the CALIOP Lidar Forward Operator.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Char char="●"/>
            </a:pPr>
            <a:r>
              <a:rPr lang="en">
                <a:solidFill>
                  <a:srgbClr val="212121"/>
                </a:solidFill>
              </a:rPr>
              <a:t>Working on the capability to assimilate CALIOP profiles in JEDI.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None/>
            </a:pPr>
            <a:r>
              <a:t/>
            </a:r>
            <a:endParaRPr sz="200">
              <a:solidFill>
                <a:srgbClr val="212121"/>
              </a:solidFill>
            </a:endParaRPr>
          </a:p>
        </p:txBody>
      </p:sp>
      <p:sp>
        <p:nvSpPr>
          <p:cNvPr id="413" name="Google Shape;413;p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/>
          <p:nvPr>
            <p:ph type="title"/>
          </p:nvPr>
        </p:nvSpPr>
        <p:spPr>
          <a:xfrm>
            <a:off x="1056750" y="100425"/>
            <a:ext cx="7030500" cy="5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0" lang="en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Acknowledgments </a:t>
            </a:r>
            <a:endParaRPr b="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419" name="Google Shape;419;p27"/>
          <p:cNvSpPr txBox="1"/>
          <p:nvPr>
            <p:ph idx="1" type="body"/>
          </p:nvPr>
        </p:nvSpPr>
        <p:spPr>
          <a:xfrm>
            <a:off x="426720" y="658424"/>
            <a:ext cx="8573026" cy="3400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The authors acknowledge:</a:t>
            </a:r>
            <a:endParaRPr b="1">
              <a:solidFill>
                <a:srgbClr val="000000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b="1" lang="en">
                <a:solidFill>
                  <a:srgbClr val="000000"/>
                </a:solidFill>
              </a:rPr>
              <a:t>NOAA Environmental Modeling Center (EMC)</a:t>
            </a:r>
            <a:r>
              <a:rPr lang="en">
                <a:solidFill>
                  <a:srgbClr val="000000"/>
                </a:solidFill>
              </a:rPr>
              <a:t> for providing the </a:t>
            </a:r>
            <a:r>
              <a:rPr b="1" lang="en">
                <a:solidFill>
                  <a:srgbClr val="000000"/>
                </a:solidFill>
              </a:rPr>
              <a:t>GCAFS model </a:t>
            </a:r>
            <a:r>
              <a:rPr lang="en">
                <a:solidFill>
                  <a:srgbClr val="000000"/>
                </a:solidFill>
              </a:rPr>
              <a:t>and for their contributions in reviewing the code, initial conditions, and observations data used in the data assimilation process.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NOAA R&amp;D </a:t>
            </a:r>
            <a:r>
              <a:rPr lang="en">
                <a:solidFill>
                  <a:srgbClr val="212121"/>
                </a:solidFill>
              </a:rPr>
              <a:t>Mississippi State University High Performance Computing (MSU-HPC) - </a:t>
            </a:r>
            <a:r>
              <a:rPr b="1" lang="en">
                <a:solidFill>
                  <a:srgbClr val="212121"/>
                </a:solidFill>
              </a:rPr>
              <a:t>Orion</a:t>
            </a:r>
            <a:endParaRPr b="1">
              <a:solidFill>
                <a:srgbClr val="21212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NOAA Office of Oceanic and Atmospheric Research (OAR), Air Resources Laboratory (ARL), for their support in providing the tool that allowed integration of MERRA-2 reanalysis data into the initial conditions.</a:t>
            </a:r>
            <a:endParaRPr>
              <a:solidFill>
                <a:srgbClr val="000000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The technical support from the </a:t>
            </a:r>
            <a:r>
              <a:rPr b="1" lang="en">
                <a:solidFill>
                  <a:srgbClr val="000000"/>
                </a:solidFill>
              </a:rPr>
              <a:t>Consortium for Advanced Data Assimilation Research and Education</a:t>
            </a:r>
            <a:r>
              <a:rPr lang="en">
                <a:solidFill>
                  <a:srgbClr val="000000"/>
                </a:solidFill>
              </a:rPr>
              <a:t> (CADRE) and </a:t>
            </a:r>
            <a:r>
              <a:rPr b="1" lang="en">
                <a:solidFill>
                  <a:srgbClr val="000000"/>
                </a:solidFill>
              </a:rPr>
              <a:t>Joint Center for Satellite Data Assimilation (JCSDA)</a:t>
            </a:r>
            <a:r>
              <a:rPr lang="en">
                <a:solidFill>
                  <a:srgbClr val="000000"/>
                </a:solidFill>
              </a:rPr>
              <a:t> team.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rPr b="1" i="1" lang="en">
                <a:solidFill>
                  <a:srgbClr val="000000"/>
                </a:solidFill>
              </a:rPr>
              <a:t>This research is supported by the U.S. Department of Commerce, National Oceanic and Atmospheric Administration, Weather Program Office (NA24OARX459C0004) and Educational Partnership Program (NA22SEC4810015).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20" name="Google Shape;420;p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1" name="Google Shape;421;p27" title="cropped-header_hires-1-1536x210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1585" y="3775537"/>
            <a:ext cx="2953246" cy="115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7" title="NCAS-M_logo 2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" y="4058800"/>
            <a:ext cx="3669792" cy="769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"/>
          <p:cNvSpPr txBox="1"/>
          <p:nvPr/>
        </p:nvSpPr>
        <p:spPr>
          <a:xfrm>
            <a:off x="1127731" y="683700"/>
            <a:ext cx="3336000" cy="3975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        Michael.Benneh@bison.howard.edu</a:t>
            </a:r>
            <a:endParaRPr b="0" i="0" sz="13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a black envelope with a white stripe on the side free icon (Provided by Tenor)" id="428" name="Google Shape;4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7675" y="736150"/>
            <a:ext cx="292600" cy="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8" title="9268b265-c224-4d37-ad5a-d0f21ee8974d.png"/>
          <p:cNvPicPr preferRelativeResize="0"/>
          <p:nvPr/>
        </p:nvPicPr>
        <p:blipFill rotWithShape="1">
          <a:blip r:embed="rId4">
            <a:alphaModFix/>
          </a:blip>
          <a:srcRect b="30197" l="19345" r="19339" t="30197"/>
          <a:stretch/>
        </p:blipFill>
        <p:spPr>
          <a:xfrm>
            <a:off x="5709175" y="1359425"/>
            <a:ext cx="2819124" cy="2430976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</p:pic>
      <p:cxnSp>
        <p:nvCxnSpPr>
          <p:cNvPr id="430" name="Google Shape;430;p28"/>
          <p:cNvCxnSpPr>
            <a:stCxn id="427" idx="3"/>
          </p:cNvCxnSpPr>
          <p:nvPr/>
        </p:nvCxnSpPr>
        <p:spPr>
          <a:xfrm>
            <a:off x="4463731" y="882450"/>
            <a:ext cx="1056600" cy="779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431" name="Google Shape;431;p28" title="thank-you.gif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6718" y="1359425"/>
            <a:ext cx="3138025" cy="288670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8"/>
          <p:cNvSpPr txBox="1"/>
          <p:nvPr/>
        </p:nvSpPr>
        <p:spPr>
          <a:xfrm>
            <a:off x="6221700" y="3375950"/>
            <a:ext cx="18735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Contact me</a:t>
            </a:r>
            <a:endParaRPr b="0" i="0" sz="17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33" name="Google Shape;433;p2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78888" y="0"/>
            <a:ext cx="101017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/>
          <p:nvPr>
            <p:ph type="title"/>
          </p:nvPr>
        </p:nvSpPr>
        <p:spPr>
          <a:xfrm>
            <a:off x="1116025" y="184550"/>
            <a:ext cx="7030500" cy="611700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" sz="25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An Introduction to Aerosol Forecasting</a:t>
            </a:r>
            <a:endParaRPr b="0" sz="250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50" name="Google Shape;250;p14"/>
          <p:cNvSpPr txBox="1"/>
          <p:nvPr>
            <p:ph idx="1" type="body"/>
          </p:nvPr>
        </p:nvSpPr>
        <p:spPr>
          <a:xfrm>
            <a:off x="1116025" y="919125"/>
            <a:ext cx="7030500" cy="3737100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514"/>
              <a:buNone/>
            </a:pPr>
            <a:r>
              <a:rPr b="1" lang="en" sz="2164">
                <a:solidFill>
                  <a:srgbClr val="000000"/>
                </a:solidFill>
              </a:rPr>
              <a:t>Aerosols</a:t>
            </a:r>
            <a:r>
              <a:rPr lang="en" sz="2164">
                <a:solidFill>
                  <a:srgbClr val="000000"/>
                </a:solidFill>
              </a:rPr>
              <a:t> - fine, solid or liquid particles in the atmosphere (e.g., dust, smoke, pollution, sea salt).</a:t>
            </a:r>
            <a:endParaRPr sz="2164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7514"/>
              <a:buNone/>
            </a:pPr>
            <a:r>
              <a:rPr b="1" lang="en" sz="2164">
                <a:solidFill>
                  <a:srgbClr val="000000"/>
                </a:solidFill>
              </a:rPr>
              <a:t>Impacts on forecasts:</a:t>
            </a:r>
            <a:endParaRPr b="1" sz="2164">
              <a:solidFill>
                <a:srgbClr val="000000"/>
              </a:solidFill>
            </a:endParaRPr>
          </a:p>
          <a:p>
            <a:pPr indent="-32484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b="1" lang="en" sz="2164">
                <a:solidFill>
                  <a:srgbClr val="000000"/>
                </a:solidFill>
              </a:rPr>
              <a:t>Weather</a:t>
            </a:r>
            <a:r>
              <a:rPr lang="en" sz="2164">
                <a:solidFill>
                  <a:srgbClr val="000000"/>
                </a:solidFill>
              </a:rPr>
              <a:t>: Modifying radiation balance, cloud formation, and precipitation patterns.</a:t>
            </a:r>
            <a:endParaRPr sz="2164">
              <a:solidFill>
                <a:srgbClr val="000000"/>
              </a:solidFill>
            </a:endParaRPr>
          </a:p>
          <a:p>
            <a:pPr indent="-32484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b="1" lang="en" sz="2164">
                <a:solidFill>
                  <a:srgbClr val="000000"/>
                </a:solidFill>
              </a:rPr>
              <a:t>Air quality</a:t>
            </a:r>
            <a:r>
              <a:rPr lang="en" sz="2164">
                <a:solidFill>
                  <a:srgbClr val="000000"/>
                </a:solidFill>
              </a:rPr>
              <a:t>: Affect PM2.5/PM10 concentration, health, and visibility.</a:t>
            </a:r>
            <a:endParaRPr sz="2164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7514"/>
              <a:buNone/>
            </a:pPr>
            <a:r>
              <a:rPr b="1" lang="en" sz="2164">
                <a:solidFill>
                  <a:srgbClr val="000000"/>
                </a:solidFill>
              </a:rPr>
              <a:t>Forecasting challenges:</a:t>
            </a:r>
            <a:endParaRPr b="1" sz="2164">
              <a:solidFill>
                <a:srgbClr val="000000"/>
              </a:solidFill>
            </a:endParaRPr>
          </a:p>
          <a:p>
            <a:pPr indent="-32484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164">
                <a:solidFill>
                  <a:srgbClr val="000000"/>
                </a:solidFill>
              </a:rPr>
              <a:t>Accurate aerosol forecasts require realistic initial conditions (ICs).</a:t>
            </a:r>
            <a:endParaRPr sz="2164">
              <a:solidFill>
                <a:srgbClr val="000000"/>
              </a:solidFill>
            </a:endParaRPr>
          </a:p>
          <a:p>
            <a:pPr indent="-32484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164">
                <a:solidFill>
                  <a:srgbClr val="000000"/>
                </a:solidFill>
              </a:rPr>
              <a:t>IC’s can often be biased due to sparse in-situ observations and model limitations.</a:t>
            </a:r>
            <a:endParaRPr sz="2484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29032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29032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1" name="Google Shape;251;p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>
            <p:ph type="title"/>
          </p:nvPr>
        </p:nvSpPr>
        <p:spPr>
          <a:xfrm>
            <a:off x="468600" y="121325"/>
            <a:ext cx="7030500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">
                <a:solidFill>
                  <a:srgbClr val="000000"/>
                </a:solidFill>
                <a:highlight>
                  <a:schemeClr val="lt1"/>
                </a:highlight>
                <a:latin typeface="Nunito Black"/>
                <a:ea typeface="Nunito Black"/>
                <a:cs typeface="Nunito Black"/>
                <a:sym typeface="Nunito Black"/>
              </a:rPr>
              <a:t>Goal and Objective</a:t>
            </a:r>
            <a:endParaRPr b="0">
              <a:solidFill>
                <a:srgbClr val="000000"/>
              </a:solidFill>
              <a:highlight>
                <a:schemeClr val="lt1"/>
              </a:highlight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57" name="Google Shape;257;p15"/>
          <p:cNvSpPr txBox="1"/>
          <p:nvPr>
            <p:ph idx="1" type="body"/>
          </p:nvPr>
        </p:nvSpPr>
        <p:spPr>
          <a:xfrm>
            <a:off x="468600" y="613650"/>
            <a:ext cx="8357700" cy="43260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b="1" lang="en">
                <a:solidFill>
                  <a:srgbClr val="000000"/>
                </a:solidFill>
              </a:rPr>
              <a:t>Goal: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>
                <a:solidFill>
                  <a:srgbClr val="000000"/>
                </a:solidFill>
              </a:rPr>
              <a:t>Demonstrate the current aerosol data assimilation (DA) capabilities of </a:t>
            </a:r>
            <a:r>
              <a:rPr b="1" lang="en">
                <a:solidFill>
                  <a:srgbClr val="000000"/>
                </a:solidFill>
              </a:rPr>
              <a:t>NOAA’s </a:t>
            </a:r>
            <a:r>
              <a:rPr b="1" lang="en">
                <a:solidFill>
                  <a:srgbClr val="000000"/>
                </a:solidFill>
              </a:rPr>
              <a:t>GCAFS/JEDI</a:t>
            </a:r>
            <a:r>
              <a:rPr lang="en">
                <a:solidFill>
                  <a:srgbClr val="000000"/>
                </a:solidFill>
              </a:rPr>
              <a:t> and establish a foundation for the next phase, i.e., develop a framework to extend the system toward </a:t>
            </a:r>
            <a:r>
              <a:rPr b="1" lang="en">
                <a:solidFill>
                  <a:srgbClr val="000000"/>
                </a:solidFill>
              </a:rPr>
              <a:t>vertical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b="1" lang="en">
                <a:solidFill>
                  <a:srgbClr val="000000"/>
                </a:solidFill>
              </a:rPr>
              <a:t>profile-level assimilation</a:t>
            </a:r>
            <a:r>
              <a:rPr lang="en">
                <a:solidFill>
                  <a:srgbClr val="000000"/>
                </a:solidFill>
              </a:rPr>
              <a:t> for improved aerosol representation in initial conditions and forecasts.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b="1" lang="en">
                <a:solidFill>
                  <a:srgbClr val="000000"/>
                </a:solidFill>
              </a:rPr>
              <a:t>Objectives: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b="1" lang="en">
                <a:solidFill>
                  <a:srgbClr val="FF0000"/>
                </a:solidFill>
              </a:rPr>
              <a:t>Phase I – Assimilation of VIIRS AOD:</a:t>
            </a:r>
            <a:endParaRPr b="1">
              <a:solidFill>
                <a:srgbClr val="FF0000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>
                <a:solidFill>
                  <a:srgbClr val="000000"/>
                </a:solidFill>
              </a:rPr>
              <a:t>Assimilate </a:t>
            </a:r>
            <a:r>
              <a:rPr b="1" lang="en">
                <a:solidFill>
                  <a:srgbClr val="000000"/>
                </a:solidFill>
              </a:rPr>
              <a:t>NOAA VIIRS aerosol optical depth (AOD)</a:t>
            </a:r>
            <a:r>
              <a:rPr lang="en">
                <a:solidFill>
                  <a:srgbClr val="000000"/>
                </a:solidFill>
              </a:rPr>
              <a:t> observations to constrain aerosol fields in the model’s initial conditions (ICs).</a:t>
            </a:r>
            <a:endParaRPr>
              <a:solidFill>
                <a:srgbClr val="000000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>
                <a:solidFill>
                  <a:srgbClr val="000000"/>
                </a:solidFill>
              </a:rPr>
              <a:t>Evaluate model performance post-assimilation using independent observations and </a:t>
            </a:r>
            <a:r>
              <a:rPr b="1" lang="en">
                <a:solidFill>
                  <a:srgbClr val="000000"/>
                </a:solidFill>
              </a:rPr>
              <a:t>MODIS</a:t>
            </a:r>
            <a:r>
              <a:rPr lang="en">
                <a:solidFill>
                  <a:srgbClr val="000000"/>
                </a:solidFill>
              </a:rPr>
              <a:t> to quantify improvements in forecast accuracy.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b="1" lang="en">
                <a:solidFill>
                  <a:srgbClr val="FF0000"/>
                </a:solidFill>
              </a:rPr>
              <a:t>Phase II – Vertical Profile Comparison:</a:t>
            </a:r>
            <a:endParaRPr b="1">
              <a:solidFill>
                <a:srgbClr val="FF0000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">
                <a:solidFill>
                  <a:srgbClr val="000000"/>
                </a:solidFill>
              </a:rPr>
              <a:t>Compare </a:t>
            </a:r>
            <a:r>
              <a:rPr b="1" lang="en">
                <a:solidFill>
                  <a:srgbClr val="000000"/>
                </a:solidFill>
              </a:rPr>
              <a:t>model vertical profiles</a:t>
            </a:r>
            <a:r>
              <a:rPr lang="en">
                <a:solidFill>
                  <a:srgbClr val="000000"/>
                </a:solidFill>
              </a:rPr>
              <a:t> with </a:t>
            </a:r>
            <a:r>
              <a:rPr b="1" lang="en">
                <a:solidFill>
                  <a:srgbClr val="000000"/>
                </a:solidFill>
              </a:rPr>
              <a:t>CALIOP extinction coefficient profiles</a:t>
            </a:r>
            <a:r>
              <a:rPr lang="en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">
                <a:solidFill>
                  <a:srgbClr val="000000"/>
                </a:solidFill>
              </a:rPr>
              <a:t>Analyze concentration differences and identify representative discrepancies between 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modeled and observed vertical structures.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8" name="Google Shape;258;p1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 txBox="1"/>
          <p:nvPr>
            <p:ph type="title"/>
          </p:nvPr>
        </p:nvSpPr>
        <p:spPr>
          <a:xfrm>
            <a:off x="2194950" y="62600"/>
            <a:ext cx="47541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0" lang="en">
                <a:solidFill>
                  <a:srgbClr val="212121"/>
                </a:solidFill>
                <a:latin typeface="Nunito Black"/>
                <a:ea typeface="Nunito Black"/>
                <a:cs typeface="Nunito Black"/>
                <a:sym typeface="Nunito Black"/>
              </a:rPr>
              <a:t>Model Setup and DA Method</a:t>
            </a:r>
            <a:endParaRPr b="0">
              <a:solidFill>
                <a:srgbClr val="21212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64" name="Google Shape;264;p16"/>
          <p:cNvSpPr txBox="1"/>
          <p:nvPr>
            <p:ph idx="1" type="body"/>
          </p:nvPr>
        </p:nvSpPr>
        <p:spPr>
          <a:xfrm>
            <a:off x="4492375" y="687325"/>
            <a:ext cx="4572000" cy="1655038"/>
          </a:xfrm>
          <a:prstGeom prst="rect">
            <a:avLst/>
          </a:prstGeom>
          <a:noFill/>
          <a:ln cap="flat" cmpd="sng" w="38100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425">
                <a:solidFill>
                  <a:srgbClr val="000000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Model</a:t>
            </a:r>
            <a:r>
              <a:rPr lang="en" sz="1425">
                <a:solidFill>
                  <a:srgbClr val="000000"/>
                </a:solidFill>
              </a:rPr>
              <a:t> - GCAFS - weakly coupled model</a:t>
            </a:r>
            <a:endParaRPr sz="142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425">
                <a:solidFill>
                  <a:srgbClr val="000000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Assimilation framework</a:t>
            </a:r>
            <a:r>
              <a:rPr lang="en" sz="1425">
                <a:solidFill>
                  <a:srgbClr val="000000"/>
                </a:solidFill>
              </a:rPr>
              <a:t> - JEDI</a:t>
            </a:r>
            <a:endParaRPr sz="142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425">
                <a:solidFill>
                  <a:srgbClr val="000000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Domain/resolution</a:t>
            </a:r>
            <a:r>
              <a:rPr lang="en" sz="1425">
                <a:solidFill>
                  <a:srgbClr val="000000"/>
                </a:solidFill>
              </a:rPr>
              <a:t> - Global, C96 = 1 degree~100km</a:t>
            </a:r>
            <a:endParaRPr sz="142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1425">
                <a:solidFill>
                  <a:srgbClr val="000000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Forecast length</a:t>
            </a:r>
            <a:r>
              <a:rPr lang="en" sz="1425">
                <a:solidFill>
                  <a:srgbClr val="000000"/>
                </a:solidFill>
              </a:rPr>
              <a:t> - 6h/cycle for 16 days</a:t>
            </a:r>
            <a:endParaRPr sz="1425">
              <a:solidFill>
                <a:srgbClr val="000000"/>
              </a:solidFill>
            </a:endParaRPr>
          </a:p>
        </p:txBody>
      </p:sp>
      <p:sp>
        <p:nvSpPr>
          <p:cNvPr id="265" name="Google Shape;265;p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16"/>
          <p:cNvSpPr txBox="1"/>
          <p:nvPr>
            <p:ph idx="4294967295" type="body"/>
          </p:nvPr>
        </p:nvSpPr>
        <p:spPr>
          <a:xfrm>
            <a:off x="4492375" y="2571750"/>
            <a:ext cx="4572000" cy="1164000"/>
          </a:xfrm>
          <a:prstGeom prst="rect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625">
                <a:solidFill>
                  <a:srgbClr val="21212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Control</a:t>
            </a:r>
            <a:r>
              <a:rPr b="1" lang="en" sz="1625">
                <a:solidFill>
                  <a:srgbClr val="212121"/>
                </a:solidFill>
              </a:rPr>
              <a:t> </a:t>
            </a:r>
            <a:r>
              <a:rPr lang="en" sz="1625">
                <a:solidFill>
                  <a:srgbClr val="212121"/>
                </a:solidFill>
              </a:rPr>
              <a:t>- UFS forecast with regridded MERRA-2 data into IC’s</a:t>
            </a:r>
            <a:endParaRPr sz="1625">
              <a:solidFill>
                <a:srgbClr val="21212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rPr lang="en" sz="1625">
                <a:solidFill>
                  <a:srgbClr val="21212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Assimilation method</a:t>
            </a:r>
            <a:r>
              <a:rPr lang="en" sz="1625">
                <a:solidFill>
                  <a:srgbClr val="212121"/>
                </a:solidFill>
              </a:rPr>
              <a:t> - </a:t>
            </a:r>
            <a:r>
              <a:rPr b="1" lang="en" sz="1625">
                <a:solidFill>
                  <a:srgbClr val="FF0000"/>
                </a:solidFill>
              </a:rPr>
              <a:t>3DFGAT</a:t>
            </a:r>
            <a:endParaRPr b="1" sz="1625">
              <a:solidFill>
                <a:srgbClr val="FF0000"/>
              </a:solidFill>
            </a:endParaRPr>
          </a:p>
        </p:txBody>
      </p:sp>
      <p:graphicFrame>
        <p:nvGraphicFramePr>
          <p:cNvPr id="267" name="Google Shape;267;p16"/>
          <p:cNvGraphicFramePr/>
          <p:nvPr/>
        </p:nvGraphicFramePr>
        <p:xfrm>
          <a:off x="340200" y="687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{EA5911F0-47DE-4AF0-8651-4B70DE06BCB7}</a:tableStyleId>
              </a:tblPr>
              <a:tblGrid>
                <a:gridCol w="1756425"/>
                <a:gridCol w="2276600"/>
              </a:tblGrid>
              <a:tr h="517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Option</a:t>
                      </a:r>
                      <a:endParaRPr sz="2000" u="none" cap="none" strike="noStrike">
                        <a:latin typeface="Nunito ExtraBold"/>
                        <a:ea typeface="Nunito ExtraBold"/>
                        <a:cs typeface="Nunito ExtraBold"/>
                        <a:sym typeface="Nunito ExtraBold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" sz="20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Model</a:t>
                      </a:r>
                      <a:endParaRPr sz="2000" u="none" cap="none" strike="noStrike">
                        <a:latin typeface="Nunito ExtraBold"/>
                        <a:ea typeface="Nunito ExtraBold"/>
                        <a:cs typeface="Nunito ExtraBold"/>
                        <a:sym typeface="Nunito ExtraBold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460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CCPP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FV3-GFS-v17-coupled-p8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Land Surface</a:t>
                      </a:r>
                      <a:endParaRPr sz="1200" u="none" cap="none" strike="noStrike">
                        <a:latin typeface="Nunito ExtraBold"/>
                        <a:ea typeface="Nunito ExtraBold"/>
                        <a:cs typeface="Nunito ExtraBold"/>
                        <a:sym typeface="Nunito ExtraBold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Unified Noah Land Surface Model</a:t>
                      </a:r>
                      <a:endParaRPr sz="1100" u="none" cap="none" strike="noStrike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PBL</a:t>
                      </a:r>
                      <a:endParaRPr sz="1200" u="none" cap="none" strike="noStrike">
                        <a:latin typeface="Nunito ExtraBold"/>
                        <a:ea typeface="Nunito ExtraBold"/>
                        <a:cs typeface="Nunito ExtraBold"/>
                        <a:sym typeface="Nunito ExtraBold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Saturated Eddy-diffusivity Mass-Flux scheme</a:t>
                      </a:r>
                      <a:endParaRPr sz="1200" u="none" cap="none" strike="noStrike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Chemistry</a:t>
                      </a:r>
                      <a:endParaRPr sz="1200" u="none" cap="none" strike="noStrike">
                        <a:latin typeface="Nunito ExtraBold"/>
                        <a:ea typeface="Nunito ExtraBold"/>
                        <a:cs typeface="Nunito ExtraBold"/>
                        <a:sym typeface="Nunito ExtraBold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GOCART</a:t>
                      </a:r>
                      <a:endParaRPr sz="1200" u="none" cap="none" strike="noStrike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Fire emission</a:t>
                      </a:r>
                      <a:endParaRPr sz="1200" u="none" cap="none" strike="noStrike">
                        <a:latin typeface="Nunito ExtraBold"/>
                        <a:ea typeface="Nunito ExtraBold"/>
                        <a:cs typeface="Nunito ExtraBold"/>
                        <a:sym typeface="Nunito ExtraBold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QFED</a:t>
                      </a:r>
                      <a:endParaRPr sz="1200" u="none" cap="none" strike="noStrike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0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Microphysics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Thompson microphysics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6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ExtraBold"/>
                          <a:ea typeface="Nunito ExtraBold"/>
                          <a:cs typeface="Nunito ExtraBold"/>
                          <a:sym typeface="Nunito ExtraBold"/>
                        </a:rPr>
                        <a:t>Radiation</a:t>
                      </a:r>
                      <a:endParaRPr sz="1200" u="none" cap="none" strike="noStrike">
                        <a:latin typeface="Nunito ExtraBold"/>
                        <a:ea typeface="Nunito ExtraBold"/>
                        <a:cs typeface="Nunito ExtraBold"/>
                        <a:sym typeface="Nunito ExtraBold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Nunito Medium"/>
                          <a:ea typeface="Nunito Medium"/>
                          <a:cs typeface="Nunito Medium"/>
                          <a:sym typeface="Nunito Medium"/>
                        </a:rPr>
                        <a:t>Rapid Radiative Transfer Model</a:t>
                      </a:r>
                      <a:endParaRPr sz="1200" u="none" cap="none" strike="noStrike">
                        <a:latin typeface="Nunito Medium"/>
                        <a:ea typeface="Nunito Medium"/>
                        <a:cs typeface="Nunito Medium"/>
                        <a:sym typeface="Nunito Medium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9FC5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225" y="614150"/>
            <a:ext cx="1369649" cy="1047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pic>
      <p:pic>
        <p:nvPicPr>
          <p:cNvPr id="273" name="Google Shape;27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360" y="866700"/>
            <a:ext cx="1573025" cy="14993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7"/>
          <p:cNvSpPr/>
          <p:nvPr/>
        </p:nvSpPr>
        <p:spPr>
          <a:xfrm rot="2310">
            <a:off x="4125452" y="1376691"/>
            <a:ext cx="893100" cy="560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" name="Google Shape;275;p17"/>
          <p:cNvSpPr txBox="1"/>
          <p:nvPr/>
        </p:nvSpPr>
        <p:spPr>
          <a:xfrm>
            <a:off x="86900" y="273731"/>
            <a:ext cx="1692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NOAA VIIRS obs</a:t>
            </a:r>
            <a:endParaRPr b="1" i="0" sz="15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110550" y="3144825"/>
            <a:ext cx="1550700" cy="347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model forecast</a:t>
            </a:r>
            <a:endParaRPr b="1" i="0" sz="15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" name="Google Shape;277;p17"/>
          <p:cNvSpPr/>
          <p:nvPr/>
        </p:nvSpPr>
        <p:spPr>
          <a:xfrm rot="864954">
            <a:off x="1702198" y="890385"/>
            <a:ext cx="779648" cy="3332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" name="Google Shape;278;p17"/>
          <p:cNvSpPr/>
          <p:nvPr/>
        </p:nvSpPr>
        <p:spPr>
          <a:xfrm rot="-1214721">
            <a:off x="1650017" y="2030554"/>
            <a:ext cx="828804" cy="33381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" name="Google Shape;279;p17"/>
          <p:cNvSpPr/>
          <p:nvPr/>
        </p:nvSpPr>
        <p:spPr>
          <a:xfrm rot="10800000">
            <a:off x="1792875" y="2433401"/>
            <a:ext cx="4375500" cy="217500"/>
          </a:xfrm>
          <a:prstGeom prst="bentArrow">
            <a:avLst>
              <a:gd fmla="val 28624" name="adj1"/>
              <a:gd fmla="val 25000" name="adj2"/>
              <a:gd fmla="val 25000" name="adj3"/>
              <a:gd fmla="val 34156" name="adj4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979375" y="1376400"/>
            <a:ext cx="14262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Analysis (x</a:t>
            </a:r>
            <a:r>
              <a:rPr b="1" baseline="30000" i="0" lang="en" sz="16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b="1" i="0" lang="en" sz="16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b="1" i="0" sz="1600" u="none" cap="none" strike="noStrike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81" name="Google Shape;281;p17"/>
          <p:cNvCxnSpPr/>
          <p:nvPr/>
        </p:nvCxnSpPr>
        <p:spPr>
          <a:xfrm>
            <a:off x="771250" y="4714725"/>
            <a:ext cx="6642900" cy="8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82" name="Google Shape;282;p17"/>
          <p:cNvSpPr txBox="1"/>
          <p:nvPr/>
        </p:nvSpPr>
        <p:spPr>
          <a:xfrm>
            <a:off x="5221925" y="4796025"/>
            <a:ext cx="16242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Current window</a:t>
            </a:r>
            <a:endParaRPr b="0" i="0" sz="13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" name="Google Shape;283;p17"/>
          <p:cNvSpPr txBox="1"/>
          <p:nvPr/>
        </p:nvSpPr>
        <p:spPr>
          <a:xfrm>
            <a:off x="1790325" y="4796025"/>
            <a:ext cx="16242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Previous window</a:t>
            </a:r>
            <a:endParaRPr b="0" i="0" sz="13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" name="Google Shape;284;p17"/>
          <p:cNvSpPr txBox="1"/>
          <p:nvPr/>
        </p:nvSpPr>
        <p:spPr>
          <a:xfrm>
            <a:off x="7345350" y="4714725"/>
            <a:ext cx="3612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</a:t>
            </a:r>
            <a:endParaRPr b="1" i="0" sz="13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85" name="Google Shape;285;p17"/>
          <p:cNvCxnSpPr/>
          <p:nvPr/>
        </p:nvCxnSpPr>
        <p:spPr>
          <a:xfrm rot="10800000">
            <a:off x="7008150" y="3870225"/>
            <a:ext cx="16200" cy="10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p17"/>
          <p:cNvCxnSpPr/>
          <p:nvPr/>
        </p:nvCxnSpPr>
        <p:spPr>
          <a:xfrm rot="10800000">
            <a:off x="4342125" y="3920650"/>
            <a:ext cx="0" cy="98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7" name="Google Shape;287;p17"/>
          <p:cNvCxnSpPr/>
          <p:nvPr/>
        </p:nvCxnSpPr>
        <p:spPr>
          <a:xfrm rot="10800000">
            <a:off x="1141125" y="4536225"/>
            <a:ext cx="0" cy="38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8" name="Google Shape;288;p17"/>
          <p:cNvSpPr/>
          <p:nvPr/>
        </p:nvSpPr>
        <p:spPr>
          <a:xfrm>
            <a:off x="1889325" y="3729225"/>
            <a:ext cx="1426200" cy="518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9" name="Google Shape;289;p17"/>
          <p:cNvSpPr txBox="1"/>
          <p:nvPr/>
        </p:nvSpPr>
        <p:spPr>
          <a:xfrm>
            <a:off x="2332225" y="3729225"/>
            <a:ext cx="735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IC’s</a:t>
            </a:r>
            <a:endParaRPr b="1" i="0" sz="18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4353700" y="2840463"/>
            <a:ext cx="2696100" cy="518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91" name="Google Shape;291;p17"/>
          <p:cNvCxnSpPr>
            <a:stCxn id="288" idx="3"/>
          </p:cNvCxnSpPr>
          <p:nvPr/>
        </p:nvCxnSpPr>
        <p:spPr>
          <a:xfrm>
            <a:off x="3315525" y="3988425"/>
            <a:ext cx="3692700" cy="4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2" name="Google Shape;292;p17"/>
          <p:cNvCxnSpPr>
            <a:stCxn id="293" idx="4"/>
            <a:endCxn id="294" idx="0"/>
          </p:cNvCxnSpPr>
          <p:nvPr/>
        </p:nvCxnSpPr>
        <p:spPr>
          <a:xfrm flipH="1" rot="10800000">
            <a:off x="6684000" y="3912975"/>
            <a:ext cx="1800" cy="9399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295" name="Google Shape;295;p17"/>
          <p:cNvCxnSpPr>
            <a:stCxn id="296" idx="4"/>
            <a:endCxn id="297" idx="0"/>
          </p:cNvCxnSpPr>
          <p:nvPr/>
        </p:nvCxnSpPr>
        <p:spPr>
          <a:xfrm rot="10800000">
            <a:off x="4715675" y="3912975"/>
            <a:ext cx="0" cy="9399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298" name="Google Shape;298;p17"/>
          <p:cNvCxnSpPr>
            <a:stCxn id="299" idx="4"/>
            <a:endCxn id="300" idx="0"/>
          </p:cNvCxnSpPr>
          <p:nvPr/>
        </p:nvCxnSpPr>
        <p:spPr>
          <a:xfrm rot="10800000">
            <a:off x="5210625" y="3912975"/>
            <a:ext cx="0" cy="9399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301" name="Google Shape;301;p17"/>
          <p:cNvCxnSpPr>
            <a:stCxn id="302" idx="4"/>
            <a:endCxn id="303" idx="4"/>
          </p:cNvCxnSpPr>
          <p:nvPr/>
        </p:nvCxnSpPr>
        <p:spPr>
          <a:xfrm rot="10800000">
            <a:off x="5702100" y="4107975"/>
            <a:ext cx="0" cy="744900"/>
          </a:xfrm>
          <a:prstGeom prst="straightConnector1">
            <a:avLst/>
          </a:prstGeom>
          <a:noFill/>
          <a:ln cap="flat" cmpd="sng" w="38100">
            <a:solidFill>
              <a:srgbClr val="1155CC"/>
            </a:solidFill>
            <a:prstDash val="dashDot"/>
            <a:round/>
            <a:headEnd len="sm" w="sm" type="none"/>
            <a:tailEnd len="sm" w="sm" type="none"/>
          </a:ln>
        </p:spPr>
      </p:cxnSp>
      <p:cxnSp>
        <p:nvCxnSpPr>
          <p:cNvPr id="304" name="Google Shape;304;p17"/>
          <p:cNvCxnSpPr>
            <a:stCxn id="305" idx="4"/>
            <a:endCxn id="306" idx="0"/>
          </p:cNvCxnSpPr>
          <p:nvPr/>
        </p:nvCxnSpPr>
        <p:spPr>
          <a:xfrm rot="10800000">
            <a:off x="6192875" y="3912975"/>
            <a:ext cx="0" cy="939900"/>
          </a:xfrm>
          <a:prstGeom prst="straightConnector1">
            <a:avLst/>
          </a:prstGeom>
          <a:noFill/>
          <a:ln cap="flat" cmpd="sng" w="9525">
            <a:solidFill>
              <a:srgbClr val="1155CC"/>
            </a:solidFill>
            <a:prstDash val="dashDot"/>
            <a:round/>
            <a:headEnd len="sm" w="sm" type="none"/>
            <a:tailEnd len="sm" w="sm" type="none"/>
          </a:ln>
        </p:spPr>
      </p:cxnSp>
      <p:sp>
        <p:nvSpPr>
          <p:cNvPr id="294" name="Google Shape;294;p17"/>
          <p:cNvSpPr/>
          <p:nvPr/>
        </p:nvSpPr>
        <p:spPr>
          <a:xfrm>
            <a:off x="6588200" y="3912975"/>
            <a:ext cx="195000" cy="1950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6095375" y="3912975"/>
            <a:ext cx="195000" cy="1950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5604600" y="3912975"/>
            <a:ext cx="195000" cy="1950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5113125" y="3912975"/>
            <a:ext cx="195000" cy="1950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7" name="Google Shape;297;p17"/>
          <p:cNvSpPr/>
          <p:nvPr/>
        </p:nvSpPr>
        <p:spPr>
          <a:xfrm>
            <a:off x="4618175" y="3912975"/>
            <a:ext cx="195000" cy="195000"/>
          </a:xfrm>
          <a:prstGeom prst="flowChartConnector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6586500" y="4657875"/>
            <a:ext cx="195000" cy="195000"/>
          </a:xfrm>
          <a:prstGeom prst="flowChartConnector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6095375" y="4657875"/>
            <a:ext cx="195000" cy="195000"/>
          </a:xfrm>
          <a:prstGeom prst="flowChartConnector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5604600" y="4657875"/>
            <a:ext cx="195000" cy="195000"/>
          </a:xfrm>
          <a:prstGeom prst="flowChartConnector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5113125" y="4657875"/>
            <a:ext cx="195000" cy="195000"/>
          </a:xfrm>
          <a:prstGeom prst="flowChartConnector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4618175" y="4657875"/>
            <a:ext cx="195000" cy="195000"/>
          </a:xfrm>
          <a:prstGeom prst="flowChartConnector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7" name="Google Shape;307;p17"/>
          <p:cNvSpPr txBox="1"/>
          <p:nvPr/>
        </p:nvSpPr>
        <p:spPr>
          <a:xfrm>
            <a:off x="5540100" y="2841213"/>
            <a:ext cx="8385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r>
              <a:rPr b="0" baseline="30000" i="0" lang="en" sz="2200" u="none" cap="none" strike="noStrike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endParaRPr b="0" baseline="30000" i="0" sz="2200" u="none" cap="none" strike="noStrike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08" name="Google Shape;308;p17"/>
          <p:cNvCxnSpPr>
            <a:stCxn id="297" idx="7"/>
          </p:cNvCxnSpPr>
          <p:nvPr/>
        </p:nvCxnSpPr>
        <p:spPr>
          <a:xfrm flipH="1" rot="10800000">
            <a:off x="4784618" y="3417732"/>
            <a:ext cx="405900" cy="52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9" name="Google Shape;309;p17"/>
          <p:cNvCxnSpPr>
            <a:stCxn id="300" idx="0"/>
          </p:cNvCxnSpPr>
          <p:nvPr/>
        </p:nvCxnSpPr>
        <p:spPr>
          <a:xfrm flipH="1" rot="10800000">
            <a:off x="5210625" y="3405075"/>
            <a:ext cx="273300" cy="50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0" name="Google Shape;310;p17"/>
          <p:cNvCxnSpPr>
            <a:stCxn id="303" idx="0"/>
          </p:cNvCxnSpPr>
          <p:nvPr/>
        </p:nvCxnSpPr>
        <p:spPr>
          <a:xfrm rot="10800000">
            <a:off x="5675100" y="3366675"/>
            <a:ext cx="27000" cy="54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1" name="Google Shape;311;p17"/>
          <p:cNvCxnSpPr>
            <a:stCxn id="306" idx="0"/>
            <a:endCxn id="307" idx="2"/>
          </p:cNvCxnSpPr>
          <p:nvPr/>
        </p:nvCxnSpPr>
        <p:spPr>
          <a:xfrm rot="10800000">
            <a:off x="5959475" y="3357975"/>
            <a:ext cx="233400" cy="55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2" name="Google Shape;312;p17"/>
          <p:cNvCxnSpPr>
            <a:stCxn id="294" idx="0"/>
          </p:cNvCxnSpPr>
          <p:nvPr/>
        </p:nvCxnSpPr>
        <p:spPr>
          <a:xfrm rot="10800000">
            <a:off x="6414800" y="3456075"/>
            <a:ext cx="270900" cy="45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3" name="Google Shape;313;p17"/>
          <p:cNvCxnSpPr>
            <a:stCxn id="290" idx="1"/>
          </p:cNvCxnSpPr>
          <p:nvPr/>
        </p:nvCxnSpPr>
        <p:spPr>
          <a:xfrm flipH="1">
            <a:off x="3328600" y="3099663"/>
            <a:ext cx="1025100" cy="560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14" name="Google Shape;314;p17"/>
          <p:cNvSpPr txBox="1"/>
          <p:nvPr/>
        </p:nvSpPr>
        <p:spPr>
          <a:xfrm>
            <a:off x="2568875" y="1332425"/>
            <a:ext cx="1224600" cy="652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DA</a:t>
            </a:r>
            <a:endParaRPr b="1" i="0" sz="17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3DFGAT</a:t>
            </a:r>
            <a:endParaRPr b="1" i="0" sz="17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5" name="Google Shape;315;p17"/>
          <p:cNvSpPr txBox="1"/>
          <p:nvPr>
            <p:ph type="title"/>
          </p:nvPr>
        </p:nvSpPr>
        <p:spPr>
          <a:xfrm>
            <a:off x="5256750" y="65750"/>
            <a:ext cx="3519000" cy="600000"/>
          </a:xfrm>
          <a:prstGeom prst="rect">
            <a:avLst/>
          </a:prstGeom>
          <a:noFill/>
          <a:ln cap="flat" cmpd="sng" w="3810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" sz="2500">
                <a:solidFill>
                  <a:srgbClr val="212121"/>
                </a:solidFill>
                <a:latin typeface="Nunito Black"/>
                <a:ea typeface="Nunito Black"/>
                <a:cs typeface="Nunito Black"/>
                <a:sym typeface="Nunito Black"/>
              </a:rPr>
              <a:t>DA Method: 3DFGAT</a:t>
            </a:r>
            <a:endParaRPr b="0" sz="2500">
              <a:solidFill>
                <a:srgbClr val="21212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16" name="Google Shape;316;p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7" name="Google Shape;31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8940" y="1889863"/>
            <a:ext cx="1379972" cy="13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"/>
          <p:cNvSpPr txBox="1"/>
          <p:nvPr>
            <p:ph type="title"/>
          </p:nvPr>
        </p:nvSpPr>
        <p:spPr>
          <a:xfrm>
            <a:off x="903750" y="772725"/>
            <a:ext cx="7330200" cy="3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8461"/>
              <a:buNone/>
            </a:pPr>
            <a:r>
              <a:rPr b="0" lang="en" sz="5777">
                <a:solidFill>
                  <a:srgbClr val="FFFF00"/>
                </a:solidFill>
                <a:latin typeface="Nunito Black"/>
                <a:ea typeface="Nunito Black"/>
                <a:cs typeface="Nunito Black"/>
                <a:sym typeface="Nunito Black"/>
              </a:rPr>
              <a:t>Phase I</a:t>
            </a:r>
            <a:endParaRPr b="0" sz="100">
              <a:solidFill>
                <a:srgbClr val="FFFF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3332"/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3332"/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3332"/>
              <a:buNone/>
            </a:pPr>
            <a:r>
              <a:rPr b="0" lang="en" sz="21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ASSIMILATING NOAA VIIRS AEROSOL OPTICAL DEPTH (AOD) OBSERVATIONS</a:t>
            </a:r>
            <a:br>
              <a:rPr b="0" lang="en" sz="21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</a:br>
            <a:endParaRPr b="0" sz="210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3332"/>
              <a:buNone/>
            </a:pPr>
            <a:br>
              <a:rPr b="0" lang="en" sz="2100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</a:br>
            <a:r>
              <a:rPr lang="en" sz="1600">
                <a:solidFill>
                  <a:srgbClr val="000000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Experiment period</a:t>
            </a:r>
            <a:r>
              <a:rPr lang="en" sz="1600">
                <a:solidFill>
                  <a:srgbClr val="000000"/>
                </a:solidFill>
              </a:rPr>
              <a:t> - 2023.09.30.00z - 2023.10.16.00z</a:t>
            </a:r>
            <a:br>
              <a:rPr lang="en" sz="3200">
                <a:solidFill>
                  <a:srgbClr val="000000"/>
                </a:solidFill>
              </a:rPr>
            </a:br>
            <a:endParaRPr b="0">
              <a:solidFill>
                <a:srgbClr val="000000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23" name="Google Shape;323;p1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map&#10;&#10;AI-generated content may be incorrect." id="328" name="Google Shape;328;p19"/>
          <p:cNvPicPr preferRelativeResize="0"/>
          <p:nvPr/>
        </p:nvPicPr>
        <p:blipFill rotWithShape="1">
          <a:blip r:embed="rId3">
            <a:alphaModFix/>
          </a:blip>
          <a:srcRect b="2569" l="0" r="0" t="30607"/>
          <a:stretch/>
        </p:blipFill>
        <p:spPr>
          <a:xfrm>
            <a:off x="126474" y="977906"/>
            <a:ext cx="8676150" cy="267952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9"/>
          <p:cNvSpPr txBox="1"/>
          <p:nvPr>
            <p:ph type="title"/>
          </p:nvPr>
        </p:nvSpPr>
        <p:spPr>
          <a:xfrm>
            <a:off x="126475" y="132575"/>
            <a:ext cx="71205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" sz="2200" u="sng">
                <a:solidFill>
                  <a:srgbClr val="212121"/>
                </a:solidFill>
                <a:latin typeface="Nunito Black"/>
                <a:ea typeface="Nunito Black"/>
                <a:cs typeface="Nunito Black"/>
                <a:sym typeface="Nunito Black"/>
              </a:rPr>
              <a:t>Results</a:t>
            </a:r>
            <a:r>
              <a:rPr b="0" lang="en" sz="220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b="0" lang="en" sz="2200">
                <a:solidFill>
                  <a:srgbClr val="21212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Innovation (observations -background (H(x))</a:t>
            </a:r>
            <a:endParaRPr b="0" sz="2200">
              <a:solidFill>
                <a:srgbClr val="21212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0" sz="1500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lang="en" sz="150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How far is our the background (in observation space) from our observations?</a:t>
            </a:r>
            <a:endParaRPr b="0" sz="1500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19"/>
          <p:cNvSpPr txBox="1"/>
          <p:nvPr/>
        </p:nvSpPr>
        <p:spPr>
          <a:xfrm>
            <a:off x="7291075" y="154625"/>
            <a:ext cx="1623000" cy="6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*Forecast time: 2023.10.08 12z</a:t>
            </a:r>
            <a:endParaRPr b="1" i="0" sz="1500" u="none" cap="none" strike="noStrike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2" name="Google Shape;332;p19"/>
          <p:cNvSpPr txBox="1"/>
          <p:nvPr/>
        </p:nvSpPr>
        <p:spPr>
          <a:xfrm>
            <a:off x="1997150" y="3918275"/>
            <a:ext cx="4820100" cy="985200"/>
          </a:xfrm>
          <a:prstGeom prst="rect">
            <a:avLst/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2"/>
                </a:solidFill>
                <a:latin typeface="Nunito Medium"/>
                <a:ea typeface="Nunito Medium"/>
                <a:cs typeface="Nunito Medium"/>
                <a:sym typeface="Nunito Medium"/>
              </a:rPr>
              <a:t>The highlighted region points to a noticeable difference in aerosol loading in the Sahel and sub-Sahel region. The model moderately underestimates aerosol on average over the North African region.</a:t>
            </a:r>
            <a:endParaRPr b="0" i="0" sz="1300" u="none" cap="none" strike="noStrike">
              <a:solidFill>
                <a:schemeClr val="dk2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333" name="Google Shape;333;p19"/>
          <p:cNvSpPr/>
          <p:nvPr/>
        </p:nvSpPr>
        <p:spPr>
          <a:xfrm rot="-1272371">
            <a:off x="2326833" y="2073337"/>
            <a:ext cx="1024258" cy="634556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4" name="Google Shape;334;p19"/>
          <p:cNvSpPr/>
          <p:nvPr/>
        </p:nvSpPr>
        <p:spPr>
          <a:xfrm rot="-1484469">
            <a:off x="6587316" y="2156414"/>
            <a:ext cx="1024325" cy="634517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35" name="Google Shape;335;p19"/>
          <p:cNvCxnSpPr>
            <a:stCxn id="333" idx="4"/>
            <a:endCxn id="332" idx="0"/>
          </p:cNvCxnSpPr>
          <p:nvPr/>
        </p:nvCxnSpPr>
        <p:spPr>
          <a:xfrm>
            <a:off x="2953729" y="2686408"/>
            <a:ext cx="1453500" cy="1231800"/>
          </a:xfrm>
          <a:prstGeom prst="straightConnector1">
            <a:avLst/>
          </a:prstGeom>
          <a:noFill/>
          <a:ln cap="flat" cmpd="sng" w="19050">
            <a:solidFill>
              <a:srgbClr val="21212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336" name="Google Shape;336;p19"/>
          <p:cNvCxnSpPr>
            <a:stCxn id="334" idx="3"/>
            <a:endCxn id="332" idx="0"/>
          </p:cNvCxnSpPr>
          <p:nvPr/>
        </p:nvCxnSpPr>
        <p:spPr>
          <a:xfrm flipH="1">
            <a:off x="4407157" y="2828984"/>
            <a:ext cx="2457300" cy="1089300"/>
          </a:xfrm>
          <a:prstGeom prst="straightConnector1">
            <a:avLst/>
          </a:prstGeom>
          <a:noFill/>
          <a:ln cap="flat" cmpd="sng" w="19050">
            <a:solidFill>
              <a:srgbClr val="212121"/>
            </a:solidFill>
            <a:prstDash val="solid"/>
            <a:round/>
            <a:headEnd len="med" w="med" type="oval"/>
            <a:tailEnd len="med" w="med" type="stealth"/>
          </a:ln>
        </p:spPr>
      </p:cxn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map&#10;&#10;AI-generated content may be incorrect." id="341" name="Google Shape;34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48098"/>
            <a:ext cx="6179544" cy="40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0"/>
          <p:cNvSpPr txBox="1"/>
          <p:nvPr>
            <p:ph type="title"/>
          </p:nvPr>
        </p:nvSpPr>
        <p:spPr>
          <a:xfrm>
            <a:off x="0" y="78525"/>
            <a:ext cx="6099600" cy="89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4443"/>
              <a:buNone/>
            </a:pPr>
            <a:r>
              <a:rPr b="0" lang="en" sz="2500" u="sng">
                <a:solidFill>
                  <a:srgbClr val="212121"/>
                </a:solidFill>
                <a:latin typeface="Nunito Black"/>
                <a:ea typeface="Nunito Black"/>
                <a:cs typeface="Nunito Black"/>
                <a:sym typeface="Nunito Black"/>
              </a:rPr>
              <a:t>Results</a:t>
            </a:r>
            <a:r>
              <a:rPr lang="en" sz="2500" u="sng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r>
              <a:rPr lang="en" sz="250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b="0" lang="en" sz="2500">
                <a:solidFill>
                  <a:srgbClr val="21212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Increment (analysis - background)</a:t>
            </a:r>
            <a:endParaRPr b="0" sz="2500">
              <a:solidFill>
                <a:srgbClr val="21212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80563"/>
              <a:buNone/>
            </a:pPr>
            <a:r>
              <a:rPr b="0" lang="en" sz="172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  How much correction is done to our model state.</a:t>
            </a:r>
            <a:r>
              <a:rPr b="0" lang="en" sz="250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sz="2500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4443"/>
              <a:buNone/>
            </a:pPr>
            <a:r>
              <a:rPr lang="en" sz="250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500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3" name="Google Shape;343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20"/>
          <p:cNvSpPr txBox="1"/>
          <p:nvPr/>
        </p:nvSpPr>
        <p:spPr>
          <a:xfrm>
            <a:off x="6937550" y="200075"/>
            <a:ext cx="183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*Forecast time: 2023.10.08 12z</a:t>
            </a:r>
            <a:endParaRPr b="1" i="0" sz="1500" u="none" cap="none" strike="noStrike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5" name="Google Shape;345;p20"/>
          <p:cNvSpPr/>
          <p:nvPr/>
        </p:nvSpPr>
        <p:spPr>
          <a:xfrm rot="-1238687">
            <a:off x="1605595" y="2092122"/>
            <a:ext cx="634762" cy="46832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6" name="Google Shape;346;p20"/>
          <p:cNvSpPr/>
          <p:nvPr/>
        </p:nvSpPr>
        <p:spPr>
          <a:xfrm rot="-1239121">
            <a:off x="4633620" y="2089410"/>
            <a:ext cx="649860" cy="46832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7" name="Google Shape;347;p20"/>
          <p:cNvSpPr/>
          <p:nvPr/>
        </p:nvSpPr>
        <p:spPr>
          <a:xfrm rot="-1238604">
            <a:off x="1603055" y="3973745"/>
            <a:ext cx="713940" cy="46832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8" name="Google Shape;348;p20"/>
          <p:cNvSpPr/>
          <p:nvPr/>
        </p:nvSpPr>
        <p:spPr>
          <a:xfrm rot="-1238931">
            <a:off x="4634307" y="3988741"/>
            <a:ext cx="628687" cy="46832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9" name="Google Shape;349;p20"/>
          <p:cNvSpPr/>
          <p:nvPr/>
        </p:nvSpPr>
        <p:spPr>
          <a:xfrm rot="-1752784">
            <a:off x="3688290" y="1932602"/>
            <a:ext cx="821828" cy="468316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0" name="Google Shape;350;p20"/>
          <p:cNvSpPr/>
          <p:nvPr/>
        </p:nvSpPr>
        <p:spPr>
          <a:xfrm rot="-1752784">
            <a:off x="659765" y="3843677"/>
            <a:ext cx="821828" cy="468316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1" name="Google Shape;351;p20"/>
          <p:cNvSpPr/>
          <p:nvPr/>
        </p:nvSpPr>
        <p:spPr>
          <a:xfrm rot="-1752784">
            <a:off x="723165" y="1932602"/>
            <a:ext cx="821828" cy="468316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2" name="Google Shape;352;p20"/>
          <p:cNvSpPr/>
          <p:nvPr/>
        </p:nvSpPr>
        <p:spPr>
          <a:xfrm rot="-1752784">
            <a:off x="3747790" y="3843677"/>
            <a:ext cx="821828" cy="468316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3" name="Google Shape;353;p20"/>
          <p:cNvSpPr txBox="1"/>
          <p:nvPr/>
        </p:nvSpPr>
        <p:spPr>
          <a:xfrm>
            <a:off x="6231342" y="1321903"/>
            <a:ext cx="2852700" cy="34150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 SemiBold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The DA method adjusts the background by constraining the analysis toward the observations, reducing overestimations and compensating for underestimations.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24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unito SemiBold"/>
              <a:buChar char="●"/>
            </a:pPr>
            <a:r>
              <a:rPr b="0" i="0" lang="en" sz="1200" u="none" cap="none" strike="noStrik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In effect, biases are reduced in the background field, pulling the analysis closer to the observations in regions where values are over- or underestimated.</a:t>
            </a:r>
            <a:endParaRPr b="0" i="0" sz="1200" u="none" cap="none" strike="noStrike">
              <a:solidFill>
                <a:schemeClr val="dk2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>
            <p:ph type="title"/>
          </p:nvPr>
        </p:nvSpPr>
        <p:spPr>
          <a:xfrm>
            <a:off x="345875" y="167600"/>
            <a:ext cx="67128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b="0" lang="en" sz="2420" u="sng">
                <a:solidFill>
                  <a:srgbClr val="212121"/>
                </a:solidFill>
                <a:latin typeface="Nunito Black"/>
                <a:ea typeface="Nunito Black"/>
                <a:cs typeface="Nunito Black"/>
                <a:sym typeface="Nunito Black"/>
              </a:rPr>
              <a:t>Results</a:t>
            </a:r>
            <a:r>
              <a:rPr lang="en" sz="2420" u="sng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r>
              <a:rPr lang="en" sz="2420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0" lang="en" sz="2420">
                <a:solidFill>
                  <a:srgbClr val="21212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Verification with MODIS (Terra/Aqua)</a:t>
            </a:r>
            <a:endParaRPr b="0" sz="2320">
              <a:solidFill>
                <a:srgbClr val="21212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359" name="Google Shape;359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screenshot of a map&#10;&#10;AI-generated content may be incorrect." id="360" name="Google Shape;360;p21"/>
          <p:cNvPicPr preferRelativeResize="0"/>
          <p:nvPr/>
        </p:nvPicPr>
        <p:blipFill rotWithShape="1">
          <a:blip r:embed="rId3">
            <a:alphaModFix/>
          </a:blip>
          <a:srcRect b="0" l="0" r="0" t="55831"/>
          <a:stretch/>
        </p:blipFill>
        <p:spPr>
          <a:xfrm>
            <a:off x="345875" y="780949"/>
            <a:ext cx="8466679" cy="325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1"/>
          <p:cNvSpPr/>
          <p:nvPr/>
        </p:nvSpPr>
        <p:spPr>
          <a:xfrm rot="-1274309">
            <a:off x="2383965" y="2048458"/>
            <a:ext cx="1553621" cy="710933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2" name="Google Shape;362;p21"/>
          <p:cNvSpPr/>
          <p:nvPr/>
        </p:nvSpPr>
        <p:spPr>
          <a:xfrm rot="-1274549">
            <a:off x="6523104" y="2042420"/>
            <a:ext cx="1553341" cy="644745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3" name="Google Shape;363;p21"/>
          <p:cNvSpPr/>
          <p:nvPr/>
        </p:nvSpPr>
        <p:spPr>
          <a:xfrm rot="1347427">
            <a:off x="1307737" y="1621565"/>
            <a:ext cx="1202382" cy="1075021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4" name="Google Shape;364;p21"/>
          <p:cNvSpPr/>
          <p:nvPr/>
        </p:nvSpPr>
        <p:spPr>
          <a:xfrm rot="1347427">
            <a:off x="5440735" y="1636496"/>
            <a:ext cx="1202382" cy="1045159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5" name="Google Shape;365;p21"/>
          <p:cNvSpPr txBox="1"/>
          <p:nvPr/>
        </p:nvSpPr>
        <p:spPr>
          <a:xfrm>
            <a:off x="6797148" y="134450"/>
            <a:ext cx="2155427" cy="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rPr>
              <a:t>*Forecast time: 2023.10.08 12z –f12</a:t>
            </a:r>
            <a:endParaRPr b="1" i="0" sz="1500" u="none" cap="none" strike="noStrike">
              <a:solidFill>
                <a:srgbClr val="21212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6" name="Google Shape;366;p21"/>
          <p:cNvSpPr txBox="1"/>
          <p:nvPr/>
        </p:nvSpPr>
        <p:spPr>
          <a:xfrm>
            <a:off x="770200" y="4032875"/>
            <a:ext cx="62502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b="0" i="0" lang="en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Verification shows model underestimate AOD in Area within the Sahara and Sahel/sub-Sahel region.</a:t>
            </a:r>
            <a:endParaRPr b="0" i="0" sz="13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</a:pPr>
            <a:r>
              <a:rPr b="0" i="0" lang="en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On the average model predicts spatial patterns moderately.   </a:t>
            </a:r>
            <a:endParaRPr b="0" i="0" sz="13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