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Maven Pro"/>
      <p:regular r:id="rId33"/>
      <p:bold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cott Mill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4.xml"/><Relationship Id="rId33" Type="http://schemas.openxmlformats.org/officeDocument/2006/relationships/font" Target="fonts/MavenPro-regular.fntdata"/><Relationship Id="rId10" Type="http://schemas.openxmlformats.org/officeDocument/2006/relationships/slide" Target="slides/slide3.xml"/><Relationship Id="rId32" Type="http://schemas.openxmlformats.org/officeDocument/2006/relationships/font" Target="fonts/Lato-bold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5.xml"/><Relationship Id="rId34" Type="http://schemas.openxmlformats.org/officeDocument/2006/relationships/font" Target="fonts/MavenPro-bold.fntdata"/><Relationship Id="rId15" Type="http://schemas.openxmlformats.org/officeDocument/2006/relationships/slide" Target="slides/slide8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03T20:24:01.588">
    <p:pos x="326" y="939"/>
    <p:text>@apglodzik@gmail.com 
nice plot! I'll review more closely in a day or two... right now I'm grabbing stuff for semi-annual review tomorrow
_Assigned to apglodzik@gmail.com_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751347888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37751347888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65082970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65082970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9d36fd03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9d36fd03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a546071c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7a546071c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7a546071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7a546071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7751347888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7751347888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7751347888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7751347888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751347888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7751347888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a546071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7a546071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a546071c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a546071c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65082970ed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65082970ed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7751347888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7751347888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751347888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7751347888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62" name="Google Shape;62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3" name="Google Shape;63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" name="Google Shape;65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6" name="Google Shape;66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0" name="Google Shape;70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Google Shape;74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75" name="Google Shape;75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6" name="Google Shape;76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3" name="Google Shape;83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8" name="Google Shape;88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6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101" name="Google Shape;101;p1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7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111" name="Google Shape;111;p1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8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8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19" name="Google Shape;119;p18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8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8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1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28" name="Google Shape;128;p1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0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1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1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43" name="Google Shape;143;p21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21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21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2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52" name="Google Shape;152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53" name="Google Shape;153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58" name="Google Shape;158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64" name="Google Shape;164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9" name="Google Shape;169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73" name="Google Shape;173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9" name="Google Shape;179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84" name="Google Shape;184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88" name="Google Shape;188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94" name="Google Shape;194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9" name="Google Shape;199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04" name="Google Shape;204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08" name="Google Shape;208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13" name="Google Shape;213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" name="Google Shape;217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18" name="Google Shape;218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24" name="Google Shape;224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9" name="Google Shape;229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33" name="Google Shape;233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38" name="Google Shape;238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44" name="Google Shape;244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9" name="Google Shape;249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" name="Google Shape;252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53" name="Google Shape;253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9" name="Google Shape;259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64" name="Google Shape;264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9" name="Google Shape;269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" name="Google Shape;272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73" name="Google Shape;273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7" name="Google Shape;277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9" name="Google Shape;279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ctrTitle"/>
          </p:nvPr>
        </p:nvSpPr>
        <p:spPr>
          <a:xfrm>
            <a:off x="175500" y="698850"/>
            <a:ext cx="87930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400"/>
              <a:t>Evaluating UFS Heat and Moisture Fluxes Using Eddy Covariance Observations from the New York State Mesonet</a:t>
            </a:r>
            <a:endParaRPr sz="8200"/>
          </a:p>
        </p:txBody>
      </p:sp>
      <p:sp>
        <p:nvSpPr>
          <p:cNvPr id="287" name="Google Shape;287;p25"/>
          <p:cNvSpPr txBox="1"/>
          <p:nvPr>
            <p:ph idx="1" type="subTitle"/>
          </p:nvPr>
        </p:nvSpPr>
        <p:spPr>
          <a:xfrm>
            <a:off x="175501" y="2510300"/>
            <a:ext cx="5726400" cy="2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Anna Glodzik</a:t>
            </a:r>
            <a:r>
              <a:rPr baseline="30000" lang="en" sz="1200"/>
              <a:t>1</a:t>
            </a:r>
            <a:r>
              <a:rPr lang="en" sz="1200"/>
              <a:t>, Scott Miller</a:t>
            </a:r>
            <a:r>
              <a:rPr baseline="30000" lang="en" sz="1200"/>
              <a:t>1</a:t>
            </a:r>
            <a:r>
              <a:rPr lang="en" sz="1200"/>
              <a:t>, Sarah Lu</a:t>
            </a:r>
            <a:r>
              <a:rPr baseline="30000" lang="en" sz="1200"/>
              <a:t>1</a:t>
            </a:r>
            <a:r>
              <a:rPr lang="en" sz="1200"/>
              <a:t>, Jason Covert</a:t>
            </a:r>
            <a:r>
              <a:rPr baseline="30000" lang="en" sz="1200"/>
              <a:t>1</a:t>
            </a:r>
            <a:r>
              <a:rPr lang="en" sz="1200"/>
              <a:t>, Andrew Newman</a:t>
            </a:r>
            <a:r>
              <a:rPr baseline="30000" lang="en" sz="1200"/>
              <a:t>2</a:t>
            </a:r>
            <a:r>
              <a:rPr lang="en" sz="1200"/>
              <a:t>, Mike Ek</a:t>
            </a:r>
            <a:r>
              <a:rPr baseline="30000" lang="en" sz="1200"/>
              <a:t>2</a:t>
            </a:r>
            <a:r>
              <a:rPr lang="en" sz="1200"/>
              <a:t>, Kathryn Newman</a:t>
            </a:r>
            <a:r>
              <a:rPr baseline="30000" lang="en" sz="1200"/>
              <a:t>2</a:t>
            </a:r>
            <a:r>
              <a:rPr lang="en" sz="1200"/>
              <a:t>, Helin Wei</a:t>
            </a:r>
            <a:r>
              <a:rPr baseline="30000" lang="en" sz="1200"/>
              <a:t>3</a:t>
            </a:r>
            <a:endParaRPr baseline="30000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/>
              <a:t>1</a:t>
            </a:r>
            <a:r>
              <a:rPr lang="en" sz="1200"/>
              <a:t>Atmospheric Sciences Research Center, University at Albany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/>
              <a:t>2</a:t>
            </a:r>
            <a:r>
              <a:rPr lang="en" sz="1200"/>
              <a:t>National Center for Atmospheric Research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/>
              <a:t>3</a:t>
            </a:r>
            <a:r>
              <a:rPr lang="en" sz="1200"/>
              <a:t>Independent contractor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Center Green Auditorium, Boulder, CO</a:t>
            </a:r>
            <a:endParaRPr sz="206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" sz="2060"/>
              <a:t>September 8-12, 2025</a:t>
            </a:r>
            <a:endParaRPr sz="2060"/>
          </a:p>
        </p:txBody>
      </p:sp>
      <p:sp>
        <p:nvSpPr>
          <p:cNvPr id="288" name="Google Shape;288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/>
          <p:nvPr>
            <p:ph type="title"/>
          </p:nvPr>
        </p:nvSpPr>
        <p:spPr>
          <a:xfrm>
            <a:off x="405250" y="6678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it just a dry year?</a:t>
            </a:r>
            <a:r>
              <a:rPr lang="en"/>
              <a:t> </a:t>
            </a:r>
            <a:endParaRPr/>
          </a:p>
        </p:txBody>
      </p:sp>
      <p:pic>
        <p:nvPicPr>
          <p:cNvPr id="373" name="Google Shape;3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25" y="1491575"/>
            <a:ext cx="8226401" cy="34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 txBox="1"/>
          <p:nvPr/>
        </p:nvSpPr>
        <p:spPr>
          <a:xfrm>
            <a:off x="4611025" y="760700"/>
            <a:ext cx="44502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Yes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c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onsistently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lower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moisture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levels during 16-day period in 2020 compared with other years across 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all sites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/>
          <p:nvPr>
            <p:ph type="title"/>
          </p:nvPr>
        </p:nvSpPr>
        <p:spPr>
          <a:xfrm>
            <a:off x="231150" y="633675"/>
            <a:ext cx="3149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Model Comparisons: Bowen Ratio</a:t>
            </a:r>
            <a:endParaRPr sz="2320"/>
          </a:p>
        </p:txBody>
      </p:sp>
      <p:sp>
        <p:nvSpPr>
          <p:cNvPr id="381" name="Google Shape;381;p35"/>
          <p:cNvSpPr txBox="1"/>
          <p:nvPr>
            <p:ph idx="1" type="body"/>
          </p:nvPr>
        </p:nvSpPr>
        <p:spPr>
          <a:xfrm>
            <a:off x="99475" y="1770600"/>
            <a:ext cx="29931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Underestimation</a:t>
            </a:r>
            <a:r>
              <a:rPr lang="en" sz="1400"/>
              <a:t> of total available energy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Partition of energy between the turbulent fluxes is incorrect, </a:t>
            </a:r>
            <a:r>
              <a:rPr lang="en" sz="1400"/>
              <a:t>attributing</a:t>
            </a:r>
            <a:r>
              <a:rPr lang="en" sz="1400"/>
              <a:t> more to latent heat than sensible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Leading to </a:t>
            </a:r>
            <a:r>
              <a:rPr b="1" lang="en" sz="1400"/>
              <a:t>underestimation of Bowen </a:t>
            </a:r>
            <a:r>
              <a:rPr b="1" lang="en" sz="1400"/>
              <a:t>ratio</a:t>
            </a:r>
            <a:r>
              <a:rPr lang="en" sz="1400"/>
              <a:t> by the HR model during daytime hours </a:t>
            </a:r>
            <a:endParaRPr sz="1400"/>
          </a:p>
        </p:txBody>
      </p:sp>
      <p:pic>
        <p:nvPicPr>
          <p:cNvPr id="382" name="Google Shape;3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875" y="71975"/>
            <a:ext cx="5641101" cy="48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/>
          <p:nvPr>
            <p:ph type="title"/>
          </p:nvPr>
        </p:nvSpPr>
        <p:spPr>
          <a:xfrm>
            <a:off x="361300" y="604925"/>
            <a:ext cx="2244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Future</a:t>
            </a:r>
            <a:r>
              <a:rPr lang="en" sz="2420"/>
              <a:t> Work</a:t>
            </a:r>
            <a:endParaRPr sz="2420"/>
          </a:p>
        </p:txBody>
      </p:sp>
      <p:sp>
        <p:nvSpPr>
          <p:cNvPr id="389" name="Google Shape;389;p3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6"/>
          <p:cNvSpPr txBox="1"/>
          <p:nvPr/>
        </p:nvSpPr>
        <p:spPr>
          <a:xfrm>
            <a:off x="366988" y="3005595"/>
            <a:ext cx="1631100" cy="1486200"/>
          </a:xfrm>
          <a:prstGeom prst="rect">
            <a:avLst/>
          </a:prstGeom>
          <a:noFill/>
          <a:ln cap="flat" cmpd="sng" w="288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9100" lIns="69100" spcFirstLastPara="1" rIns="69100" wrap="square" tIns="69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7"/>
              <a:buFont typeface="Arial"/>
              <a:buNone/>
            </a:pPr>
            <a:r>
              <a:t/>
            </a:r>
            <a:endParaRPr b="0" i="0" sz="907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7"/>
              <a:buFont typeface="Arial"/>
              <a:buNone/>
            </a:pPr>
            <a:r>
              <a:t/>
            </a:r>
            <a:endParaRPr b="0" i="0" sz="907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7"/>
              <a:buFont typeface="Arial"/>
              <a:buNone/>
            </a:pPr>
            <a:r>
              <a:t/>
            </a:r>
            <a:endParaRPr b="0" i="0" sz="907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7"/>
              <a:buFont typeface="Arial"/>
              <a:buNone/>
            </a:pPr>
            <a:r>
              <a:t/>
            </a:r>
            <a:endParaRPr b="0" i="0" sz="907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7"/>
              <a:buFont typeface="Arial"/>
              <a:buNone/>
            </a:pPr>
            <a:r>
              <a:t/>
            </a:r>
            <a:endParaRPr b="0" i="0" sz="907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7"/>
              <a:buFont typeface="Arial"/>
              <a:buNone/>
            </a:pPr>
            <a:r>
              <a:t/>
            </a:r>
            <a:endParaRPr b="0" i="0" sz="907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4793" lvl="0" marL="3455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34"/>
              <a:buFont typeface="Lato"/>
              <a:buChar char="●"/>
            </a:pPr>
            <a:r>
              <a:rPr b="1" i="1" lang="en" sz="1133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Quality controlled </a:t>
            </a:r>
            <a:endParaRPr b="1" i="1" sz="1133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4793" lvl="0" marL="3455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34"/>
              <a:buFont typeface="Lato"/>
              <a:buChar char="●"/>
            </a:pPr>
            <a:r>
              <a:rPr b="1" i="1" lang="en" sz="1133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Despiked</a:t>
            </a:r>
            <a:endParaRPr b="1" i="1" sz="1133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NYSM_inset_map.png" id="391" name="Google Shape;3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577" y="3061243"/>
            <a:ext cx="902680" cy="8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6"/>
          <p:cNvSpPr txBox="1"/>
          <p:nvPr/>
        </p:nvSpPr>
        <p:spPr>
          <a:xfrm>
            <a:off x="1120703" y="3061248"/>
            <a:ext cx="8442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00" lIns="69100" spcFirstLastPara="1" rIns="69100" wrap="square" tIns="6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Arial"/>
              <a:buNone/>
            </a:pPr>
            <a:r>
              <a:rPr b="1" i="0" lang="en" sz="1133" u="sng" cap="none" strike="noStrike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York State Mesonet</a:t>
            </a:r>
            <a:endParaRPr b="0" i="0" sz="1662" u="sng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361300" y="1723461"/>
            <a:ext cx="1494900" cy="942300"/>
          </a:xfrm>
          <a:prstGeom prst="rect">
            <a:avLst/>
          </a:prstGeom>
          <a:noFill/>
          <a:ln cap="flat" cmpd="sng" w="288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9150" lIns="19150" spcFirstLastPara="1" rIns="19150" wrap="square" tIns="19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Helvetica Neue"/>
              <a:buNone/>
            </a:pPr>
            <a:r>
              <a:t/>
            </a:r>
            <a:endParaRPr b="1" i="0" sz="13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Helvetica Neue"/>
              <a:buNone/>
            </a:pPr>
            <a:r>
              <a:rPr b="1" i="0" lang="en" sz="1360" u="sng" cap="none" strike="noStrike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Coupled UFS model output</a:t>
            </a:r>
            <a:endParaRPr b="1" i="0" sz="1360" u="sng" cap="none" strike="noStrike">
              <a:solidFill>
                <a:srgbClr val="145F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4793" lvl="0" marL="3455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4"/>
              <a:buFont typeface="Lato"/>
              <a:buChar char="●"/>
            </a:pPr>
            <a:r>
              <a:rPr b="1" i="1" lang="en" sz="1133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T, q, Bowen ratio, PBL height</a:t>
            </a:r>
            <a:endParaRPr b="1" i="1" sz="1285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3455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b="1" i="0" lang="en" sz="13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8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2529243" y="2447203"/>
            <a:ext cx="1840500" cy="2044500"/>
          </a:xfrm>
          <a:prstGeom prst="rect">
            <a:avLst/>
          </a:prstGeom>
          <a:noFill/>
          <a:ln cap="flat" cmpd="sng" w="288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9150" lIns="19150" spcFirstLastPara="1" rIns="19150" wrap="square" tIns="19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rPr b="1" i="0" lang="en" sz="1209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Standard:</a:t>
            </a:r>
            <a:r>
              <a:rPr b="1" i="1" lang="en" sz="1209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T, q,...</a:t>
            </a:r>
            <a:endParaRPr b="1" i="1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1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rPr b="1" i="0" lang="en" sz="1209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Flux:</a:t>
            </a:r>
            <a:r>
              <a:rPr b="1" i="1" lang="en" sz="1209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Bowen ratio (latent and sensible heat) </a:t>
            </a:r>
            <a:endParaRPr b="1" i="1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rPr b="1" i="0" lang="en" sz="1209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Profiler: </a:t>
            </a:r>
            <a:r>
              <a:rPr b="1" i="1" lang="en" sz="1209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PBL height </a:t>
            </a:r>
            <a:endParaRPr b="1" i="1" sz="1209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4734980" y="1723461"/>
            <a:ext cx="1840500" cy="2768400"/>
          </a:xfrm>
          <a:prstGeom prst="rect">
            <a:avLst/>
          </a:prstGeom>
          <a:noFill/>
          <a:ln cap="flat" cmpd="sng" w="288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9150" lIns="19150" spcFirstLastPara="1" rIns="19150" wrap="square" tIns="19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99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"/>
              <a:buFont typeface="Arial"/>
              <a:buNone/>
            </a:pPr>
            <a:r>
              <a:t/>
            </a:r>
            <a:endParaRPr b="1" i="0" sz="1209" u="none" cap="none" strike="noStrike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2603821" y="2509460"/>
            <a:ext cx="1566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00" lIns="69100" spcFirstLastPara="1" rIns="69100" wrap="square" tIns="6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b="1" i="0" lang="en" sz="1360" u="sng" cap="none" strike="noStrike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Metrics for LSM Processes</a:t>
            </a:r>
            <a:endParaRPr b="0" i="0" sz="1058" u="none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4809633" y="1993180"/>
            <a:ext cx="17571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00" lIns="69100" spcFirstLastPara="1" rIns="69100" wrap="square" tIns="6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b="1" lang="en" sz="1360" u="sng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Model Comparisons</a:t>
            </a:r>
            <a:endParaRPr b="1" sz="1360" u="sng">
              <a:solidFill>
                <a:srgbClr val="145F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t/>
            </a:r>
            <a:endParaRPr b="1" sz="1360" u="sng">
              <a:solidFill>
                <a:srgbClr val="145F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9193" lvl="0" marL="3455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1"/>
              <a:buFont typeface="Helvetica Neue"/>
              <a:buChar char="●"/>
            </a:pPr>
            <a:r>
              <a:rPr b="1" lang="en" sz="136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series analysis</a:t>
            </a:r>
            <a:endParaRPr b="1" sz="136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9193" lvl="0" marL="3455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1"/>
              <a:buFont typeface="Helvetica Neue"/>
              <a:buChar char="●"/>
            </a:pPr>
            <a:r>
              <a:rPr b="1" lang="en" sz="136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Diurnal analysis </a:t>
            </a:r>
            <a:endParaRPr b="1" sz="136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59193" lvl="0" marL="3455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61"/>
              <a:buFont typeface="Helvetica Neue"/>
              <a:buChar char="●"/>
            </a:pPr>
            <a:r>
              <a:rPr b="1" lang="en" sz="136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METplus use cases</a:t>
            </a:r>
            <a:endParaRPr b="1" sz="136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8" name="Google Shape;398;p36"/>
          <p:cNvCxnSpPr/>
          <p:nvPr/>
        </p:nvCxnSpPr>
        <p:spPr>
          <a:xfrm flipH="1" rot="10800000">
            <a:off x="1890159" y="3622795"/>
            <a:ext cx="844200" cy="300"/>
          </a:xfrm>
          <a:prstGeom prst="straightConnector1">
            <a:avLst/>
          </a:prstGeom>
          <a:noFill/>
          <a:ln cap="flat" cmpd="sng" w="576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99" name="Google Shape;399;p36"/>
          <p:cNvCxnSpPr/>
          <p:nvPr/>
        </p:nvCxnSpPr>
        <p:spPr>
          <a:xfrm flipH="1" rot="10800000">
            <a:off x="4220598" y="2926481"/>
            <a:ext cx="844200" cy="300"/>
          </a:xfrm>
          <a:prstGeom prst="straightConnector1">
            <a:avLst/>
          </a:prstGeom>
          <a:noFill/>
          <a:ln cap="flat" cmpd="sng" w="576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400" name="Google Shape;400;p36"/>
          <p:cNvSpPr txBox="1"/>
          <p:nvPr/>
        </p:nvSpPr>
        <p:spPr>
          <a:xfrm>
            <a:off x="502935" y="1220400"/>
            <a:ext cx="11952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00" lIns="69100" spcFirstLastPara="1" rIns="69100" wrap="square" tIns="69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Arial"/>
              <a:buNone/>
            </a:pPr>
            <a:r>
              <a:rPr b="1" i="0" lang="en" sz="1889" u="sng" cap="none" strike="noStrike">
                <a:solidFill>
                  <a:srgbClr val="F1761A"/>
                </a:solidFill>
                <a:latin typeface="Maven Pro"/>
                <a:ea typeface="Maven Pro"/>
                <a:cs typeface="Maven Pro"/>
                <a:sym typeface="Maven Pro"/>
              </a:rPr>
              <a:t>Datasets</a:t>
            </a:r>
            <a:endParaRPr i="0" sz="1662" u="none" cap="none" strike="noStrike">
              <a:solidFill>
                <a:srgbClr val="F1761A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2508702" y="1220400"/>
            <a:ext cx="17571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00" lIns="69100" spcFirstLastPara="1" rIns="69100" wrap="square" tIns="69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Arial"/>
              <a:buNone/>
            </a:pPr>
            <a:r>
              <a:rPr b="1" i="0" lang="en" sz="1889" u="sng" cap="none" strike="noStrike">
                <a:solidFill>
                  <a:srgbClr val="F1761A"/>
                </a:solidFill>
                <a:latin typeface="Maven Pro"/>
                <a:ea typeface="Maven Pro"/>
                <a:cs typeface="Maven Pro"/>
                <a:sym typeface="Maven Pro"/>
              </a:rPr>
              <a:t>Computations</a:t>
            </a:r>
            <a:r>
              <a:rPr b="1" i="0" lang="en" sz="1889" u="sng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662" u="none" cap="none" strike="noStrike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5091097" y="1220400"/>
            <a:ext cx="1128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9100" lIns="69100" spcFirstLastPara="1" rIns="69100" wrap="square" tIns="69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Arial"/>
              <a:buNone/>
            </a:pPr>
            <a:r>
              <a:rPr b="1" i="0" lang="en" sz="1889" u="sng" cap="none" strike="noStrike">
                <a:solidFill>
                  <a:srgbClr val="F1761A"/>
                </a:solidFill>
                <a:latin typeface="Maven Pro"/>
                <a:ea typeface="Maven Pro"/>
                <a:cs typeface="Maven Pro"/>
                <a:sym typeface="Maven Pro"/>
              </a:rPr>
              <a:t>Analysis </a:t>
            </a:r>
            <a:endParaRPr i="0" sz="1662" u="none" cap="none" strike="noStrike">
              <a:solidFill>
                <a:srgbClr val="F1761A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403" name="Google Shape;403;p36"/>
          <p:cNvCxnSpPr/>
          <p:nvPr/>
        </p:nvCxnSpPr>
        <p:spPr>
          <a:xfrm flipH="1" rot="10800000">
            <a:off x="1862172" y="2095448"/>
            <a:ext cx="2908500" cy="15600"/>
          </a:xfrm>
          <a:prstGeom prst="straightConnector1">
            <a:avLst/>
          </a:prstGeom>
          <a:noFill/>
          <a:ln cap="flat" cmpd="sng" w="576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404" name="Google Shape;404;p36"/>
          <p:cNvSpPr/>
          <p:nvPr/>
        </p:nvSpPr>
        <p:spPr>
          <a:xfrm>
            <a:off x="4610872" y="2588421"/>
            <a:ext cx="2008500" cy="942300"/>
          </a:xfrm>
          <a:prstGeom prst="ellipse">
            <a:avLst/>
          </a:prstGeom>
          <a:noFill/>
          <a:ln cap="flat" cmpd="sng" w="28800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100" lIns="69100" spcFirstLastPara="1" rIns="69100" wrap="square" tIns="69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4"/>
              <a:buFont typeface="Arial"/>
              <a:buNone/>
            </a:pPr>
            <a:r>
              <a:t/>
            </a:r>
            <a:endParaRPr b="0" i="0" sz="1814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5" name="Google Shape;40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2919" y="2470762"/>
            <a:ext cx="590808" cy="57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3254" y="3106916"/>
            <a:ext cx="590808" cy="57171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 txBox="1"/>
          <p:nvPr/>
        </p:nvSpPr>
        <p:spPr>
          <a:xfrm>
            <a:off x="6566725" y="833300"/>
            <a:ext cx="25383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Further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analysis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of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evaluation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metrics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Update model run/ new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initialization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time every 3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days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for better agreement over time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type="ctrTitle"/>
          </p:nvPr>
        </p:nvSpPr>
        <p:spPr>
          <a:xfrm>
            <a:off x="1931550" y="1262725"/>
            <a:ext cx="5280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Questions?</a:t>
            </a:r>
            <a:endParaRPr/>
          </a:p>
        </p:txBody>
      </p:sp>
      <p:sp>
        <p:nvSpPr>
          <p:cNvPr id="413" name="Google Shape;413;p37"/>
          <p:cNvSpPr txBox="1"/>
          <p:nvPr>
            <p:ph idx="1" type="subTitle"/>
          </p:nvPr>
        </p:nvSpPr>
        <p:spPr>
          <a:xfrm>
            <a:off x="2988300" y="4175600"/>
            <a:ext cx="31674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NOAA Weather Program Office FY22 JTTI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Award number: NA22OAR4590181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/>
          <p:nvPr>
            <p:ph type="title"/>
          </p:nvPr>
        </p:nvSpPr>
        <p:spPr>
          <a:xfrm>
            <a:off x="285650" y="607350"/>
            <a:ext cx="74853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Advanced Coupling Evaluation Metrics in METplus for UFS Land Surface Models</a:t>
            </a:r>
            <a:r>
              <a:rPr lang="en" sz="3200"/>
              <a:t> </a:t>
            </a:r>
            <a:r>
              <a:rPr lang="en" sz="3100"/>
              <a:t> </a:t>
            </a:r>
            <a:endParaRPr sz="3100"/>
          </a:p>
        </p:txBody>
      </p:sp>
      <p:sp>
        <p:nvSpPr>
          <p:cNvPr id="294" name="Google Shape;294;p26"/>
          <p:cNvSpPr txBox="1"/>
          <p:nvPr>
            <p:ph idx="1" type="body"/>
          </p:nvPr>
        </p:nvSpPr>
        <p:spPr>
          <a:xfrm>
            <a:off x="241775" y="1559900"/>
            <a:ext cx="85560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 New York State Mesonet (NYSM) observations to evaluate UFS high-resolution (HR) forecast model output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Quality control of NYSM data prior to comparing with the model and </a:t>
            </a:r>
            <a:r>
              <a:rPr lang="en" sz="1700"/>
              <a:t>evaluation</a:t>
            </a:r>
            <a:r>
              <a:rPr lang="en" sz="1700"/>
              <a:t> of energy budget closure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/>
              <a:t>Comparisons of standard and flux </a:t>
            </a:r>
            <a:r>
              <a:rPr lang="en" sz="1700"/>
              <a:t>variables to identify model’s skill for fluxes and Bowen Ratio across sites and the diurnal cycle, diagnose where energy </a:t>
            </a:r>
            <a:endParaRPr sz="17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exchange deviates between the model and observations ​</a:t>
            </a:r>
            <a:endParaRPr sz="17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5" name="Google Shape;295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type="title"/>
          </p:nvPr>
        </p:nvSpPr>
        <p:spPr>
          <a:xfrm>
            <a:off x="4524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State Mesonet</a:t>
            </a:r>
            <a:endParaRPr/>
          </a:p>
        </p:txBody>
      </p:sp>
      <p:sp>
        <p:nvSpPr>
          <p:cNvPr id="301" name="Google Shape;301;p27"/>
          <p:cNvSpPr txBox="1"/>
          <p:nvPr>
            <p:ph idx="1" type="body"/>
          </p:nvPr>
        </p:nvSpPr>
        <p:spPr>
          <a:xfrm>
            <a:off x="5181550" y="724050"/>
            <a:ext cx="3484500" cy="3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3847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85"/>
              <a:buFont typeface="Nunito"/>
              <a:buChar char="●"/>
            </a:pPr>
            <a:r>
              <a:rPr b="1" lang="en" sz="1185"/>
              <a:t>126 weather stations</a:t>
            </a:r>
            <a:r>
              <a:rPr lang="en" sz="1185"/>
              <a:t> across the state that measure standard meteorological variables plus solar radiation, soil temperature and moisture profiles, snow depth</a:t>
            </a:r>
            <a:endParaRPr sz="1185"/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t/>
            </a:r>
            <a:endParaRPr sz="1185"/>
          </a:p>
          <a:p>
            <a:pPr indent="-303847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85"/>
              <a:buFont typeface="Nunito"/>
              <a:buChar char="●"/>
            </a:pPr>
            <a:r>
              <a:rPr lang="en" sz="1185"/>
              <a:t>Contains several sub-networks, including a flux network beginning in 2018. Currently 100+ site years of </a:t>
            </a:r>
            <a:r>
              <a:rPr b="1" lang="en" sz="1185"/>
              <a:t>30-minute</a:t>
            </a:r>
            <a:r>
              <a:rPr lang="en" sz="1185"/>
              <a:t> flux data from </a:t>
            </a:r>
            <a:r>
              <a:rPr b="1" lang="en" sz="1185"/>
              <a:t>18 sites</a:t>
            </a:r>
            <a:endParaRPr b="1" sz="1185"/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t/>
            </a:r>
            <a:endParaRPr sz="1185"/>
          </a:p>
          <a:p>
            <a:pPr indent="-303847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85"/>
              <a:buFont typeface="Nunito"/>
              <a:buChar char="●"/>
            </a:pPr>
            <a:r>
              <a:rPr lang="en" sz="1185"/>
              <a:t>Operated by the University at Albany, the NYSM collects, archives, and processes data </a:t>
            </a:r>
            <a:r>
              <a:rPr b="1" lang="en" sz="1185"/>
              <a:t>every 5 minutes</a:t>
            </a:r>
            <a:endParaRPr b="1" sz="1185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107"/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 b="0" l="0" r="0" t="5311"/>
          <a:stretch/>
        </p:blipFill>
        <p:spPr>
          <a:xfrm>
            <a:off x="225825" y="1314625"/>
            <a:ext cx="4560725" cy="34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/>
        </p:nvSpPr>
        <p:spPr>
          <a:xfrm>
            <a:off x="414688" y="2769500"/>
            <a:ext cx="2157900" cy="1966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Lato"/>
              <a:buChar char="●"/>
            </a:pPr>
            <a:r>
              <a:rPr b="1" i="1" lang="en" sz="15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Quality controlled </a:t>
            </a:r>
            <a:endParaRPr b="1" i="1" sz="15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Lato"/>
              <a:buChar char="●"/>
            </a:pPr>
            <a:r>
              <a:rPr b="1" i="1" lang="en" sz="15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Despiked</a:t>
            </a:r>
            <a:endParaRPr b="1" i="1" sz="15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NYSM_inset_map.png" id="309" name="Google Shape;3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114" y="2843119"/>
            <a:ext cx="119419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1411813" y="2843125"/>
            <a:ext cx="1116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sng" cap="none" strike="noStrike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York State Mesonet</a:t>
            </a:r>
            <a:endParaRPr b="0" i="0" sz="2200" u="sng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407163" y="1073300"/>
            <a:ext cx="1977900" cy="1246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i="0" lang="en" sz="1800" u="sng" cap="none" strike="noStrike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Coupled UFS model output</a:t>
            </a:r>
            <a:endParaRPr b="1" i="0" sz="1800" u="sng" cap="none" strike="noStrike">
              <a:solidFill>
                <a:srgbClr val="145F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●"/>
            </a:pPr>
            <a:r>
              <a:rPr b="1" i="1" lang="en" sz="1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T, q, Bowen ratio, PBL height</a:t>
            </a:r>
            <a:endParaRPr b="1" i="1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3275238" y="2030774"/>
            <a:ext cx="2434500" cy="2704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Standard:</a:t>
            </a:r>
            <a:r>
              <a:rPr b="1" i="1" lang="en" sz="16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T, q,...</a:t>
            </a:r>
            <a:endParaRPr b="1" i="1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Flux:</a:t>
            </a:r>
            <a:r>
              <a:rPr b="1" i="1" lang="en" sz="16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 Bowen ratio (latent and sensible heat) </a:t>
            </a:r>
            <a:endParaRPr b="1" i="1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Profiler: </a:t>
            </a:r>
            <a:r>
              <a:rPr b="1" i="1" lang="en" sz="1600" u="none" cap="none" strike="noStrik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PBL height </a:t>
            </a:r>
            <a:endParaRPr b="1" i="1" sz="1600" u="none" cap="none" strike="noStrike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6193313" y="1073300"/>
            <a:ext cx="2434500" cy="3662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99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3373900" y="2113138"/>
            <a:ext cx="2073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Metrics for LSM Processes</a:t>
            </a:r>
            <a:endParaRPr b="0" i="0" sz="1400" u="none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6292075" y="1430125"/>
            <a:ext cx="23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 u="sng">
                <a:solidFill>
                  <a:srgbClr val="145F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Model Comparisons</a:t>
            </a:r>
            <a:endParaRPr b="1" sz="1800" u="sng">
              <a:solidFill>
                <a:srgbClr val="145F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 u="sng">
              <a:solidFill>
                <a:srgbClr val="145F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series analysis</a:t>
            </a:r>
            <a:endParaRPr b="1" sz="18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Diurnal analysis</a:t>
            </a:r>
            <a:r>
              <a:rPr b="1" lang="en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8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METplus </a:t>
            </a:r>
            <a:r>
              <a:rPr b="1" lang="en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cases</a:t>
            </a:r>
            <a:endParaRPr b="1" sz="18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6" name="Google Shape;316;p28"/>
          <p:cNvCxnSpPr/>
          <p:nvPr/>
        </p:nvCxnSpPr>
        <p:spPr>
          <a:xfrm flipH="1" rot="10800000">
            <a:off x="2429763" y="3585821"/>
            <a:ext cx="1116900" cy="6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17" name="Google Shape;317;p28"/>
          <p:cNvCxnSpPr/>
          <p:nvPr/>
        </p:nvCxnSpPr>
        <p:spPr>
          <a:xfrm flipH="1" rot="10800000">
            <a:off x="5512813" y="2664633"/>
            <a:ext cx="1116900" cy="6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318" name="Google Shape;318;p28"/>
          <p:cNvSpPr txBox="1"/>
          <p:nvPr/>
        </p:nvSpPr>
        <p:spPr>
          <a:xfrm>
            <a:off x="594538" y="407775"/>
            <a:ext cx="158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sng" cap="none" strike="noStrike">
                <a:solidFill>
                  <a:srgbClr val="F1761A"/>
                </a:solidFill>
                <a:latin typeface="Maven Pro"/>
                <a:ea typeface="Maven Pro"/>
                <a:cs typeface="Maven Pro"/>
                <a:sym typeface="Maven Pro"/>
              </a:rPr>
              <a:t>Datasets</a:t>
            </a:r>
            <a:endParaRPr i="0" sz="2200" u="none" cap="none" strike="noStrike">
              <a:solidFill>
                <a:srgbClr val="F1761A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3248063" y="407775"/>
            <a:ext cx="232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sng" cap="none" strike="noStrike">
                <a:solidFill>
                  <a:srgbClr val="F1761A"/>
                </a:solidFill>
                <a:latin typeface="Maven Pro"/>
                <a:ea typeface="Maven Pro"/>
                <a:cs typeface="Maven Pro"/>
                <a:sym typeface="Maven Pro"/>
              </a:rPr>
              <a:t>Computations</a:t>
            </a:r>
            <a:r>
              <a:rPr b="1" i="0" lang="en" sz="2500" u="sng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2200" u="none" cap="none" strike="noStrike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6664438" y="407775"/>
            <a:ext cx="149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sng" cap="none" strike="noStrike">
                <a:solidFill>
                  <a:srgbClr val="F1761A"/>
                </a:solidFill>
                <a:latin typeface="Maven Pro"/>
                <a:ea typeface="Maven Pro"/>
                <a:cs typeface="Maven Pro"/>
                <a:sym typeface="Maven Pro"/>
              </a:rPr>
              <a:t>Analysis </a:t>
            </a:r>
            <a:endParaRPr i="0" sz="2200" u="none" cap="none" strike="noStrike">
              <a:solidFill>
                <a:srgbClr val="F1761A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321" name="Google Shape;321;p28"/>
          <p:cNvCxnSpPr/>
          <p:nvPr/>
        </p:nvCxnSpPr>
        <p:spPr>
          <a:xfrm flipH="1" rot="10800000">
            <a:off x="2392738" y="1565358"/>
            <a:ext cx="3847800" cy="20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322" name="Google Shape;322;p28"/>
          <p:cNvSpPr/>
          <p:nvPr/>
        </p:nvSpPr>
        <p:spPr>
          <a:xfrm>
            <a:off x="6029125" y="2217599"/>
            <a:ext cx="2657100" cy="1246500"/>
          </a:xfrm>
          <a:prstGeom prst="ellipse">
            <a:avLst/>
          </a:prstGeom>
          <a:noFill/>
          <a:ln cap="flat" cmpd="sng" w="38100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3" name="Google Shape;3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0071" y="2061942"/>
            <a:ext cx="781610" cy="75635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2671" y="2903541"/>
            <a:ext cx="781610" cy="75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/>
          <p:nvPr>
            <p:ph type="title"/>
          </p:nvPr>
        </p:nvSpPr>
        <p:spPr>
          <a:xfrm>
            <a:off x="321425" y="6161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Network </a:t>
            </a:r>
            <a:endParaRPr/>
          </a:p>
        </p:txBody>
      </p:sp>
      <p:sp>
        <p:nvSpPr>
          <p:cNvPr id="331" name="Google Shape;331;p29"/>
          <p:cNvSpPr txBox="1"/>
          <p:nvPr>
            <p:ph idx="1" type="body"/>
          </p:nvPr>
        </p:nvSpPr>
        <p:spPr>
          <a:xfrm>
            <a:off x="5602850" y="1152550"/>
            <a:ext cx="29580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25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79"/>
              <a:buFont typeface="Nunito"/>
              <a:buChar char="●"/>
            </a:pPr>
            <a:r>
              <a:rPr lang="en" sz="1479"/>
              <a:t>Radiation components, soil heat flux, turbulent fluxes of momentum, sensible and latent heat, and carbon dioxide</a:t>
            </a:r>
            <a:endParaRPr sz="1479"/>
          </a:p>
          <a:p>
            <a:pPr indent="-3225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79"/>
              <a:buFont typeface="Lato"/>
              <a:buChar char="●"/>
            </a:pPr>
            <a:r>
              <a:rPr lang="en" sz="1479"/>
              <a:t>Process-based variables like </a:t>
            </a:r>
            <a:r>
              <a:rPr b="1" lang="en" sz="1479"/>
              <a:t>Bowen Ratio</a:t>
            </a:r>
            <a:endParaRPr sz="1479"/>
          </a:p>
          <a:p>
            <a:pPr indent="-3225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79"/>
              <a:buFont typeface="Nunito"/>
              <a:buChar char="●"/>
            </a:pPr>
            <a:r>
              <a:rPr lang="en" sz="1479"/>
              <a:t>Turbulence sensors measure at 10 Hz</a:t>
            </a:r>
            <a:endParaRPr sz="1479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205"/>
          </a:p>
        </p:txBody>
      </p:sp>
      <p:pic>
        <p:nvPicPr>
          <p:cNvPr id="332" name="Google Shape;3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25" y="1152538"/>
            <a:ext cx="5237524" cy="34172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>
            <p:ph type="title"/>
          </p:nvPr>
        </p:nvSpPr>
        <p:spPr>
          <a:xfrm>
            <a:off x="303875" y="6161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Control of Flux </a:t>
            </a:r>
            <a:r>
              <a:rPr lang="en"/>
              <a:t>Data</a:t>
            </a:r>
            <a:endParaRPr/>
          </a:p>
        </p:txBody>
      </p:sp>
      <p:sp>
        <p:nvSpPr>
          <p:cNvPr id="339" name="Google Shape;339;p30"/>
          <p:cNvSpPr txBox="1"/>
          <p:nvPr>
            <p:ph idx="1" type="body"/>
          </p:nvPr>
        </p:nvSpPr>
        <p:spPr>
          <a:xfrm>
            <a:off x="564650" y="1217125"/>
            <a:ext cx="8075100" cy="19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QC flag is included in the final dataset for each flux reading </a:t>
            </a:r>
            <a:endParaRPr sz="15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500">
                <a:highlight>
                  <a:schemeClr val="lt1"/>
                </a:highlight>
              </a:rPr>
              <a:t>Based on a series of three tests that assign a value of 1-9 to each reading  </a:t>
            </a:r>
            <a:endParaRPr sz="1500">
              <a:highlight>
                <a:schemeClr val="lt1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/>
              <a:t>Additional despiking of fluxes and manual QA was conducted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Combined 30 </a:t>
            </a:r>
            <a:r>
              <a:rPr lang="en" sz="1400"/>
              <a:t>minute flux data with 5 minute standard data for easy analysis and comparison with the HR model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QC'd data yielded a 72% energy budget closure network wide</a:t>
            </a:r>
            <a:endParaRPr sz="1400"/>
          </a:p>
        </p:txBody>
      </p:sp>
      <p:sp>
        <p:nvSpPr>
          <p:cNvPr id="340" name="Google Shape;340;p30"/>
          <p:cNvSpPr txBox="1"/>
          <p:nvPr>
            <p:ph type="title"/>
          </p:nvPr>
        </p:nvSpPr>
        <p:spPr>
          <a:xfrm>
            <a:off x="303875" y="32002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UFS High Resolution Model Prototype Runs</a:t>
            </a:r>
            <a:endParaRPr/>
          </a:p>
        </p:txBody>
      </p:sp>
      <p:sp>
        <p:nvSpPr>
          <p:cNvPr id="341" name="Google Shape;341;p30"/>
          <p:cNvSpPr txBox="1"/>
          <p:nvPr>
            <p:ph idx="1" type="body"/>
          </p:nvPr>
        </p:nvSpPr>
        <p:spPr>
          <a:xfrm>
            <a:off x="534450" y="3730325"/>
            <a:ext cx="8075100" cy="19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/>
              <a:t>16 day, 3 hourly forecast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Initialized July 19th, 2020 at 00 UTC</a:t>
            </a:r>
            <a:endParaRPr sz="1500"/>
          </a:p>
        </p:txBody>
      </p:sp>
      <p:sp>
        <p:nvSpPr>
          <p:cNvPr id="342" name="Google Shape;342;p3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25" y="109026"/>
            <a:ext cx="6968899" cy="49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1"/>
          <p:cNvSpPr/>
          <p:nvPr/>
        </p:nvSpPr>
        <p:spPr>
          <a:xfrm flipH="1" rot="1832797">
            <a:off x="2214865" y="788128"/>
            <a:ext cx="2021096" cy="39365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5252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31"/>
          <p:cNvSpPr txBox="1"/>
          <p:nvPr/>
        </p:nvSpPr>
        <p:spPr>
          <a:xfrm>
            <a:off x="2465375" y="1090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Bellville- g</a:t>
            </a:r>
            <a:r>
              <a:rPr b="1" i="1" lang="en" sz="1800" u="none" cap="none" strike="noStrike">
                <a:solidFill>
                  <a:srgbClr val="595959"/>
                </a:solidFill>
                <a:latin typeface="Maven Pro"/>
                <a:ea typeface="Maven Pro"/>
                <a:cs typeface="Maven Pro"/>
                <a:sym typeface="Maven Pro"/>
              </a:rPr>
              <a:t>rass field</a:t>
            </a:r>
            <a:endParaRPr b="1" i="1" sz="1800" u="none" cap="none" strike="noStrike">
              <a:solidFill>
                <a:srgbClr val="595959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50" name="Google Shape;350;p3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/>
          <p:nvPr>
            <p:ph type="title"/>
          </p:nvPr>
        </p:nvSpPr>
        <p:spPr>
          <a:xfrm>
            <a:off x="209175" y="6951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comparisons: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Sensible Heat Flux  </a:t>
            </a:r>
            <a:endParaRPr/>
          </a:p>
        </p:txBody>
      </p:sp>
      <p:sp>
        <p:nvSpPr>
          <p:cNvPr id="356" name="Google Shape;356;p32"/>
          <p:cNvSpPr txBox="1"/>
          <p:nvPr>
            <p:ph idx="1" type="body"/>
          </p:nvPr>
        </p:nvSpPr>
        <p:spPr>
          <a:xfrm>
            <a:off x="209175" y="1896300"/>
            <a:ext cx="3313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Both air and soil </a:t>
            </a:r>
            <a:r>
              <a:rPr lang="en" sz="1500"/>
              <a:t>temperatures</a:t>
            </a:r>
            <a:r>
              <a:rPr lang="en" sz="1500"/>
              <a:t> are </a:t>
            </a:r>
            <a:r>
              <a:rPr lang="en" sz="1500"/>
              <a:t>underestimated by the HR model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Difference in air and subsurface temperature is smaller than in observations -&gt; </a:t>
            </a:r>
            <a:r>
              <a:rPr b="1" lang="en" sz="1500"/>
              <a:t>underestimated sensible heat</a:t>
            </a:r>
            <a:endParaRPr b="1" sz="1500"/>
          </a:p>
        </p:txBody>
      </p:sp>
      <p:pic>
        <p:nvPicPr>
          <p:cNvPr id="357" name="Google Shape;3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375" y="119275"/>
            <a:ext cx="5357050" cy="487562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9" name="Google Shape;3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450" y="4499350"/>
            <a:ext cx="146685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type="title"/>
          </p:nvPr>
        </p:nvSpPr>
        <p:spPr>
          <a:xfrm>
            <a:off x="210100" y="695100"/>
            <a:ext cx="31281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" sz="2420"/>
              <a:t>Model </a:t>
            </a:r>
            <a:r>
              <a:rPr lang="en" sz="2420"/>
              <a:t>Comparisons</a:t>
            </a:r>
            <a:r>
              <a:rPr lang="en" sz="2420"/>
              <a:t>: Latent Heat Flux</a:t>
            </a:r>
            <a:endParaRPr sz="2420"/>
          </a:p>
        </p:txBody>
      </p:sp>
      <p:sp>
        <p:nvSpPr>
          <p:cNvPr id="365" name="Google Shape;365;p33"/>
          <p:cNvSpPr txBox="1"/>
          <p:nvPr>
            <p:ph idx="1" type="body"/>
          </p:nvPr>
        </p:nvSpPr>
        <p:spPr>
          <a:xfrm>
            <a:off x="210100" y="1694400"/>
            <a:ext cx="28560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Larger </a:t>
            </a:r>
            <a:r>
              <a:rPr lang="en" sz="1400"/>
              <a:t>overestimation</a:t>
            </a:r>
            <a:r>
              <a:rPr lang="en" sz="1400"/>
              <a:t> of soil </a:t>
            </a:r>
            <a:r>
              <a:rPr lang="en" sz="1400"/>
              <a:t>moisture at both depth levels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Higher soil moisture = more energy for </a:t>
            </a:r>
            <a:r>
              <a:rPr b="1" lang="en" sz="1400"/>
              <a:t>evaporating water </a:t>
            </a:r>
            <a:r>
              <a:rPr lang="en" sz="1400"/>
              <a:t>rather than for </a:t>
            </a:r>
            <a:r>
              <a:rPr b="1" lang="en" sz="1400"/>
              <a:t>warming </a:t>
            </a:r>
            <a:r>
              <a:rPr lang="en" sz="1400"/>
              <a:t>=  leading to </a:t>
            </a:r>
            <a:r>
              <a:rPr b="1" lang="en" sz="1400"/>
              <a:t>higher LE </a:t>
            </a:r>
            <a:r>
              <a:rPr lang="en" sz="1400"/>
              <a:t>and </a:t>
            </a:r>
            <a:r>
              <a:rPr b="1" lang="en" sz="1400"/>
              <a:t>lower H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Model is </a:t>
            </a:r>
            <a:r>
              <a:rPr b="1" lang="en" sz="1400"/>
              <a:t>underestimating total available energy </a:t>
            </a:r>
            <a:endParaRPr b="1" sz="1400"/>
          </a:p>
        </p:txBody>
      </p:sp>
      <p:pic>
        <p:nvPicPr>
          <p:cNvPr id="366" name="Google Shape;3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075" y="806975"/>
            <a:ext cx="5984075" cy="40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