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Nunito"/>
      <p:regular r:id="rId36"/>
      <p:bold r:id="rId37"/>
      <p:italic r:id="rId38"/>
      <p:boldItalic r:id="rId39"/>
    </p:embeddedFont>
    <p:embeddedFont>
      <p:font typeface="Maven Pro"/>
      <p:regular r:id="rId40"/>
      <p:bold r:id="rId41"/>
    </p:embeddedFont>
    <p:embeddedFont>
      <p:font typeface="Archivo"/>
      <p:regular r:id="rId42"/>
      <p:bold r:id="rId43"/>
      <p:italic r:id="rId44"/>
      <p:boldItalic r:id="rId45"/>
    </p:embeddedFont>
    <p:embeddedFont>
      <p:font typeface="Archivo SemiBol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85C5BA-D700-46FA-AEBC-FEA492E8321A}">
  <a:tblStyle styleId="{6F85C5BA-D700-46FA-AEBC-FEA492E8321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8402970-CAC6-4CB2-BABA-12B0CAC7396A}" styleName="Table_1">
    <a:wholeTbl>
      <a:tcTxStyle b="off" i="off">
        <a:font>
          <a:latin typeface="Aptos"/>
          <a:ea typeface="Aptos"/>
          <a:cs typeface="Aptos"/>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A8A8A8"/>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A8A8A8"/>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A8A8A8"/>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venPro-regular.fntdata"/><Relationship Id="rId42" Type="http://schemas.openxmlformats.org/officeDocument/2006/relationships/font" Target="fonts/Archivo-regular.fntdata"/><Relationship Id="rId41" Type="http://schemas.openxmlformats.org/officeDocument/2006/relationships/font" Target="fonts/MavenPro-bold.fntdata"/><Relationship Id="rId44" Type="http://schemas.openxmlformats.org/officeDocument/2006/relationships/font" Target="fonts/Archivo-italic.fntdata"/><Relationship Id="rId43" Type="http://schemas.openxmlformats.org/officeDocument/2006/relationships/font" Target="fonts/Archivo-bold.fntdata"/><Relationship Id="rId46" Type="http://schemas.openxmlformats.org/officeDocument/2006/relationships/font" Target="fonts/ArchivoSemiBold-regular.fntdata"/><Relationship Id="rId45" Type="http://schemas.openxmlformats.org/officeDocument/2006/relationships/font" Target="fonts/Archiv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rchivoSemiBold-italic.fntdata"/><Relationship Id="rId47" Type="http://schemas.openxmlformats.org/officeDocument/2006/relationships/font" Target="fonts/ArchivoSemiBold-bold.fntdata"/><Relationship Id="rId49" Type="http://schemas.openxmlformats.org/officeDocument/2006/relationships/font" Target="fonts/ArchivoSemi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Nunito-bold.fntdata"/><Relationship Id="rId36" Type="http://schemas.openxmlformats.org/officeDocument/2006/relationships/font" Target="fonts/Nunito-regular.fntdata"/><Relationship Id="rId39" Type="http://schemas.openxmlformats.org/officeDocument/2006/relationships/font" Target="fonts/Nunito-boldItalic.fntdata"/><Relationship Id="rId38" Type="http://schemas.openxmlformats.org/officeDocument/2006/relationships/font" Target="fonts/Nuni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siness.uoregon.edu/sites/default/files/media/PhelpsHeidlWadhwa_2012_JoM.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c2123f75a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90000"/>
              </a:lnSpc>
              <a:spcBef>
                <a:spcPts val="800"/>
              </a:spcBef>
              <a:spcAft>
                <a:spcPts val="0"/>
              </a:spcAft>
              <a:buClr>
                <a:srgbClr val="424242"/>
              </a:buClr>
              <a:buSzPts val="1100"/>
              <a:buFont typeface="Nunito"/>
              <a:buChar char="●"/>
            </a:pPr>
            <a:r>
              <a:rPr lang="en">
                <a:solidFill>
                  <a:srgbClr val="424242"/>
                </a:solidFill>
                <a:latin typeface="Nunito"/>
                <a:ea typeface="Nunito"/>
                <a:cs typeface="Nunito"/>
                <a:sym typeface="Nunito"/>
              </a:rPr>
              <a:t>Demographics here </a:t>
            </a:r>
            <a:endParaRPr>
              <a:solidFill>
                <a:srgbClr val="424242"/>
              </a:solidFill>
              <a:latin typeface="Nunito"/>
              <a:ea typeface="Nunito"/>
              <a:cs typeface="Nunito"/>
              <a:sym typeface="Nunito"/>
            </a:endParaRPr>
          </a:p>
          <a:p>
            <a:pPr indent="-317500" lvl="1" marL="914400" rtl="0" algn="l">
              <a:lnSpc>
                <a:spcPct val="90000"/>
              </a:lnSpc>
              <a:spcBef>
                <a:spcPts val="0"/>
              </a:spcBef>
              <a:spcAft>
                <a:spcPts val="0"/>
              </a:spcAft>
              <a:buClr>
                <a:srgbClr val="424242"/>
              </a:buClr>
              <a:buSzPts val="1400"/>
              <a:buFont typeface="Nunito"/>
              <a:buChar char="○"/>
            </a:pPr>
            <a:r>
              <a:rPr lang="en">
                <a:solidFill>
                  <a:srgbClr val="424242"/>
                </a:solidFill>
                <a:latin typeface="Nunito"/>
                <a:ea typeface="Nunito"/>
                <a:cs typeface="Nunito"/>
                <a:sym typeface="Nunito"/>
              </a:rPr>
              <a:t>70% white</a:t>
            </a:r>
            <a:endParaRPr>
              <a:solidFill>
                <a:srgbClr val="424242"/>
              </a:solidFill>
              <a:latin typeface="Nunito"/>
              <a:ea typeface="Nunito"/>
              <a:cs typeface="Nunito"/>
              <a:sym typeface="Nunito"/>
            </a:endParaRPr>
          </a:p>
          <a:p>
            <a:pPr indent="0" lvl="0" marL="177800" rtl="0" algn="l">
              <a:lnSpc>
                <a:spcPct val="90000"/>
              </a:lnSpc>
              <a:spcBef>
                <a:spcPts val="800"/>
              </a:spcBef>
              <a:spcAft>
                <a:spcPts val="0"/>
              </a:spcAft>
              <a:buNone/>
            </a:pPr>
            <a:r>
              <a:t/>
            </a:r>
            <a:endParaRPr>
              <a:solidFill>
                <a:srgbClr val="424242"/>
              </a:solidFill>
              <a:latin typeface="Nunito"/>
              <a:ea typeface="Nunito"/>
              <a:cs typeface="Nunito"/>
              <a:sym typeface="Nunito"/>
            </a:endParaRPr>
          </a:p>
          <a:p>
            <a:pPr indent="-171450" lvl="0" marL="177800" rtl="0" algn="l">
              <a:lnSpc>
                <a:spcPct val="90000"/>
              </a:lnSpc>
              <a:spcBef>
                <a:spcPts val="800"/>
              </a:spcBef>
              <a:spcAft>
                <a:spcPts val="0"/>
              </a:spcAft>
              <a:buClr>
                <a:srgbClr val="C0791B"/>
              </a:buClr>
              <a:buSzPts val="2100"/>
              <a:buFont typeface="Nunito"/>
              <a:buChar char="●"/>
            </a:pPr>
            <a:r>
              <a:rPr lang="en">
                <a:solidFill>
                  <a:srgbClr val="424242"/>
                </a:solidFill>
                <a:latin typeface="Nunito"/>
                <a:ea typeface="Nunito"/>
                <a:cs typeface="Nunito"/>
                <a:sym typeface="Nunito"/>
              </a:rPr>
              <a:t>30% Response Rate </a:t>
            </a:r>
            <a:endParaRPr>
              <a:solidFill>
                <a:srgbClr val="424242"/>
              </a:solidFill>
              <a:latin typeface="Nunito"/>
              <a:ea typeface="Nunito"/>
              <a:cs typeface="Nunito"/>
              <a:sym typeface="Nunito"/>
            </a:endParaRPr>
          </a:p>
          <a:p>
            <a:pPr indent="-177800" lvl="1" marL="520700" rtl="0" algn="l">
              <a:lnSpc>
                <a:spcPct val="90000"/>
              </a:lnSpc>
              <a:spcBef>
                <a:spcPts val="400"/>
              </a:spcBef>
              <a:spcAft>
                <a:spcPts val="0"/>
              </a:spcAft>
              <a:buClr>
                <a:srgbClr val="C0791B"/>
              </a:buClr>
              <a:buSzPts val="1800"/>
              <a:buFont typeface="Nunito"/>
              <a:buChar char="○"/>
            </a:pPr>
            <a:r>
              <a:rPr lang="en">
                <a:solidFill>
                  <a:srgbClr val="424242"/>
                </a:solidFill>
                <a:highlight>
                  <a:srgbClr val="FFFF00"/>
                </a:highlight>
                <a:latin typeface="Nunito"/>
                <a:ea typeface="Nunito"/>
                <a:cs typeface="Nunito"/>
                <a:sym typeface="Nunito"/>
              </a:rPr>
              <a:t>Average Age </a:t>
            </a:r>
            <a:endParaRPr>
              <a:solidFill>
                <a:srgbClr val="424242"/>
              </a:solidFill>
              <a:latin typeface="Nunito"/>
              <a:ea typeface="Nunito"/>
              <a:cs typeface="Nunito"/>
              <a:sym typeface="Nunito"/>
            </a:endParaRPr>
          </a:p>
          <a:p>
            <a:pPr indent="-177800" lvl="1" marL="520700" rtl="0" algn="l">
              <a:lnSpc>
                <a:spcPct val="90000"/>
              </a:lnSpc>
              <a:spcBef>
                <a:spcPts val="400"/>
              </a:spcBef>
              <a:spcAft>
                <a:spcPts val="0"/>
              </a:spcAft>
              <a:buClr>
                <a:srgbClr val="C0791B"/>
              </a:buClr>
              <a:buSzPts val="1800"/>
              <a:buFont typeface="Nunito"/>
              <a:buChar char="○"/>
            </a:pPr>
            <a:r>
              <a:rPr lang="en">
                <a:solidFill>
                  <a:srgbClr val="424242"/>
                </a:solidFill>
                <a:highlight>
                  <a:srgbClr val="FFFF00"/>
                </a:highlight>
                <a:latin typeface="Nunito"/>
                <a:ea typeface="Nunito"/>
                <a:cs typeface="Nunito"/>
                <a:sym typeface="Nunito"/>
              </a:rPr>
              <a:t>X% had doctoral degrees </a:t>
            </a:r>
            <a:endParaRPr>
              <a:solidFill>
                <a:srgbClr val="424242"/>
              </a:solidFill>
              <a:latin typeface="Nunito"/>
              <a:ea typeface="Nunito"/>
              <a:cs typeface="Nunito"/>
              <a:sym typeface="Nunito"/>
            </a:endParaRPr>
          </a:p>
          <a:p>
            <a:pPr indent="-177800" lvl="1" marL="520700" rtl="0" algn="l">
              <a:lnSpc>
                <a:spcPct val="90000"/>
              </a:lnSpc>
              <a:spcBef>
                <a:spcPts val="400"/>
              </a:spcBef>
              <a:spcAft>
                <a:spcPts val="1200"/>
              </a:spcAft>
              <a:buClr>
                <a:srgbClr val="C0791B"/>
              </a:buClr>
              <a:buSzPts val="1800"/>
              <a:buFont typeface="Nunito"/>
              <a:buChar char="○"/>
            </a:pPr>
            <a:r>
              <a:rPr lang="en">
                <a:solidFill>
                  <a:srgbClr val="424242"/>
                </a:solidFill>
                <a:highlight>
                  <a:srgbClr val="FFFF00"/>
                </a:highlight>
                <a:latin typeface="Nunito"/>
                <a:ea typeface="Nunito"/>
                <a:cs typeface="Nunito"/>
                <a:sym typeface="Nunito"/>
              </a:rPr>
              <a:t>Pick a few that are interesting</a:t>
            </a:r>
            <a:endParaRPr/>
          </a:p>
        </p:txBody>
      </p:sp>
      <p:sp>
        <p:nvSpPr>
          <p:cNvPr id="404" name="Google Shape;404;g37c2123f75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7a69fbea8f_0_9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7a69fbea8f_0_9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Combined Work Metric</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To identify how users are connected to one another in the network we combined 3 key questions from the survey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7a69fbea8f_0_9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7a69fbea8f_0_9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7a69fbea8f_0_9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7a69fbea8f_0_9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7a69fbea8f_0_9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the audience: </a:t>
            </a:r>
            <a:r>
              <a:rPr b="1" lang="en"/>
              <a:t>What do you notice? (4mins)</a:t>
            </a:r>
            <a:endParaRPr b="1"/>
          </a:p>
          <a:p>
            <a:pPr indent="-298450" lvl="0" marL="457200" rtl="0" algn="l">
              <a:spcBef>
                <a:spcPts val="0"/>
              </a:spcBef>
              <a:spcAft>
                <a:spcPts val="0"/>
              </a:spcAft>
              <a:buSzPts val="1100"/>
              <a:buChar char="-"/>
            </a:pPr>
            <a:r>
              <a:rPr lang="en"/>
              <a:t>Core in the middle </a:t>
            </a:r>
            <a:endParaRPr/>
          </a:p>
          <a:p>
            <a:pPr indent="-298450" lvl="0" marL="457200" rtl="0" algn="l">
              <a:spcBef>
                <a:spcPts val="0"/>
              </a:spcBef>
              <a:spcAft>
                <a:spcPts val="0"/>
              </a:spcAft>
              <a:buSzPts val="1100"/>
              <a:buChar char="-"/>
            </a:pPr>
            <a:r>
              <a:rPr lang="en"/>
              <a:t>Arms </a:t>
            </a:r>
            <a:endParaRPr/>
          </a:p>
          <a:p>
            <a:pPr indent="-298450" lvl="0" marL="457200" rtl="0" algn="l">
              <a:spcBef>
                <a:spcPts val="0"/>
              </a:spcBef>
              <a:spcAft>
                <a:spcPts val="0"/>
              </a:spcAft>
              <a:buSzPts val="1100"/>
              <a:buChar char="-"/>
            </a:pPr>
            <a:r>
              <a:rPr lang="en"/>
              <a:t>Long paths for people on the outside</a:t>
            </a:r>
            <a:endParaRPr/>
          </a:p>
          <a:p>
            <a:pPr indent="-298450" lvl="0" marL="457200" rtl="0" algn="l">
              <a:spcBef>
                <a:spcPts val="0"/>
              </a:spcBef>
              <a:spcAft>
                <a:spcPts val="0"/>
              </a:spcAft>
              <a:buSzPts val="1100"/>
              <a:buChar char="-"/>
            </a:pPr>
            <a:r>
              <a:rPr lang="en"/>
              <a:t>Cluster in lower left that is not connected </a:t>
            </a:r>
            <a:endParaRPr/>
          </a:p>
          <a:p>
            <a:pPr indent="-298450" lvl="0" marL="457200" rtl="0" algn="l">
              <a:spcBef>
                <a:spcPts val="0"/>
              </a:spcBef>
              <a:spcAft>
                <a:spcPts val="0"/>
              </a:spcAft>
              <a:buSzPts val="1100"/>
              <a:buChar char="-"/>
            </a:pPr>
            <a:r>
              <a:rPr lang="en"/>
              <a:t>Academic partners are not connected to main cluster </a:t>
            </a:r>
            <a:endParaRPr/>
          </a:p>
          <a:p>
            <a:pPr indent="-298450" lvl="0" marL="457200" rtl="0" algn="l">
              <a:spcBef>
                <a:spcPts val="0"/>
              </a:spcBef>
              <a:spcAft>
                <a:spcPts val="0"/>
              </a:spcAft>
              <a:buSzPts val="1100"/>
              <a:buChar char="-"/>
            </a:pPr>
            <a:r>
              <a:rPr lang="en"/>
              <a:t>There are bridge ties to isolated networks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001D35"/>
                </a:solidFill>
                <a:highlight>
                  <a:srgbClr val="FFFFFF"/>
                </a:highlight>
                <a:latin typeface="Roboto"/>
                <a:ea typeface="Roboto"/>
                <a:cs typeface="Roboto"/>
                <a:sym typeface="Roboto"/>
              </a:rPr>
              <a:t>heterogeneity refers to a significant variation in the structural properties or the attributes of nodes within a network, which goes beyond what is expected by chance</a:t>
            </a:r>
            <a:endParaRPr sz="1350">
              <a:solidFill>
                <a:schemeClr val="dk1"/>
              </a:solidFill>
              <a:latin typeface="Roboto"/>
              <a:ea typeface="Roboto"/>
              <a:cs typeface="Roboto"/>
              <a:sym typeface="Roboto"/>
            </a:endParaRPr>
          </a:p>
          <a:p>
            <a:pPr indent="0" lvl="0" marL="0" rtl="0" algn="l">
              <a:spcBef>
                <a:spcPts val="0"/>
              </a:spcBef>
              <a:spcAft>
                <a:spcPts val="0"/>
              </a:spcAft>
              <a:buNone/>
            </a:pPr>
            <a:r>
              <a:rPr lang="en" sz="1350">
                <a:solidFill>
                  <a:schemeClr val="dk1"/>
                </a:solidFill>
                <a:latin typeface="Roboto"/>
                <a:ea typeface="Roboto"/>
                <a:cs typeface="Roboto"/>
                <a:sym typeface="Roboto"/>
              </a:rPr>
              <a:t>homophily refers to the principle that individuals with similar attributes are more likely to form connections and relationships within a network,</a:t>
            </a:r>
            <a:endParaRPr sz="1350">
              <a:solidFill>
                <a:schemeClr val="dk1"/>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7a69fbea8f_0_94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shows that there are benefits that are inclusive…Opportunity bring into core (one step away to bring them in) – suggestions?? Invite unique partners onto projects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https://business.uoregon.edu/sites/default/files/media/PhelpsHeidlWadhwa_2012_JoM.pdf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1" name="Google Shape;471;g37a69fbea8f_0_9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7a69fbea8f_4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7a69fbea8f_4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a:solidFill>
                  <a:schemeClr val="dk1"/>
                </a:solidFill>
              </a:rPr>
              <a:t>If time, a</a:t>
            </a:r>
            <a:r>
              <a:rPr b="1" lang="en">
                <a:solidFill>
                  <a:schemeClr val="dk1"/>
                </a:solidFill>
              </a:rPr>
              <a:t>sk the audience: What do you notice? (4mins)</a:t>
            </a:r>
            <a:endParaRPr b="1">
              <a:solidFill>
                <a:schemeClr val="dk1"/>
              </a:solidFill>
            </a:endParaRPr>
          </a:p>
          <a:p>
            <a:pPr indent="0" lvl="0" marL="0" rtl="0" algn="l">
              <a:spcBef>
                <a:spcPts val="0"/>
              </a:spcBef>
              <a:spcAft>
                <a:spcPts val="0"/>
              </a:spcAft>
              <a:buNone/>
            </a:pPr>
            <a:r>
              <a:t/>
            </a:r>
            <a:endParaRPr/>
          </a:p>
        </p:txBody>
      </p:sp>
      <p:sp>
        <p:nvSpPr>
          <p:cNvPr id="480" name="Google Shape;480;g37a69fbea8f_4_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7a69fbea8f_4_10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a:t>
            </a:r>
            <a:endParaRPr/>
          </a:p>
          <a:p>
            <a:pPr indent="0" lvl="0" marL="0" rtl="0" algn="l">
              <a:spcBef>
                <a:spcPts val="0"/>
              </a:spcBef>
              <a:spcAft>
                <a:spcPts val="0"/>
              </a:spcAft>
              <a:buNone/>
            </a:pPr>
            <a:r>
              <a:rPr lang="en"/>
              <a:t>-need to find out why one side of the network is using the code and one isn’t </a:t>
            </a:r>
            <a:endParaRPr/>
          </a:p>
        </p:txBody>
      </p:sp>
      <p:sp>
        <p:nvSpPr>
          <p:cNvPr id="488" name="Google Shape;488;g37a69fbea8f_4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7a69fbea8f_4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7a69fbea8f_4_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g37a69fbea8f_4_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8590c8fb4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8590c8fb4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work network you recognize on your left, and the advice network on the right. This means that the person selected “I go to this person for advice</a:t>
            </a:r>
            <a:endParaRPr/>
          </a:p>
          <a:p>
            <a:pPr indent="0" lvl="0" marL="0" rtl="0" algn="l">
              <a:spcBef>
                <a:spcPts val="0"/>
              </a:spcBef>
              <a:spcAft>
                <a:spcPts val="0"/>
              </a:spcAft>
              <a:buNone/>
            </a:pPr>
            <a:r>
              <a:rPr lang="en"/>
              <a:t>What do we notice?</a:t>
            </a:r>
            <a:endParaRPr/>
          </a:p>
          <a:p>
            <a:pPr indent="-298450" lvl="0" marL="457200" rtl="0" algn="l">
              <a:spcBef>
                <a:spcPts val="0"/>
              </a:spcBef>
              <a:spcAft>
                <a:spcPts val="0"/>
              </a:spcAft>
              <a:buSzPts val="1100"/>
              <a:buChar char="-"/>
            </a:pPr>
            <a:r>
              <a:rPr lang="en"/>
              <a:t>Less individuals in this network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8590c8fb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8590c8fb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 -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a69fbea8f_0_4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7a69fbea8f_0_4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7a69fbea8f_0_95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900">
                <a:solidFill>
                  <a:srgbClr val="424242"/>
                </a:solidFill>
                <a:latin typeface="Nunito"/>
                <a:ea typeface="Nunito"/>
                <a:cs typeface="Nunito"/>
                <a:sym typeface="Nunito"/>
              </a:rPr>
              <a:t>ALI</a:t>
            </a:r>
            <a:endParaRPr sz="900">
              <a:solidFill>
                <a:srgbClr val="424242"/>
              </a:solidFill>
              <a:latin typeface="Nunito"/>
              <a:ea typeface="Nunito"/>
              <a:cs typeface="Nunito"/>
              <a:sym typeface="Nunito"/>
            </a:endParaRPr>
          </a:p>
          <a:p>
            <a:pPr indent="-171450" lvl="0" marL="177800" rtl="0" algn="l">
              <a:lnSpc>
                <a:spcPct val="90000"/>
              </a:lnSpc>
              <a:spcBef>
                <a:spcPts val="800"/>
              </a:spcBef>
              <a:spcAft>
                <a:spcPts val="0"/>
              </a:spcAft>
              <a:buClr>
                <a:srgbClr val="C0791B"/>
              </a:buClr>
              <a:buSzPts val="1500"/>
              <a:buFont typeface="Nunito"/>
              <a:buChar char="●"/>
            </a:pPr>
            <a:r>
              <a:rPr lang="en" sz="900">
                <a:solidFill>
                  <a:srgbClr val="424242"/>
                </a:solidFill>
                <a:latin typeface="Nunito"/>
                <a:ea typeface="Nunito"/>
                <a:cs typeface="Nunito"/>
                <a:sym typeface="Nunito"/>
              </a:rPr>
              <a:t>Who took the survey </a:t>
            </a:r>
            <a:endParaRPr sz="900">
              <a:solidFill>
                <a:srgbClr val="424242"/>
              </a:solidFill>
              <a:latin typeface="Nunito"/>
              <a:ea typeface="Nunito"/>
              <a:cs typeface="Nunito"/>
              <a:sym typeface="Nunito"/>
            </a:endParaRPr>
          </a:p>
          <a:p>
            <a:pPr indent="-133350" lvl="0" marL="177800" rtl="0" algn="l">
              <a:lnSpc>
                <a:spcPct val="90000"/>
              </a:lnSpc>
              <a:spcBef>
                <a:spcPts val="800"/>
              </a:spcBef>
              <a:spcAft>
                <a:spcPts val="0"/>
              </a:spcAft>
              <a:buClr>
                <a:srgbClr val="424242"/>
              </a:buClr>
              <a:buSzPts val="900"/>
              <a:buFont typeface="Nunito"/>
              <a:buChar char="●"/>
            </a:pPr>
            <a:r>
              <a:rPr lang="en" sz="900">
                <a:solidFill>
                  <a:srgbClr val="424242"/>
                </a:solidFill>
                <a:latin typeface="Nunito"/>
                <a:ea typeface="Nunito"/>
                <a:cs typeface="Nunito"/>
                <a:sym typeface="Nunito"/>
              </a:rPr>
              <a:t>Of course we only had a 30% response rate, 100% response rate would have improved these results although with snowball sampling method 30% is pretty standard</a:t>
            </a:r>
            <a:endParaRPr sz="900">
              <a:solidFill>
                <a:srgbClr val="424242"/>
              </a:solidFill>
              <a:latin typeface="Nunito"/>
              <a:ea typeface="Nunito"/>
              <a:cs typeface="Nunito"/>
              <a:sym typeface="Nunito"/>
            </a:endParaRPr>
          </a:p>
          <a:p>
            <a:pPr indent="-133350" lvl="0" marL="177800" rtl="0" algn="l">
              <a:lnSpc>
                <a:spcPct val="90000"/>
              </a:lnSpc>
              <a:spcBef>
                <a:spcPts val="800"/>
              </a:spcBef>
              <a:spcAft>
                <a:spcPts val="0"/>
              </a:spcAft>
              <a:buClr>
                <a:srgbClr val="424242"/>
              </a:buClr>
              <a:buSzPts val="900"/>
              <a:buFont typeface="Nunito"/>
              <a:buChar char="●"/>
            </a:pPr>
            <a:r>
              <a:rPr lang="en" sz="900">
                <a:solidFill>
                  <a:srgbClr val="424242"/>
                </a:solidFill>
                <a:latin typeface="Nunito"/>
                <a:ea typeface="Nunito"/>
                <a:cs typeface="Nunito"/>
                <a:sym typeface="Nunito"/>
              </a:rPr>
              <a:t>Don’t force friendships, just think about who you should collaborate with etc.</a:t>
            </a:r>
            <a:endParaRPr sz="900">
              <a:solidFill>
                <a:srgbClr val="424242"/>
              </a:solidFill>
              <a:latin typeface="Nunito"/>
              <a:ea typeface="Nunito"/>
              <a:cs typeface="Nunito"/>
              <a:sym typeface="Nunito"/>
            </a:endParaRPr>
          </a:p>
          <a:p>
            <a:pPr indent="-133350" lvl="0" marL="177800" rtl="0" algn="l">
              <a:lnSpc>
                <a:spcPct val="90000"/>
              </a:lnSpc>
              <a:spcBef>
                <a:spcPts val="800"/>
              </a:spcBef>
              <a:spcAft>
                <a:spcPts val="0"/>
              </a:spcAft>
              <a:buClr>
                <a:srgbClr val="424242"/>
              </a:buClr>
              <a:buSzPts val="900"/>
              <a:buFont typeface="Nunito"/>
              <a:buChar char="●"/>
            </a:pPr>
            <a:r>
              <a:rPr lang="en" sz="900">
                <a:solidFill>
                  <a:srgbClr val="424242"/>
                </a:solidFill>
                <a:latin typeface="Nunito"/>
                <a:ea typeface="Nunito"/>
                <a:cs typeface="Nunito"/>
                <a:sym typeface="Nunito"/>
              </a:rPr>
              <a:t>Send survey to mailing</a:t>
            </a:r>
            <a:endParaRPr sz="900">
              <a:solidFill>
                <a:srgbClr val="424242"/>
              </a:solidFill>
              <a:latin typeface="Nunito"/>
              <a:ea typeface="Nunito"/>
              <a:cs typeface="Nunito"/>
              <a:sym typeface="Nunito"/>
            </a:endParaRPr>
          </a:p>
          <a:p>
            <a:pPr indent="0" lvl="0" marL="0" rtl="0" algn="l">
              <a:spcBef>
                <a:spcPts val="0"/>
              </a:spcBef>
              <a:spcAft>
                <a:spcPts val="0"/>
              </a:spcAft>
              <a:buNone/>
            </a:pPr>
            <a:r>
              <a:t/>
            </a:r>
            <a:endParaRPr/>
          </a:p>
        </p:txBody>
      </p:sp>
      <p:sp>
        <p:nvSpPr>
          <p:cNvPr id="520" name="Google Shape;520;g37a69fbea8f_0_9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7c49ad178c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37c49ad178c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37c49ad178c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7a69fbea8f_4_15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37a69fbea8f_4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7a69fbea8f_0_9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7a69fbea8f_0_9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a:solidFill>
                  <a:schemeClr val="dk1"/>
                </a:solidFill>
              </a:rPr>
              <a:t>10 seconds </a:t>
            </a:r>
            <a:endParaRPr>
              <a:solidFill>
                <a:schemeClr val="dk1"/>
              </a:solidFill>
            </a:endParaRPr>
          </a:p>
          <a:p>
            <a:pPr indent="0" lvl="0" marL="0" rtl="0" algn="l">
              <a:spcBef>
                <a:spcPts val="0"/>
              </a:spcBef>
              <a:spcAft>
                <a:spcPts val="0"/>
              </a:spcAft>
              <a:buClr>
                <a:schemeClr val="dk1"/>
              </a:buClr>
              <a:buSzPts val="1200"/>
              <a:buFont typeface="Arial"/>
              <a:buNone/>
            </a:pPr>
            <a:r>
              <a:rPr lang="en">
                <a:solidFill>
                  <a:schemeClr val="dk1"/>
                </a:solidFill>
              </a:rPr>
              <a:t>Goal is let audience know that this was a BIG study and we are showing a fraction of 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7c53ae38c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7c53ae38c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88a4399e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88a4399e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a69fbea8f_0_9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7a69fbea8f_0_9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a:p>
            <a:pPr indent="0" lvl="0" marL="0" rtl="0" algn="l">
              <a:spcBef>
                <a:spcPts val="0"/>
              </a:spcBef>
              <a:spcAft>
                <a:spcPts val="0"/>
              </a:spcAft>
              <a:buNone/>
            </a:pPr>
            <a:r>
              <a:rPr lang="en"/>
              <a:t>Last year I introduced myself and told you why we need a community engagement </a:t>
            </a:r>
            <a:r>
              <a:rPr lang="en"/>
              <a:t>strategy</a:t>
            </a:r>
            <a:r>
              <a:rPr lang="en"/>
              <a:t>. I shared this </a:t>
            </a:r>
            <a:r>
              <a:rPr lang="en"/>
              <a:t>strategy</a:t>
            </a:r>
            <a:r>
              <a:rPr lang="en"/>
              <a:t> with you and told you that we needed to first understand the community, then define the community strategy, and then continue to support the community.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7a69fbea8f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1200">
                <a:solidFill>
                  <a:srgbClr val="424242"/>
                </a:solidFill>
                <a:latin typeface="Nunito"/>
                <a:ea typeface="Nunito"/>
                <a:cs typeface="Nunito"/>
                <a:sym typeface="Nunito"/>
              </a:rPr>
              <a:t>Ali</a:t>
            </a:r>
            <a:endParaRPr sz="1200">
              <a:solidFill>
                <a:srgbClr val="424242"/>
              </a:solidFill>
              <a:latin typeface="Nunito"/>
              <a:ea typeface="Nunito"/>
              <a:cs typeface="Nunito"/>
              <a:sym typeface="Nunito"/>
            </a:endParaRPr>
          </a:p>
          <a:p>
            <a:pPr indent="0" lvl="0" marL="0" rtl="0" algn="l">
              <a:lnSpc>
                <a:spcPct val="90000"/>
              </a:lnSpc>
              <a:spcBef>
                <a:spcPts val="800"/>
              </a:spcBef>
              <a:spcAft>
                <a:spcPts val="0"/>
              </a:spcAft>
              <a:buNone/>
            </a:pPr>
            <a:r>
              <a:rPr lang="en" sz="1200">
                <a:solidFill>
                  <a:srgbClr val="424242"/>
                </a:solidFill>
                <a:latin typeface="Nunito"/>
                <a:ea typeface="Nunito"/>
                <a:cs typeface="Nunito"/>
                <a:sym typeface="Nunito"/>
              </a:rPr>
              <a:t>Last year we looked at the UFS </a:t>
            </a:r>
            <a:r>
              <a:rPr lang="en" sz="1200">
                <a:solidFill>
                  <a:srgbClr val="424242"/>
                </a:solidFill>
                <a:latin typeface="Nunito"/>
                <a:ea typeface="Nunito"/>
                <a:cs typeface="Nunito"/>
                <a:sym typeface="Nunito"/>
              </a:rPr>
              <a:t>community</a:t>
            </a:r>
            <a:r>
              <a:rPr lang="en" sz="1200">
                <a:solidFill>
                  <a:srgbClr val="424242"/>
                </a:solidFill>
                <a:latin typeface="Nunito"/>
                <a:ea typeface="Nunito"/>
                <a:cs typeface="Nunito"/>
                <a:sym typeface="Nunito"/>
              </a:rPr>
              <a:t> and said it looks like this. I told you that this is hard to study, hard to measure, and hard to monitor. </a:t>
            </a:r>
            <a:endParaRPr sz="1200">
              <a:solidFill>
                <a:srgbClr val="424242"/>
              </a:solidFill>
              <a:latin typeface="Nunito"/>
              <a:ea typeface="Nunito"/>
              <a:cs typeface="Nunito"/>
              <a:sym typeface="Nunit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Reminder - UFS Strategic Plan written in 2021 used the word community 76 times. The UFS Organization and Governance Document used the word community 79 times. But what is it? Who is it? </a:t>
            </a:r>
            <a:endParaRPr sz="1200">
              <a:solidFill>
                <a:srgbClr val="424242"/>
              </a:solidFill>
              <a:latin typeface="Nunito"/>
              <a:ea typeface="Nunito"/>
              <a:cs typeface="Nunito"/>
              <a:sym typeface="Nunito"/>
            </a:endParaRPr>
          </a:p>
          <a:p>
            <a:pPr indent="0" lvl="0" marL="0" rtl="0" algn="l">
              <a:lnSpc>
                <a:spcPct val="90000"/>
              </a:lnSpc>
              <a:spcBef>
                <a:spcPts val="800"/>
              </a:spcBef>
              <a:spcAft>
                <a:spcPts val="0"/>
              </a:spcAft>
              <a:buNone/>
            </a:pPr>
            <a:r>
              <a:rPr lang="en" sz="1200">
                <a:solidFill>
                  <a:srgbClr val="424242"/>
                </a:solidFill>
                <a:latin typeface="Nunito"/>
                <a:ea typeface="Nunito"/>
                <a:cs typeface="Nunito"/>
                <a:sym typeface="Nunito"/>
              </a:rPr>
              <a:t>Today I am going to show you how our network ACTUALLY looks more like this. And how we’re now a step closer to being better able to study, measure, and monitor our community! **improve</a:t>
            </a:r>
            <a:endParaRPr sz="1200">
              <a:solidFill>
                <a:srgbClr val="424242"/>
              </a:solidFill>
              <a:latin typeface="Nunito"/>
              <a:ea typeface="Nunito"/>
              <a:cs typeface="Nunito"/>
              <a:sym typeface="Nunito"/>
            </a:endParaRPr>
          </a:p>
          <a:p>
            <a:pPr indent="0" lvl="0" marL="0" rtl="0" algn="l">
              <a:spcBef>
                <a:spcPts val="0"/>
              </a:spcBef>
              <a:spcAft>
                <a:spcPts val="0"/>
              </a:spcAft>
              <a:buNone/>
            </a:pPr>
            <a:r>
              <a:t/>
            </a:r>
            <a:endParaRPr/>
          </a:p>
        </p:txBody>
      </p:sp>
      <p:sp>
        <p:nvSpPr>
          <p:cNvPr id="344" name="Google Shape;344;g37a69fbea8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a69fbea8f_0_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1500">
                <a:solidFill>
                  <a:srgbClr val="424242"/>
                </a:solidFill>
                <a:latin typeface="Nunito"/>
                <a:ea typeface="Nunito"/>
                <a:cs typeface="Nunito"/>
                <a:sym typeface="Nunito"/>
              </a:rPr>
              <a:t>Hannah (part 1): </a:t>
            </a:r>
            <a:endParaRPr sz="1500">
              <a:solidFill>
                <a:srgbClr val="424242"/>
              </a:solidFill>
              <a:latin typeface="Nunito"/>
              <a:ea typeface="Nunito"/>
              <a:cs typeface="Nunito"/>
              <a:sym typeface="Nunito"/>
            </a:endParaRPr>
          </a:p>
          <a:p>
            <a:pPr indent="0" lvl="0" marL="0" rtl="0" algn="l">
              <a:lnSpc>
                <a:spcPct val="90000"/>
              </a:lnSpc>
              <a:spcBef>
                <a:spcPts val="800"/>
              </a:spcBef>
              <a:spcAft>
                <a:spcPts val="0"/>
              </a:spcAft>
              <a:buNone/>
            </a:pPr>
            <a:r>
              <a:rPr lang="en" sz="1500">
                <a:solidFill>
                  <a:srgbClr val="424242"/>
                </a:solidFill>
                <a:latin typeface="Nunito"/>
                <a:ea typeface="Nunito"/>
                <a:cs typeface="Nunito"/>
                <a:sym typeface="Nunito"/>
              </a:rPr>
              <a:t>Ask the audience: who knows what social </a:t>
            </a:r>
            <a:r>
              <a:rPr lang="en" sz="1500">
                <a:solidFill>
                  <a:srgbClr val="424242"/>
                </a:solidFill>
                <a:latin typeface="Nunito"/>
                <a:ea typeface="Nunito"/>
                <a:cs typeface="Nunito"/>
                <a:sym typeface="Nunito"/>
              </a:rPr>
              <a:t>network</a:t>
            </a:r>
            <a:r>
              <a:rPr lang="en" sz="1500">
                <a:solidFill>
                  <a:srgbClr val="424242"/>
                </a:solidFill>
                <a:latin typeface="Nunito"/>
                <a:ea typeface="Nunito"/>
                <a:cs typeface="Nunito"/>
                <a:sym typeface="Nunito"/>
              </a:rPr>
              <a:t> analysis is? </a:t>
            </a:r>
            <a:endParaRPr sz="1500">
              <a:solidFill>
                <a:srgbClr val="424242"/>
              </a:solidFill>
              <a:latin typeface="Nunito"/>
              <a:ea typeface="Nunito"/>
              <a:cs typeface="Nunito"/>
              <a:sym typeface="Nunito"/>
            </a:endParaRPr>
          </a:p>
          <a:p>
            <a:pPr indent="-171450" lvl="0" marL="177800" rtl="0" algn="l">
              <a:lnSpc>
                <a:spcPct val="90000"/>
              </a:lnSpc>
              <a:spcBef>
                <a:spcPts val="8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Possible questions to investigate with social network analysis:  </a:t>
            </a:r>
            <a:endParaRPr>
              <a:solidFill>
                <a:srgbClr val="424242"/>
              </a:solidFill>
              <a:latin typeface="Nunito"/>
              <a:ea typeface="Nunito"/>
              <a:cs typeface="Nunito"/>
              <a:sym typeface="Nunito"/>
            </a:endParaRPr>
          </a:p>
          <a:p>
            <a:pPr indent="-171450" lvl="1" marL="520700" rtl="0" algn="l">
              <a:lnSpc>
                <a:spcPct val="90000"/>
              </a:lnSpc>
              <a:spcBef>
                <a:spcPts val="4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How does the learning network in a university classroom change from the beginning of the semester to the end of the semester?</a:t>
            </a:r>
            <a:endParaRPr>
              <a:solidFill>
                <a:srgbClr val="424242"/>
              </a:solidFill>
              <a:latin typeface="Nunito"/>
              <a:ea typeface="Nunito"/>
              <a:cs typeface="Nunito"/>
              <a:sym typeface="Nunito"/>
            </a:endParaRPr>
          </a:p>
          <a:p>
            <a:pPr indent="-171450" lvl="1" marL="520700" rtl="0" algn="l">
              <a:lnSpc>
                <a:spcPct val="90000"/>
              </a:lnSpc>
              <a:spcBef>
                <a:spcPts val="4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How does a scientific team catalyze when they receive funding?</a:t>
            </a:r>
            <a:endParaRPr>
              <a:solidFill>
                <a:srgbClr val="424242"/>
              </a:solidFill>
              <a:latin typeface="Nunito"/>
              <a:ea typeface="Nunito"/>
              <a:cs typeface="Nunito"/>
              <a:sym typeface="Nunito"/>
            </a:endParaRPr>
          </a:p>
          <a:p>
            <a:pPr indent="-171450" lvl="0" marL="177800" rtl="0" algn="l">
              <a:lnSpc>
                <a:spcPct val="90000"/>
              </a:lnSpc>
              <a:spcBef>
                <a:spcPts val="8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Use social network analysis to demonstrate how:</a:t>
            </a:r>
            <a:endParaRPr>
              <a:solidFill>
                <a:srgbClr val="424242"/>
              </a:solidFill>
              <a:latin typeface="Nunito"/>
              <a:ea typeface="Nunito"/>
              <a:cs typeface="Nunito"/>
              <a:sym typeface="Nunito"/>
            </a:endParaRPr>
          </a:p>
          <a:p>
            <a:pPr indent="-171450" lvl="1" marL="520700" rtl="0" algn="l">
              <a:lnSpc>
                <a:spcPct val="90000"/>
              </a:lnSpc>
              <a:spcBef>
                <a:spcPts val="4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The network grew and changed over-time </a:t>
            </a:r>
            <a:endParaRPr>
              <a:solidFill>
                <a:srgbClr val="424242"/>
              </a:solidFill>
              <a:latin typeface="Nunito"/>
              <a:ea typeface="Nunito"/>
              <a:cs typeface="Nunito"/>
              <a:sym typeface="Nunito"/>
            </a:endParaRPr>
          </a:p>
          <a:p>
            <a:pPr indent="-171450" lvl="1" marL="520700" rtl="0" algn="l">
              <a:lnSpc>
                <a:spcPct val="90000"/>
              </a:lnSpc>
              <a:spcBef>
                <a:spcPts val="4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New members became part of the in-group?</a:t>
            </a:r>
            <a:endParaRPr>
              <a:solidFill>
                <a:srgbClr val="424242"/>
              </a:solidFill>
              <a:latin typeface="Nunito"/>
              <a:ea typeface="Nunito"/>
              <a:cs typeface="Nunito"/>
              <a:sym typeface="Nunito"/>
            </a:endParaRPr>
          </a:p>
          <a:p>
            <a:pPr indent="-171450" lvl="1" marL="520700" rtl="0" algn="l">
              <a:lnSpc>
                <a:spcPct val="90000"/>
              </a:lnSpc>
              <a:spcBef>
                <a:spcPts val="400"/>
              </a:spcBef>
              <a:spcAft>
                <a:spcPts val="0"/>
              </a:spcAft>
              <a:buClr>
                <a:srgbClr val="C0791B"/>
              </a:buClr>
              <a:buSzPts val="1500"/>
              <a:buFont typeface="Nunito"/>
              <a:buChar char="○"/>
            </a:pPr>
            <a:r>
              <a:rPr lang="en" sz="1500">
                <a:solidFill>
                  <a:srgbClr val="424242"/>
                </a:solidFill>
                <a:latin typeface="Nunito"/>
                <a:ea typeface="Nunito"/>
                <a:cs typeface="Nunito"/>
                <a:sym typeface="Nunito"/>
              </a:rPr>
              <a:t>An intervention like funding or professional development impacts the network </a:t>
            </a:r>
            <a:endParaRPr sz="1500">
              <a:solidFill>
                <a:srgbClr val="424242"/>
              </a:solidFill>
              <a:latin typeface="Nunito"/>
              <a:ea typeface="Nunito"/>
              <a:cs typeface="Nunito"/>
              <a:sym typeface="Nunito"/>
            </a:endParaRPr>
          </a:p>
          <a:p>
            <a:pPr indent="0" lvl="0" marL="0" rtl="0" algn="l">
              <a:lnSpc>
                <a:spcPct val="90000"/>
              </a:lnSpc>
              <a:spcBef>
                <a:spcPts val="400"/>
              </a:spcBef>
              <a:spcAft>
                <a:spcPts val="0"/>
              </a:spcAft>
              <a:buNone/>
            </a:pPr>
            <a:r>
              <a:rPr lang="en" sz="1500">
                <a:solidFill>
                  <a:srgbClr val="424242"/>
                </a:solidFill>
                <a:latin typeface="Nunito"/>
                <a:ea typeface="Nunito"/>
                <a:cs typeface="Nunito"/>
                <a:sym typeface="Nunito"/>
              </a:rPr>
              <a:t>Ali (part 2)</a:t>
            </a:r>
            <a:endParaRPr sz="1500">
              <a:solidFill>
                <a:srgbClr val="424242"/>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Definition:a flexible group of professionals, informally bound by common interests, who interact through interdependent tasks, guided by a common purpose and thereby embodying a store of common knowledge.</a:t>
            </a:r>
            <a:endParaRPr/>
          </a:p>
        </p:txBody>
      </p:sp>
      <p:sp>
        <p:nvSpPr>
          <p:cNvPr id="356" name="Google Shape;356;g37a69fbea8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7a69fbea8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7a69fbea8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700">
                <a:solidFill>
                  <a:srgbClr val="424242"/>
                </a:solidFill>
                <a:latin typeface="Calibri"/>
                <a:ea typeface="Calibri"/>
                <a:cs typeface="Calibri"/>
                <a:sym typeface="Calibri"/>
              </a:rPr>
              <a:t>Hannah </a:t>
            </a:r>
            <a:endParaRPr b="1" sz="1700">
              <a:solidFill>
                <a:srgbClr val="424242"/>
              </a:solidFill>
              <a:latin typeface="Calibri"/>
              <a:ea typeface="Calibri"/>
              <a:cs typeface="Calibri"/>
              <a:sym typeface="Calibri"/>
            </a:endParaRPr>
          </a:p>
          <a:p>
            <a:pPr indent="0" lvl="0" marL="0" rtl="0" algn="l">
              <a:lnSpc>
                <a:spcPct val="90000"/>
              </a:lnSpc>
              <a:spcBef>
                <a:spcPts val="0"/>
              </a:spcBef>
              <a:spcAft>
                <a:spcPts val="0"/>
              </a:spcAft>
              <a:buNone/>
            </a:pPr>
            <a:r>
              <a:t/>
            </a:r>
            <a:endParaRPr b="1" sz="1700">
              <a:solidFill>
                <a:srgbClr val="424242"/>
              </a:solidFill>
              <a:latin typeface="Calibri"/>
              <a:ea typeface="Calibri"/>
              <a:cs typeface="Calibri"/>
              <a:sym typeface="Calibri"/>
            </a:endParaRPr>
          </a:p>
          <a:p>
            <a:pPr indent="-184150" lvl="0" marL="177800" rtl="0" algn="l">
              <a:lnSpc>
                <a:spcPct val="90000"/>
              </a:lnSpc>
              <a:spcBef>
                <a:spcPts val="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Nodes are the circles.</a:t>
            </a:r>
            <a:r>
              <a:rPr lang="en" sz="1700">
                <a:solidFill>
                  <a:srgbClr val="424242"/>
                </a:solidFill>
                <a:latin typeface="Calibri"/>
                <a:ea typeface="Calibri"/>
                <a:cs typeface="Calibri"/>
                <a:sym typeface="Calibri"/>
              </a:rPr>
              <a:t>  Each node represents a member of the team.</a:t>
            </a:r>
            <a:endParaRPr>
              <a:solidFill>
                <a:srgbClr val="424242"/>
              </a:solidFill>
              <a:latin typeface="Nunito"/>
              <a:ea typeface="Nunito"/>
              <a:cs typeface="Nunito"/>
              <a:sym typeface="Nunito"/>
            </a:endParaRPr>
          </a:p>
          <a:p>
            <a:pPr indent="-1841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Different colors </a:t>
            </a:r>
            <a:r>
              <a:rPr lang="en" sz="1700">
                <a:solidFill>
                  <a:srgbClr val="424242"/>
                </a:solidFill>
                <a:latin typeface="Calibri"/>
                <a:ea typeface="Calibri"/>
                <a:cs typeface="Calibri"/>
                <a:sym typeface="Calibri"/>
              </a:rPr>
              <a:t>of nodes represent different characteristics of the network.  Diagram has a legend to describe what the color means.  </a:t>
            </a:r>
            <a:endParaRPr>
              <a:solidFill>
                <a:srgbClr val="424242"/>
              </a:solidFill>
              <a:latin typeface="Nunito"/>
              <a:ea typeface="Nunito"/>
              <a:cs typeface="Nunito"/>
              <a:sym typeface="Nunito"/>
            </a:endParaRPr>
          </a:p>
          <a:p>
            <a:pPr indent="-1841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Each diagram has edges or links connecting the nodes</a:t>
            </a:r>
            <a:r>
              <a:rPr lang="en" sz="1700">
                <a:solidFill>
                  <a:srgbClr val="424242"/>
                </a:solidFill>
                <a:latin typeface="Calibri"/>
                <a:ea typeface="Calibri"/>
                <a:cs typeface="Calibri"/>
                <a:sym typeface="Calibri"/>
              </a:rPr>
              <a:t>.  If a person says they are connected to another node then they will have a link connecting them.  </a:t>
            </a:r>
            <a:endParaRPr>
              <a:solidFill>
                <a:srgbClr val="424242"/>
              </a:solidFill>
              <a:latin typeface="Nunito"/>
              <a:ea typeface="Nunito"/>
              <a:cs typeface="Nunito"/>
              <a:sym typeface="Nunito"/>
            </a:endParaRPr>
          </a:p>
          <a:p>
            <a:pPr indent="-1841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Nodes in the diagram are sized by “degree.”</a:t>
            </a:r>
            <a:r>
              <a:rPr lang="en" sz="1700">
                <a:solidFill>
                  <a:srgbClr val="424242"/>
                </a:solidFill>
                <a:latin typeface="Calibri"/>
                <a:ea typeface="Calibri"/>
                <a:cs typeface="Calibri"/>
                <a:sym typeface="Calibri"/>
              </a:rPr>
              <a:t>  Degree is a measure of how many people, on average, is each person connected to the network.   If a person is connected to an average of 10 people their node will be larger than someone who is connected to 5 people.  We do this so it’s easier to read the diagrams.  </a:t>
            </a:r>
            <a:endParaRPr sz="1700">
              <a:solidFill>
                <a:srgbClr val="424242"/>
              </a:solidFill>
              <a:latin typeface="Times New Roman"/>
              <a:ea typeface="Times New Roman"/>
              <a:cs typeface="Times New Roman"/>
              <a:sym typeface="Times New Roman"/>
            </a:endParaRPr>
          </a:p>
          <a:p>
            <a:pPr indent="-196850" lvl="0" marL="177800" rtl="0" algn="l">
              <a:lnSpc>
                <a:spcPct val="90000"/>
              </a:lnSpc>
              <a:spcBef>
                <a:spcPts val="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Nodes are the circles.</a:t>
            </a:r>
            <a:r>
              <a:rPr lang="en" sz="1700">
                <a:solidFill>
                  <a:srgbClr val="424242"/>
                </a:solidFill>
                <a:latin typeface="Calibri"/>
                <a:ea typeface="Calibri"/>
                <a:cs typeface="Calibri"/>
                <a:sym typeface="Calibri"/>
              </a:rPr>
              <a:t>  Each node represents a member of the team.</a:t>
            </a:r>
            <a:endParaRPr>
              <a:solidFill>
                <a:srgbClr val="424242"/>
              </a:solidFill>
              <a:latin typeface="Nunito"/>
              <a:ea typeface="Nunito"/>
              <a:cs typeface="Nunito"/>
              <a:sym typeface="Nunito"/>
            </a:endParaRPr>
          </a:p>
          <a:p>
            <a:pPr indent="-1968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Different colors </a:t>
            </a:r>
            <a:r>
              <a:rPr lang="en" sz="1700">
                <a:solidFill>
                  <a:srgbClr val="424242"/>
                </a:solidFill>
                <a:latin typeface="Calibri"/>
                <a:ea typeface="Calibri"/>
                <a:cs typeface="Calibri"/>
                <a:sym typeface="Calibri"/>
              </a:rPr>
              <a:t>of nodes represent different characteristics of the network.  Diagram has a legend to describe what the color means.  </a:t>
            </a:r>
            <a:endParaRPr>
              <a:solidFill>
                <a:srgbClr val="424242"/>
              </a:solidFill>
              <a:latin typeface="Nunito"/>
              <a:ea typeface="Nunito"/>
              <a:cs typeface="Nunito"/>
              <a:sym typeface="Nunito"/>
            </a:endParaRPr>
          </a:p>
          <a:p>
            <a:pPr indent="-1968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Each diagram has edges or links connecting the nodes</a:t>
            </a:r>
            <a:r>
              <a:rPr lang="en" sz="1700">
                <a:solidFill>
                  <a:srgbClr val="424242"/>
                </a:solidFill>
                <a:latin typeface="Calibri"/>
                <a:ea typeface="Calibri"/>
                <a:cs typeface="Calibri"/>
                <a:sym typeface="Calibri"/>
              </a:rPr>
              <a:t>.  If a person says they are connected to another node then they will have a link connecting them.  </a:t>
            </a:r>
            <a:endParaRPr>
              <a:solidFill>
                <a:srgbClr val="424242"/>
              </a:solidFill>
              <a:latin typeface="Nunito"/>
              <a:ea typeface="Nunito"/>
              <a:cs typeface="Nunito"/>
              <a:sym typeface="Nunito"/>
            </a:endParaRPr>
          </a:p>
          <a:p>
            <a:pPr indent="-196850" lvl="0" marL="177800" rtl="0" algn="l">
              <a:lnSpc>
                <a:spcPct val="90000"/>
              </a:lnSpc>
              <a:spcBef>
                <a:spcPts val="800"/>
              </a:spcBef>
              <a:spcAft>
                <a:spcPts val="0"/>
              </a:spcAft>
              <a:buClr>
                <a:srgbClr val="C0791B"/>
              </a:buClr>
              <a:buSzPts val="1700"/>
              <a:buFont typeface="Nunito"/>
              <a:buChar char="●"/>
            </a:pPr>
            <a:r>
              <a:rPr b="1" lang="en" sz="1700">
                <a:solidFill>
                  <a:srgbClr val="424242"/>
                </a:solidFill>
                <a:latin typeface="Calibri"/>
                <a:ea typeface="Calibri"/>
                <a:cs typeface="Calibri"/>
                <a:sym typeface="Calibri"/>
              </a:rPr>
              <a:t>Nodes in the diagram are sized by “degree.”</a:t>
            </a:r>
            <a:r>
              <a:rPr lang="en" sz="1700">
                <a:solidFill>
                  <a:srgbClr val="424242"/>
                </a:solidFill>
                <a:latin typeface="Calibri"/>
                <a:ea typeface="Calibri"/>
                <a:cs typeface="Calibri"/>
                <a:sym typeface="Calibri"/>
              </a:rPr>
              <a:t>  Degree is a measure of how many people, on average, is each person connected to the network.   If a person is connected to an average of 10 people their node will be larger than someone who is connected to 5 people.  We do this so it’s easier to read the diagrams.  </a:t>
            </a:r>
            <a:endParaRPr sz="1700">
              <a:solidFill>
                <a:srgbClr val="424242"/>
              </a:solidFill>
              <a:latin typeface="Times New Roman"/>
              <a:ea typeface="Times New Roman"/>
              <a:cs typeface="Times New Roman"/>
              <a:sym typeface="Times New Roman"/>
            </a:endParaRPr>
          </a:p>
          <a:p>
            <a:pPr indent="0" lvl="0" marL="0" rtl="0" algn="l">
              <a:lnSpc>
                <a:spcPct val="90000"/>
              </a:lnSpc>
              <a:spcBef>
                <a:spcPts val="800"/>
              </a:spcBef>
              <a:spcAft>
                <a:spcPts val="0"/>
              </a:spcAft>
              <a:buClr>
                <a:schemeClr val="dk1"/>
              </a:buClr>
              <a:buSzPts val="1100"/>
              <a:buFont typeface="Arial"/>
              <a:buNone/>
            </a:pPr>
            <a:r>
              <a:t/>
            </a:r>
            <a:endParaRPr sz="1700">
              <a:solidFill>
                <a:srgbClr val="424242"/>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7a69fbea8f_4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7a69fbea8f_4_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About the whole system </a:t>
            </a:r>
            <a:endParaRPr/>
          </a:p>
          <a:p>
            <a:pPr indent="0" lvl="0" marL="0" rtl="0" algn="l">
              <a:spcBef>
                <a:spcPts val="0"/>
              </a:spcBef>
              <a:spcAft>
                <a:spcPts val="0"/>
              </a:spcAft>
              <a:buNone/>
            </a:pPr>
            <a:r>
              <a:rPr lang="en"/>
              <a:t>Why we chose NOT to define these terms – this group MIGHT want precise definitions.  Explain our rationale.</a:t>
            </a:r>
            <a:endParaRPr/>
          </a:p>
          <a:p>
            <a:pPr indent="0" lvl="0" marL="0" rtl="0" algn="l">
              <a:spcBef>
                <a:spcPts val="0"/>
              </a:spcBef>
              <a:spcAft>
                <a:spcPts val="0"/>
              </a:spcAft>
              <a:buNone/>
            </a:pPr>
            <a:r>
              <a:rPr lang="en"/>
              <a:t>Infuse MORE humor </a:t>
            </a:r>
            <a:endParaRPr/>
          </a:p>
          <a:p>
            <a:pPr indent="0" lvl="0" marL="0" rtl="0" algn="l">
              <a:spcBef>
                <a:spcPts val="0"/>
              </a:spcBef>
              <a:spcAft>
                <a:spcPts val="0"/>
              </a:spcAft>
              <a:buNone/>
            </a:pPr>
            <a:r>
              <a:rPr lang="en"/>
              <a:t>Emphasize that this effort made a DIFFERENCE </a:t>
            </a:r>
            <a:endParaRPr/>
          </a:p>
          <a:p>
            <a:pPr indent="0" lvl="0" marL="0" rtl="0" algn="l">
              <a:spcBef>
                <a:spcPts val="0"/>
              </a:spcBef>
              <a:spcAft>
                <a:spcPts val="0"/>
              </a:spcAft>
              <a:buNone/>
            </a:pPr>
            <a:r>
              <a:t/>
            </a:r>
            <a:endParaRPr/>
          </a:p>
        </p:txBody>
      </p:sp>
      <p:sp>
        <p:nvSpPr>
          <p:cNvPr id="379" name="Google Shape;379;g37a69fbea8f_4_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7a69fbea8f_0_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7a69fbea8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7a69fbea8f_0_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t/>
            </a:r>
            <a:endParaRPr>
              <a:solidFill>
                <a:srgbClr val="424242"/>
              </a:solidFill>
              <a:latin typeface="Nunito"/>
              <a:ea typeface="Nunito"/>
              <a:cs typeface="Nunito"/>
              <a:sym typeface="Nunito"/>
            </a:endParaRPr>
          </a:p>
          <a:p>
            <a:pPr indent="-171450" lvl="0" marL="177800" rtl="0" algn="l">
              <a:lnSpc>
                <a:spcPct val="90000"/>
              </a:lnSpc>
              <a:spcBef>
                <a:spcPts val="800"/>
              </a:spcBef>
              <a:spcAft>
                <a:spcPts val="0"/>
              </a:spcAft>
              <a:buClr>
                <a:srgbClr val="C0791B"/>
              </a:buClr>
              <a:buSzPts val="2100"/>
              <a:buFont typeface="Nunito"/>
              <a:buChar char="●"/>
            </a:pPr>
            <a:r>
              <a:rPr lang="en">
                <a:solidFill>
                  <a:srgbClr val="424242"/>
                </a:solidFill>
                <a:latin typeface="Nunito"/>
                <a:ea typeface="Nunito"/>
                <a:cs typeface="Nunito"/>
                <a:sym typeface="Nunito"/>
              </a:rPr>
              <a:t>30% Response Rate </a:t>
            </a:r>
            <a:endParaRPr>
              <a:solidFill>
                <a:srgbClr val="424242"/>
              </a:solidFill>
              <a:latin typeface="Nunito"/>
              <a:ea typeface="Nunito"/>
              <a:cs typeface="Nunito"/>
              <a:sym typeface="Nunito"/>
            </a:endParaRPr>
          </a:p>
          <a:p>
            <a:pPr indent="0" lvl="0" marL="520700" rtl="0" algn="l">
              <a:lnSpc>
                <a:spcPct val="90000"/>
              </a:lnSpc>
              <a:spcBef>
                <a:spcPts val="400"/>
              </a:spcBef>
              <a:spcAft>
                <a:spcPts val="1200"/>
              </a:spcAft>
              <a:buNone/>
            </a:pPr>
            <a:r>
              <a:t/>
            </a:r>
            <a:endParaRPr/>
          </a:p>
        </p:txBody>
      </p:sp>
      <p:sp>
        <p:nvSpPr>
          <p:cNvPr id="391" name="Google Shape;391;g37a69fbea8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 name="Shape 237"/>
        <p:cNvGrpSpPr/>
        <p:nvPr/>
      </p:nvGrpSpPr>
      <p:grpSpPr>
        <a:xfrm>
          <a:off x="0" y="0"/>
          <a:ext cx="0" cy="0"/>
          <a:chOff x="0" y="0"/>
          <a:chExt cx="0" cy="0"/>
        </a:xfrm>
      </p:grpSpPr>
      <p:sp>
        <p:nvSpPr>
          <p:cNvPr id="238" name="Google Shape;238;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39" name="Google Shape;239;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240" name="Google Shape;240;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41" name="Google Shape;241;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42" name="Google Shape;242;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243" name="Shape 243"/>
        <p:cNvGrpSpPr/>
        <p:nvPr/>
      </p:nvGrpSpPr>
      <p:grpSpPr>
        <a:xfrm>
          <a:off x="0" y="0"/>
          <a:ext cx="0" cy="0"/>
          <a:chOff x="0" y="0"/>
          <a:chExt cx="0" cy="0"/>
        </a:xfrm>
      </p:grpSpPr>
      <p:sp>
        <p:nvSpPr>
          <p:cNvPr id="244" name="Google Shape;244;p1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45" name="Google Shape;245;p1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246" name="Google Shape;246;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47" name="Google Shape;247;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48" name="Google Shape;248;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249" name="Shape 249"/>
        <p:cNvGrpSpPr/>
        <p:nvPr/>
      </p:nvGrpSpPr>
      <p:grpSpPr>
        <a:xfrm>
          <a:off x="0" y="0"/>
          <a:ext cx="0" cy="0"/>
          <a:chOff x="0" y="0"/>
          <a:chExt cx="0" cy="0"/>
        </a:xfrm>
      </p:grpSpPr>
      <p:sp>
        <p:nvSpPr>
          <p:cNvPr id="250" name="Google Shape;250;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51" name="Google Shape;251;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252" name="Google Shape;252;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53" name="Google Shape;253;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54" name="Google Shape;254;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55" name="Shape 255"/>
        <p:cNvGrpSpPr/>
        <p:nvPr/>
      </p:nvGrpSpPr>
      <p:grpSpPr>
        <a:xfrm>
          <a:off x="0" y="0"/>
          <a:ext cx="0" cy="0"/>
          <a:chOff x="0" y="0"/>
          <a:chExt cx="0" cy="0"/>
        </a:xfrm>
      </p:grpSpPr>
      <p:sp>
        <p:nvSpPr>
          <p:cNvPr id="256" name="Google Shape;256;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57" name="Google Shape;257;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1200"/>
              </a:spcBef>
              <a:spcAft>
                <a:spcPts val="0"/>
              </a:spcAft>
              <a:buClr>
                <a:srgbClr val="757575"/>
              </a:buClr>
              <a:buSzPts val="1500"/>
              <a:buNone/>
              <a:defRPr sz="1500">
                <a:solidFill>
                  <a:srgbClr val="757575"/>
                </a:solidFill>
              </a:defRPr>
            </a:lvl2pPr>
            <a:lvl3pPr indent="-228600" lvl="2" marL="1371600" algn="l">
              <a:lnSpc>
                <a:spcPct val="90000"/>
              </a:lnSpc>
              <a:spcBef>
                <a:spcPts val="1200"/>
              </a:spcBef>
              <a:spcAft>
                <a:spcPts val="0"/>
              </a:spcAft>
              <a:buClr>
                <a:srgbClr val="757575"/>
              </a:buClr>
              <a:buSzPts val="1400"/>
              <a:buNone/>
              <a:defRPr sz="1400">
                <a:solidFill>
                  <a:srgbClr val="757575"/>
                </a:solidFill>
              </a:defRPr>
            </a:lvl3pPr>
            <a:lvl4pPr indent="-228600" lvl="3" marL="1828800" algn="l">
              <a:lnSpc>
                <a:spcPct val="90000"/>
              </a:lnSpc>
              <a:spcBef>
                <a:spcPts val="1200"/>
              </a:spcBef>
              <a:spcAft>
                <a:spcPts val="0"/>
              </a:spcAft>
              <a:buClr>
                <a:srgbClr val="757575"/>
              </a:buClr>
              <a:buSzPts val="1200"/>
              <a:buNone/>
              <a:defRPr sz="1200">
                <a:solidFill>
                  <a:srgbClr val="757575"/>
                </a:solidFill>
              </a:defRPr>
            </a:lvl4pPr>
            <a:lvl5pPr indent="-228600" lvl="4" marL="2286000" algn="l">
              <a:lnSpc>
                <a:spcPct val="90000"/>
              </a:lnSpc>
              <a:spcBef>
                <a:spcPts val="1200"/>
              </a:spcBef>
              <a:spcAft>
                <a:spcPts val="0"/>
              </a:spcAft>
              <a:buClr>
                <a:srgbClr val="757575"/>
              </a:buClr>
              <a:buSzPts val="1200"/>
              <a:buNone/>
              <a:defRPr sz="1200">
                <a:solidFill>
                  <a:srgbClr val="757575"/>
                </a:solidFill>
              </a:defRPr>
            </a:lvl5pPr>
            <a:lvl6pPr indent="-228600" lvl="5" marL="2743200" algn="l">
              <a:lnSpc>
                <a:spcPct val="90000"/>
              </a:lnSpc>
              <a:spcBef>
                <a:spcPts val="1200"/>
              </a:spcBef>
              <a:spcAft>
                <a:spcPts val="0"/>
              </a:spcAft>
              <a:buClr>
                <a:srgbClr val="757575"/>
              </a:buClr>
              <a:buSzPts val="1200"/>
              <a:buNone/>
              <a:defRPr sz="1200">
                <a:solidFill>
                  <a:srgbClr val="757575"/>
                </a:solidFill>
              </a:defRPr>
            </a:lvl6pPr>
            <a:lvl7pPr indent="-228600" lvl="6" marL="3200400" algn="l">
              <a:lnSpc>
                <a:spcPct val="90000"/>
              </a:lnSpc>
              <a:spcBef>
                <a:spcPts val="1200"/>
              </a:spcBef>
              <a:spcAft>
                <a:spcPts val="0"/>
              </a:spcAft>
              <a:buClr>
                <a:srgbClr val="757575"/>
              </a:buClr>
              <a:buSzPts val="1200"/>
              <a:buNone/>
              <a:defRPr sz="1200">
                <a:solidFill>
                  <a:srgbClr val="757575"/>
                </a:solidFill>
              </a:defRPr>
            </a:lvl7pPr>
            <a:lvl8pPr indent="-228600" lvl="7" marL="3657600" algn="l">
              <a:lnSpc>
                <a:spcPct val="90000"/>
              </a:lnSpc>
              <a:spcBef>
                <a:spcPts val="1200"/>
              </a:spcBef>
              <a:spcAft>
                <a:spcPts val="0"/>
              </a:spcAft>
              <a:buClr>
                <a:srgbClr val="757575"/>
              </a:buClr>
              <a:buSzPts val="1200"/>
              <a:buNone/>
              <a:defRPr sz="1200">
                <a:solidFill>
                  <a:srgbClr val="757575"/>
                </a:solidFill>
              </a:defRPr>
            </a:lvl8pPr>
            <a:lvl9pPr indent="-228600" lvl="8" marL="4114800" algn="l">
              <a:lnSpc>
                <a:spcPct val="90000"/>
              </a:lnSpc>
              <a:spcBef>
                <a:spcPts val="1200"/>
              </a:spcBef>
              <a:spcAft>
                <a:spcPts val="1200"/>
              </a:spcAft>
              <a:buClr>
                <a:srgbClr val="757575"/>
              </a:buClr>
              <a:buSzPts val="1200"/>
              <a:buNone/>
              <a:defRPr sz="1200">
                <a:solidFill>
                  <a:srgbClr val="757575"/>
                </a:solidFill>
              </a:defRPr>
            </a:lvl9pPr>
          </a:lstStyle>
          <a:p/>
        </p:txBody>
      </p:sp>
      <p:sp>
        <p:nvSpPr>
          <p:cNvPr id="258" name="Google Shape;258;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59" name="Google Shape;259;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60" name="Google Shape;260;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61" name="Shape 261"/>
        <p:cNvGrpSpPr/>
        <p:nvPr/>
      </p:nvGrpSpPr>
      <p:grpSpPr>
        <a:xfrm>
          <a:off x="0" y="0"/>
          <a:ext cx="0" cy="0"/>
          <a:chOff x="0" y="0"/>
          <a:chExt cx="0" cy="0"/>
        </a:xfrm>
      </p:grpSpPr>
      <p:sp>
        <p:nvSpPr>
          <p:cNvPr id="262" name="Google Shape;262;p17"/>
          <p:cNvSpPr txBox="1"/>
          <p:nvPr>
            <p:ph type="title"/>
          </p:nvPr>
        </p:nvSpPr>
        <p:spPr>
          <a:xfrm>
            <a:off x="720000" y="445025"/>
            <a:ext cx="77040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3" name="Google Shape;263;p17"/>
          <p:cNvSpPr txBox="1"/>
          <p:nvPr>
            <p:ph idx="1" type="subTitle"/>
          </p:nvPr>
        </p:nvSpPr>
        <p:spPr>
          <a:xfrm>
            <a:off x="4725909" y="1754200"/>
            <a:ext cx="3698100" cy="2712000"/>
          </a:xfrm>
          <a:prstGeom prst="rect">
            <a:avLst/>
          </a:prstGeom>
        </p:spPr>
        <p:txBody>
          <a:bodyPr anchorCtr="0" anchor="t" bIns="91425" lIns="91425" spcFirstLastPara="1" rIns="91425" wrap="square" tIns="91425">
            <a:normAutofit/>
          </a:bodyPr>
          <a:lstStyle>
            <a:lvl1pPr lvl="0">
              <a:lnSpc>
                <a:spcPct val="115000"/>
              </a:lnSpc>
              <a:spcBef>
                <a:spcPts val="0"/>
              </a:spcBef>
              <a:spcAft>
                <a:spcPts val="0"/>
              </a:spcAft>
              <a:buSzPts val="800"/>
              <a:buChar char="●"/>
              <a:defRPr b="0" sz="1400"/>
            </a:lvl1pPr>
            <a:lvl2pPr lvl="1" algn="ctr">
              <a:lnSpc>
                <a:spcPct val="115000"/>
              </a:lnSpc>
              <a:spcBef>
                <a:spcPts val="0"/>
              </a:spcBef>
              <a:spcAft>
                <a:spcPts val="0"/>
              </a:spcAft>
              <a:buSzPts val="2800"/>
              <a:buChar char="○"/>
              <a:defRPr sz="2800"/>
            </a:lvl2pPr>
            <a:lvl3pPr lvl="2" algn="ctr">
              <a:lnSpc>
                <a:spcPct val="115000"/>
              </a:lnSpc>
              <a:spcBef>
                <a:spcPts val="0"/>
              </a:spcBef>
              <a:spcAft>
                <a:spcPts val="0"/>
              </a:spcAft>
              <a:buSzPts val="2800"/>
              <a:buChar char="■"/>
              <a:defRPr sz="2800"/>
            </a:lvl3pPr>
            <a:lvl4pPr lvl="3" algn="ctr">
              <a:lnSpc>
                <a:spcPct val="115000"/>
              </a:lnSpc>
              <a:spcBef>
                <a:spcPts val="0"/>
              </a:spcBef>
              <a:spcAft>
                <a:spcPts val="0"/>
              </a:spcAft>
              <a:buSzPts val="2800"/>
              <a:buChar char="●"/>
              <a:defRPr sz="2800"/>
            </a:lvl4pPr>
            <a:lvl5pPr lvl="4" algn="ctr">
              <a:lnSpc>
                <a:spcPct val="115000"/>
              </a:lnSpc>
              <a:spcBef>
                <a:spcPts val="0"/>
              </a:spcBef>
              <a:spcAft>
                <a:spcPts val="0"/>
              </a:spcAft>
              <a:buSzPts val="2800"/>
              <a:buChar char="○"/>
              <a:defRPr sz="2800"/>
            </a:lvl5pPr>
            <a:lvl6pPr lvl="5" algn="ctr">
              <a:lnSpc>
                <a:spcPct val="115000"/>
              </a:lnSpc>
              <a:spcBef>
                <a:spcPts val="0"/>
              </a:spcBef>
              <a:spcAft>
                <a:spcPts val="0"/>
              </a:spcAft>
              <a:buSzPts val="2800"/>
              <a:buChar char="■"/>
              <a:defRPr sz="2800"/>
            </a:lvl6pPr>
            <a:lvl7pPr lvl="6" algn="ctr">
              <a:lnSpc>
                <a:spcPct val="115000"/>
              </a:lnSpc>
              <a:spcBef>
                <a:spcPts val="0"/>
              </a:spcBef>
              <a:spcAft>
                <a:spcPts val="0"/>
              </a:spcAft>
              <a:buSzPts val="2800"/>
              <a:buChar char="●"/>
              <a:defRPr sz="2800"/>
            </a:lvl7pPr>
            <a:lvl8pPr lvl="7" algn="ctr">
              <a:lnSpc>
                <a:spcPct val="115000"/>
              </a:lnSpc>
              <a:spcBef>
                <a:spcPts val="0"/>
              </a:spcBef>
              <a:spcAft>
                <a:spcPts val="0"/>
              </a:spcAft>
              <a:buSzPts val="2800"/>
              <a:buChar char="○"/>
              <a:defRPr sz="2800"/>
            </a:lvl8pPr>
            <a:lvl9pPr lvl="8" algn="ctr">
              <a:lnSpc>
                <a:spcPct val="115000"/>
              </a:lnSpc>
              <a:spcBef>
                <a:spcPts val="0"/>
              </a:spcBef>
              <a:spcAft>
                <a:spcPts val="0"/>
              </a:spcAft>
              <a:buSzPts val="2800"/>
              <a:buChar char="■"/>
              <a:defRPr sz="2800"/>
            </a:lvl9pPr>
          </a:lstStyle>
          <a:p/>
        </p:txBody>
      </p:sp>
      <p:sp>
        <p:nvSpPr>
          <p:cNvPr id="264" name="Google Shape;264;p17"/>
          <p:cNvSpPr txBox="1"/>
          <p:nvPr>
            <p:ph idx="2" type="subTitle"/>
          </p:nvPr>
        </p:nvSpPr>
        <p:spPr>
          <a:xfrm>
            <a:off x="719988" y="1754200"/>
            <a:ext cx="3698100" cy="2712000"/>
          </a:xfrm>
          <a:prstGeom prst="rect">
            <a:avLst/>
          </a:prstGeom>
        </p:spPr>
        <p:txBody>
          <a:bodyPr anchorCtr="0" anchor="t" bIns="91425" lIns="91425" spcFirstLastPara="1" rIns="91425" wrap="square" tIns="91425">
            <a:normAutofit/>
          </a:bodyPr>
          <a:lstStyle>
            <a:lvl1pPr lvl="0">
              <a:lnSpc>
                <a:spcPct val="115000"/>
              </a:lnSpc>
              <a:spcBef>
                <a:spcPts val="0"/>
              </a:spcBef>
              <a:spcAft>
                <a:spcPts val="0"/>
              </a:spcAft>
              <a:buSzPts val="800"/>
              <a:buChar char="●"/>
              <a:defRPr b="0" sz="1400"/>
            </a:lvl1pPr>
            <a:lvl2pPr lvl="1" algn="ctr">
              <a:lnSpc>
                <a:spcPct val="115000"/>
              </a:lnSpc>
              <a:spcBef>
                <a:spcPts val="0"/>
              </a:spcBef>
              <a:spcAft>
                <a:spcPts val="0"/>
              </a:spcAft>
              <a:buSzPts val="1100"/>
              <a:buChar char="○"/>
              <a:defRPr sz="2800"/>
            </a:lvl2pPr>
            <a:lvl3pPr lvl="2" algn="ctr">
              <a:lnSpc>
                <a:spcPct val="115000"/>
              </a:lnSpc>
              <a:spcBef>
                <a:spcPts val="0"/>
              </a:spcBef>
              <a:spcAft>
                <a:spcPts val="0"/>
              </a:spcAft>
              <a:buSzPts val="1100"/>
              <a:buChar char="■"/>
              <a:defRPr sz="2800"/>
            </a:lvl3pPr>
            <a:lvl4pPr lvl="3" algn="ctr">
              <a:lnSpc>
                <a:spcPct val="115000"/>
              </a:lnSpc>
              <a:spcBef>
                <a:spcPts val="0"/>
              </a:spcBef>
              <a:spcAft>
                <a:spcPts val="0"/>
              </a:spcAft>
              <a:buSzPts val="1100"/>
              <a:buChar char="●"/>
              <a:defRPr sz="2800"/>
            </a:lvl4pPr>
            <a:lvl5pPr lvl="4" algn="ctr">
              <a:lnSpc>
                <a:spcPct val="115000"/>
              </a:lnSpc>
              <a:spcBef>
                <a:spcPts val="0"/>
              </a:spcBef>
              <a:spcAft>
                <a:spcPts val="0"/>
              </a:spcAft>
              <a:buSzPts val="1100"/>
              <a:buChar char="○"/>
              <a:defRPr sz="2800"/>
            </a:lvl5pPr>
            <a:lvl6pPr lvl="5" algn="ctr">
              <a:lnSpc>
                <a:spcPct val="115000"/>
              </a:lnSpc>
              <a:spcBef>
                <a:spcPts val="0"/>
              </a:spcBef>
              <a:spcAft>
                <a:spcPts val="0"/>
              </a:spcAft>
              <a:buSzPts val="1100"/>
              <a:buChar char="■"/>
              <a:defRPr sz="2800"/>
            </a:lvl6pPr>
            <a:lvl7pPr lvl="6" algn="ctr">
              <a:lnSpc>
                <a:spcPct val="115000"/>
              </a:lnSpc>
              <a:spcBef>
                <a:spcPts val="0"/>
              </a:spcBef>
              <a:spcAft>
                <a:spcPts val="0"/>
              </a:spcAft>
              <a:buSzPts val="1100"/>
              <a:buChar char="●"/>
              <a:defRPr sz="2800"/>
            </a:lvl7pPr>
            <a:lvl8pPr lvl="7" algn="ctr">
              <a:lnSpc>
                <a:spcPct val="115000"/>
              </a:lnSpc>
              <a:spcBef>
                <a:spcPts val="0"/>
              </a:spcBef>
              <a:spcAft>
                <a:spcPts val="0"/>
              </a:spcAft>
              <a:buSzPts val="1100"/>
              <a:buChar char="○"/>
              <a:defRPr sz="2800"/>
            </a:lvl8pPr>
            <a:lvl9pPr lvl="8" algn="ctr">
              <a:lnSpc>
                <a:spcPct val="115000"/>
              </a:lnSpc>
              <a:spcBef>
                <a:spcPts val="0"/>
              </a:spcBef>
              <a:spcAft>
                <a:spcPts val="0"/>
              </a:spcAft>
              <a:buSzPts val="1100"/>
              <a:buChar char="■"/>
              <a:defRPr sz="2800"/>
            </a:lvl9pPr>
          </a:lstStyle>
          <a:p/>
        </p:txBody>
      </p:sp>
      <p:sp>
        <p:nvSpPr>
          <p:cNvPr id="265" name="Google Shape;265;p17"/>
          <p:cNvSpPr txBox="1"/>
          <p:nvPr>
            <p:ph idx="3" type="subTitle"/>
          </p:nvPr>
        </p:nvSpPr>
        <p:spPr>
          <a:xfrm>
            <a:off x="719988" y="1402050"/>
            <a:ext cx="3698100" cy="407400"/>
          </a:xfrm>
          <a:prstGeom prst="rect">
            <a:avLst/>
          </a:prstGeom>
        </p:spPr>
        <p:txBody>
          <a:bodyPr anchorCtr="0" anchor="b" bIns="91425" lIns="91425" spcFirstLastPara="1" rIns="91425" wrap="square" tIns="91425">
            <a:normAutofit/>
          </a:bodyPr>
          <a:lstStyle>
            <a:lvl1pPr lvl="0">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nSpc>
                <a:spcPct val="115000"/>
              </a:lnSpc>
              <a:spcBef>
                <a:spcPts val="0"/>
              </a:spcBef>
              <a:spcAft>
                <a:spcPts val="0"/>
              </a:spcAft>
              <a:buSzPts val="1100"/>
              <a:buFont typeface="Archivo"/>
              <a:buNone/>
              <a:defRPr b="1">
                <a:latin typeface="Archivo"/>
                <a:ea typeface="Archivo"/>
                <a:cs typeface="Archivo"/>
                <a:sym typeface="Archivo"/>
              </a:defRPr>
            </a:lvl2pPr>
            <a:lvl3pPr lvl="2">
              <a:lnSpc>
                <a:spcPct val="115000"/>
              </a:lnSpc>
              <a:spcBef>
                <a:spcPts val="0"/>
              </a:spcBef>
              <a:spcAft>
                <a:spcPts val="0"/>
              </a:spcAft>
              <a:buSzPts val="1100"/>
              <a:buFont typeface="Archivo"/>
              <a:buNone/>
              <a:defRPr b="1">
                <a:latin typeface="Archivo"/>
                <a:ea typeface="Archivo"/>
                <a:cs typeface="Archivo"/>
                <a:sym typeface="Archivo"/>
              </a:defRPr>
            </a:lvl3pPr>
            <a:lvl4pPr lvl="3">
              <a:lnSpc>
                <a:spcPct val="115000"/>
              </a:lnSpc>
              <a:spcBef>
                <a:spcPts val="0"/>
              </a:spcBef>
              <a:spcAft>
                <a:spcPts val="0"/>
              </a:spcAft>
              <a:buSzPts val="1100"/>
              <a:buFont typeface="Archivo"/>
              <a:buNone/>
              <a:defRPr b="1">
                <a:latin typeface="Archivo"/>
                <a:ea typeface="Archivo"/>
                <a:cs typeface="Archivo"/>
                <a:sym typeface="Archivo"/>
              </a:defRPr>
            </a:lvl4pPr>
            <a:lvl5pPr lvl="4">
              <a:lnSpc>
                <a:spcPct val="115000"/>
              </a:lnSpc>
              <a:spcBef>
                <a:spcPts val="0"/>
              </a:spcBef>
              <a:spcAft>
                <a:spcPts val="0"/>
              </a:spcAft>
              <a:buSzPts val="1100"/>
              <a:buFont typeface="Archivo"/>
              <a:buNone/>
              <a:defRPr b="1">
                <a:latin typeface="Archivo"/>
                <a:ea typeface="Archivo"/>
                <a:cs typeface="Archivo"/>
                <a:sym typeface="Archivo"/>
              </a:defRPr>
            </a:lvl5pPr>
            <a:lvl6pPr lvl="5">
              <a:lnSpc>
                <a:spcPct val="115000"/>
              </a:lnSpc>
              <a:spcBef>
                <a:spcPts val="0"/>
              </a:spcBef>
              <a:spcAft>
                <a:spcPts val="0"/>
              </a:spcAft>
              <a:buSzPts val="1100"/>
              <a:buFont typeface="Archivo"/>
              <a:buNone/>
              <a:defRPr b="1">
                <a:latin typeface="Archivo"/>
                <a:ea typeface="Archivo"/>
                <a:cs typeface="Archivo"/>
                <a:sym typeface="Archivo"/>
              </a:defRPr>
            </a:lvl6pPr>
            <a:lvl7pPr lvl="6">
              <a:lnSpc>
                <a:spcPct val="115000"/>
              </a:lnSpc>
              <a:spcBef>
                <a:spcPts val="0"/>
              </a:spcBef>
              <a:spcAft>
                <a:spcPts val="0"/>
              </a:spcAft>
              <a:buSzPts val="1100"/>
              <a:buFont typeface="Archivo"/>
              <a:buNone/>
              <a:defRPr b="1">
                <a:latin typeface="Archivo"/>
                <a:ea typeface="Archivo"/>
                <a:cs typeface="Archivo"/>
                <a:sym typeface="Archivo"/>
              </a:defRPr>
            </a:lvl7pPr>
            <a:lvl8pPr lvl="7">
              <a:lnSpc>
                <a:spcPct val="115000"/>
              </a:lnSpc>
              <a:spcBef>
                <a:spcPts val="0"/>
              </a:spcBef>
              <a:spcAft>
                <a:spcPts val="0"/>
              </a:spcAft>
              <a:buSzPts val="1100"/>
              <a:buFont typeface="Archivo"/>
              <a:buNone/>
              <a:defRPr b="1">
                <a:latin typeface="Archivo"/>
                <a:ea typeface="Archivo"/>
                <a:cs typeface="Archivo"/>
                <a:sym typeface="Archivo"/>
              </a:defRPr>
            </a:lvl8pPr>
            <a:lvl9pPr lvl="8">
              <a:lnSpc>
                <a:spcPct val="115000"/>
              </a:lnSpc>
              <a:spcBef>
                <a:spcPts val="0"/>
              </a:spcBef>
              <a:spcAft>
                <a:spcPts val="0"/>
              </a:spcAft>
              <a:buSzPts val="1100"/>
              <a:buFont typeface="Archivo"/>
              <a:buNone/>
              <a:defRPr b="1">
                <a:latin typeface="Archivo"/>
                <a:ea typeface="Archivo"/>
                <a:cs typeface="Archivo"/>
                <a:sym typeface="Archivo"/>
              </a:defRPr>
            </a:lvl9pPr>
          </a:lstStyle>
          <a:p/>
        </p:txBody>
      </p:sp>
      <p:sp>
        <p:nvSpPr>
          <p:cNvPr id="266" name="Google Shape;266;p17"/>
          <p:cNvSpPr txBox="1"/>
          <p:nvPr>
            <p:ph idx="4" type="subTitle"/>
          </p:nvPr>
        </p:nvSpPr>
        <p:spPr>
          <a:xfrm>
            <a:off x="4725904" y="1402050"/>
            <a:ext cx="3698100" cy="407400"/>
          </a:xfrm>
          <a:prstGeom prst="rect">
            <a:avLst/>
          </a:prstGeom>
        </p:spPr>
        <p:txBody>
          <a:bodyPr anchorCtr="0" anchor="b" bIns="91425" lIns="91425" spcFirstLastPara="1" rIns="91425" wrap="square" tIns="91425">
            <a:normAutofit/>
          </a:bodyPr>
          <a:lstStyle>
            <a:lvl1pPr lvl="0">
              <a:lnSpc>
                <a:spcPct val="115000"/>
              </a:lnSpc>
              <a:spcBef>
                <a:spcPts val="0"/>
              </a:spcBef>
              <a:spcAft>
                <a:spcPts val="0"/>
              </a:spcAft>
              <a:buSzPts val="2400"/>
              <a:buFont typeface="Archivo"/>
              <a:buNone/>
              <a:defRPr sz="1800">
                <a:latin typeface="Archivo SemiBold"/>
                <a:ea typeface="Archivo SemiBold"/>
                <a:cs typeface="Archivo SemiBold"/>
                <a:sym typeface="Archivo SemiBold"/>
              </a:defRPr>
            </a:lvl1pPr>
            <a:lvl2pPr lvl="1">
              <a:lnSpc>
                <a:spcPct val="115000"/>
              </a:lnSpc>
              <a:spcBef>
                <a:spcPts val="0"/>
              </a:spcBef>
              <a:spcAft>
                <a:spcPts val="0"/>
              </a:spcAft>
              <a:buSzPts val="1100"/>
              <a:buFont typeface="Archivo"/>
              <a:buNone/>
              <a:defRPr b="1">
                <a:latin typeface="Archivo"/>
                <a:ea typeface="Archivo"/>
                <a:cs typeface="Archivo"/>
                <a:sym typeface="Archivo"/>
              </a:defRPr>
            </a:lvl2pPr>
            <a:lvl3pPr lvl="2">
              <a:lnSpc>
                <a:spcPct val="115000"/>
              </a:lnSpc>
              <a:spcBef>
                <a:spcPts val="0"/>
              </a:spcBef>
              <a:spcAft>
                <a:spcPts val="0"/>
              </a:spcAft>
              <a:buSzPts val="1100"/>
              <a:buFont typeface="Archivo"/>
              <a:buNone/>
              <a:defRPr b="1">
                <a:latin typeface="Archivo"/>
                <a:ea typeface="Archivo"/>
                <a:cs typeface="Archivo"/>
                <a:sym typeface="Archivo"/>
              </a:defRPr>
            </a:lvl3pPr>
            <a:lvl4pPr lvl="3">
              <a:lnSpc>
                <a:spcPct val="115000"/>
              </a:lnSpc>
              <a:spcBef>
                <a:spcPts val="0"/>
              </a:spcBef>
              <a:spcAft>
                <a:spcPts val="0"/>
              </a:spcAft>
              <a:buSzPts val="1100"/>
              <a:buFont typeface="Archivo"/>
              <a:buNone/>
              <a:defRPr b="1">
                <a:latin typeface="Archivo"/>
                <a:ea typeface="Archivo"/>
                <a:cs typeface="Archivo"/>
                <a:sym typeface="Archivo"/>
              </a:defRPr>
            </a:lvl4pPr>
            <a:lvl5pPr lvl="4">
              <a:lnSpc>
                <a:spcPct val="115000"/>
              </a:lnSpc>
              <a:spcBef>
                <a:spcPts val="0"/>
              </a:spcBef>
              <a:spcAft>
                <a:spcPts val="0"/>
              </a:spcAft>
              <a:buSzPts val="1100"/>
              <a:buFont typeface="Archivo"/>
              <a:buNone/>
              <a:defRPr b="1">
                <a:latin typeface="Archivo"/>
                <a:ea typeface="Archivo"/>
                <a:cs typeface="Archivo"/>
                <a:sym typeface="Archivo"/>
              </a:defRPr>
            </a:lvl5pPr>
            <a:lvl6pPr lvl="5">
              <a:lnSpc>
                <a:spcPct val="115000"/>
              </a:lnSpc>
              <a:spcBef>
                <a:spcPts val="0"/>
              </a:spcBef>
              <a:spcAft>
                <a:spcPts val="0"/>
              </a:spcAft>
              <a:buSzPts val="1100"/>
              <a:buFont typeface="Archivo"/>
              <a:buNone/>
              <a:defRPr b="1">
                <a:latin typeface="Archivo"/>
                <a:ea typeface="Archivo"/>
                <a:cs typeface="Archivo"/>
                <a:sym typeface="Archivo"/>
              </a:defRPr>
            </a:lvl6pPr>
            <a:lvl7pPr lvl="6">
              <a:lnSpc>
                <a:spcPct val="115000"/>
              </a:lnSpc>
              <a:spcBef>
                <a:spcPts val="0"/>
              </a:spcBef>
              <a:spcAft>
                <a:spcPts val="0"/>
              </a:spcAft>
              <a:buSzPts val="1100"/>
              <a:buFont typeface="Archivo"/>
              <a:buNone/>
              <a:defRPr b="1">
                <a:latin typeface="Archivo"/>
                <a:ea typeface="Archivo"/>
                <a:cs typeface="Archivo"/>
                <a:sym typeface="Archivo"/>
              </a:defRPr>
            </a:lvl7pPr>
            <a:lvl8pPr lvl="7">
              <a:lnSpc>
                <a:spcPct val="115000"/>
              </a:lnSpc>
              <a:spcBef>
                <a:spcPts val="0"/>
              </a:spcBef>
              <a:spcAft>
                <a:spcPts val="0"/>
              </a:spcAft>
              <a:buSzPts val="1100"/>
              <a:buFont typeface="Archivo"/>
              <a:buNone/>
              <a:defRPr b="1">
                <a:latin typeface="Archivo"/>
                <a:ea typeface="Archivo"/>
                <a:cs typeface="Archivo"/>
                <a:sym typeface="Archivo"/>
              </a:defRPr>
            </a:lvl8pPr>
            <a:lvl9pPr lvl="8">
              <a:lnSpc>
                <a:spcPct val="115000"/>
              </a:lnSpc>
              <a:spcBef>
                <a:spcPts val="0"/>
              </a:spcBef>
              <a:spcAft>
                <a:spcPts val="0"/>
              </a:spcAft>
              <a:buSzPts val="1100"/>
              <a:buFont typeface="Archivo"/>
              <a:buNone/>
              <a:defRPr b="1">
                <a:latin typeface="Archivo"/>
                <a:ea typeface="Archivo"/>
                <a:cs typeface="Archivo"/>
                <a:sym typeface="Archivo"/>
              </a:defRPr>
            </a:lvl9pPr>
          </a:lstStyle>
          <a:p/>
        </p:txBody>
      </p:sp>
      <p:grpSp>
        <p:nvGrpSpPr>
          <p:cNvPr id="267" name="Google Shape;267;p17"/>
          <p:cNvGrpSpPr/>
          <p:nvPr/>
        </p:nvGrpSpPr>
        <p:grpSpPr>
          <a:xfrm>
            <a:off x="169576" y="-122057"/>
            <a:ext cx="9474926" cy="5773556"/>
            <a:chOff x="169576" y="-122057"/>
            <a:chExt cx="9474926" cy="5773556"/>
          </a:xfrm>
        </p:grpSpPr>
        <p:grpSp>
          <p:nvGrpSpPr>
            <p:cNvPr id="268" name="Google Shape;268;p17"/>
            <p:cNvGrpSpPr/>
            <p:nvPr/>
          </p:nvGrpSpPr>
          <p:grpSpPr>
            <a:xfrm rot="-5400000">
              <a:off x="6959583" y="2966579"/>
              <a:ext cx="1596342" cy="3773497"/>
              <a:chOff x="-206225" y="1551945"/>
              <a:chExt cx="1596342" cy="3773497"/>
            </a:xfrm>
          </p:grpSpPr>
          <p:sp>
            <p:nvSpPr>
              <p:cNvPr id="269" name="Google Shape;269;p17"/>
              <p:cNvSpPr/>
              <p:nvPr/>
            </p:nvSpPr>
            <p:spPr>
              <a:xfrm rot="-5400000">
                <a:off x="509098" y="3907531"/>
                <a:ext cx="312916" cy="271034"/>
              </a:xfrm>
              <a:custGeom>
                <a:rect b="b" l="l" r="r" t="t"/>
                <a:pathLst>
                  <a:path extrusionOk="0" h="16534" w="19089">
                    <a:moveTo>
                      <a:pt x="4742" y="0"/>
                    </a:moveTo>
                    <a:lnTo>
                      <a:pt x="1" y="8235"/>
                    </a:lnTo>
                    <a:lnTo>
                      <a:pt x="4742" y="16534"/>
                    </a:lnTo>
                    <a:lnTo>
                      <a:pt x="14288" y="16534"/>
                    </a:lnTo>
                    <a:lnTo>
                      <a:pt x="19089" y="8235"/>
                    </a:lnTo>
                    <a:lnTo>
                      <a:pt x="14288"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rot="-5400000">
                <a:off x="509090" y="4418819"/>
                <a:ext cx="312933" cy="271034"/>
              </a:xfrm>
              <a:custGeom>
                <a:rect b="b" l="l" r="r" t="t"/>
                <a:pathLst>
                  <a:path extrusionOk="0" h="16534" w="19090">
                    <a:moveTo>
                      <a:pt x="4742" y="0"/>
                    </a:moveTo>
                    <a:lnTo>
                      <a:pt x="1" y="8235"/>
                    </a:lnTo>
                    <a:lnTo>
                      <a:pt x="4742" y="16534"/>
                    </a:lnTo>
                    <a:lnTo>
                      <a:pt x="14288" y="16534"/>
                    </a:lnTo>
                    <a:lnTo>
                      <a:pt x="19089" y="8235"/>
                    </a:lnTo>
                    <a:lnTo>
                      <a:pt x="14288"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p:nvPr/>
            </p:nvSpPr>
            <p:spPr>
              <a:xfrm rot="-5400000">
                <a:off x="890093" y="4915793"/>
                <a:ext cx="192251" cy="166745"/>
              </a:xfrm>
              <a:custGeom>
                <a:rect b="b" l="l" r="r" t="t"/>
                <a:pathLst>
                  <a:path extrusionOk="0" h="10172" w="11728">
                    <a:moveTo>
                      <a:pt x="2935" y="1"/>
                    </a:moveTo>
                    <a:lnTo>
                      <a:pt x="0" y="5116"/>
                    </a:lnTo>
                    <a:lnTo>
                      <a:pt x="2935" y="10171"/>
                    </a:lnTo>
                    <a:lnTo>
                      <a:pt x="8798" y="10171"/>
                    </a:lnTo>
                    <a:lnTo>
                      <a:pt x="11728" y="5116"/>
                    </a:lnTo>
                    <a:lnTo>
                      <a:pt x="8798" y="1"/>
                    </a:lnTo>
                    <a:close/>
                  </a:path>
                </a:pathLst>
              </a:custGeom>
              <a:solidFill>
                <a:srgbClr val="FFFFFF">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7"/>
              <p:cNvSpPr/>
              <p:nvPr/>
            </p:nvSpPr>
            <p:spPr>
              <a:xfrm rot="-5400000">
                <a:off x="527393" y="2616568"/>
                <a:ext cx="125829" cy="109387"/>
              </a:xfrm>
              <a:custGeom>
                <a:rect b="b" l="l" r="r" t="t"/>
                <a:pathLst>
                  <a:path extrusionOk="0" h="6673" w="7676">
                    <a:moveTo>
                      <a:pt x="1872" y="1"/>
                    </a:moveTo>
                    <a:lnTo>
                      <a:pt x="0" y="3369"/>
                    </a:lnTo>
                    <a:lnTo>
                      <a:pt x="1872" y="6673"/>
                    </a:lnTo>
                    <a:lnTo>
                      <a:pt x="5739" y="6673"/>
                    </a:lnTo>
                    <a:lnTo>
                      <a:pt x="7675" y="3369"/>
                    </a:lnTo>
                    <a:lnTo>
                      <a:pt x="5739" y="1"/>
                    </a:lnTo>
                    <a:close/>
                  </a:path>
                </a:pathLst>
              </a:custGeom>
              <a:solidFill>
                <a:srgbClr val="FFFFFF">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
              <p:cNvSpPr/>
              <p:nvPr/>
            </p:nvSpPr>
            <p:spPr>
              <a:xfrm rot="-5400000">
                <a:off x="681815" y="3512799"/>
                <a:ext cx="126812" cy="109469"/>
              </a:xfrm>
              <a:custGeom>
                <a:rect b="b" l="l" r="r" t="t"/>
                <a:pathLst>
                  <a:path extrusionOk="0" h="6678" w="7736">
                    <a:moveTo>
                      <a:pt x="1937" y="1"/>
                    </a:moveTo>
                    <a:lnTo>
                      <a:pt x="0" y="3309"/>
                    </a:lnTo>
                    <a:lnTo>
                      <a:pt x="1937" y="6678"/>
                    </a:lnTo>
                    <a:lnTo>
                      <a:pt x="5804" y="6678"/>
                    </a:lnTo>
                    <a:lnTo>
                      <a:pt x="7735" y="3309"/>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7"/>
              <p:cNvSpPr/>
              <p:nvPr/>
            </p:nvSpPr>
            <p:spPr>
              <a:xfrm rot="-5400000">
                <a:off x="81055" y="1560616"/>
                <a:ext cx="126829" cy="109486"/>
              </a:xfrm>
              <a:custGeom>
                <a:rect b="b" l="l" r="r" t="t"/>
                <a:pathLst>
                  <a:path extrusionOk="0" h="6679" w="7737">
                    <a:moveTo>
                      <a:pt x="1932" y="1"/>
                    </a:moveTo>
                    <a:lnTo>
                      <a:pt x="1" y="3369"/>
                    </a:lnTo>
                    <a:lnTo>
                      <a:pt x="1932" y="6678"/>
                    </a:lnTo>
                    <a:lnTo>
                      <a:pt x="5800" y="6678"/>
                    </a:lnTo>
                    <a:lnTo>
                      <a:pt x="7736" y="3369"/>
                    </a:lnTo>
                    <a:lnTo>
                      <a:pt x="5800" y="1"/>
                    </a:lnTo>
                    <a:close/>
                  </a:path>
                </a:pathLst>
              </a:custGeom>
              <a:solidFill>
                <a:srgbClr val="FFFFFF">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
              <p:cNvSpPr/>
              <p:nvPr/>
            </p:nvSpPr>
            <p:spPr>
              <a:xfrm rot="-5400000">
                <a:off x="224321" y="4322728"/>
                <a:ext cx="192251" cy="166663"/>
              </a:xfrm>
              <a:custGeom>
                <a:rect b="b" l="l" r="r" t="t"/>
                <a:pathLst>
                  <a:path extrusionOk="0" h="10167" w="11728">
                    <a:moveTo>
                      <a:pt x="2935" y="1"/>
                    </a:moveTo>
                    <a:lnTo>
                      <a:pt x="0" y="5051"/>
                    </a:lnTo>
                    <a:lnTo>
                      <a:pt x="2935" y="10166"/>
                    </a:lnTo>
                    <a:lnTo>
                      <a:pt x="8798" y="10166"/>
                    </a:lnTo>
                    <a:lnTo>
                      <a:pt x="11728" y="5051"/>
                    </a:lnTo>
                    <a:lnTo>
                      <a:pt x="8798" y="1"/>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
              <p:cNvSpPr/>
              <p:nvPr/>
            </p:nvSpPr>
            <p:spPr>
              <a:xfrm rot="-5400000">
                <a:off x="169496" y="2232008"/>
                <a:ext cx="193317" cy="166663"/>
              </a:xfrm>
              <a:custGeom>
                <a:rect b="b" l="l" r="r" t="t"/>
                <a:pathLst>
                  <a:path extrusionOk="0" h="10167" w="11793">
                    <a:moveTo>
                      <a:pt x="2934" y="1"/>
                    </a:moveTo>
                    <a:lnTo>
                      <a:pt x="0" y="5116"/>
                    </a:lnTo>
                    <a:lnTo>
                      <a:pt x="2934" y="10166"/>
                    </a:lnTo>
                    <a:lnTo>
                      <a:pt x="8798" y="10166"/>
                    </a:lnTo>
                    <a:lnTo>
                      <a:pt x="11792" y="5116"/>
                    </a:lnTo>
                    <a:lnTo>
                      <a:pt x="8798" y="1"/>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rot="-5400000">
                <a:off x="417550" y="4845770"/>
                <a:ext cx="193333" cy="166646"/>
              </a:xfrm>
              <a:custGeom>
                <a:rect b="b" l="l" r="r" t="t"/>
                <a:pathLst>
                  <a:path extrusionOk="0" h="10166" w="11794">
                    <a:moveTo>
                      <a:pt x="2935" y="0"/>
                    </a:moveTo>
                    <a:lnTo>
                      <a:pt x="1" y="5115"/>
                    </a:lnTo>
                    <a:lnTo>
                      <a:pt x="2935" y="10166"/>
                    </a:lnTo>
                    <a:lnTo>
                      <a:pt x="8799" y="10166"/>
                    </a:lnTo>
                    <a:lnTo>
                      <a:pt x="11793" y="5115"/>
                    </a:lnTo>
                    <a:lnTo>
                      <a:pt x="8799"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
              <p:cNvSpPr/>
              <p:nvPr/>
            </p:nvSpPr>
            <p:spPr>
              <a:xfrm rot="-5400000">
                <a:off x="48332" y="4723592"/>
                <a:ext cx="192251" cy="166646"/>
              </a:xfrm>
              <a:custGeom>
                <a:rect b="b" l="l" r="r" t="t"/>
                <a:pathLst>
                  <a:path extrusionOk="0" h="10166" w="11728">
                    <a:moveTo>
                      <a:pt x="2930" y="0"/>
                    </a:moveTo>
                    <a:lnTo>
                      <a:pt x="0" y="5050"/>
                    </a:lnTo>
                    <a:lnTo>
                      <a:pt x="2930" y="10166"/>
                    </a:lnTo>
                    <a:lnTo>
                      <a:pt x="8794" y="10166"/>
                    </a:lnTo>
                    <a:lnTo>
                      <a:pt x="11728" y="5050"/>
                    </a:lnTo>
                    <a:lnTo>
                      <a:pt x="8794" y="0"/>
                    </a:lnTo>
                    <a:close/>
                  </a:path>
                </a:pathLst>
              </a:custGeom>
              <a:solidFill>
                <a:srgbClr val="FFFFFF">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rot="-5400000">
                <a:off x="457375" y="1871494"/>
                <a:ext cx="192268" cy="166728"/>
              </a:xfrm>
              <a:custGeom>
                <a:rect b="b" l="l" r="r" t="t"/>
                <a:pathLst>
                  <a:path extrusionOk="0" h="10171" w="11729">
                    <a:moveTo>
                      <a:pt x="2930" y="0"/>
                    </a:moveTo>
                    <a:lnTo>
                      <a:pt x="1" y="5055"/>
                    </a:lnTo>
                    <a:lnTo>
                      <a:pt x="2930" y="10171"/>
                    </a:lnTo>
                    <a:lnTo>
                      <a:pt x="8794" y="10171"/>
                    </a:lnTo>
                    <a:lnTo>
                      <a:pt x="11728" y="5055"/>
                    </a:lnTo>
                    <a:lnTo>
                      <a:pt x="8794"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p:nvPr/>
            </p:nvSpPr>
            <p:spPr>
              <a:xfrm rot="-5400000">
                <a:off x="67336" y="2629290"/>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rot="-5400000">
                <a:off x="-227699" y="3652415"/>
                <a:ext cx="312916" cy="269968"/>
              </a:xfrm>
              <a:custGeom>
                <a:rect b="b" l="l" r="r" t="t"/>
                <a:pathLst>
                  <a:path extrusionOk="0" h="16469" w="19089">
                    <a:moveTo>
                      <a:pt x="4806" y="0"/>
                    </a:moveTo>
                    <a:lnTo>
                      <a:pt x="1" y="8234"/>
                    </a:lnTo>
                    <a:lnTo>
                      <a:pt x="4806" y="16468"/>
                    </a:lnTo>
                    <a:lnTo>
                      <a:pt x="14288" y="16468"/>
                    </a:lnTo>
                    <a:lnTo>
                      <a:pt x="19089" y="8234"/>
                    </a:lnTo>
                    <a:lnTo>
                      <a:pt x="14288"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rot="-5400000">
                <a:off x="1098134" y="4720526"/>
                <a:ext cx="312916" cy="271050"/>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rot="-5400000">
                <a:off x="361839" y="3651883"/>
                <a:ext cx="312916" cy="271034"/>
              </a:xfrm>
              <a:custGeom>
                <a:rect b="b" l="l" r="r" t="t"/>
                <a:pathLst>
                  <a:path extrusionOk="0" h="16534" w="19089">
                    <a:moveTo>
                      <a:pt x="4806" y="1"/>
                    </a:moveTo>
                    <a:lnTo>
                      <a:pt x="1" y="8235"/>
                    </a:lnTo>
                    <a:lnTo>
                      <a:pt x="4806" y="16534"/>
                    </a:lnTo>
                    <a:lnTo>
                      <a:pt x="14288" y="16534"/>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rot="-5400000">
                <a:off x="67336" y="3140586"/>
                <a:ext cx="312916" cy="271034"/>
              </a:xfrm>
              <a:custGeom>
                <a:rect b="b" l="l" r="r" t="t"/>
                <a:pathLst>
                  <a:path extrusionOk="0" h="16534" w="19089">
                    <a:moveTo>
                      <a:pt x="4806" y="0"/>
                    </a:moveTo>
                    <a:lnTo>
                      <a:pt x="1" y="8235"/>
                    </a:lnTo>
                    <a:lnTo>
                      <a:pt x="4806" y="16534"/>
                    </a:lnTo>
                    <a:lnTo>
                      <a:pt x="14348" y="16534"/>
                    </a:lnTo>
                    <a:lnTo>
                      <a:pt x="19089" y="8235"/>
                    </a:lnTo>
                    <a:lnTo>
                      <a:pt x="143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rot="-5400000">
                <a:off x="-80456" y="3908064"/>
                <a:ext cx="312916" cy="269968"/>
              </a:xfrm>
              <a:custGeom>
                <a:rect b="b" l="l" r="r" t="t"/>
                <a:pathLst>
                  <a:path extrusionOk="0" h="16469" w="19089">
                    <a:moveTo>
                      <a:pt x="4742" y="1"/>
                    </a:moveTo>
                    <a:lnTo>
                      <a:pt x="1" y="8235"/>
                    </a:lnTo>
                    <a:lnTo>
                      <a:pt x="4742" y="16469"/>
                    </a:lnTo>
                    <a:lnTo>
                      <a:pt x="14288" y="16469"/>
                    </a:lnTo>
                    <a:lnTo>
                      <a:pt x="19089" y="8235"/>
                    </a:lnTo>
                    <a:lnTo>
                      <a:pt x="142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rot="-5400000">
                <a:off x="214596" y="3907531"/>
                <a:ext cx="312916" cy="271034"/>
              </a:xfrm>
              <a:custGeom>
                <a:rect b="b" l="l" r="r" t="t"/>
                <a:pathLst>
                  <a:path extrusionOk="0" h="16534" w="19089">
                    <a:moveTo>
                      <a:pt x="4742" y="0"/>
                    </a:moveTo>
                    <a:lnTo>
                      <a:pt x="1" y="8234"/>
                    </a:lnTo>
                    <a:lnTo>
                      <a:pt x="4742" y="16533"/>
                    </a:lnTo>
                    <a:lnTo>
                      <a:pt x="14288" y="16533"/>
                    </a:lnTo>
                    <a:lnTo>
                      <a:pt x="19089" y="8234"/>
                    </a:lnTo>
                    <a:lnTo>
                      <a:pt x="14288" y="0"/>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rot="-5400000">
                <a:off x="-80456" y="3396767"/>
                <a:ext cx="312916" cy="269968"/>
              </a:xfrm>
              <a:custGeom>
                <a:rect b="b" l="l" r="r" t="t"/>
                <a:pathLst>
                  <a:path extrusionOk="0" h="16469" w="19089">
                    <a:moveTo>
                      <a:pt x="4806" y="1"/>
                    </a:moveTo>
                    <a:lnTo>
                      <a:pt x="1" y="8235"/>
                    </a:lnTo>
                    <a:lnTo>
                      <a:pt x="4806" y="16469"/>
                    </a:lnTo>
                    <a:lnTo>
                      <a:pt x="14288" y="16469"/>
                    </a:lnTo>
                    <a:lnTo>
                      <a:pt x="19089" y="8235"/>
                    </a:lnTo>
                    <a:lnTo>
                      <a:pt x="14288" y="1"/>
                    </a:lnTo>
                    <a:close/>
                  </a:path>
                </a:pathLst>
              </a:custGeom>
              <a:solidFill>
                <a:srgbClr val="FFFFFF">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rot="-5400000">
                <a:off x="178283" y="4611058"/>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p:nvPr/>
            </p:nvSpPr>
            <p:spPr>
              <a:xfrm rot="-5400000">
                <a:off x="233899" y="5033458"/>
                <a:ext cx="312933" cy="271034"/>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
              <p:cNvSpPr/>
              <p:nvPr/>
            </p:nvSpPr>
            <p:spPr>
              <a:xfrm rot="-5400000">
                <a:off x="803601" y="4418811"/>
                <a:ext cx="312933" cy="271050"/>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rot="-5400000">
                <a:off x="361839" y="3140586"/>
                <a:ext cx="312916" cy="271034"/>
              </a:xfrm>
              <a:custGeom>
                <a:rect b="b" l="l" r="r" t="t"/>
                <a:pathLst>
                  <a:path extrusionOk="0" h="16534" w="19089">
                    <a:moveTo>
                      <a:pt x="4806" y="1"/>
                    </a:moveTo>
                    <a:lnTo>
                      <a:pt x="1" y="8235"/>
                    </a:lnTo>
                    <a:lnTo>
                      <a:pt x="4806" y="16534"/>
                    </a:lnTo>
                    <a:lnTo>
                      <a:pt x="14348" y="16534"/>
                    </a:lnTo>
                    <a:lnTo>
                      <a:pt x="19089" y="8235"/>
                    </a:lnTo>
                    <a:lnTo>
                      <a:pt x="1434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rot="-5400000">
                <a:off x="214596" y="2884938"/>
                <a:ext cx="312916" cy="271034"/>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rot="-5400000">
                <a:off x="214596" y="3396234"/>
                <a:ext cx="312916" cy="271034"/>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rot="-5400000">
                <a:off x="-227699" y="3141119"/>
                <a:ext cx="312916" cy="269968"/>
              </a:xfrm>
              <a:custGeom>
                <a:rect b="b" l="l" r="r" t="t"/>
                <a:pathLst>
                  <a:path extrusionOk="0" h="16469" w="19089">
                    <a:moveTo>
                      <a:pt x="4806" y="0"/>
                    </a:moveTo>
                    <a:lnTo>
                      <a:pt x="1" y="8234"/>
                    </a:lnTo>
                    <a:lnTo>
                      <a:pt x="4806" y="16468"/>
                    </a:lnTo>
                    <a:lnTo>
                      <a:pt x="14348" y="16468"/>
                    </a:lnTo>
                    <a:lnTo>
                      <a:pt x="19089" y="8234"/>
                    </a:lnTo>
                    <a:lnTo>
                      <a:pt x="14348" y="0"/>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17"/>
            <p:cNvGrpSpPr/>
            <p:nvPr/>
          </p:nvGrpSpPr>
          <p:grpSpPr>
            <a:xfrm rot="-696">
              <a:off x="169576" y="-121861"/>
              <a:ext cx="1929403" cy="1026442"/>
              <a:chOff x="1489774" y="1713050"/>
              <a:chExt cx="3908048" cy="2079502"/>
            </a:xfrm>
          </p:grpSpPr>
          <p:sp>
            <p:nvSpPr>
              <p:cNvPr id="296" name="Google Shape;296;p17"/>
              <p:cNvSpPr/>
              <p:nvPr/>
            </p:nvSpPr>
            <p:spPr>
              <a:xfrm>
                <a:off x="1489774" y="3455720"/>
                <a:ext cx="390465" cy="336832"/>
              </a:xfrm>
              <a:custGeom>
                <a:rect b="b" l="l" r="r" t="t"/>
                <a:pathLst>
                  <a:path extrusionOk="0" h="16469" w="19089">
                    <a:moveTo>
                      <a:pt x="4806" y="0"/>
                    </a:moveTo>
                    <a:lnTo>
                      <a:pt x="1" y="8234"/>
                    </a:lnTo>
                    <a:lnTo>
                      <a:pt x="4806" y="16469"/>
                    </a:lnTo>
                    <a:lnTo>
                      <a:pt x="14288" y="16469"/>
                    </a:lnTo>
                    <a:lnTo>
                      <a:pt x="19089" y="8234"/>
                    </a:lnTo>
                    <a:lnTo>
                      <a:pt x="1428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4920573" y="1859189"/>
                <a:ext cx="477250" cy="411750"/>
              </a:xfrm>
              <a:custGeom>
                <a:rect b="b" l="l" r="r" t="t"/>
                <a:pathLst>
                  <a:path extrusionOk="0" h="16470" w="19090">
                    <a:moveTo>
                      <a:pt x="4742" y="1"/>
                    </a:moveTo>
                    <a:lnTo>
                      <a:pt x="1" y="8235"/>
                    </a:lnTo>
                    <a:lnTo>
                      <a:pt x="4742" y="16469"/>
                    </a:lnTo>
                    <a:lnTo>
                      <a:pt x="14288" y="16469"/>
                    </a:lnTo>
                    <a:lnTo>
                      <a:pt x="19089" y="8235"/>
                    </a:lnTo>
                    <a:lnTo>
                      <a:pt x="14288" y="1"/>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
              <p:cNvSpPr/>
              <p:nvPr/>
            </p:nvSpPr>
            <p:spPr>
              <a:xfrm>
                <a:off x="4057943" y="2725201"/>
                <a:ext cx="477225" cy="411725"/>
              </a:xfrm>
              <a:custGeom>
                <a:rect b="b" l="l" r="r" t="t"/>
                <a:pathLst>
                  <a:path extrusionOk="0" h="16469" w="19089">
                    <a:moveTo>
                      <a:pt x="4806" y="1"/>
                    </a:moveTo>
                    <a:lnTo>
                      <a:pt x="1" y="8235"/>
                    </a:lnTo>
                    <a:lnTo>
                      <a:pt x="4806" y="16469"/>
                    </a:lnTo>
                    <a:lnTo>
                      <a:pt x="14348" y="16469"/>
                    </a:lnTo>
                    <a:lnTo>
                      <a:pt x="19089" y="8235"/>
                    </a:lnTo>
                    <a:lnTo>
                      <a:pt x="14348" y="1"/>
                    </a:lnTo>
                    <a:close/>
                  </a:path>
                </a:pathLst>
              </a:custGeom>
              <a:solidFill>
                <a:srgbClr val="FF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p:nvPr/>
            </p:nvSpPr>
            <p:spPr>
              <a:xfrm>
                <a:off x="3276700" y="2611300"/>
                <a:ext cx="477225" cy="413375"/>
              </a:xfrm>
              <a:custGeom>
                <a:rect b="b" l="l" r="r" t="t"/>
                <a:pathLst>
                  <a:path extrusionOk="0" h="16535" w="19089">
                    <a:moveTo>
                      <a:pt x="4806" y="1"/>
                    </a:moveTo>
                    <a:lnTo>
                      <a:pt x="1" y="8300"/>
                    </a:lnTo>
                    <a:lnTo>
                      <a:pt x="4806" y="16534"/>
                    </a:lnTo>
                    <a:lnTo>
                      <a:pt x="14288" y="16534"/>
                    </a:lnTo>
                    <a:lnTo>
                      <a:pt x="19089" y="8300"/>
                    </a:lnTo>
                    <a:lnTo>
                      <a:pt x="14288" y="1"/>
                    </a:ln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p:nvPr/>
            </p:nvSpPr>
            <p:spPr>
              <a:xfrm>
                <a:off x="2496950" y="2611300"/>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p:nvPr/>
            </p:nvSpPr>
            <p:spPr>
              <a:xfrm>
                <a:off x="2107075" y="2837500"/>
                <a:ext cx="477250" cy="411725"/>
              </a:xfrm>
              <a:custGeom>
                <a:rect b="b" l="l" r="r" t="t"/>
                <a:pathLst>
                  <a:path extrusionOk="0" h="16469" w="19090">
                    <a:moveTo>
                      <a:pt x="4742" y="1"/>
                    </a:moveTo>
                    <a:lnTo>
                      <a:pt x="1" y="8235"/>
                    </a:lnTo>
                    <a:lnTo>
                      <a:pt x="4742" y="16469"/>
                    </a:lnTo>
                    <a:lnTo>
                      <a:pt x="14288" y="16469"/>
                    </a:lnTo>
                    <a:lnTo>
                      <a:pt x="19089" y="8235"/>
                    </a:lnTo>
                    <a:lnTo>
                      <a:pt x="14288" y="1"/>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1717200" y="2611300"/>
                <a:ext cx="475750" cy="413375"/>
              </a:xfrm>
              <a:custGeom>
                <a:rect b="b" l="l" r="r" t="t"/>
                <a:pathLst>
                  <a:path extrusionOk="0" h="16535" w="19030">
                    <a:moveTo>
                      <a:pt x="4742" y="1"/>
                    </a:moveTo>
                    <a:lnTo>
                      <a:pt x="1" y="8300"/>
                    </a:lnTo>
                    <a:lnTo>
                      <a:pt x="4742" y="16534"/>
                    </a:lnTo>
                    <a:lnTo>
                      <a:pt x="14288" y="16534"/>
                    </a:lnTo>
                    <a:lnTo>
                      <a:pt x="19029" y="8300"/>
                    </a:lnTo>
                    <a:lnTo>
                      <a:pt x="14288" y="1"/>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3666575" y="2386750"/>
                <a:ext cx="477225" cy="413350"/>
              </a:xfrm>
              <a:custGeom>
                <a:rect b="b" l="l" r="r" t="t"/>
                <a:pathLst>
                  <a:path extrusionOk="0" h="16534" w="19089">
                    <a:moveTo>
                      <a:pt x="4806" y="0"/>
                    </a:moveTo>
                    <a:lnTo>
                      <a:pt x="1" y="8299"/>
                    </a:lnTo>
                    <a:lnTo>
                      <a:pt x="4806" y="16533"/>
                    </a:lnTo>
                    <a:lnTo>
                      <a:pt x="14288" y="16533"/>
                    </a:lnTo>
                    <a:lnTo>
                      <a:pt x="19089" y="8299"/>
                    </a:lnTo>
                    <a:lnTo>
                      <a:pt x="1428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3276700" y="2162175"/>
                <a:ext cx="477225" cy="413350"/>
              </a:xfrm>
              <a:custGeom>
                <a:rect b="b" l="l" r="r" t="t"/>
                <a:pathLst>
                  <a:path extrusionOk="0" h="16534" w="19089">
                    <a:moveTo>
                      <a:pt x="4806" y="1"/>
                    </a:moveTo>
                    <a:lnTo>
                      <a:pt x="1" y="8300"/>
                    </a:lnTo>
                    <a:lnTo>
                      <a:pt x="4806" y="16534"/>
                    </a:lnTo>
                    <a:lnTo>
                      <a:pt x="14288" y="16534"/>
                    </a:lnTo>
                    <a:lnTo>
                      <a:pt x="19089" y="8300"/>
                    </a:lnTo>
                    <a:lnTo>
                      <a:pt x="14288" y="1"/>
                    </a:lnTo>
                    <a:close/>
                  </a:path>
                </a:pathLst>
              </a:custGeom>
              <a:solidFill>
                <a:srgbClr val="F8F8F8">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2886825" y="2386750"/>
                <a:ext cx="477225" cy="413350"/>
              </a:xfrm>
              <a:custGeom>
                <a:rect b="b" l="l" r="r" t="t"/>
                <a:pathLst>
                  <a:path extrusionOk="0" h="16534" w="19089">
                    <a:moveTo>
                      <a:pt x="4742" y="0"/>
                    </a:moveTo>
                    <a:lnTo>
                      <a:pt x="1" y="8299"/>
                    </a:lnTo>
                    <a:lnTo>
                      <a:pt x="4742" y="16533"/>
                    </a:lnTo>
                    <a:lnTo>
                      <a:pt x="14288" y="16533"/>
                    </a:lnTo>
                    <a:lnTo>
                      <a:pt x="19089" y="8299"/>
                    </a:lnTo>
                    <a:lnTo>
                      <a:pt x="1428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3276700" y="1713050"/>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2496950" y="1713050"/>
                <a:ext cx="477250" cy="413350"/>
              </a:xfrm>
              <a:custGeom>
                <a:rect b="b" l="l" r="r" t="t"/>
                <a:pathLst>
                  <a:path extrusionOk="0" h="16534" w="19090">
                    <a:moveTo>
                      <a:pt x="4742" y="0"/>
                    </a:moveTo>
                    <a:lnTo>
                      <a:pt x="1" y="8234"/>
                    </a:lnTo>
                    <a:lnTo>
                      <a:pt x="4742" y="16533"/>
                    </a:lnTo>
                    <a:lnTo>
                      <a:pt x="14288" y="16533"/>
                    </a:lnTo>
                    <a:lnTo>
                      <a:pt x="19089" y="8234"/>
                    </a:lnTo>
                    <a:lnTo>
                      <a:pt x="1428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2107034" y="2386713"/>
                <a:ext cx="477250" cy="413375"/>
              </a:xfrm>
              <a:custGeom>
                <a:rect b="b" l="l" r="r" t="t"/>
                <a:pathLst>
                  <a:path extrusionOk="0" h="16535" w="19090">
                    <a:moveTo>
                      <a:pt x="4742" y="1"/>
                    </a:moveTo>
                    <a:lnTo>
                      <a:pt x="1" y="8300"/>
                    </a:lnTo>
                    <a:lnTo>
                      <a:pt x="4742" y="16534"/>
                    </a:lnTo>
                    <a:lnTo>
                      <a:pt x="14288" y="16534"/>
                    </a:lnTo>
                    <a:lnTo>
                      <a:pt x="19089" y="8300"/>
                    </a:lnTo>
                    <a:lnTo>
                      <a:pt x="14288" y="1"/>
                    </a:lnTo>
                    <a:close/>
                  </a:path>
                </a:pathLst>
              </a:custGeom>
              <a:solidFill>
                <a:srgbClr val="FFFFFF">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4535195" y="2424561"/>
                <a:ext cx="477225" cy="413350"/>
              </a:xfrm>
              <a:custGeom>
                <a:rect b="b" l="l" r="r" t="t"/>
                <a:pathLst>
                  <a:path extrusionOk="0" h="16534" w="19089">
                    <a:moveTo>
                      <a:pt x="4806" y="0"/>
                    </a:moveTo>
                    <a:lnTo>
                      <a:pt x="1" y="8234"/>
                    </a:lnTo>
                    <a:lnTo>
                      <a:pt x="4806" y="16533"/>
                    </a:lnTo>
                    <a:lnTo>
                      <a:pt x="14348" y="16533"/>
                    </a:lnTo>
                    <a:lnTo>
                      <a:pt x="19089" y="8234"/>
                    </a:lnTo>
                    <a:lnTo>
                      <a:pt x="14348" y="0"/>
                    </a:lnTo>
                    <a:close/>
                  </a:path>
                </a:pathLst>
              </a:custGeom>
              <a:solidFill>
                <a:srgbClr val="F8F8F8">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3955770" y="1937618"/>
                <a:ext cx="477225" cy="413350"/>
              </a:xfrm>
              <a:custGeom>
                <a:rect b="b" l="l" r="r" t="t"/>
                <a:pathLst>
                  <a:path extrusionOk="0" h="16534" w="19089">
                    <a:moveTo>
                      <a:pt x="4806" y="0"/>
                    </a:moveTo>
                    <a:lnTo>
                      <a:pt x="1" y="8234"/>
                    </a:lnTo>
                    <a:lnTo>
                      <a:pt x="4806" y="16533"/>
                    </a:lnTo>
                    <a:lnTo>
                      <a:pt x="14288" y="16533"/>
                    </a:lnTo>
                    <a:lnTo>
                      <a:pt x="19089" y="8234"/>
                    </a:lnTo>
                    <a:lnTo>
                      <a:pt x="14288" y="0"/>
                    </a:lnTo>
                    <a:close/>
                  </a:path>
                </a:pathLst>
              </a:custGeom>
              <a:solidFill>
                <a:srgbClr val="F8F8F8">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11" name="Google Shape;311;p17"/>
          <p:cNvPicPr preferRelativeResize="0"/>
          <p:nvPr/>
        </p:nvPicPr>
        <p:blipFill rotWithShape="1">
          <a:blip r:embed="rId2">
            <a:alphaModFix/>
          </a:blip>
          <a:srcRect b="27092" l="0" r="0" t="0"/>
          <a:stretch/>
        </p:blipFill>
        <p:spPr>
          <a:xfrm rot="5399901">
            <a:off x="-62310" y="224204"/>
            <a:ext cx="1037800" cy="7566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mailto:agregory@ucar.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8"/>
          <p:cNvSpPr txBox="1"/>
          <p:nvPr>
            <p:ph type="ctrTitle"/>
          </p:nvPr>
        </p:nvSpPr>
        <p:spPr>
          <a:xfrm>
            <a:off x="307100" y="972575"/>
            <a:ext cx="86700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UFS Community</a:t>
            </a:r>
            <a:endParaRPr sz="6000"/>
          </a:p>
          <a:p>
            <a:pPr indent="0" lvl="0" marL="0" rtl="0" algn="l">
              <a:lnSpc>
                <a:spcPct val="100000"/>
              </a:lnSpc>
              <a:spcBef>
                <a:spcPts val="0"/>
              </a:spcBef>
              <a:spcAft>
                <a:spcPts val="0"/>
              </a:spcAft>
              <a:buSzPct val="82173"/>
              <a:buNone/>
            </a:pPr>
            <a:r>
              <a:rPr lang="en" sz="5111"/>
              <a:t>Social Science Survey Results</a:t>
            </a:r>
            <a:endParaRPr sz="5111"/>
          </a:p>
        </p:txBody>
      </p:sp>
      <p:sp>
        <p:nvSpPr>
          <p:cNvPr id="317" name="Google Shape;317;p18"/>
          <p:cNvSpPr txBox="1"/>
          <p:nvPr>
            <p:ph idx="1" type="subTitle"/>
          </p:nvPr>
        </p:nvSpPr>
        <p:spPr>
          <a:xfrm>
            <a:off x="307102" y="2845475"/>
            <a:ext cx="7688100" cy="721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b="1" lang="en" sz="1660"/>
              <a:t>Alison Gregory, Community Engagement Specialist, UCAR CPAESS</a:t>
            </a:r>
            <a:endParaRPr b="1" sz="1660"/>
          </a:p>
          <a:p>
            <a:pPr indent="0" lvl="0" marL="0" rtl="0" algn="l">
              <a:lnSpc>
                <a:spcPct val="80000"/>
              </a:lnSpc>
              <a:spcBef>
                <a:spcPts val="1000"/>
              </a:spcBef>
              <a:spcAft>
                <a:spcPts val="1000"/>
              </a:spcAft>
              <a:buSzPts val="935"/>
              <a:buNone/>
            </a:pPr>
            <a:r>
              <a:rPr b="1" lang="en" sz="1660"/>
              <a:t>Dr. Hannah Love, Co-Founder, Divergent Science LLC</a:t>
            </a:r>
            <a:endParaRPr b="1" sz="1660"/>
          </a:p>
        </p:txBody>
      </p:sp>
      <p:sp>
        <p:nvSpPr>
          <p:cNvPr id="318" name="Google Shape;318;p18"/>
          <p:cNvSpPr txBox="1"/>
          <p:nvPr>
            <p:ph idx="1" type="subTitle"/>
          </p:nvPr>
        </p:nvSpPr>
        <p:spPr>
          <a:xfrm>
            <a:off x="405827" y="4209025"/>
            <a:ext cx="7688100" cy="3891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1000"/>
              </a:spcBef>
              <a:spcAft>
                <a:spcPts val="1000"/>
              </a:spcAft>
              <a:buSzPts val="935"/>
              <a:buNone/>
            </a:pPr>
            <a:r>
              <a:rPr b="1" lang="en" sz="1660"/>
              <a:t>September 10, 2025</a:t>
            </a:r>
            <a:endParaRPr b="1" sz="16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7"/>
          <p:cNvSpPr txBox="1"/>
          <p:nvPr>
            <p:ph type="title"/>
          </p:nvPr>
        </p:nvSpPr>
        <p:spPr>
          <a:xfrm>
            <a:off x="1303800" y="608924"/>
            <a:ext cx="7290600" cy="99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3500"/>
              <a:t>This Network: Demographics</a:t>
            </a:r>
            <a:endParaRPr sz="3500"/>
          </a:p>
        </p:txBody>
      </p:sp>
      <p:sp>
        <p:nvSpPr>
          <p:cNvPr id="407" name="Google Shape;407;p27"/>
          <p:cNvSpPr/>
          <p:nvPr/>
        </p:nvSpPr>
        <p:spPr>
          <a:xfrm>
            <a:off x="951226" y="1534155"/>
            <a:ext cx="1200300" cy="11736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Nunito"/>
                <a:ea typeface="Nunito"/>
                <a:cs typeface="Nunito"/>
                <a:sym typeface="Nunito"/>
              </a:rPr>
              <a:t>88%</a:t>
            </a:r>
            <a:endParaRPr b="1" sz="1800">
              <a:latin typeface="Nunito"/>
              <a:ea typeface="Nunito"/>
              <a:cs typeface="Nunito"/>
              <a:sym typeface="Nunito"/>
            </a:endParaRPr>
          </a:p>
        </p:txBody>
      </p:sp>
      <p:sp>
        <p:nvSpPr>
          <p:cNvPr id="408" name="Google Shape;408;p27"/>
          <p:cNvSpPr txBox="1"/>
          <p:nvPr/>
        </p:nvSpPr>
        <p:spPr>
          <a:xfrm>
            <a:off x="2201326" y="1905392"/>
            <a:ext cx="5621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Respondents are </a:t>
            </a:r>
            <a:r>
              <a:rPr b="1" lang="en" sz="1600">
                <a:solidFill>
                  <a:schemeClr val="dk2"/>
                </a:solidFill>
                <a:latin typeface="Nunito"/>
                <a:ea typeface="Nunito"/>
                <a:cs typeface="Nunito"/>
                <a:sym typeface="Nunito"/>
              </a:rPr>
              <a:t>mid-career or later</a:t>
            </a:r>
            <a:endParaRPr b="1" sz="1600">
              <a:solidFill>
                <a:schemeClr val="dk2"/>
              </a:solidFill>
              <a:latin typeface="Nunito"/>
              <a:ea typeface="Nunito"/>
              <a:cs typeface="Nunito"/>
              <a:sym typeface="Nunito"/>
            </a:endParaRPr>
          </a:p>
        </p:txBody>
      </p:sp>
      <p:sp>
        <p:nvSpPr>
          <p:cNvPr id="409" name="Google Shape;409;p27"/>
          <p:cNvSpPr/>
          <p:nvPr/>
        </p:nvSpPr>
        <p:spPr>
          <a:xfrm>
            <a:off x="181700" y="3192696"/>
            <a:ext cx="1100700" cy="1090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Nunito"/>
                <a:ea typeface="Nunito"/>
                <a:cs typeface="Nunito"/>
                <a:sym typeface="Nunito"/>
              </a:rPr>
              <a:t>71%</a:t>
            </a:r>
            <a:endParaRPr b="1" sz="2000">
              <a:solidFill>
                <a:schemeClr val="lt1"/>
              </a:solidFill>
              <a:latin typeface="Nunito"/>
              <a:ea typeface="Nunito"/>
              <a:cs typeface="Nunito"/>
              <a:sym typeface="Nunito"/>
            </a:endParaRPr>
          </a:p>
        </p:txBody>
      </p:sp>
      <p:sp>
        <p:nvSpPr>
          <p:cNvPr id="410" name="Google Shape;410;p27"/>
          <p:cNvSpPr txBox="1"/>
          <p:nvPr/>
        </p:nvSpPr>
        <p:spPr>
          <a:xfrm>
            <a:off x="1303800" y="3460546"/>
            <a:ext cx="5621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Respondents have Doctoral Degree</a:t>
            </a:r>
            <a:endParaRPr sz="1600">
              <a:solidFill>
                <a:schemeClr val="dk2"/>
              </a:solidFill>
              <a:latin typeface="Nunito"/>
              <a:ea typeface="Nunito"/>
              <a:cs typeface="Nunito"/>
              <a:sym typeface="Nunito"/>
            </a:endParaRPr>
          </a:p>
        </p:txBody>
      </p:sp>
      <p:sp>
        <p:nvSpPr>
          <p:cNvPr id="411" name="Google Shape;411;p27"/>
          <p:cNvSpPr/>
          <p:nvPr/>
        </p:nvSpPr>
        <p:spPr>
          <a:xfrm>
            <a:off x="1179350" y="3891646"/>
            <a:ext cx="675000" cy="6870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Nunito"/>
                <a:ea typeface="Nunito"/>
                <a:cs typeface="Nunito"/>
                <a:sym typeface="Nunito"/>
              </a:rPr>
              <a:t>97%</a:t>
            </a:r>
            <a:endParaRPr b="1" sz="900">
              <a:solidFill>
                <a:schemeClr val="lt1"/>
              </a:solidFill>
              <a:latin typeface="Nunito"/>
              <a:ea typeface="Nunito"/>
              <a:cs typeface="Nunito"/>
              <a:sym typeface="Nunito"/>
            </a:endParaRPr>
          </a:p>
        </p:txBody>
      </p:sp>
      <p:sp>
        <p:nvSpPr>
          <p:cNvPr id="412" name="Google Shape;412;p27"/>
          <p:cNvSpPr txBox="1"/>
          <p:nvPr/>
        </p:nvSpPr>
        <p:spPr>
          <a:xfrm>
            <a:off x="1854350" y="4019596"/>
            <a:ext cx="5621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Respondents have Doctoral Degree OR Master’s Degree</a:t>
            </a:r>
            <a:endParaRPr sz="16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16" name="Shape 416"/>
        <p:cNvGrpSpPr/>
        <p:nvPr/>
      </p:nvGrpSpPr>
      <p:grpSpPr>
        <a:xfrm>
          <a:off x="0" y="0"/>
          <a:ext cx="0" cy="0"/>
          <a:chOff x="0" y="0"/>
          <a:chExt cx="0" cy="0"/>
        </a:xfrm>
      </p:grpSpPr>
      <p:sp>
        <p:nvSpPr>
          <p:cNvPr id="417" name="Google Shape;417;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Edges - Who do you work with?</a:t>
            </a:r>
            <a:endParaRPr/>
          </a:p>
        </p:txBody>
      </p:sp>
      <p:sp>
        <p:nvSpPr>
          <p:cNvPr id="418" name="Google Shape;418;p28"/>
          <p:cNvSpPr txBox="1"/>
          <p:nvPr>
            <p:ph idx="1" type="body"/>
          </p:nvPr>
        </p:nvSpPr>
        <p:spPr>
          <a:xfrm>
            <a:off x="1516925" y="1558600"/>
            <a:ext cx="6778200" cy="5040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400"/>
              </a:spcBef>
              <a:spcAft>
                <a:spcPts val="0"/>
              </a:spcAft>
              <a:buClr>
                <a:schemeClr val="dk1"/>
              </a:buClr>
              <a:buSzPts val="1800"/>
              <a:buChar char="➔"/>
            </a:pPr>
            <a:r>
              <a:rPr lang="en" sz="1800"/>
              <a:t>I attend the same meetings, conferences, or workshops as this person.</a:t>
            </a:r>
            <a:endParaRPr sz="1800"/>
          </a:p>
        </p:txBody>
      </p:sp>
      <p:sp>
        <p:nvSpPr>
          <p:cNvPr id="419" name="Google Shape;419;p28"/>
          <p:cNvSpPr txBox="1"/>
          <p:nvPr/>
        </p:nvSpPr>
        <p:spPr>
          <a:xfrm>
            <a:off x="1516925" y="2724438"/>
            <a:ext cx="5966400" cy="4341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400"/>
              </a:spcBef>
              <a:spcAft>
                <a:spcPts val="0"/>
              </a:spcAft>
              <a:buClr>
                <a:schemeClr val="dk1"/>
              </a:buClr>
              <a:buSzPts val="1800"/>
              <a:buFont typeface="Nunito"/>
              <a:buChar char="➔"/>
            </a:pPr>
            <a:r>
              <a:rPr lang="en" sz="1800">
                <a:solidFill>
                  <a:schemeClr val="dk2"/>
                </a:solidFill>
                <a:latin typeface="Nunito"/>
                <a:ea typeface="Nunito"/>
                <a:cs typeface="Nunito"/>
                <a:sym typeface="Nunito"/>
              </a:rPr>
              <a:t>I occasionally meet one-on-one with this person.</a:t>
            </a:r>
            <a:endParaRPr sz="1800">
              <a:latin typeface="Nunito"/>
              <a:ea typeface="Nunito"/>
              <a:cs typeface="Nunito"/>
              <a:sym typeface="Nunito"/>
            </a:endParaRPr>
          </a:p>
        </p:txBody>
      </p:sp>
      <p:sp>
        <p:nvSpPr>
          <p:cNvPr id="420" name="Google Shape;420;p28"/>
          <p:cNvSpPr txBox="1"/>
          <p:nvPr/>
        </p:nvSpPr>
        <p:spPr>
          <a:xfrm>
            <a:off x="1516925" y="3852125"/>
            <a:ext cx="5731500" cy="6834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400"/>
              </a:spcBef>
              <a:spcAft>
                <a:spcPts val="0"/>
              </a:spcAft>
              <a:buClr>
                <a:schemeClr val="dk1"/>
              </a:buClr>
              <a:buSzPts val="1800"/>
              <a:buFont typeface="Nunito"/>
              <a:buChar char="➔"/>
            </a:pPr>
            <a:r>
              <a:rPr lang="en" sz="1800">
                <a:solidFill>
                  <a:schemeClr val="dk2"/>
                </a:solidFill>
                <a:latin typeface="Nunito"/>
                <a:ea typeface="Nunito"/>
                <a:cs typeface="Nunito"/>
                <a:sym typeface="Nunito"/>
              </a:rPr>
              <a:t>I have collaborated on a shared research project, publication, or presentation with this person.</a:t>
            </a:r>
            <a:endParaRPr sz="1800">
              <a:latin typeface="Nunito"/>
              <a:ea typeface="Nunito"/>
              <a:cs typeface="Nunito"/>
              <a:sym typeface="Nunito"/>
            </a:endParaRPr>
          </a:p>
        </p:txBody>
      </p:sp>
      <p:grpSp>
        <p:nvGrpSpPr>
          <p:cNvPr id="421" name="Google Shape;421;p28"/>
          <p:cNvGrpSpPr/>
          <p:nvPr/>
        </p:nvGrpSpPr>
        <p:grpSpPr>
          <a:xfrm>
            <a:off x="270295" y="3694181"/>
            <a:ext cx="1124333" cy="999307"/>
            <a:chOff x="7929578" y="4284365"/>
            <a:chExt cx="395266" cy="351312"/>
          </a:xfrm>
        </p:grpSpPr>
        <p:sp>
          <p:nvSpPr>
            <p:cNvPr id="422" name="Google Shape;422;p28"/>
            <p:cNvSpPr/>
            <p:nvPr/>
          </p:nvSpPr>
          <p:spPr>
            <a:xfrm>
              <a:off x="7954213" y="4588668"/>
              <a:ext cx="11394" cy="47009"/>
            </a:xfrm>
            <a:custGeom>
              <a:rect b="b" l="l" r="r" t="t"/>
              <a:pathLst>
                <a:path extrusionOk="0" h="1477" w="358">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rgbClr val="657E93"/>
            </a:solidFill>
            <a:ln>
              <a:noFill/>
            </a:ln>
          </p:spPr>
          <p:txBody>
            <a:bodyPr anchorCtr="0" anchor="ctr" bIns="260050" lIns="260050" spcFirstLastPara="1" rIns="260050" wrap="square" tIns="260050">
              <a:noAutofit/>
            </a:bodyPr>
            <a:lstStyle/>
            <a:p>
              <a:pPr indent="0" lvl="0" marL="0" rtl="0" algn="l">
                <a:spcBef>
                  <a:spcPts val="0"/>
                </a:spcBef>
                <a:spcAft>
                  <a:spcPts val="0"/>
                </a:spcAft>
                <a:buNone/>
              </a:pPr>
              <a:r>
                <a:t/>
              </a:r>
              <a:endParaRPr/>
            </a:p>
          </p:txBody>
        </p:sp>
        <p:sp>
          <p:nvSpPr>
            <p:cNvPr id="423" name="Google Shape;423;p28"/>
            <p:cNvSpPr/>
            <p:nvPr/>
          </p:nvSpPr>
          <p:spPr>
            <a:xfrm>
              <a:off x="7929578" y="4432522"/>
              <a:ext cx="213372" cy="203155"/>
            </a:xfrm>
            <a:custGeom>
              <a:rect b="b" l="l" r="r" t="t"/>
              <a:pathLst>
                <a:path extrusionOk="0" h="6383" w="6704">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rgbClr val="657E93"/>
            </a:solidFill>
            <a:ln>
              <a:noFill/>
            </a:ln>
          </p:spPr>
          <p:txBody>
            <a:bodyPr anchorCtr="0" anchor="ctr" bIns="260050" lIns="260050" spcFirstLastPara="1" rIns="260050" wrap="square" tIns="260050">
              <a:noAutofit/>
            </a:bodyPr>
            <a:lstStyle/>
            <a:p>
              <a:pPr indent="0" lvl="0" marL="0" rtl="0" algn="l">
                <a:spcBef>
                  <a:spcPts val="0"/>
                </a:spcBef>
                <a:spcAft>
                  <a:spcPts val="0"/>
                </a:spcAft>
                <a:buNone/>
              </a:pPr>
              <a:r>
                <a:t/>
              </a:r>
              <a:endParaRPr/>
            </a:p>
          </p:txBody>
        </p:sp>
        <p:sp>
          <p:nvSpPr>
            <p:cNvPr id="424" name="Google Shape;424;p28"/>
            <p:cNvSpPr/>
            <p:nvPr/>
          </p:nvSpPr>
          <p:spPr>
            <a:xfrm>
              <a:off x="8090243" y="4284365"/>
              <a:ext cx="234601" cy="196344"/>
            </a:xfrm>
            <a:custGeom>
              <a:rect b="b" l="l" r="r" t="t"/>
              <a:pathLst>
                <a:path extrusionOk="0" h="6169" w="7371">
                  <a:moveTo>
                    <a:pt x="572" y="1"/>
                  </a:moveTo>
                  <a:cubicBezTo>
                    <a:pt x="251" y="1"/>
                    <a:pt x="1" y="251"/>
                    <a:pt x="1" y="560"/>
                  </a:cubicBezTo>
                  <a:lnTo>
                    <a:pt x="1" y="5275"/>
                  </a:lnTo>
                  <a:cubicBezTo>
                    <a:pt x="1" y="5382"/>
                    <a:pt x="72" y="5454"/>
                    <a:pt x="179" y="5454"/>
                  </a:cubicBezTo>
                  <a:cubicBezTo>
                    <a:pt x="286" y="5454"/>
                    <a:pt x="358" y="5382"/>
                    <a:pt x="358" y="5275"/>
                  </a:cubicBezTo>
                  <a:lnTo>
                    <a:pt x="358" y="560"/>
                  </a:lnTo>
                  <a:cubicBezTo>
                    <a:pt x="358" y="441"/>
                    <a:pt x="453" y="358"/>
                    <a:pt x="572" y="358"/>
                  </a:cubicBezTo>
                  <a:lnTo>
                    <a:pt x="6787" y="358"/>
                  </a:lnTo>
                  <a:cubicBezTo>
                    <a:pt x="6906" y="358"/>
                    <a:pt x="7002" y="441"/>
                    <a:pt x="7002" y="560"/>
                  </a:cubicBezTo>
                  <a:lnTo>
                    <a:pt x="7002" y="5608"/>
                  </a:lnTo>
                  <a:cubicBezTo>
                    <a:pt x="7002" y="5728"/>
                    <a:pt x="6906" y="5811"/>
                    <a:pt x="6787" y="5811"/>
                  </a:cubicBezTo>
                  <a:lnTo>
                    <a:pt x="2191" y="5811"/>
                  </a:lnTo>
                  <a:cubicBezTo>
                    <a:pt x="2084" y="5811"/>
                    <a:pt x="2013" y="5894"/>
                    <a:pt x="2013" y="5989"/>
                  </a:cubicBezTo>
                  <a:cubicBezTo>
                    <a:pt x="2013" y="6097"/>
                    <a:pt x="2084" y="6168"/>
                    <a:pt x="2191" y="6168"/>
                  </a:cubicBezTo>
                  <a:lnTo>
                    <a:pt x="6787" y="6168"/>
                  </a:lnTo>
                  <a:cubicBezTo>
                    <a:pt x="7097" y="6168"/>
                    <a:pt x="7359" y="5918"/>
                    <a:pt x="7359" y="5608"/>
                  </a:cubicBezTo>
                  <a:lnTo>
                    <a:pt x="7359" y="560"/>
                  </a:lnTo>
                  <a:cubicBezTo>
                    <a:pt x="7371" y="251"/>
                    <a:pt x="7097" y="1"/>
                    <a:pt x="6787" y="1"/>
                  </a:cubicBezTo>
                  <a:close/>
                </a:path>
              </a:pathLst>
            </a:custGeom>
            <a:solidFill>
              <a:srgbClr val="657E93"/>
            </a:solidFill>
            <a:ln>
              <a:noFill/>
            </a:ln>
          </p:spPr>
          <p:txBody>
            <a:bodyPr anchorCtr="0" anchor="ctr" bIns="260050" lIns="260050" spcFirstLastPara="1" rIns="260050" wrap="square" tIns="260050">
              <a:noAutofit/>
            </a:bodyPr>
            <a:lstStyle/>
            <a:p>
              <a:pPr indent="0" lvl="0" marL="0" rtl="0" algn="l">
                <a:spcBef>
                  <a:spcPts val="0"/>
                </a:spcBef>
                <a:spcAft>
                  <a:spcPts val="0"/>
                </a:spcAft>
                <a:buNone/>
              </a:pPr>
              <a:r>
                <a:t/>
              </a:r>
              <a:endParaRPr/>
            </a:p>
          </p:txBody>
        </p:sp>
        <p:sp>
          <p:nvSpPr>
            <p:cNvPr id="425" name="Google Shape;425;p28"/>
            <p:cNvSpPr/>
            <p:nvPr/>
          </p:nvSpPr>
          <p:spPr>
            <a:xfrm>
              <a:off x="8145591" y="4309382"/>
              <a:ext cx="136063" cy="135299"/>
            </a:xfrm>
            <a:custGeom>
              <a:rect b="b" l="l" r="r" t="t"/>
              <a:pathLst>
                <a:path extrusionOk="0" h="4251" w="4275">
                  <a:moveTo>
                    <a:pt x="1953" y="739"/>
                  </a:moveTo>
                  <a:cubicBezTo>
                    <a:pt x="2322" y="739"/>
                    <a:pt x="2655" y="882"/>
                    <a:pt x="2917" y="1084"/>
                  </a:cubicBezTo>
                  <a:lnTo>
                    <a:pt x="1822" y="2179"/>
                  </a:lnTo>
                  <a:cubicBezTo>
                    <a:pt x="1750" y="2263"/>
                    <a:pt x="1750" y="2382"/>
                    <a:pt x="1822" y="2441"/>
                  </a:cubicBezTo>
                  <a:cubicBezTo>
                    <a:pt x="1845" y="2465"/>
                    <a:pt x="1905" y="2501"/>
                    <a:pt x="1953" y="2501"/>
                  </a:cubicBezTo>
                  <a:cubicBezTo>
                    <a:pt x="2000" y="2501"/>
                    <a:pt x="2048" y="2477"/>
                    <a:pt x="2084" y="2441"/>
                  </a:cubicBezTo>
                  <a:lnTo>
                    <a:pt x="2643" y="1882"/>
                  </a:lnTo>
                  <a:cubicBezTo>
                    <a:pt x="2715" y="2001"/>
                    <a:pt x="2762" y="2155"/>
                    <a:pt x="2762" y="2298"/>
                  </a:cubicBezTo>
                  <a:cubicBezTo>
                    <a:pt x="2762" y="2739"/>
                    <a:pt x="2405" y="3096"/>
                    <a:pt x="1965" y="3096"/>
                  </a:cubicBezTo>
                  <a:cubicBezTo>
                    <a:pt x="1536" y="3096"/>
                    <a:pt x="1179" y="2739"/>
                    <a:pt x="1179" y="2298"/>
                  </a:cubicBezTo>
                  <a:cubicBezTo>
                    <a:pt x="1179" y="1870"/>
                    <a:pt x="1536" y="1513"/>
                    <a:pt x="1965" y="1513"/>
                  </a:cubicBezTo>
                  <a:cubicBezTo>
                    <a:pt x="2072" y="1513"/>
                    <a:pt x="2143" y="1441"/>
                    <a:pt x="2143" y="1334"/>
                  </a:cubicBezTo>
                  <a:cubicBezTo>
                    <a:pt x="2143" y="1227"/>
                    <a:pt x="2072" y="1155"/>
                    <a:pt x="1965" y="1155"/>
                  </a:cubicBezTo>
                  <a:cubicBezTo>
                    <a:pt x="1334" y="1155"/>
                    <a:pt x="822" y="1679"/>
                    <a:pt x="822" y="2298"/>
                  </a:cubicBezTo>
                  <a:cubicBezTo>
                    <a:pt x="822" y="2941"/>
                    <a:pt x="1345" y="3453"/>
                    <a:pt x="1965" y="3453"/>
                  </a:cubicBezTo>
                  <a:cubicBezTo>
                    <a:pt x="2607" y="3453"/>
                    <a:pt x="3119" y="2929"/>
                    <a:pt x="3119" y="2298"/>
                  </a:cubicBezTo>
                  <a:cubicBezTo>
                    <a:pt x="3119" y="2060"/>
                    <a:pt x="3036" y="1822"/>
                    <a:pt x="2893" y="1632"/>
                  </a:cubicBezTo>
                  <a:lnTo>
                    <a:pt x="3191" y="1334"/>
                  </a:lnTo>
                  <a:cubicBezTo>
                    <a:pt x="3381" y="1608"/>
                    <a:pt x="3512" y="1953"/>
                    <a:pt x="3512" y="2310"/>
                  </a:cubicBezTo>
                  <a:cubicBezTo>
                    <a:pt x="3512" y="3168"/>
                    <a:pt x="2822" y="3870"/>
                    <a:pt x="1953" y="3870"/>
                  </a:cubicBezTo>
                  <a:cubicBezTo>
                    <a:pt x="1095" y="3870"/>
                    <a:pt x="393" y="3168"/>
                    <a:pt x="393" y="2310"/>
                  </a:cubicBezTo>
                  <a:cubicBezTo>
                    <a:pt x="393" y="1441"/>
                    <a:pt x="1095" y="739"/>
                    <a:pt x="1953" y="739"/>
                  </a:cubicBezTo>
                  <a:close/>
                  <a:moveTo>
                    <a:pt x="3500" y="0"/>
                  </a:moveTo>
                  <a:cubicBezTo>
                    <a:pt x="3393" y="0"/>
                    <a:pt x="3322" y="72"/>
                    <a:pt x="3322" y="179"/>
                  </a:cubicBezTo>
                  <a:lnTo>
                    <a:pt x="3322" y="679"/>
                  </a:lnTo>
                  <a:lnTo>
                    <a:pt x="3179" y="834"/>
                  </a:lnTo>
                  <a:cubicBezTo>
                    <a:pt x="2846" y="548"/>
                    <a:pt x="2417" y="381"/>
                    <a:pt x="1941" y="381"/>
                  </a:cubicBezTo>
                  <a:cubicBezTo>
                    <a:pt x="869" y="381"/>
                    <a:pt x="0" y="1251"/>
                    <a:pt x="0" y="2322"/>
                  </a:cubicBezTo>
                  <a:cubicBezTo>
                    <a:pt x="0" y="3394"/>
                    <a:pt x="869" y="4251"/>
                    <a:pt x="1941" y="4251"/>
                  </a:cubicBezTo>
                  <a:cubicBezTo>
                    <a:pt x="3012" y="4251"/>
                    <a:pt x="3870" y="3394"/>
                    <a:pt x="3870" y="2322"/>
                  </a:cubicBezTo>
                  <a:cubicBezTo>
                    <a:pt x="3870" y="1858"/>
                    <a:pt x="3715" y="1429"/>
                    <a:pt x="3429" y="1084"/>
                  </a:cubicBezTo>
                  <a:lnTo>
                    <a:pt x="3572" y="941"/>
                  </a:lnTo>
                  <a:lnTo>
                    <a:pt x="4084" y="941"/>
                  </a:lnTo>
                  <a:cubicBezTo>
                    <a:pt x="4191" y="941"/>
                    <a:pt x="4262" y="858"/>
                    <a:pt x="4262" y="751"/>
                  </a:cubicBezTo>
                  <a:cubicBezTo>
                    <a:pt x="4262" y="655"/>
                    <a:pt x="4191" y="584"/>
                    <a:pt x="4084" y="584"/>
                  </a:cubicBezTo>
                  <a:lnTo>
                    <a:pt x="3929" y="584"/>
                  </a:lnTo>
                  <a:lnTo>
                    <a:pt x="4203" y="310"/>
                  </a:lnTo>
                  <a:cubicBezTo>
                    <a:pt x="4274" y="239"/>
                    <a:pt x="4274" y="120"/>
                    <a:pt x="4203" y="60"/>
                  </a:cubicBezTo>
                  <a:cubicBezTo>
                    <a:pt x="4167" y="24"/>
                    <a:pt x="4120" y="6"/>
                    <a:pt x="4073" y="6"/>
                  </a:cubicBezTo>
                  <a:cubicBezTo>
                    <a:pt x="4027" y="6"/>
                    <a:pt x="3983" y="24"/>
                    <a:pt x="3953" y="60"/>
                  </a:cubicBezTo>
                  <a:lnTo>
                    <a:pt x="3679" y="322"/>
                  </a:lnTo>
                  <a:lnTo>
                    <a:pt x="3679" y="179"/>
                  </a:lnTo>
                  <a:cubicBezTo>
                    <a:pt x="3679" y="72"/>
                    <a:pt x="3608" y="0"/>
                    <a:pt x="3500" y="0"/>
                  </a:cubicBezTo>
                  <a:close/>
                </a:path>
              </a:pathLst>
            </a:custGeom>
            <a:solidFill>
              <a:srgbClr val="657E93"/>
            </a:solidFill>
            <a:ln>
              <a:noFill/>
            </a:ln>
          </p:spPr>
          <p:txBody>
            <a:bodyPr anchorCtr="0" anchor="ctr" bIns="260050" lIns="260050" spcFirstLastPara="1" rIns="260050" wrap="square" tIns="260050">
              <a:noAutofit/>
            </a:bodyPr>
            <a:lstStyle/>
            <a:p>
              <a:pPr indent="0" lvl="0" marL="0" rtl="0" algn="l">
                <a:spcBef>
                  <a:spcPts val="0"/>
                </a:spcBef>
                <a:spcAft>
                  <a:spcPts val="0"/>
                </a:spcAft>
                <a:buNone/>
              </a:pPr>
              <a:r>
                <a:t/>
              </a:r>
              <a:endParaRPr/>
            </a:p>
          </p:txBody>
        </p:sp>
      </p:grpSp>
      <p:grpSp>
        <p:nvGrpSpPr>
          <p:cNvPr id="426" name="Google Shape;426;p28"/>
          <p:cNvGrpSpPr/>
          <p:nvPr/>
        </p:nvGrpSpPr>
        <p:grpSpPr>
          <a:xfrm>
            <a:off x="542375" y="1835054"/>
            <a:ext cx="6461468" cy="1400838"/>
            <a:chOff x="542375" y="2009304"/>
            <a:chExt cx="6461468" cy="1400838"/>
          </a:xfrm>
        </p:grpSpPr>
        <p:sp>
          <p:nvSpPr>
            <p:cNvPr id="427" name="Google Shape;427;p28"/>
            <p:cNvSpPr/>
            <p:nvPr/>
          </p:nvSpPr>
          <p:spPr>
            <a:xfrm>
              <a:off x="542375" y="2726750"/>
              <a:ext cx="799093" cy="683392"/>
            </a:xfrm>
            <a:custGeom>
              <a:rect b="b" l="l" r="r" t="t"/>
              <a:pathLst>
                <a:path extrusionOk="0" h="8404" w="10431">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p:nvPr/>
          </p:nvSpPr>
          <p:spPr>
            <a:xfrm>
              <a:off x="6965173" y="2009304"/>
              <a:ext cx="38670" cy="27181"/>
            </a:xfrm>
            <a:custGeom>
              <a:rect b="b" l="l" r="r" t="t"/>
              <a:pathLst>
                <a:path extrusionOk="0" h="854" w="1215">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28"/>
          <p:cNvSpPr/>
          <p:nvPr/>
        </p:nvSpPr>
        <p:spPr>
          <a:xfrm>
            <a:off x="326700" y="1468900"/>
            <a:ext cx="1124329" cy="683403"/>
          </a:xfrm>
          <a:custGeom>
            <a:rect b="b" l="l" r="r" t="t"/>
            <a:pathLst>
              <a:path extrusionOk="0" h="9109" w="10919">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34" name="Shape 434"/>
        <p:cNvGrpSpPr/>
        <p:nvPr/>
      </p:nvGrpSpPr>
      <p:grpSpPr>
        <a:xfrm>
          <a:off x="0" y="0"/>
          <a:ext cx="0" cy="0"/>
          <a:chOff x="0" y="0"/>
          <a:chExt cx="0" cy="0"/>
        </a:xfrm>
      </p:grpSpPr>
      <p:sp>
        <p:nvSpPr>
          <p:cNvPr id="435" name="Google Shape;435;p29"/>
          <p:cNvSpPr txBox="1"/>
          <p:nvPr>
            <p:ph type="title"/>
          </p:nvPr>
        </p:nvSpPr>
        <p:spPr>
          <a:xfrm>
            <a:off x="498900" y="419625"/>
            <a:ext cx="7030500" cy="999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Play"/>
              <a:buNone/>
            </a:pPr>
            <a:r>
              <a:rPr lang="en"/>
              <a:t>3 Observations of Our Network</a:t>
            </a:r>
            <a:endParaRPr/>
          </a:p>
        </p:txBody>
      </p:sp>
      <p:sp>
        <p:nvSpPr>
          <p:cNvPr id="436" name="Google Shape;436;p29"/>
          <p:cNvSpPr txBox="1"/>
          <p:nvPr>
            <p:ph idx="1" type="body"/>
          </p:nvPr>
        </p:nvSpPr>
        <p:spPr>
          <a:xfrm>
            <a:off x="84650" y="1786664"/>
            <a:ext cx="4285800" cy="358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b="1" lang="en" sz="2000">
                <a:solidFill>
                  <a:schemeClr val="accent1"/>
                </a:solidFill>
              </a:rPr>
              <a:t>Homogeneity</a:t>
            </a:r>
            <a:r>
              <a:rPr b="1" lang="en" sz="2000">
                <a:solidFill>
                  <a:schemeClr val="accent1"/>
                </a:solidFill>
              </a:rPr>
              <a:t> </a:t>
            </a:r>
            <a:endParaRPr sz="2000">
              <a:solidFill>
                <a:schemeClr val="accent1"/>
              </a:solidFill>
            </a:endParaRPr>
          </a:p>
        </p:txBody>
      </p:sp>
      <p:sp>
        <p:nvSpPr>
          <p:cNvPr id="437" name="Google Shape;437;p29"/>
          <p:cNvSpPr txBox="1"/>
          <p:nvPr/>
        </p:nvSpPr>
        <p:spPr>
          <a:xfrm>
            <a:off x="250225" y="2959436"/>
            <a:ext cx="59913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b="1" lang="en" sz="2000">
                <a:solidFill>
                  <a:schemeClr val="accent1"/>
                </a:solidFill>
                <a:latin typeface="Nunito"/>
                <a:ea typeface="Nunito"/>
                <a:cs typeface="Nunito"/>
                <a:sym typeface="Nunito"/>
              </a:rPr>
              <a:t>Code users and non-code users</a:t>
            </a:r>
            <a:r>
              <a:rPr b="1" lang="en" sz="2000">
                <a:solidFill>
                  <a:schemeClr val="accent1"/>
                </a:solidFill>
                <a:latin typeface="Nunito"/>
                <a:ea typeface="Nunito"/>
                <a:cs typeface="Nunito"/>
                <a:sym typeface="Nunito"/>
              </a:rPr>
              <a:t> </a:t>
            </a:r>
            <a:endParaRPr sz="2000"/>
          </a:p>
        </p:txBody>
      </p:sp>
      <p:sp>
        <p:nvSpPr>
          <p:cNvPr id="438" name="Google Shape;438;p29"/>
          <p:cNvSpPr txBox="1"/>
          <p:nvPr/>
        </p:nvSpPr>
        <p:spPr>
          <a:xfrm>
            <a:off x="1761207" y="4109325"/>
            <a:ext cx="65823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b="1" lang="en" sz="2000">
                <a:solidFill>
                  <a:schemeClr val="accent1"/>
                </a:solidFill>
                <a:latin typeface="Nunito"/>
                <a:ea typeface="Nunito"/>
                <a:cs typeface="Nunito"/>
                <a:sym typeface="Nunito"/>
              </a:rPr>
              <a:t>Different kinds of working relationships</a:t>
            </a:r>
            <a:endParaRPr sz="2000"/>
          </a:p>
        </p:txBody>
      </p:sp>
      <p:grpSp>
        <p:nvGrpSpPr>
          <p:cNvPr id="439" name="Google Shape;439;p29"/>
          <p:cNvGrpSpPr/>
          <p:nvPr/>
        </p:nvGrpSpPr>
        <p:grpSpPr>
          <a:xfrm>
            <a:off x="2040184" y="1356836"/>
            <a:ext cx="899871" cy="914390"/>
            <a:chOff x="7529411" y="2414659"/>
            <a:chExt cx="355863" cy="362292"/>
          </a:xfrm>
        </p:grpSpPr>
        <p:sp>
          <p:nvSpPr>
            <p:cNvPr id="440" name="Google Shape;440;p29"/>
            <p:cNvSpPr/>
            <p:nvPr/>
          </p:nvSpPr>
          <p:spPr>
            <a:xfrm>
              <a:off x="7687816" y="2443081"/>
              <a:ext cx="45481" cy="15946"/>
            </a:xfrm>
            <a:custGeom>
              <a:rect b="b" l="l" r="r" t="t"/>
              <a:pathLst>
                <a:path extrusionOk="0" h="501" w="1429">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1" name="Google Shape;441;p29"/>
            <p:cNvSpPr/>
            <p:nvPr/>
          </p:nvSpPr>
          <p:spPr>
            <a:xfrm>
              <a:off x="7648764" y="2414659"/>
              <a:ext cx="123204" cy="168654"/>
            </a:xfrm>
            <a:custGeom>
              <a:rect b="b" l="l" r="r" t="t"/>
              <a:pathLst>
                <a:path extrusionOk="0" h="5299" w="3871">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2" name="Google Shape;442;p29"/>
            <p:cNvSpPr/>
            <p:nvPr/>
          </p:nvSpPr>
          <p:spPr>
            <a:xfrm>
              <a:off x="7670757" y="2551072"/>
              <a:ext cx="10248" cy="33005"/>
            </a:xfrm>
            <a:custGeom>
              <a:rect b="b" l="l" r="r" t="t"/>
              <a:pathLst>
                <a:path extrusionOk="0" h="1037" w="322">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3" name="Google Shape;443;p29"/>
            <p:cNvSpPr/>
            <p:nvPr/>
          </p:nvSpPr>
          <p:spPr>
            <a:xfrm>
              <a:off x="7738963" y="2551072"/>
              <a:ext cx="10280" cy="33005"/>
            </a:xfrm>
            <a:custGeom>
              <a:rect b="b" l="l" r="r" t="t"/>
              <a:pathLst>
                <a:path extrusionOk="0" h="1037" w="323">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4" name="Google Shape;444;p29"/>
            <p:cNvSpPr/>
            <p:nvPr/>
          </p:nvSpPr>
          <p:spPr>
            <a:xfrm>
              <a:off x="7568432" y="2635956"/>
              <a:ext cx="45513" cy="15946"/>
            </a:xfrm>
            <a:custGeom>
              <a:rect b="b" l="l" r="r" t="t"/>
              <a:pathLst>
                <a:path extrusionOk="0" h="501" w="143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5" name="Google Shape;445;p29"/>
            <p:cNvSpPr/>
            <p:nvPr/>
          </p:nvSpPr>
          <p:spPr>
            <a:xfrm>
              <a:off x="7529411" y="2607916"/>
              <a:ext cx="123172" cy="168654"/>
            </a:xfrm>
            <a:custGeom>
              <a:rect b="b" l="l" r="r" t="t"/>
              <a:pathLst>
                <a:path extrusionOk="0" h="5299" w="387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6" name="Google Shape;446;p29"/>
            <p:cNvSpPr/>
            <p:nvPr/>
          </p:nvSpPr>
          <p:spPr>
            <a:xfrm>
              <a:off x="7551754" y="2743946"/>
              <a:ext cx="10280" cy="33005"/>
            </a:xfrm>
            <a:custGeom>
              <a:rect b="b" l="l" r="r" t="t"/>
              <a:pathLst>
                <a:path extrusionOk="0" h="1037" w="323">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7" name="Google Shape;447;p29"/>
            <p:cNvSpPr/>
            <p:nvPr/>
          </p:nvSpPr>
          <p:spPr>
            <a:xfrm>
              <a:off x="7619610"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8" name="Google Shape;448;p29"/>
            <p:cNvSpPr/>
            <p:nvPr/>
          </p:nvSpPr>
          <p:spPr>
            <a:xfrm>
              <a:off x="7773464" y="2584427"/>
              <a:ext cx="111810" cy="192525"/>
            </a:xfrm>
            <a:custGeom>
              <a:rect b="b" l="l" r="r" t="t"/>
              <a:pathLst>
                <a:path extrusionOk="0" h="6049" w="3513">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49" name="Google Shape;449;p29"/>
            <p:cNvSpPr/>
            <p:nvPr/>
          </p:nvSpPr>
          <p:spPr>
            <a:xfrm>
              <a:off x="7795043" y="2750789"/>
              <a:ext cx="11012" cy="26162"/>
            </a:xfrm>
            <a:custGeom>
              <a:rect b="b" l="l" r="r" t="t"/>
              <a:pathLst>
                <a:path extrusionOk="0" h="822" w="346">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50" name="Google Shape;450;p29"/>
            <p:cNvSpPr/>
            <p:nvPr/>
          </p:nvSpPr>
          <p:spPr>
            <a:xfrm>
              <a:off x="7851887" y="2750789"/>
              <a:ext cx="10662" cy="26162"/>
            </a:xfrm>
            <a:custGeom>
              <a:rect b="b" l="l" r="r" t="t"/>
              <a:pathLst>
                <a:path extrusionOk="0" h="822" w="335">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sp>
          <p:nvSpPr>
            <p:cNvPr id="451" name="Google Shape;451;p29"/>
            <p:cNvSpPr/>
            <p:nvPr/>
          </p:nvSpPr>
          <p:spPr>
            <a:xfrm>
              <a:off x="7641189" y="2595789"/>
              <a:ext cx="136826" cy="113147"/>
            </a:xfrm>
            <a:custGeom>
              <a:rect b="b" l="l" r="r" t="t"/>
              <a:pathLst>
                <a:path extrusionOk="0" h="3555" w="4299">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252175" lIns="252175" spcFirstLastPara="1" rIns="252175" wrap="square" tIns="252175">
              <a:noAutofit/>
            </a:bodyPr>
            <a:lstStyle/>
            <a:p>
              <a:pPr indent="0" lvl="0" marL="0" rtl="0" algn="l">
                <a:spcBef>
                  <a:spcPts val="0"/>
                </a:spcBef>
                <a:spcAft>
                  <a:spcPts val="0"/>
                </a:spcAft>
                <a:buNone/>
              </a:pPr>
              <a:r>
                <a:t/>
              </a:r>
              <a:endParaRPr/>
            </a:p>
          </p:txBody>
        </p:sp>
      </p:grpSp>
      <p:grpSp>
        <p:nvGrpSpPr>
          <p:cNvPr id="452" name="Google Shape;452;p29"/>
          <p:cNvGrpSpPr/>
          <p:nvPr/>
        </p:nvGrpSpPr>
        <p:grpSpPr>
          <a:xfrm>
            <a:off x="4100480" y="2733072"/>
            <a:ext cx="1193519" cy="914405"/>
            <a:chOff x="2567841" y="1994124"/>
            <a:chExt cx="399812" cy="306477"/>
          </a:xfrm>
        </p:grpSpPr>
        <p:sp>
          <p:nvSpPr>
            <p:cNvPr id="453" name="Google Shape;453;p29"/>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rgbClr val="657E93"/>
            </a:solidFill>
            <a:ln>
              <a:noFill/>
            </a:ln>
          </p:spPr>
          <p:txBody>
            <a:bodyPr anchorCtr="0" anchor="ctr" bIns="258825" lIns="258825" spcFirstLastPara="1" rIns="258825" wrap="square" tIns="258825">
              <a:noAutofit/>
            </a:bodyPr>
            <a:lstStyle/>
            <a:p>
              <a:pPr indent="0" lvl="0" marL="0" rtl="0" algn="l">
                <a:spcBef>
                  <a:spcPts val="0"/>
                </a:spcBef>
                <a:spcAft>
                  <a:spcPts val="0"/>
                </a:spcAft>
                <a:buNone/>
              </a:pPr>
              <a:r>
                <a:t/>
              </a:r>
              <a:endParaRPr/>
            </a:p>
          </p:txBody>
        </p:sp>
        <p:sp>
          <p:nvSpPr>
            <p:cNvPr id="454" name="Google Shape;454;p29"/>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rgbClr val="657E93"/>
            </a:solidFill>
            <a:ln>
              <a:noFill/>
            </a:ln>
          </p:spPr>
          <p:txBody>
            <a:bodyPr anchorCtr="0" anchor="ctr" bIns="258825" lIns="258825" spcFirstLastPara="1" rIns="258825" wrap="square" tIns="258825">
              <a:noAutofit/>
            </a:bodyPr>
            <a:lstStyle/>
            <a:p>
              <a:pPr indent="0" lvl="0" marL="0" rtl="0" algn="l">
                <a:spcBef>
                  <a:spcPts val="0"/>
                </a:spcBef>
                <a:spcAft>
                  <a:spcPts val="0"/>
                </a:spcAft>
                <a:buNone/>
              </a:pPr>
              <a:r>
                <a:t/>
              </a:r>
              <a:endParaRPr/>
            </a:p>
          </p:txBody>
        </p:sp>
        <p:sp>
          <p:nvSpPr>
            <p:cNvPr id="455" name="Google Shape;455;p29"/>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rgbClr val="657E93"/>
            </a:solidFill>
            <a:ln>
              <a:noFill/>
            </a:ln>
          </p:spPr>
          <p:txBody>
            <a:bodyPr anchorCtr="0" anchor="ctr" bIns="258825" lIns="258825" spcFirstLastPara="1" rIns="258825" wrap="square" tIns="258825">
              <a:noAutofit/>
            </a:bodyPr>
            <a:lstStyle/>
            <a:p>
              <a:pPr indent="0" lvl="0" marL="0" rtl="0" algn="l">
                <a:spcBef>
                  <a:spcPts val="0"/>
                </a:spcBef>
                <a:spcAft>
                  <a:spcPts val="0"/>
                </a:spcAft>
                <a:buNone/>
              </a:pPr>
              <a:r>
                <a:t/>
              </a:r>
              <a:endParaRPr/>
            </a:p>
          </p:txBody>
        </p:sp>
      </p:grpSp>
      <p:grpSp>
        <p:nvGrpSpPr>
          <p:cNvPr id="456" name="Google Shape;456;p29"/>
          <p:cNvGrpSpPr/>
          <p:nvPr/>
        </p:nvGrpSpPr>
        <p:grpSpPr>
          <a:xfrm>
            <a:off x="6614982" y="3820924"/>
            <a:ext cx="914410" cy="914385"/>
            <a:chOff x="1754279" y="4286593"/>
            <a:chExt cx="351439" cy="345965"/>
          </a:xfrm>
        </p:grpSpPr>
        <p:sp>
          <p:nvSpPr>
            <p:cNvPr id="457" name="Google Shape;457;p29"/>
            <p:cNvSpPr/>
            <p:nvPr/>
          </p:nvSpPr>
          <p:spPr>
            <a:xfrm>
              <a:off x="1799379" y="4550857"/>
              <a:ext cx="28422" cy="27117"/>
            </a:xfrm>
            <a:custGeom>
              <a:rect b="b" l="l" r="r" t="t"/>
              <a:pathLst>
                <a:path extrusionOk="0" h="852" w="893">
                  <a:moveTo>
                    <a:pt x="708" y="1"/>
                  </a:moveTo>
                  <a:cubicBezTo>
                    <a:pt x="667" y="1"/>
                    <a:pt x="625" y="16"/>
                    <a:pt x="595" y="45"/>
                  </a:cubicBezTo>
                  <a:lnTo>
                    <a:pt x="60" y="581"/>
                  </a:lnTo>
                  <a:cubicBezTo>
                    <a:pt x="0" y="641"/>
                    <a:pt x="0" y="748"/>
                    <a:pt x="60" y="807"/>
                  </a:cubicBezTo>
                  <a:cubicBezTo>
                    <a:pt x="89" y="837"/>
                    <a:pt x="131" y="852"/>
                    <a:pt x="173" y="852"/>
                  </a:cubicBezTo>
                  <a:cubicBezTo>
                    <a:pt x="214" y="852"/>
                    <a:pt x="256" y="837"/>
                    <a:pt x="286" y="807"/>
                  </a:cubicBezTo>
                  <a:lnTo>
                    <a:pt x="822" y="272"/>
                  </a:lnTo>
                  <a:cubicBezTo>
                    <a:pt x="893" y="212"/>
                    <a:pt x="893" y="117"/>
                    <a:pt x="822" y="45"/>
                  </a:cubicBezTo>
                  <a:cubicBezTo>
                    <a:pt x="792" y="16"/>
                    <a:pt x="750" y="1"/>
                    <a:pt x="70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a:off x="1833084" y="4584594"/>
              <a:ext cx="27690" cy="27117"/>
            </a:xfrm>
            <a:custGeom>
              <a:rect b="b" l="l" r="r" t="t"/>
              <a:pathLst>
                <a:path extrusionOk="0" h="852" w="870">
                  <a:moveTo>
                    <a:pt x="699" y="0"/>
                  </a:moveTo>
                  <a:cubicBezTo>
                    <a:pt x="659" y="0"/>
                    <a:pt x="620" y="15"/>
                    <a:pt x="596" y="45"/>
                  </a:cubicBezTo>
                  <a:lnTo>
                    <a:pt x="48" y="581"/>
                  </a:lnTo>
                  <a:cubicBezTo>
                    <a:pt x="1" y="640"/>
                    <a:pt x="1" y="747"/>
                    <a:pt x="48" y="807"/>
                  </a:cubicBezTo>
                  <a:cubicBezTo>
                    <a:pt x="78" y="837"/>
                    <a:pt x="120" y="852"/>
                    <a:pt x="161" y="852"/>
                  </a:cubicBezTo>
                  <a:cubicBezTo>
                    <a:pt x="203" y="852"/>
                    <a:pt x="245" y="837"/>
                    <a:pt x="275" y="807"/>
                  </a:cubicBezTo>
                  <a:lnTo>
                    <a:pt x="810" y="271"/>
                  </a:lnTo>
                  <a:cubicBezTo>
                    <a:pt x="870" y="212"/>
                    <a:pt x="870" y="105"/>
                    <a:pt x="810" y="45"/>
                  </a:cubicBezTo>
                  <a:cubicBezTo>
                    <a:pt x="781" y="15"/>
                    <a:pt x="739" y="0"/>
                    <a:pt x="6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a:off x="1816407" y="4567917"/>
              <a:ext cx="28072" cy="27117"/>
            </a:xfrm>
            <a:custGeom>
              <a:rect b="b" l="l" r="r" t="t"/>
              <a:pathLst>
                <a:path extrusionOk="0" h="852" w="882">
                  <a:moveTo>
                    <a:pt x="709" y="0"/>
                  </a:moveTo>
                  <a:cubicBezTo>
                    <a:pt x="668" y="0"/>
                    <a:pt x="626" y="15"/>
                    <a:pt x="596" y="45"/>
                  </a:cubicBezTo>
                  <a:lnTo>
                    <a:pt x="60" y="581"/>
                  </a:lnTo>
                  <a:cubicBezTo>
                    <a:pt x="1" y="640"/>
                    <a:pt x="1" y="748"/>
                    <a:pt x="60" y="807"/>
                  </a:cubicBezTo>
                  <a:cubicBezTo>
                    <a:pt x="90" y="837"/>
                    <a:pt x="132" y="852"/>
                    <a:pt x="172" y="852"/>
                  </a:cubicBezTo>
                  <a:cubicBezTo>
                    <a:pt x="212" y="852"/>
                    <a:pt x="251" y="837"/>
                    <a:pt x="275" y="807"/>
                  </a:cubicBezTo>
                  <a:lnTo>
                    <a:pt x="822" y="271"/>
                  </a:lnTo>
                  <a:cubicBezTo>
                    <a:pt x="882" y="212"/>
                    <a:pt x="882" y="105"/>
                    <a:pt x="822" y="45"/>
                  </a:cubicBezTo>
                  <a:cubicBezTo>
                    <a:pt x="793" y="15"/>
                    <a:pt x="751" y="0"/>
                    <a:pt x="70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1754279" y="4286593"/>
              <a:ext cx="351439" cy="345965"/>
            </a:xfrm>
            <a:custGeom>
              <a:rect b="b" l="l" r="r" t="t"/>
              <a:pathLst>
                <a:path extrusionOk="0" h="10870" w="11042">
                  <a:moveTo>
                    <a:pt x="10656" y="324"/>
                  </a:moveTo>
                  <a:lnTo>
                    <a:pt x="10216" y="1871"/>
                  </a:lnTo>
                  <a:lnTo>
                    <a:pt x="9108" y="776"/>
                  </a:lnTo>
                  <a:lnTo>
                    <a:pt x="10656" y="324"/>
                  </a:lnTo>
                  <a:close/>
                  <a:moveTo>
                    <a:pt x="4632" y="3586"/>
                  </a:moveTo>
                  <a:lnTo>
                    <a:pt x="2679" y="5538"/>
                  </a:lnTo>
                  <a:lnTo>
                    <a:pt x="465" y="5360"/>
                  </a:lnTo>
                  <a:cubicBezTo>
                    <a:pt x="429" y="5360"/>
                    <a:pt x="417" y="5324"/>
                    <a:pt x="441" y="5300"/>
                  </a:cubicBezTo>
                  <a:cubicBezTo>
                    <a:pt x="1393" y="4348"/>
                    <a:pt x="2667" y="3764"/>
                    <a:pt x="4001" y="3645"/>
                  </a:cubicBezTo>
                  <a:lnTo>
                    <a:pt x="4632" y="3586"/>
                  </a:lnTo>
                  <a:close/>
                  <a:moveTo>
                    <a:pt x="2727" y="5955"/>
                  </a:moveTo>
                  <a:lnTo>
                    <a:pt x="3584" y="6812"/>
                  </a:lnTo>
                  <a:lnTo>
                    <a:pt x="3263" y="7146"/>
                  </a:lnTo>
                  <a:lnTo>
                    <a:pt x="2393" y="6277"/>
                  </a:lnTo>
                  <a:lnTo>
                    <a:pt x="2727" y="5955"/>
                  </a:lnTo>
                  <a:close/>
                  <a:moveTo>
                    <a:pt x="2572" y="6920"/>
                  </a:moveTo>
                  <a:lnTo>
                    <a:pt x="3024" y="7360"/>
                  </a:lnTo>
                  <a:lnTo>
                    <a:pt x="2655" y="7753"/>
                  </a:lnTo>
                  <a:lnTo>
                    <a:pt x="2596" y="7813"/>
                  </a:lnTo>
                  <a:lnTo>
                    <a:pt x="2191" y="7408"/>
                  </a:lnTo>
                  <a:cubicBezTo>
                    <a:pt x="2155" y="7384"/>
                    <a:pt x="2155" y="7336"/>
                    <a:pt x="2191" y="7313"/>
                  </a:cubicBezTo>
                  <a:lnTo>
                    <a:pt x="2572" y="6920"/>
                  </a:lnTo>
                  <a:close/>
                  <a:moveTo>
                    <a:pt x="8775" y="895"/>
                  </a:moveTo>
                  <a:lnTo>
                    <a:pt x="10121" y="2229"/>
                  </a:lnTo>
                  <a:lnTo>
                    <a:pt x="9704" y="3598"/>
                  </a:lnTo>
                  <a:lnTo>
                    <a:pt x="5275" y="8039"/>
                  </a:lnTo>
                  <a:lnTo>
                    <a:pt x="4406" y="7170"/>
                  </a:lnTo>
                  <a:lnTo>
                    <a:pt x="6430" y="5146"/>
                  </a:lnTo>
                  <a:cubicBezTo>
                    <a:pt x="6584" y="5003"/>
                    <a:pt x="6608" y="4741"/>
                    <a:pt x="6418" y="4574"/>
                  </a:cubicBezTo>
                  <a:cubicBezTo>
                    <a:pt x="6334" y="4491"/>
                    <a:pt x="6230" y="4449"/>
                    <a:pt x="6127" y="4449"/>
                  </a:cubicBezTo>
                  <a:cubicBezTo>
                    <a:pt x="6025" y="4449"/>
                    <a:pt x="5924" y="4491"/>
                    <a:pt x="5846" y="4574"/>
                  </a:cubicBezTo>
                  <a:lnTo>
                    <a:pt x="3822" y="6598"/>
                  </a:lnTo>
                  <a:lnTo>
                    <a:pt x="2965" y="5729"/>
                  </a:lnTo>
                  <a:lnTo>
                    <a:pt x="7394" y="1300"/>
                  </a:lnTo>
                  <a:lnTo>
                    <a:pt x="8775" y="895"/>
                  </a:lnTo>
                  <a:close/>
                  <a:moveTo>
                    <a:pt x="6126" y="4785"/>
                  </a:moveTo>
                  <a:cubicBezTo>
                    <a:pt x="6153" y="4785"/>
                    <a:pt x="6180" y="4794"/>
                    <a:pt x="6191" y="4812"/>
                  </a:cubicBezTo>
                  <a:cubicBezTo>
                    <a:pt x="6227" y="4836"/>
                    <a:pt x="6239" y="4907"/>
                    <a:pt x="6191" y="4943"/>
                  </a:cubicBezTo>
                  <a:lnTo>
                    <a:pt x="4060" y="7074"/>
                  </a:lnTo>
                  <a:cubicBezTo>
                    <a:pt x="3941" y="7170"/>
                    <a:pt x="3108" y="8003"/>
                    <a:pt x="3024" y="8110"/>
                  </a:cubicBezTo>
                  <a:cubicBezTo>
                    <a:pt x="3005" y="8129"/>
                    <a:pt x="2976" y="8142"/>
                    <a:pt x="2949" y="8142"/>
                  </a:cubicBezTo>
                  <a:cubicBezTo>
                    <a:pt x="2926" y="8142"/>
                    <a:pt x="2904" y="8132"/>
                    <a:pt x="2893" y="8110"/>
                  </a:cubicBezTo>
                  <a:cubicBezTo>
                    <a:pt x="2858" y="8086"/>
                    <a:pt x="2858" y="8003"/>
                    <a:pt x="2893" y="7979"/>
                  </a:cubicBezTo>
                  <a:lnTo>
                    <a:pt x="6060" y="4812"/>
                  </a:lnTo>
                  <a:cubicBezTo>
                    <a:pt x="6072" y="4794"/>
                    <a:pt x="6099" y="4785"/>
                    <a:pt x="6126" y="4785"/>
                  </a:cubicBezTo>
                  <a:close/>
                  <a:moveTo>
                    <a:pt x="4179" y="7396"/>
                  </a:moveTo>
                  <a:lnTo>
                    <a:pt x="5048" y="8253"/>
                  </a:lnTo>
                  <a:lnTo>
                    <a:pt x="4739" y="8586"/>
                  </a:lnTo>
                  <a:lnTo>
                    <a:pt x="4715" y="8586"/>
                  </a:lnTo>
                  <a:lnTo>
                    <a:pt x="3858" y="7729"/>
                  </a:lnTo>
                  <a:lnTo>
                    <a:pt x="4179" y="7396"/>
                  </a:lnTo>
                  <a:close/>
                  <a:moveTo>
                    <a:pt x="3608" y="7944"/>
                  </a:moveTo>
                  <a:lnTo>
                    <a:pt x="4048" y="8396"/>
                  </a:lnTo>
                  <a:lnTo>
                    <a:pt x="3679" y="8801"/>
                  </a:lnTo>
                  <a:cubicBezTo>
                    <a:pt x="3667" y="8813"/>
                    <a:pt x="3632" y="8813"/>
                    <a:pt x="3620" y="8813"/>
                  </a:cubicBezTo>
                  <a:cubicBezTo>
                    <a:pt x="3608" y="8813"/>
                    <a:pt x="3584" y="8813"/>
                    <a:pt x="3560" y="8801"/>
                  </a:cubicBezTo>
                  <a:lnTo>
                    <a:pt x="3155" y="8396"/>
                  </a:lnTo>
                  <a:cubicBezTo>
                    <a:pt x="3191" y="8384"/>
                    <a:pt x="3203" y="8360"/>
                    <a:pt x="3215" y="8336"/>
                  </a:cubicBezTo>
                  <a:lnTo>
                    <a:pt x="3608" y="7944"/>
                  </a:lnTo>
                  <a:close/>
                  <a:moveTo>
                    <a:pt x="10687" y="1"/>
                  </a:moveTo>
                  <a:cubicBezTo>
                    <a:pt x="10658" y="1"/>
                    <a:pt x="10627" y="5"/>
                    <a:pt x="10597" y="14"/>
                  </a:cubicBezTo>
                  <a:cubicBezTo>
                    <a:pt x="9894" y="228"/>
                    <a:pt x="7918" y="800"/>
                    <a:pt x="7263" y="1002"/>
                  </a:cubicBezTo>
                  <a:cubicBezTo>
                    <a:pt x="7239" y="1014"/>
                    <a:pt x="7215" y="1014"/>
                    <a:pt x="7192" y="1038"/>
                  </a:cubicBezTo>
                  <a:lnTo>
                    <a:pt x="4953" y="3276"/>
                  </a:lnTo>
                  <a:lnTo>
                    <a:pt x="3965" y="3360"/>
                  </a:lnTo>
                  <a:cubicBezTo>
                    <a:pt x="2548" y="3479"/>
                    <a:pt x="1203" y="4110"/>
                    <a:pt x="215" y="5110"/>
                  </a:cubicBezTo>
                  <a:cubicBezTo>
                    <a:pt x="0" y="5312"/>
                    <a:pt x="131" y="5681"/>
                    <a:pt x="429" y="5705"/>
                  </a:cubicBezTo>
                  <a:lnTo>
                    <a:pt x="2370" y="5860"/>
                  </a:lnTo>
                  <a:lnTo>
                    <a:pt x="2179" y="6062"/>
                  </a:lnTo>
                  <a:cubicBezTo>
                    <a:pt x="2060" y="6181"/>
                    <a:pt x="2060" y="6384"/>
                    <a:pt x="2179" y="6503"/>
                  </a:cubicBezTo>
                  <a:lnTo>
                    <a:pt x="2370" y="6693"/>
                  </a:lnTo>
                  <a:lnTo>
                    <a:pt x="1977" y="7086"/>
                  </a:lnTo>
                  <a:cubicBezTo>
                    <a:pt x="1834" y="7229"/>
                    <a:pt x="1834" y="7491"/>
                    <a:pt x="1977" y="7634"/>
                  </a:cubicBezTo>
                  <a:lnTo>
                    <a:pt x="3370" y="9015"/>
                  </a:lnTo>
                  <a:cubicBezTo>
                    <a:pt x="3441" y="9092"/>
                    <a:pt x="3539" y="9131"/>
                    <a:pt x="3639" y="9131"/>
                  </a:cubicBezTo>
                  <a:cubicBezTo>
                    <a:pt x="3739" y="9131"/>
                    <a:pt x="3840" y="9092"/>
                    <a:pt x="3917" y="9015"/>
                  </a:cubicBezTo>
                  <a:lnTo>
                    <a:pt x="4298" y="8634"/>
                  </a:lnTo>
                  <a:lnTo>
                    <a:pt x="4477" y="8813"/>
                  </a:lnTo>
                  <a:cubicBezTo>
                    <a:pt x="4548" y="8878"/>
                    <a:pt x="4635" y="8911"/>
                    <a:pt x="4720" y="8911"/>
                  </a:cubicBezTo>
                  <a:cubicBezTo>
                    <a:pt x="4804" y="8911"/>
                    <a:pt x="4888" y="8878"/>
                    <a:pt x="4953" y="8813"/>
                  </a:cubicBezTo>
                  <a:lnTo>
                    <a:pt x="5156" y="8622"/>
                  </a:lnTo>
                  <a:lnTo>
                    <a:pt x="5310" y="10551"/>
                  </a:lnTo>
                  <a:cubicBezTo>
                    <a:pt x="5334" y="10682"/>
                    <a:pt x="5418" y="10801"/>
                    <a:pt x="5537" y="10849"/>
                  </a:cubicBezTo>
                  <a:cubicBezTo>
                    <a:pt x="5577" y="10863"/>
                    <a:pt x="5618" y="10870"/>
                    <a:pt x="5658" y="10870"/>
                  </a:cubicBezTo>
                  <a:cubicBezTo>
                    <a:pt x="5750" y="10870"/>
                    <a:pt x="5840" y="10835"/>
                    <a:pt x="5906" y="10777"/>
                  </a:cubicBezTo>
                  <a:cubicBezTo>
                    <a:pt x="6537" y="10146"/>
                    <a:pt x="7001" y="9420"/>
                    <a:pt x="7299" y="8598"/>
                  </a:cubicBezTo>
                  <a:cubicBezTo>
                    <a:pt x="7323" y="8515"/>
                    <a:pt x="7275" y="8420"/>
                    <a:pt x="7203" y="8396"/>
                  </a:cubicBezTo>
                  <a:cubicBezTo>
                    <a:pt x="7184" y="8388"/>
                    <a:pt x="7164" y="8384"/>
                    <a:pt x="7144" y="8384"/>
                  </a:cubicBezTo>
                  <a:cubicBezTo>
                    <a:pt x="7079" y="8384"/>
                    <a:pt x="7019" y="8425"/>
                    <a:pt x="7001" y="8479"/>
                  </a:cubicBezTo>
                  <a:cubicBezTo>
                    <a:pt x="6715" y="9253"/>
                    <a:pt x="6263" y="9956"/>
                    <a:pt x="5691" y="10539"/>
                  </a:cubicBezTo>
                  <a:cubicBezTo>
                    <a:pt x="5682" y="10544"/>
                    <a:pt x="5670" y="10547"/>
                    <a:pt x="5659" y="10547"/>
                  </a:cubicBezTo>
                  <a:cubicBezTo>
                    <a:pt x="5644" y="10547"/>
                    <a:pt x="5632" y="10541"/>
                    <a:pt x="5632" y="10527"/>
                  </a:cubicBezTo>
                  <a:lnTo>
                    <a:pt x="5429" y="8325"/>
                  </a:lnTo>
                  <a:lnTo>
                    <a:pt x="7382" y="6372"/>
                  </a:lnTo>
                  <a:lnTo>
                    <a:pt x="7382" y="6372"/>
                  </a:lnTo>
                  <a:cubicBezTo>
                    <a:pt x="7323" y="7158"/>
                    <a:pt x="7299" y="7372"/>
                    <a:pt x="7203" y="7765"/>
                  </a:cubicBezTo>
                  <a:cubicBezTo>
                    <a:pt x="7192" y="7860"/>
                    <a:pt x="7239" y="7944"/>
                    <a:pt x="7323" y="7967"/>
                  </a:cubicBezTo>
                  <a:cubicBezTo>
                    <a:pt x="7332" y="7969"/>
                    <a:pt x="7342" y="7969"/>
                    <a:pt x="7351" y="7969"/>
                  </a:cubicBezTo>
                  <a:cubicBezTo>
                    <a:pt x="7434" y="7969"/>
                    <a:pt x="7502" y="7923"/>
                    <a:pt x="7513" y="7848"/>
                  </a:cubicBezTo>
                  <a:cubicBezTo>
                    <a:pt x="7620" y="7348"/>
                    <a:pt x="7632" y="7134"/>
                    <a:pt x="7727" y="6027"/>
                  </a:cubicBezTo>
                  <a:lnTo>
                    <a:pt x="9954" y="3800"/>
                  </a:lnTo>
                  <a:cubicBezTo>
                    <a:pt x="9978" y="3776"/>
                    <a:pt x="9990" y="3753"/>
                    <a:pt x="10001" y="3717"/>
                  </a:cubicBezTo>
                  <a:lnTo>
                    <a:pt x="10454" y="2205"/>
                  </a:lnTo>
                  <a:lnTo>
                    <a:pt x="10990" y="383"/>
                  </a:lnTo>
                  <a:cubicBezTo>
                    <a:pt x="11042" y="196"/>
                    <a:pt x="10885" y="1"/>
                    <a:pt x="106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a:off x="1951705" y="4367117"/>
              <a:ext cx="86062" cy="65437"/>
            </a:xfrm>
            <a:custGeom>
              <a:rect b="b" l="l" r="r" t="t"/>
              <a:pathLst>
                <a:path extrusionOk="0" h="2056" w="2704">
                  <a:moveTo>
                    <a:pt x="905" y="1"/>
                  </a:moveTo>
                  <a:cubicBezTo>
                    <a:pt x="881" y="1"/>
                    <a:pt x="857" y="7"/>
                    <a:pt x="834" y="20"/>
                  </a:cubicBezTo>
                  <a:cubicBezTo>
                    <a:pt x="167" y="330"/>
                    <a:pt x="0" y="1211"/>
                    <a:pt x="524" y="1746"/>
                  </a:cubicBezTo>
                  <a:cubicBezTo>
                    <a:pt x="739" y="1949"/>
                    <a:pt x="1000" y="2056"/>
                    <a:pt x="1274" y="2056"/>
                  </a:cubicBezTo>
                  <a:cubicBezTo>
                    <a:pt x="2227" y="2056"/>
                    <a:pt x="2703" y="913"/>
                    <a:pt x="2024" y="234"/>
                  </a:cubicBezTo>
                  <a:cubicBezTo>
                    <a:pt x="1941" y="151"/>
                    <a:pt x="1834" y="80"/>
                    <a:pt x="1715" y="20"/>
                  </a:cubicBezTo>
                  <a:cubicBezTo>
                    <a:pt x="1696" y="10"/>
                    <a:pt x="1674" y="6"/>
                    <a:pt x="1652" y="6"/>
                  </a:cubicBezTo>
                  <a:cubicBezTo>
                    <a:pt x="1592" y="6"/>
                    <a:pt x="1530" y="39"/>
                    <a:pt x="1512" y="91"/>
                  </a:cubicBezTo>
                  <a:cubicBezTo>
                    <a:pt x="1477" y="163"/>
                    <a:pt x="1512" y="270"/>
                    <a:pt x="1584" y="294"/>
                  </a:cubicBezTo>
                  <a:cubicBezTo>
                    <a:pt x="2060" y="508"/>
                    <a:pt x="2167" y="1127"/>
                    <a:pt x="1810" y="1508"/>
                  </a:cubicBezTo>
                  <a:cubicBezTo>
                    <a:pt x="1667" y="1645"/>
                    <a:pt x="1477" y="1714"/>
                    <a:pt x="1285" y="1714"/>
                  </a:cubicBezTo>
                  <a:cubicBezTo>
                    <a:pt x="1093" y="1714"/>
                    <a:pt x="899" y="1645"/>
                    <a:pt x="750" y="1508"/>
                  </a:cubicBezTo>
                  <a:cubicBezTo>
                    <a:pt x="381" y="1127"/>
                    <a:pt x="500" y="520"/>
                    <a:pt x="977" y="294"/>
                  </a:cubicBezTo>
                  <a:cubicBezTo>
                    <a:pt x="1048" y="270"/>
                    <a:pt x="1096" y="163"/>
                    <a:pt x="1048" y="91"/>
                  </a:cubicBezTo>
                  <a:cubicBezTo>
                    <a:pt x="1022" y="40"/>
                    <a:pt x="966" y="1"/>
                    <a:pt x="90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30"/>
          <p:cNvPicPr preferRelativeResize="0"/>
          <p:nvPr/>
        </p:nvPicPr>
        <p:blipFill>
          <a:blip r:embed="rId3">
            <a:alphaModFix/>
          </a:blip>
          <a:stretch>
            <a:fillRect/>
          </a:stretch>
        </p:blipFill>
        <p:spPr>
          <a:xfrm>
            <a:off x="5018432" y="0"/>
            <a:ext cx="4013337" cy="5143501"/>
          </a:xfrm>
          <a:prstGeom prst="rect">
            <a:avLst/>
          </a:prstGeom>
          <a:noFill/>
          <a:ln>
            <a:noFill/>
          </a:ln>
        </p:spPr>
      </p:pic>
      <p:sp>
        <p:nvSpPr>
          <p:cNvPr id="467" name="Google Shape;467;p30"/>
          <p:cNvSpPr txBox="1"/>
          <p:nvPr>
            <p:ph type="title"/>
          </p:nvPr>
        </p:nvSpPr>
        <p:spPr>
          <a:xfrm>
            <a:off x="1263375" y="6491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Network: Job Type</a:t>
            </a:r>
            <a:endParaRPr/>
          </a:p>
        </p:txBody>
      </p:sp>
      <p:graphicFrame>
        <p:nvGraphicFramePr>
          <p:cNvPr id="468" name="Google Shape;468;p30"/>
          <p:cNvGraphicFramePr/>
          <p:nvPr/>
        </p:nvGraphicFramePr>
        <p:xfrm>
          <a:off x="356486" y="1415987"/>
          <a:ext cx="3000000" cy="3000000"/>
        </p:xfrm>
        <a:graphic>
          <a:graphicData uri="http://schemas.openxmlformats.org/drawingml/2006/table">
            <a:tbl>
              <a:tblPr bandRow="1" firstRow="1">
                <a:noFill/>
                <a:tableStyleId>{6F85C5BA-D700-46FA-AEBC-FEA492E8321A}</a:tableStyleId>
              </a:tblPr>
              <a:tblGrid>
                <a:gridCol w="3173150"/>
                <a:gridCol w="679675"/>
              </a:tblGrid>
              <a:tr h="342550">
                <a:tc gridSpan="2">
                  <a:txBody>
                    <a:bodyPr/>
                    <a:lstStyle/>
                    <a:p>
                      <a:pPr indent="0" lvl="0" marL="0" marR="0" rtl="0" algn="l">
                        <a:spcBef>
                          <a:spcPts val="0"/>
                        </a:spcBef>
                        <a:spcAft>
                          <a:spcPts val="0"/>
                        </a:spcAft>
                        <a:buNone/>
                      </a:pPr>
                      <a:r>
                        <a:rPr lang="en" sz="1700"/>
                        <a:t>Job Type</a:t>
                      </a:r>
                      <a:r>
                        <a:rPr lang="en" sz="1700" u="none" cap="none" strike="noStrike"/>
                        <a:t> </a:t>
                      </a:r>
                      <a:endParaRPr sz="19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hMerge="1"/>
              </a:tr>
              <a:tr h="337450">
                <a:tc>
                  <a:txBody>
                    <a:bodyPr/>
                    <a:lstStyle/>
                    <a:p>
                      <a:pPr indent="0" lvl="0" marL="0" marR="0" rtl="0" algn="l">
                        <a:spcBef>
                          <a:spcPts val="0"/>
                        </a:spcBef>
                        <a:spcAft>
                          <a:spcPts val="0"/>
                        </a:spcAft>
                        <a:buNone/>
                      </a:pPr>
                      <a:r>
                        <a:rPr lang="en" sz="1500">
                          <a:solidFill>
                            <a:schemeClr val="dk2"/>
                          </a:solidFill>
                        </a:rPr>
                        <a:t>Academia - Cooperative Institute</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2A5CF"/>
                    </a:solidFill>
                  </a:tcPr>
                </a:tc>
              </a:tr>
              <a:tr h="341825">
                <a:tc>
                  <a:txBody>
                    <a:bodyPr/>
                    <a:lstStyle/>
                    <a:p>
                      <a:pPr indent="0" lvl="0" marL="0" marR="0" rtl="0" algn="l">
                        <a:spcBef>
                          <a:spcPts val="0"/>
                        </a:spcBef>
                        <a:spcAft>
                          <a:spcPts val="0"/>
                        </a:spcAft>
                        <a:buNone/>
                      </a:pPr>
                      <a:r>
                        <a:rPr lang="en" sz="1500">
                          <a:solidFill>
                            <a:schemeClr val="dk2"/>
                          </a:solidFill>
                        </a:rPr>
                        <a:t>Academia - College or University</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9A70AB"/>
                    </a:solidFill>
                  </a:tcPr>
                </a:tc>
              </a:tr>
              <a:tr h="310675">
                <a:tc>
                  <a:txBody>
                    <a:bodyPr/>
                    <a:lstStyle/>
                    <a:p>
                      <a:pPr indent="0" lvl="0" marL="0" marR="0" rtl="0" algn="l">
                        <a:spcBef>
                          <a:spcPts val="0"/>
                        </a:spcBef>
                        <a:spcAft>
                          <a:spcPts val="0"/>
                        </a:spcAft>
                        <a:buNone/>
                      </a:pPr>
                      <a:r>
                        <a:rPr lang="en" sz="1500">
                          <a:solidFill>
                            <a:schemeClr val="dk2"/>
                          </a:solidFill>
                        </a:rPr>
                        <a:t>Research Institute</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81107C"/>
                    </a:solidFill>
                  </a:tcPr>
                </a:tc>
              </a:tr>
              <a:tr h="310675">
                <a:tc>
                  <a:txBody>
                    <a:bodyPr/>
                    <a:lstStyle/>
                    <a:p>
                      <a:pPr indent="0" lvl="0" marL="0" marR="0" rtl="0" algn="l">
                        <a:spcBef>
                          <a:spcPts val="0"/>
                        </a:spcBef>
                        <a:spcAft>
                          <a:spcPts val="0"/>
                        </a:spcAft>
                        <a:buNone/>
                      </a:pPr>
                      <a:r>
                        <a:rPr lang="en" sz="1500">
                          <a:solidFill>
                            <a:schemeClr val="dk2"/>
                          </a:solidFill>
                        </a:rPr>
                        <a:t>NOAA</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7298A"/>
                    </a:solidFill>
                  </a:tcPr>
                </a:tc>
              </a:tr>
              <a:tr h="337450">
                <a:tc>
                  <a:txBody>
                    <a:bodyPr/>
                    <a:lstStyle/>
                    <a:p>
                      <a:pPr indent="0" lvl="0" marL="0" rtl="0" algn="l">
                        <a:spcBef>
                          <a:spcPts val="0"/>
                        </a:spcBef>
                        <a:spcAft>
                          <a:spcPts val="0"/>
                        </a:spcAft>
                        <a:buClr>
                          <a:srgbClr val="000000"/>
                        </a:buClr>
                        <a:buFont typeface="Arial"/>
                        <a:buNone/>
                      </a:pPr>
                      <a:r>
                        <a:rPr lang="en" sz="1500">
                          <a:solidFill>
                            <a:schemeClr val="dk2"/>
                          </a:solidFill>
                        </a:rPr>
                        <a:t>Private Sector - NOAA Contractor</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6AB00"/>
                    </a:solidFill>
                  </a:tcPr>
                </a:tc>
              </a:tr>
              <a:tr h="310675">
                <a:tc>
                  <a:txBody>
                    <a:bodyPr/>
                    <a:lstStyle/>
                    <a:p>
                      <a:pPr indent="0" lvl="0" marL="0" marR="0" rtl="0" algn="l">
                        <a:spcBef>
                          <a:spcPts val="0"/>
                        </a:spcBef>
                        <a:spcAft>
                          <a:spcPts val="0"/>
                        </a:spcAft>
                        <a:buNone/>
                      </a:pPr>
                      <a:r>
                        <a:rPr lang="en" sz="1500">
                          <a:solidFill>
                            <a:schemeClr val="dk2"/>
                          </a:solidFill>
                        </a:rPr>
                        <a:t>Fed - Non-NOAA</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66A61D"/>
                    </a:solidFill>
                  </a:tcPr>
                </a:tc>
              </a:tr>
              <a:tr h="310675">
                <a:tc>
                  <a:txBody>
                    <a:bodyPr/>
                    <a:lstStyle/>
                    <a:p>
                      <a:pPr indent="0" lvl="0" marL="0" marR="0" rtl="0" algn="l">
                        <a:spcBef>
                          <a:spcPts val="0"/>
                        </a:spcBef>
                        <a:spcAft>
                          <a:spcPts val="0"/>
                        </a:spcAft>
                        <a:buNone/>
                      </a:pPr>
                      <a:r>
                        <a:rPr lang="en" sz="1500">
                          <a:solidFill>
                            <a:schemeClr val="dk2"/>
                          </a:solidFill>
                        </a:rPr>
                        <a:t>Private Sector - Non-NOAA</a:t>
                      </a:r>
                      <a:endParaRPr sz="1500">
                        <a:solidFill>
                          <a:schemeClr val="dk2"/>
                        </a:solidFill>
                      </a:endParaRPr>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p>
                  </a:txBody>
                  <a:tcPr marT="34300" marB="34300" marR="68600" marL="686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8C510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1"/>
          <p:cNvSpPr txBox="1"/>
          <p:nvPr>
            <p:ph idx="1" type="body"/>
          </p:nvPr>
        </p:nvSpPr>
        <p:spPr>
          <a:xfrm>
            <a:off x="628650" y="1277400"/>
            <a:ext cx="4208400" cy="3774300"/>
          </a:xfrm>
          <a:prstGeom prst="rect">
            <a:avLst/>
          </a:prstGeom>
          <a:noFill/>
          <a:ln>
            <a:noFill/>
          </a:ln>
        </p:spPr>
        <p:txBody>
          <a:bodyPr anchorCtr="0" anchor="t" bIns="34275" lIns="68575" spcFirstLastPara="1" rIns="68575" wrap="square" tIns="34275">
            <a:normAutofit lnSpcReduction="20000"/>
          </a:bodyPr>
          <a:lstStyle/>
          <a:p>
            <a:pPr indent="-342900" lvl="0" marL="457200" rtl="0" algn="l">
              <a:lnSpc>
                <a:spcPct val="90000"/>
              </a:lnSpc>
              <a:spcBef>
                <a:spcPts val="0"/>
              </a:spcBef>
              <a:spcAft>
                <a:spcPts val="0"/>
              </a:spcAft>
              <a:buSzPts val="1800"/>
              <a:buChar char="●"/>
            </a:pPr>
            <a:r>
              <a:rPr b="1" lang="en" sz="1800" u="sng"/>
              <a:t>From the Literature</a:t>
            </a:r>
            <a:endParaRPr b="1" sz="1800" u="sng"/>
          </a:p>
          <a:p>
            <a:pPr indent="-342900" lvl="1" marL="914400" rtl="0" algn="l">
              <a:lnSpc>
                <a:spcPct val="115000"/>
              </a:lnSpc>
              <a:spcBef>
                <a:spcPts val="0"/>
              </a:spcBef>
              <a:spcAft>
                <a:spcPts val="0"/>
              </a:spcAft>
              <a:buSzPts val="1800"/>
              <a:buChar char="○"/>
            </a:pPr>
            <a:r>
              <a:rPr lang="en" sz="1800"/>
              <a:t>Different kinds of direct contacts increase knowledge sharing</a:t>
            </a:r>
            <a:endParaRPr sz="1800"/>
          </a:p>
          <a:p>
            <a:pPr indent="-342900" lvl="1" marL="914400" rtl="0" algn="l">
              <a:lnSpc>
                <a:spcPct val="115000"/>
              </a:lnSpc>
              <a:spcBef>
                <a:spcPts val="0"/>
              </a:spcBef>
              <a:spcAft>
                <a:spcPts val="0"/>
              </a:spcAft>
              <a:buSzPts val="1800"/>
              <a:buChar char="○"/>
            </a:pPr>
            <a:r>
              <a:rPr lang="en" sz="1800"/>
              <a:t>Increasing network connectivity increases knowledge flow through the network</a:t>
            </a:r>
            <a:endParaRPr sz="1800"/>
          </a:p>
          <a:p>
            <a:pPr indent="-342900" lvl="1" marL="914400" rtl="0" algn="l">
              <a:lnSpc>
                <a:spcPct val="115000"/>
              </a:lnSpc>
              <a:spcBef>
                <a:spcPts val="0"/>
              </a:spcBef>
              <a:spcAft>
                <a:spcPts val="0"/>
              </a:spcAft>
              <a:buSzPts val="1800"/>
              <a:buChar char="○"/>
            </a:pPr>
            <a:r>
              <a:rPr lang="en" sz="1800"/>
              <a:t>An actors degree centrality increases the knowledge received</a:t>
            </a:r>
            <a:endParaRPr sz="1800"/>
          </a:p>
          <a:p>
            <a:pPr indent="0" lvl="0" marL="0" rtl="0" algn="l">
              <a:lnSpc>
                <a:spcPct val="90000"/>
              </a:lnSpc>
              <a:spcBef>
                <a:spcPts val="1200"/>
              </a:spcBef>
              <a:spcAft>
                <a:spcPts val="1200"/>
              </a:spcAft>
              <a:buNone/>
            </a:pPr>
            <a:r>
              <a:rPr i="1" lang="en" sz="1400"/>
              <a:t>Knowledge, Networks, and Knowledge Networks: A Review and Research Agenda (Phelps et al. 2012)</a:t>
            </a:r>
            <a:endParaRPr i="1" sz="1400"/>
          </a:p>
        </p:txBody>
      </p:sp>
      <p:pic>
        <p:nvPicPr>
          <p:cNvPr id="474" name="Google Shape;474;p31" title="Work_Combined.png"/>
          <p:cNvPicPr preferRelativeResize="0"/>
          <p:nvPr/>
        </p:nvPicPr>
        <p:blipFill>
          <a:blip r:embed="rId3">
            <a:alphaModFix/>
          </a:blip>
          <a:stretch>
            <a:fillRect/>
          </a:stretch>
        </p:blipFill>
        <p:spPr>
          <a:xfrm>
            <a:off x="4915560" y="0"/>
            <a:ext cx="4013341" cy="5143501"/>
          </a:xfrm>
          <a:prstGeom prst="rect">
            <a:avLst/>
          </a:prstGeom>
          <a:noFill/>
          <a:ln>
            <a:noFill/>
          </a:ln>
        </p:spPr>
      </p:pic>
      <p:graphicFrame>
        <p:nvGraphicFramePr>
          <p:cNvPr id="475" name="Google Shape;475;p31"/>
          <p:cNvGraphicFramePr/>
          <p:nvPr/>
        </p:nvGraphicFramePr>
        <p:xfrm>
          <a:off x="7395336" y="4103462"/>
          <a:ext cx="3000000" cy="3000000"/>
        </p:xfrm>
        <a:graphic>
          <a:graphicData uri="http://schemas.openxmlformats.org/drawingml/2006/table">
            <a:tbl>
              <a:tblPr bandRow="1" firstRow="1">
                <a:noFill/>
                <a:tableStyleId>{6F85C5BA-D700-46FA-AEBC-FEA492E8321A}</a:tableStyleId>
              </a:tblPr>
              <a:tblGrid>
                <a:gridCol w="1289350"/>
                <a:gridCol w="384625"/>
              </a:tblGrid>
              <a:tr h="250950">
                <a:tc gridSpan="2">
                  <a:txBody>
                    <a:bodyPr/>
                    <a:lstStyle/>
                    <a:p>
                      <a:pPr indent="0" lvl="0" marL="0" marR="0" rtl="0" algn="l">
                        <a:spcBef>
                          <a:spcPts val="0"/>
                        </a:spcBef>
                        <a:spcAft>
                          <a:spcPts val="0"/>
                        </a:spcAft>
                        <a:buNone/>
                      </a:pPr>
                      <a:r>
                        <a:rPr lang="en"/>
                        <a:t>Affiliation</a:t>
                      </a:r>
                      <a:endParaRPr sz="1600"/>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r h="275425">
                <a:tc>
                  <a:txBody>
                    <a:bodyPr/>
                    <a:lstStyle/>
                    <a:p>
                      <a:pPr indent="0" lvl="0" marL="0" marR="0" rtl="0" algn="l">
                        <a:spcBef>
                          <a:spcPts val="0"/>
                        </a:spcBef>
                        <a:spcAft>
                          <a:spcPts val="0"/>
                        </a:spcAft>
                        <a:buNone/>
                      </a:pPr>
                      <a:r>
                        <a:rPr b="1" lang="en" sz="1600">
                          <a:solidFill>
                            <a:schemeClr val="dk2"/>
                          </a:solidFill>
                        </a:rPr>
                        <a:t>NOAA</a:t>
                      </a:r>
                      <a:endParaRPr b="1" sz="1600">
                        <a:solidFill>
                          <a:schemeClr val="dk2"/>
                        </a:solidFill>
                      </a:endParaRPr>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7570B3"/>
                    </a:solidFill>
                  </a:tcPr>
                </a:tc>
              </a:tr>
              <a:tr h="275425">
                <a:tc>
                  <a:txBody>
                    <a:bodyPr/>
                    <a:lstStyle/>
                    <a:p>
                      <a:pPr indent="0" lvl="0" marL="0" marR="0" rtl="0" algn="l">
                        <a:spcBef>
                          <a:spcPts val="0"/>
                        </a:spcBef>
                        <a:spcAft>
                          <a:spcPts val="0"/>
                        </a:spcAft>
                        <a:buNone/>
                      </a:pPr>
                      <a:r>
                        <a:rPr b="1" lang="en" sz="1600">
                          <a:solidFill>
                            <a:schemeClr val="dk2"/>
                          </a:solidFill>
                        </a:rPr>
                        <a:t>Non-NOAA</a:t>
                      </a:r>
                      <a:endParaRPr b="1" sz="1600">
                        <a:solidFill>
                          <a:schemeClr val="dk2"/>
                        </a:solidFill>
                      </a:endParaRPr>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p>
                  </a:txBody>
                  <a:tcPr marT="34300" marB="34300" marR="68600" marL="686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1B9E77"/>
                    </a:solidFill>
                  </a:tcPr>
                </a:tc>
              </a:tr>
            </a:tbl>
          </a:graphicData>
        </a:graphic>
      </p:graphicFrame>
      <p:sp>
        <p:nvSpPr>
          <p:cNvPr id="476" name="Google Shape;476;p31"/>
          <p:cNvSpPr txBox="1"/>
          <p:nvPr>
            <p:ph type="title"/>
          </p:nvPr>
        </p:nvSpPr>
        <p:spPr>
          <a:xfrm>
            <a:off x="628650" y="2831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3000"/>
              <a:t>This Network: </a:t>
            </a:r>
            <a:r>
              <a:rPr lang="en" sz="3000"/>
              <a:t>Opportuni</a:t>
            </a:r>
            <a:r>
              <a:rPr lang="en" sz="3000"/>
              <a:t>ty</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32"/>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3" name="Google Shape;483;p32"/>
          <p:cNvSpPr txBox="1"/>
          <p:nvPr>
            <p:ph type="title"/>
          </p:nvPr>
        </p:nvSpPr>
        <p:spPr>
          <a:xfrm>
            <a:off x="296875" y="149175"/>
            <a:ext cx="4743000" cy="1260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lay"/>
              <a:buNone/>
            </a:pPr>
            <a:r>
              <a:rPr lang="en" sz="3000"/>
              <a:t>How </a:t>
            </a:r>
            <a:r>
              <a:rPr lang="en" sz="3000">
                <a:solidFill>
                  <a:schemeClr val="accent2"/>
                </a:solidFill>
              </a:rPr>
              <a:t>familiar </a:t>
            </a:r>
            <a:r>
              <a:rPr lang="en" sz="3000"/>
              <a:t>are you with the UFS code base and related applications?</a:t>
            </a:r>
            <a:endParaRPr sz="1100"/>
          </a:p>
        </p:txBody>
      </p:sp>
      <p:graphicFrame>
        <p:nvGraphicFramePr>
          <p:cNvPr id="484" name="Google Shape;484;p32"/>
          <p:cNvGraphicFramePr/>
          <p:nvPr/>
        </p:nvGraphicFramePr>
        <p:xfrm>
          <a:off x="449386" y="1725493"/>
          <a:ext cx="3000000" cy="3000000"/>
        </p:xfrm>
        <a:graphic>
          <a:graphicData uri="http://schemas.openxmlformats.org/drawingml/2006/table">
            <a:tbl>
              <a:tblPr bandRow="1" firstRow="1">
                <a:noFill/>
                <a:tableStyleId>{D8402970-CAC6-4CB2-BABA-12B0CAC7396A}</a:tableStyleId>
              </a:tblPr>
              <a:tblGrid>
                <a:gridCol w="2708725"/>
                <a:gridCol w="861675"/>
              </a:tblGrid>
              <a:tr h="397625">
                <a:tc>
                  <a:txBody>
                    <a:bodyPr/>
                    <a:lstStyle/>
                    <a:p>
                      <a:pPr indent="0" lvl="0" marL="0" marR="0" rtl="0" algn="l">
                        <a:spcBef>
                          <a:spcPts val="0"/>
                        </a:spcBef>
                        <a:spcAft>
                          <a:spcPts val="0"/>
                        </a:spcAft>
                        <a:buNone/>
                      </a:pPr>
                      <a:r>
                        <a:rPr lang="en" sz="1800"/>
                        <a:t>Scale</a:t>
                      </a:r>
                      <a:endParaRPr sz="1100"/>
                    </a:p>
                  </a:txBody>
                  <a:tcPr marT="46375" marB="46375" marR="92750" marL="92750">
                    <a:solidFill>
                      <a:schemeClr val="accent3"/>
                    </a:solidFill>
                  </a:tcPr>
                </a:tc>
                <a:tc>
                  <a:txBody>
                    <a:bodyPr/>
                    <a:lstStyle/>
                    <a:p>
                      <a:pPr indent="0" lvl="0" marL="0" marR="0" rtl="0" algn="l">
                        <a:spcBef>
                          <a:spcPts val="0"/>
                        </a:spcBef>
                        <a:spcAft>
                          <a:spcPts val="0"/>
                        </a:spcAft>
                        <a:buNone/>
                      </a:pPr>
                      <a:r>
                        <a:rPr lang="en" sz="1800"/>
                        <a:t>Color</a:t>
                      </a:r>
                      <a:endParaRPr sz="1100"/>
                    </a:p>
                  </a:txBody>
                  <a:tcPr marT="46375" marB="46375" marR="92750" marL="92750">
                    <a:solidFill>
                      <a:schemeClr val="accent3"/>
                    </a:solidFill>
                  </a:tcPr>
                </a:tc>
              </a:tr>
              <a:tr h="397625">
                <a:tc>
                  <a:txBody>
                    <a:bodyPr/>
                    <a:lstStyle/>
                    <a:p>
                      <a:pPr indent="0" lvl="0" marL="0" marR="0" rtl="0" algn="l">
                        <a:spcBef>
                          <a:spcPts val="0"/>
                        </a:spcBef>
                        <a:spcAft>
                          <a:spcPts val="0"/>
                        </a:spcAft>
                        <a:buNone/>
                      </a:pPr>
                      <a:r>
                        <a:rPr lang="en" sz="1800">
                          <a:solidFill>
                            <a:schemeClr val="dk2"/>
                          </a:solidFill>
                        </a:rPr>
                        <a:t>No Response</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p>
                  </a:txBody>
                  <a:tcPr marT="46375" marB="46375" marR="92750" marL="92750">
                    <a:lnB cap="flat" cmpd="sng" w="9525">
                      <a:solidFill>
                        <a:srgbClr val="00441B">
                          <a:alpha val="0"/>
                        </a:srgbClr>
                      </a:solidFill>
                      <a:prstDash val="solid"/>
                      <a:round/>
                      <a:headEnd len="sm" w="sm" type="none"/>
                      <a:tailEnd len="sm" w="sm" type="none"/>
                    </a:lnB>
                    <a:solidFill>
                      <a:srgbClr val="FFFFFF"/>
                    </a:solidFill>
                  </a:tcPr>
                </a:tc>
              </a:tr>
              <a:tr h="397625">
                <a:tc>
                  <a:txBody>
                    <a:bodyPr/>
                    <a:lstStyle/>
                    <a:p>
                      <a:pPr indent="0" lvl="0" marL="0" marR="0" rtl="0" algn="l">
                        <a:spcBef>
                          <a:spcPts val="0"/>
                        </a:spcBef>
                        <a:spcAft>
                          <a:spcPts val="0"/>
                        </a:spcAft>
                        <a:buNone/>
                      </a:pPr>
                      <a:r>
                        <a:rPr lang="en" sz="1800">
                          <a:solidFill>
                            <a:schemeClr val="dk2"/>
                          </a:solidFill>
                        </a:rPr>
                        <a:t>Not Familiar</a:t>
                      </a:r>
                      <a:endParaRPr sz="1100">
                        <a:solidFill>
                          <a:schemeClr val="dk2"/>
                        </a:solidFill>
                      </a:endParaRPr>
                    </a:p>
                  </a:txBody>
                  <a:tcPr marT="46375" marB="46375" marR="92750" marL="92750">
                    <a:lnR cap="flat" cmpd="sng" w="9525">
                      <a:solidFill>
                        <a:srgbClr val="00441B">
                          <a:alpha val="0"/>
                        </a:srgbClr>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p>
                  </a:txBody>
                  <a:tcPr marT="46375" marB="46375" marR="92750" marL="92750">
                    <a:lnL cap="flat" cmpd="sng" w="9525">
                      <a:solidFill>
                        <a:srgbClr val="00441B">
                          <a:alpha val="0"/>
                        </a:srgbClr>
                      </a:solidFill>
                      <a:prstDash val="solid"/>
                      <a:round/>
                      <a:headEnd len="sm" w="sm" type="none"/>
                      <a:tailEnd len="sm" w="sm" type="none"/>
                    </a:lnL>
                    <a:lnR cap="flat" cmpd="sng" w="9525">
                      <a:solidFill>
                        <a:srgbClr val="00441B">
                          <a:alpha val="0"/>
                        </a:srgbClr>
                      </a:solidFill>
                      <a:prstDash val="solid"/>
                      <a:round/>
                      <a:headEnd len="sm" w="sm" type="none"/>
                      <a:tailEnd len="sm" w="sm" type="none"/>
                    </a:lnR>
                    <a:lnT cap="flat" cmpd="sng" w="9525">
                      <a:solidFill>
                        <a:srgbClr val="00441B">
                          <a:alpha val="0"/>
                        </a:srgbClr>
                      </a:solidFill>
                      <a:prstDash val="solid"/>
                      <a:round/>
                      <a:headEnd len="sm" w="sm" type="none"/>
                      <a:tailEnd len="sm" w="sm" type="none"/>
                    </a:lnT>
                    <a:lnB cap="flat" cmpd="sng" w="9525">
                      <a:solidFill>
                        <a:srgbClr val="00441B">
                          <a:alpha val="0"/>
                        </a:srgbClr>
                      </a:solidFill>
                      <a:prstDash val="solid"/>
                      <a:round/>
                      <a:headEnd len="sm" w="sm" type="none"/>
                      <a:tailEnd len="sm" w="sm" type="none"/>
                    </a:lnB>
                    <a:solidFill>
                      <a:srgbClr val="6BBE20"/>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Slightly Familiar </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p>
                  </a:txBody>
                  <a:tcPr marT="46375" marB="46375" marR="92750" marL="92750">
                    <a:lnT cap="flat" cmpd="sng" w="9525">
                      <a:solidFill>
                        <a:srgbClr val="00441B">
                          <a:alpha val="0"/>
                        </a:srgbClr>
                      </a:solidFill>
                      <a:prstDash val="solid"/>
                      <a:round/>
                      <a:headEnd len="sm" w="sm" type="none"/>
                      <a:tailEnd len="sm" w="sm" type="none"/>
                    </a:lnT>
                    <a:solidFill>
                      <a:srgbClr val="ADE379"/>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Somewhat Familiar</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p>
                  </a:txBody>
                  <a:tcPr marT="46375" marB="46375" marR="92750" marL="92750">
                    <a:solidFill>
                      <a:srgbClr val="FFDFF0"/>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Moderately Familiar</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p>
                  </a:txBody>
                  <a:tcPr marT="46375" marB="46375" marR="92750" marL="92750">
                    <a:solidFill>
                      <a:srgbClr val="FCB3DC"/>
                    </a:solidFill>
                  </a:tcPr>
                </a:tc>
              </a:tr>
              <a:tr h="397625">
                <a:tc>
                  <a:txBody>
                    <a:bodyPr/>
                    <a:lstStyle/>
                    <a:p>
                      <a:pPr indent="0" lvl="0" marL="0" marR="0" rtl="0" algn="l">
                        <a:spcBef>
                          <a:spcPts val="0"/>
                        </a:spcBef>
                        <a:spcAft>
                          <a:spcPts val="0"/>
                        </a:spcAft>
                        <a:buNone/>
                      </a:pPr>
                      <a:r>
                        <a:rPr lang="en" sz="1800">
                          <a:solidFill>
                            <a:schemeClr val="dk2"/>
                          </a:solidFill>
                        </a:rPr>
                        <a:t>Extremely Familiar</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p>
                  </a:txBody>
                  <a:tcPr marT="46375" marB="46375" marR="92750" marL="92750">
                    <a:solidFill>
                      <a:srgbClr val="9C0053"/>
                    </a:solidFill>
                  </a:tcPr>
                </a:tc>
              </a:tr>
            </a:tbl>
          </a:graphicData>
        </a:graphic>
      </p:graphicFrame>
      <p:pic>
        <p:nvPicPr>
          <p:cNvPr id="485" name="Google Shape;485;p32" title="Screenshot 2025-09-06 at 4.52.01 PM.png"/>
          <p:cNvPicPr preferRelativeResize="0"/>
          <p:nvPr/>
        </p:nvPicPr>
        <p:blipFill rotWithShape="1">
          <a:blip r:embed="rId3">
            <a:alphaModFix/>
          </a:blip>
          <a:srcRect b="0" l="0" r="0" t="0"/>
          <a:stretch/>
        </p:blipFill>
        <p:spPr>
          <a:xfrm>
            <a:off x="4703310" y="0"/>
            <a:ext cx="443828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9" name="Shape 489"/>
        <p:cNvGrpSpPr/>
        <p:nvPr/>
      </p:nvGrpSpPr>
      <p:grpSpPr>
        <a:xfrm>
          <a:off x="0" y="0"/>
          <a:ext cx="0" cy="0"/>
          <a:chOff x="0" y="0"/>
          <a:chExt cx="0" cy="0"/>
        </a:xfrm>
      </p:grpSpPr>
      <p:pic>
        <p:nvPicPr>
          <p:cNvPr id="490" name="Google Shape;490;p33" title="Screenshot 2025-09-06 at 5.00.08 PM.png"/>
          <p:cNvPicPr preferRelativeResize="0"/>
          <p:nvPr/>
        </p:nvPicPr>
        <p:blipFill rotWithShape="1">
          <a:blip r:embed="rId3">
            <a:alphaModFix/>
          </a:blip>
          <a:srcRect b="0" l="4783" r="4792" t="0"/>
          <a:stretch/>
        </p:blipFill>
        <p:spPr>
          <a:xfrm>
            <a:off x="49810" y="0"/>
            <a:ext cx="4143090" cy="5309774"/>
          </a:xfrm>
          <a:prstGeom prst="rect">
            <a:avLst/>
          </a:prstGeom>
          <a:noFill/>
          <a:ln>
            <a:noFill/>
          </a:ln>
        </p:spPr>
      </p:pic>
      <p:sp>
        <p:nvSpPr>
          <p:cNvPr id="491" name="Google Shape;491;p33"/>
          <p:cNvSpPr txBox="1"/>
          <p:nvPr>
            <p:ph type="title"/>
          </p:nvPr>
        </p:nvSpPr>
        <p:spPr>
          <a:xfrm>
            <a:off x="4450100" y="313625"/>
            <a:ext cx="4541100" cy="1260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lay"/>
              <a:buNone/>
            </a:pPr>
            <a:r>
              <a:rPr lang="en" sz="3000"/>
              <a:t>How often do you </a:t>
            </a:r>
            <a:r>
              <a:rPr lang="en" sz="3000">
                <a:solidFill>
                  <a:schemeClr val="accent2"/>
                </a:solidFill>
              </a:rPr>
              <a:t>run</a:t>
            </a:r>
            <a:r>
              <a:rPr lang="en" sz="3000"/>
              <a:t> the UFS code or associated applications?</a:t>
            </a:r>
            <a:endParaRPr sz="1100"/>
          </a:p>
        </p:txBody>
      </p:sp>
      <p:cxnSp>
        <p:nvCxnSpPr>
          <p:cNvPr id="492" name="Google Shape;492;p33"/>
          <p:cNvCxnSpPr/>
          <p:nvPr/>
        </p:nvCxnSpPr>
        <p:spPr>
          <a:xfrm>
            <a:off x="493103" y="910778"/>
            <a:ext cx="3422100" cy="2775600"/>
          </a:xfrm>
          <a:prstGeom prst="straightConnector1">
            <a:avLst/>
          </a:prstGeom>
          <a:noFill/>
          <a:ln cap="flat" cmpd="sng" w="38100">
            <a:solidFill>
              <a:srgbClr val="FF0000"/>
            </a:solidFill>
            <a:prstDash val="solid"/>
            <a:round/>
            <a:headEnd len="med" w="med" type="none"/>
            <a:tailEnd len="med" w="med" type="none"/>
          </a:ln>
        </p:spPr>
      </p:cxnSp>
      <p:graphicFrame>
        <p:nvGraphicFramePr>
          <p:cNvPr id="493" name="Google Shape;493;p33"/>
          <p:cNvGraphicFramePr/>
          <p:nvPr/>
        </p:nvGraphicFramePr>
        <p:xfrm>
          <a:off x="5215911" y="1720718"/>
          <a:ext cx="3000000" cy="3000000"/>
        </p:xfrm>
        <a:graphic>
          <a:graphicData uri="http://schemas.openxmlformats.org/drawingml/2006/table">
            <a:tbl>
              <a:tblPr bandRow="1" firstRow="1">
                <a:noFill/>
                <a:tableStyleId>{D8402970-CAC6-4CB2-BABA-12B0CAC7396A}</a:tableStyleId>
              </a:tblPr>
              <a:tblGrid>
                <a:gridCol w="2510575"/>
                <a:gridCol w="1059825"/>
              </a:tblGrid>
              <a:tr h="426900">
                <a:tc>
                  <a:txBody>
                    <a:bodyPr/>
                    <a:lstStyle/>
                    <a:p>
                      <a:pPr indent="0" lvl="0" marL="0" marR="0" rtl="0" algn="l">
                        <a:spcBef>
                          <a:spcPts val="0"/>
                        </a:spcBef>
                        <a:spcAft>
                          <a:spcPts val="0"/>
                        </a:spcAft>
                        <a:buNone/>
                      </a:pPr>
                      <a:r>
                        <a:rPr lang="en" sz="1800"/>
                        <a:t>Scale</a:t>
                      </a:r>
                      <a:endParaRPr sz="1100"/>
                    </a:p>
                  </a:txBody>
                  <a:tcPr marT="46375" marB="46375" marR="92750" marL="92750">
                    <a:solidFill>
                      <a:schemeClr val="accent3"/>
                    </a:solidFill>
                  </a:tcPr>
                </a:tc>
                <a:tc>
                  <a:txBody>
                    <a:bodyPr/>
                    <a:lstStyle/>
                    <a:p>
                      <a:pPr indent="0" lvl="0" marL="0" marR="0" rtl="0" algn="l">
                        <a:spcBef>
                          <a:spcPts val="0"/>
                        </a:spcBef>
                        <a:spcAft>
                          <a:spcPts val="0"/>
                        </a:spcAft>
                        <a:buNone/>
                      </a:pPr>
                      <a:r>
                        <a:rPr lang="en" sz="1800"/>
                        <a:t>Color</a:t>
                      </a:r>
                      <a:endParaRPr sz="1100"/>
                    </a:p>
                  </a:txBody>
                  <a:tcPr marT="46375" marB="46375" marR="92750" marL="92750">
                    <a:solidFill>
                      <a:schemeClr val="accent3"/>
                    </a:solidFill>
                  </a:tcPr>
                </a:tc>
              </a:tr>
              <a:tr h="397625">
                <a:tc>
                  <a:txBody>
                    <a:bodyPr/>
                    <a:lstStyle/>
                    <a:p>
                      <a:pPr indent="0" lvl="0" marL="0" marR="0" rtl="0" algn="l">
                        <a:spcBef>
                          <a:spcPts val="0"/>
                        </a:spcBef>
                        <a:spcAft>
                          <a:spcPts val="0"/>
                        </a:spcAft>
                        <a:buNone/>
                      </a:pPr>
                      <a:r>
                        <a:rPr lang="en" sz="1800">
                          <a:solidFill>
                            <a:schemeClr val="dk2"/>
                          </a:solidFill>
                        </a:rPr>
                        <a:t>No Response</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FFFFFF"/>
                    </a:solidFill>
                  </a:tcPr>
                </a:tc>
              </a:tr>
              <a:tr h="397625">
                <a:tc>
                  <a:txBody>
                    <a:bodyPr/>
                    <a:lstStyle/>
                    <a:p>
                      <a:pPr indent="0" lvl="0" marL="0" marR="0" rtl="0" algn="l">
                        <a:spcBef>
                          <a:spcPts val="0"/>
                        </a:spcBef>
                        <a:spcAft>
                          <a:spcPts val="0"/>
                        </a:spcAft>
                        <a:buNone/>
                      </a:pPr>
                      <a:r>
                        <a:rPr lang="en" sz="1800">
                          <a:solidFill>
                            <a:schemeClr val="dk2"/>
                          </a:solidFill>
                        </a:rPr>
                        <a:t>N/A</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lnB cap="flat" cmpd="sng" w="9525">
                      <a:solidFill>
                        <a:srgbClr val="1B7837"/>
                      </a:solidFill>
                      <a:prstDash val="solid"/>
                      <a:round/>
                      <a:headEnd len="sm" w="sm" type="none"/>
                      <a:tailEnd len="sm" w="sm" type="none"/>
                    </a:lnB>
                    <a:solidFill>
                      <a:srgbClr val="9C0053"/>
                    </a:solidFill>
                  </a:tcPr>
                </a:tc>
              </a:tr>
              <a:tr h="397625">
                <a:tc>
                  <a:txBody>
                    <a:bodyPr/>
                    <a:lstStyle/>
                    <a:p>
                      <a:pPr indent="0" lvl="0" marL="0" marR="0" rtl="0" algn="l">
                        <a:spcBef>
                          <a:spcPts val="0"/>
                        </a:spcBef>
                        <a:spcAft>
                          <a:spcPts val="0"/>
                        </a:spcAft>
                        <a:buNone/>
                      </a:pPr>
                      <a:r>
                        <a:rPr lang="en" sz="1800">
                          <a:solidFill>
                            <a:schemeClr val="dk2"/>
                          </a:solidFill>
                        </a:rPr>
                        <a:t>Never</a:t>
                      </a:r>
                      <a:endParaRPr sz="1100">
                        <a:solidFill>
                          <a:schemeClr val="dk2"/>
                        </a:solidFill>
                      </a:endParaRPr>
                    </a:p>
                  </a:txBody>
                  <a:tcPr marT="46375" marB="46375" marR="92750" marL="92750">
                    <a:lnR cap="flat" cmpd="sng" w="9525">
                      <a:solidFill>
                        <a:srgbClr val="1B7837"/>
                      </a:solidFill>
                      <a:prstDash val="solid"/>
                      <a:round/>
                      <a:headEnd len="sm" w="sm" type="none"/>
                      <a:tailEnd len="sm" w="sm" type="none"/>
                    </a:lnR>
                  </a:tcPr>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lnL cap="flat" cmpd="sng" w="9525">
                      <a:solidFill>
                        <a:srgbClr val="1B7837"/>
                      </a:solidFill>
                      <a:prstDash val="solid"/>
                      <a:round/>
                      <a:headEnd len="sm" w="sm" type="none"/>
                      <a:tailEnd len="sm" w="sm" type="none"/>
                    </a:lnL>
                    <a:lnR cap="flat" cmpd="sng" w="9525">
                      <a:solidFill>
                        <a:srgbClr val="1B7837"/>
                      </a:solidFill>
                      <a:prstDash val="solid"/>
                      <a:round/>
                      <a:headEnd len="sm" w="sm" type="none"/>
                      <a:tailEnd len="sm" w="sm" type="none"/>
                    </a:lnR>
                    <a:lnT cap="flat" cmpd="sng" w="9525">
                      <a:solidFill>
                        <a:srgbClr val="1B7837"/>
                      </a:solidFill>
                      <a:prstDash val="solid"/>
                      <a:round/>
                      <a:headEnd len="sm" w="sm" type="none"/>
                      <a:tailEnd len="sm" w="sm" type="none"/>
                    </a:lnT>
                    <a:lnB cap="flat" cmpd="sng" w="9525">
                      <a:solidFill>
                        <a:srgbClr val="1B7837"/>
                      </a:solidFill>
                      <a:prstDash val="solid"/>
                      <a:round/>
                      <a:headEnd len="sm" w="sm" type="none"/>
                      <a:tailEnd len="sm" w="sm" type="none"/>
                    </a:lnB>
                    <a:solidFill>
                      <a:srgbClr val="EE70B0"/>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Rarely</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lnT cap="flat" cmpd="sng" w="9525">
                      <a:solidFill>
                        <a:srgbClr val="1B7837"/>
                      </a:solidFill>
                      <a:prstDash val="solid"/>
                      <a:round/>
                      <a:headEnd len="sm" w="sm" type="none"/>
                      <a:tailEnd len="sm" w="sm" type="none"/>
                    </a:lnT>
                    <a:solidFill>
                      <a:srgbClr val="FFDFF0"/>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Sometimes</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ADE379"/>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Often</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6BBE20"/>
                    </a:solidFill>
                  </a:tcPr>
                </a:tc>
              </a:tr>
              <a:tr h="397625">
                <a:tc>
                  <a:txBody>
                    <a:bodyPr/>
                    <a:lstStyle/>
                    <a:p>
                      <a:pPr indent="0" lvl="0" marL="0" marR="0" rtl="0" algn="l">
                        <a:spcBef>
                          <a:spcPts val="0"/>
                        </a:spcBef>
                        <a:spcAft>
                          <a:spcPts val="0"/>
                        </a:spcAft>
                        <a:buNone/>
                      </a:pPr>
                      <a:r>
                        <a:rPr lang="en" sz="1800">
                          <a:solidFill>
                            <a:schemeClr val="dk2"/>
                          </a:solidFill>
                        </a:rPr>
                        <a:t>Very Often</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2D94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8" name="Shape 498"/>
        <p:cNvGrpSpPr/>
        <p:nvPr/>
      </p:nvGrpSpPr>
      <p:grpSpPr>
        <a:xfrm>
          <a:off x="0" y="0"/>
          <a:ext cx="0" cy="0"/>
          <a:chOff x="0" y="0"/>
          <a:chExt cx="0" cy="0"/>
        </a:xfrm>
      </p:grpSpPr>
      <p:sp>
        <p:nvSpPr>
          <p:cNvPr id="499" name="Google Shape;499;p34"/>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0" name="Google Shape;500;p34"/>
          <p:cNvSpPr txBox="1"/>
          <p:nvPr>
            <p:ph type="title"/>
          </p:nvPr>
        </p:nvSpPr>
        <p:spPr>
          <a:xfrm>
            <a:off x="296877" y="149174"/>
            <a:ext cx="3875389" cy="1260389"/>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lay"/>
              <a:buNone/>
            </a:pPr>
            <a:r>
              <a:rPr lang="en" sz="3000"/>
              <a:t>How often do you </a:t>
            </a:r>
            <a:r>
              <a:rPr lang="en" sz="3000">
                <a:solidFill>
                  <a:schemeClr val="accent2"/>
                </a:solidFill>
              </a:rPr>
              <a:t>contribute code</a:t>
            </a:r>
            <a:r>
              <a:rPr lang="en" sz="3000"/>
              <a:t> to the UFS (Github, etc.)? </a:t>
            </a:r>
            <a:endParaRPr sz="1100"/>
          </a:p>
        </p:txBody>
      </p:sp>
      <p:graphicFrame>
        <p:nvGraphicFramePr>
          <p:cNvPr id="501" name="Google Shape;501;p34"/>
          <p:cNvGraphicFramePr/>
          <p:nvPr/>
        </p:nvGraphicFramePr>
        <p:xfrm>
          <a:off x="296885" y="1671893"/>
          <a:ext cx="3000000" cy="3000000"/>
        </p:xfrm>
        <a:graphic>
          <a:graphicData uri="http://schemas.openxmlformats.org/drawingml/2006/table">
            <a:tbl>
              <a:tblPr bandRow="1" firstRow="1">
                <a:noFill/>
                <a:tableStyleId>{D8402970-CAC6-4CB2-BABA-12B0CAC7396A}</a:tableStyleId>
              </a:tblPr>
              <a:tblGrid>
                <a:gridCol w="2589025"/>
                <a:gridCol w="981375"/>
              </a:tblGrid>
              <a:tr h="397625">
                <a:tc>
                  <a:txBody>
                    <a:bodyPr/>
                    <a:lstStyle/>
                    <a:p>
                      <a:pPr indent="0" lvl="0" marL="0" marR="0" rtl="0" algn="l">
                        <a:spcBef>
                          <a:spcPts val="0"/>
                        </a:spcBef>
                        <a:spcAft>
                          <a:spcPts val="0"/>
                        </a:spcAft>
                        <a:buNone/>
                      </a:pPr>
                      <a:r>
                        <a:rPr lang="en" sz="1800"/>
                        <a:t>Scale</a:t>
                      </a:r>
                      <a:endParaRPr sz="1100"/>
                    </a:p>
                  </a:txBody>
                  <a:tcPr marT="46375" marB="46375" marR="92750" marL="92750">
                    <a:solidFill>
                      <a:schemeClr val="accent3"/>
                    </a:solidFill>
                  </a:tcPr>
                </a:tc>
                <a:tc>
                  <a:txBody>
                    <a:bodyPr/>
                    <a:lstStyle/>
                    <a:p>
                      <a:pPr indent="0" lvl="0" marL="0" marR="0" rtl="0" algn="l">
                        <a:spcBef>
                          <a:spcPts val="0"/>
                        </a:spcBef>
                        <a:spcAft>
                          <a:spcPts val="0"/>
                        </a:spcAft>
                        <a:buNone/>
                      </a:pPr>
                      <a:r>
                        <a:rPr lang="en" sz="1800"/>
                        <a:t>Color</a:t>
                      </a:r>
                      <a:endParaRPr sz="1100"/>
                    </a:p>
                  </a:txBody>
                  <a:tcPr marT="46375" marB="46375" marR="92750" marL="92750">
                    <a:solidFill>
                      <a:schemeClr val="accent3"/>
                    </a:solidFill>
                  </a:tcPr>
                </a:tc>
              </a:tr>
              <a:tr h="397625">
                <a:tc>
                  <a:txBody>
                    <a:bodyPr/>
                    <a:lstStyle/>
                    <a:p>
                      <a:pPr indent="0" lvl="0" marL="0" marR="0" rtl="0" algn="l">
                        <a:spcBef>
                          <a:spcPts val="0"/>
                        </a:spcBef>
                        <a:spcAft>
                          <a:spcPts val="0"/>
                        </a:spcAft>
                        <a:buNone/>
                      </a:pPr>
                      <a:r>
                        <a:rPr lang="en" sz="1800">
                          <a:solidFill>
                            <a:schemeClr val="dk2"/>
                          </a:solidFill>
                        </a:rPr>
                        <a:t>No Response</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FFFFFF"/>
                    </a:solidFill>
                  </a:tcPr>
                </a:tc>
              </a:tr>
              <a:tr h="397625">
                <a:tc>
                  <a:txBody>
                    <a:bodyPr/>
                    <a:lstStyle/>
                    <a:p>
                      <a:pPr indent="0" lvl="0" marL="0" marR="0" rtl="0" algn="l">
                        <a:spcBef>
                          <a:spcPts val="0"/>
                        </a:spcBef>
                        <a:spcAft>
                          <a:spcPts val="0"/>
                        </a:spcAft>
                        <a:buNone/>
                      </a:pPr>
                      <a:r>
                        <a:rPr lang="en" sz="1800">
                          <a:solidFill>
                            <a:schemeClr val="dk2"/>
                          </a:solidFill>
                        </a:rPr>
                        <a:t>N/A</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EE70B0"/>
                    </a:solidFill>
                  </a:tcPr>
                </a:tc>
              </a:tr>
              <a:tr h="397625">
                <a:tc>
                  <a:txBody>
                    <a:bodyPr/>
                    <a:lstStyle/>
                    <a:p>
                      <a:pPr indent="0" lvl="0" marL="0" marR="0" rtl="0" algn="l">
                        <a:spcBef>
                          <a:spcPts val="0"/>
                        </a:spcBef>
                        <a:spcAft>
                          <a:spcPts val="0"/>
                        </a:spcAft>
                        <a:buNone/>
                      </a:pPr>
                      <a:r>
                        <a:rPr lang="en" sz="1800">
                          <a:solidFill>
                            <a:schemeClr val="dk2"/>
                          </a:solidFill>
                        </a:rPr>
                        <a:t>Never</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FCB3DC"/>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Rarely</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FFDFF0"/>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Sometimes</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E3F5CC"/>
                    </a:solidFill>
                  </a:tcPr>
                </a:tc>
              </a:tr>
              <a:tr h="397625">
                <a:tc>
                  <a:txBody>
                    <a:bodyPr/>
                    <a:lstStyle/>
                    <a:p>
                      <a:pPr indent="0" lvl="0" marL="0" marR="0" rtl="0" algn="l">
                        <a:lnSpc>
                          <a:spcPct val="100000"/>
                        </a:lnSpc>
                        <a:spcBef>
                          <a:spcPts val="0"/>
                        </a:spcBef>
                        <a:spcAft>
                          <a:spcPts val="0"/>
                        </a:spcAft>
                        <a:buClr>
                          <a:schemeClr val="dk1"/>
                        </a:buClr>
                        <a:buSzPts val="1800"/>
                        <a:buFont typeface="Arial"/>
                        <a:buNone/>
                      </a:pPr>
                      <a:r>
                        <a:rPr lang="en" sz="1800">
                          <a:solidFill>
                            <a:schemeClr val="dk2"/>
                          </a:solidFill>
                        </a:rPr>
                        <a:t>Often</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6BBE20"/>
                    </a:solidFill>
                  </a:tcPr>
                </a:tc>
              </a:tr>
              <a:tr h="397625">
                <a:tc>
                  <a:txBody>
                    <a:bodyPr/>
                    <a:lstStyle/>
                    <a:p>
                      <a:pPr indent="0" lvl="0" marL="0" marR="0" rtl="0" algn="l">
                        <a:spcBef>
                          <a:spcPts val="0"/>
                        </a:spcBef>
                        <a:spcAft>
                          <a:spcPts val="0"/>
                        </a:spcAft>
                        <a:buNone/>
                      </a:pPr>
                      <a:r>
                        <a:rPr lang="en" sz="1800">
                          <a:solidFill>
                            <a:schemeClr val="dk2"/>
                          </a:solidFill>
                        </a:rPr>
                        <a:t>Very Often</a:t>
                      </a:r>
                      <a:endParaRPr sz="1100">
                        <a:solidFill>
                          <a:schemeClr val="dk2"/>
                        </a:solidFill>
                      </a:endParaRPr>
                    </a:p>
                  </a:txBody>
                  <a:tcPr marT="46375" marB="46375" marR="92750" marL="92750"/>
                </a:tc>
                <a:tc>
                  <a:txBody>
                    <a:bodyPr/>
                    <a:lstStyle/>
                    <a:p>
                      <a:pPr indent="0" lvl="0" marL="0" marR="0" rtl="0" algn="l">
                        <a:spcBef>
                          <a:spcPts val="0"/>
                        </a:spcBef>
                        <a:spcAft>
                          <a:spcPts val="0"/>
                        </a:spcAft>
                        <a:buNone/>
                      </a:pPr>
                      <a:r>
                        <a:t/>
                      </a:r>
                      <a:endParaRPr sz="1800">
                        <a:solidFill>
                          <a:schemeClr val="dk2"/>
                        </a:solidFill>
                      </a:endParaRPr>
                    </a:p>
                  </a:txBody>
                  <a:tcPr marT="46375" marB="46375" marR="92750" marL="92750">
                    <a:solidFill>
                      <a:srgbClr val="2D9400"/>
                    </a:solidFill>
                  </a:tcPr>
                </a:tc>
              </a:tr>
            </a:tbl>
          </a:graphicData>
        </a:graphic>
      </p:graphicFrame>
      <p:pic>
        <p:nvPicPr>
          <p:cNvPr id="502" name="Google Shape;502;p34" title="Screenshot 2025-09-06 at 5.19.02 PM (1).png"/>
          <p:cNvPicPr preferRelativeResize="0"/>
          <p:nvPr/>
        </p:nvPicPr>
        <p:blipFill>
          <a:blip r:embed="rId3">
            <a:alphaModFix/>
          </a:blip>
          <a:stretch>
            <a:fillRect/>
          </a:stretch>
        </p:blipFill>
        <p:spPr>
          <a:xfrm>
            <a:off x="4703435" y="0"/>
            <a:ext cx="4438281"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000"/>
              <a:t>Work versus Advice Network</a:t>
            </a:r>
            <a:endParaRPr sz="3000"/>
          </a:p>
        </p:txBody>
      </p:sp>
      <p:pic>
        <p:nvPicPr>
          <p:cNvPr id="508" name="Google Shape;508;p35"/>
          <p:cNvPicPr preferRelativeResize="0"/>
          <p:nvPr/>
        </p:nvPicPr>
        <p:blipFill rotWithShape="1">
          <a:blip r:embed="rId3">
            <a:alphaModFix/>
          </a:blip>
          <a:srcRect b="23112" l="0" r="0" t="0"/>
          <a:stretch/>
        </p:blipFill>
        <p:spPr>
          <a:xfrm>
            <a:off x="4506175" y="1007375"/>
            <a:ext cx="4244401" cy="3954452"/>
          </a:xfrm>
          <a:prstGeom prst="rect">
            <a:avLst/>
          </a:prstGeom>
          <a:noFill/>
          <a:ln>
            <a:noFill/>
          </a:ln>
        </p:spPr>
      </p:pic>
      <p:pic>
        <p:nvPicPr>
          <p:cNvPr id="509" name="Google Shape;509;p35"/>
          <p:cNvPicPr preferRelativeResize="0"/>
          <p:nvPr/>
        </p:nvPicPr>
        <p:blipFill rotWithShape="1">
          <a:blip r:embed="rId4">
            <a:alphaModFix/>
          </a:blip>
          <a:srcRect b="20420" l="0" r="0" t="0"/>
          <a:stretch/>
        </p:blipFill>
        <p:spPr>
          <a:xfrm>
            <a:off x="628650" y="1007375"/>
            <a:ext cx="3877531" cy="39544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3000"/>
              <a:t>Work versus Learning Network</a:t>
            </a:r>
            <a:endParaRPr sz="3000"/>
          </a:p>
        </p:txBody>
      </p:sp>
      <p:sp>
        <p:nvSpPr>
          <p:cNvPr id="515" name="Google Shape;515;p3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516" name="Google Shape;516;p36"/>
          <p:cNvPicPr preferRelativeResize="0"/>
          <p:nvPr/>
        </p:nvPicPr>
        <p:blipFill rotWithShape="1">
          <a:blip r:embed="rId3">
            <a:alphaModFix/>
          </a:blip>
          <a:srcRect b="25920" l="0" r="13897" t="0"/>
          <a:stretch/>
        </p:blipFill>
        <p:spPr>
          <a:xfrm>
            <a:off x="4717225" y="1333175"/>
            <a:ext cx="4315602" cy="3810323"/>
          </a:xfrm>
          <a:prstGeom prst="rect">
            <a:avLst/>
          </a:prstGeom>
          <a:noFill/>
          <a:ln>
            <a:noFill/>
          </a:ln>
        </p:spPr>
      </p:pic>
      <p:pic>
        <p:nvPicPr>
          <p:cNvPr id="517" name="Google Shape;517;p36"/>
          <p:cNvPicPr preferRelativeResize="0"/>
          <p:nvPr/>
        </p:nvPicPr>
        <p:blipFill rotWithShape="1">
          <a:blip r:embed="rId4">
            <a:alphaModFix/>
          </a:blip>
          <a:srcRect b="20407" l="0" r="0" t="0"/>
          <a:stretch/>
        </p:blipFill>
        <p:spPr>
          <a:xfrm>
            <a:off x="186400" y="1049700"/>
            <a:ext cx="4013349" cy="4093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22" name="Shape 322"/>
        <p:cNvGrpSpPr/>
        <p:nvPr/>
      </p:nvGrpSpPr>
      <p:grpSpPr>
        <a:xfrm>
          <a:off x="0" y="0"/>
          <a:ext cx="0" cy="0"/>
          <a:chOff x="0" y="0"/>
          <a:chExt cx="0" cy="0"/>
        </a:xfrm>
      </p:grpSpPr>
      <p:sp>
        <p:nvSpPr>
          <p:cNvPr id="323" name="Google Shape;323;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1"/>
                </a:solidFill>
              </a:rPr>
              <a:t>Introductions</a:t>
            </a:r>
            <a:endParaRPr>
              <a:solidFill>
                <a:schemeClr val="accent1"/>
              </a:solidFill>
            </a:endParaRPr>
          </a:p>
        </p:txBody>
      </p:sp>
      <p:sp>
        <p:nvSpPr>
          <p:cNvPr id="324" name="Google Shape;324;p19"/>
          <p:cNvSpPr txBox="1"/>
          <p:nvPr>
            <p:ph idx="4294967295" type="subTitle"/>
          </p:nvPr>
        </p:nvSpPr>
        <p:spPr>
          <a:xfrm>
            <a:off x="4571900" y="3320700"/>
            <a:ext cx="4282800" cy="1822800"/>
          </a:xfrm>
          <a:prstGeom prst="rect">
            <a:avLst/>
          </a:prstGeom>
        </p:spPr>
        <p:txBody>
          <a:bodyPr anchorCtr="0" anchor="t" bIns="91425" lIns="91425" spcFirstLastPara="1" rIns="91425" wrap="square" tIns="91425">
            <a:normAutofit/>
          </a:bodyPr>
          <a:lstStyle/>
          <a:p>
            <a:pPr indent="-292100" lvl="0" marL="314325" rtl="0" algn="l">
              <a:spcBef>
                <a:spcPts val="1000"/>
              </a:spcBef>
              <a:spcAft>
                <a:spcPts val="0"/>
              </a:spcAft>
              <a:buSzPts val="1000"/>
              <a:buChar char="●"/>
            </a:pPr>
            <a:r>
              <a:rPr lang="en" sz="1600"/>
              <a:t>Co-Founder of </a:t>
            </a:r>
            <a:r>
              <a:rPr lang="en" sz="1600" u="sng"/>
              <a:t>Divergent Science LLC</a:t>
            </a:r>
            <a:endParaRPr sz="1600" u="sng"/>
          </a:p>
          <a:p>
            <a:pPr indent="-292100" lvl="0" marL="314325" rtl="0" algn="l">
              <a:spcBef>
                <a:spcPts val="0"/>
              </a:spcBef>
              <a:spcAft>
                <a:spcPts val="0"/>
              </a:spcAft>
              <a:buSzPts val="1000"/>
              <a:buChar char="●"/>
            </a:pPr>
            <a:r>
              <a:rPr lang="en" sz="1600"/>
              <a:t>Social Network Analyst </a:t>
            </a:r>
            <a:endParaRPr sz="1600"/>
          </a:p>
          <a:p>
            <a:pPr indent="-292100" lvl="0" marL="314325" rtl="0" algn="l">
              <a:spcBef>
                <a:spcPts val="0"/>
              </a:spcBef>
              <a:spcAft>
                <a:spcPts val="0"/>
              </a:spcAft>
              <a:buSzPts val="1000"/>
              <a:buChar char="●"/>
            </a:pPr>
            <a:r>
              <a:rPr lang="en" sz="1600"/>
              <a:t>Team Scientist </a:t>
            </a:r>
            <a:endParaRPr sz="1600"/>
          </a:p>
          <a:p>
            <a:pPr indent="-292100" lvl="0" marL="314325" rtl="0" algn="l">
              <a:spcBef>
                <a:spcPts val="0"/>
              </a:spcBef>
              <a:spcAft>
                <a:spcPts val="0"/>
              </a:spcAft>
              <a:buSzPts val="1000"/>
              <a:buChar char="●"/>
            </a:pPr>
            <a:r>
              <a:rPr lang="en" sz="1600"/>
              <a:t>Ph.D. </a:t>
            </a:r>
            <a:r>
              <a:rPr i="1" lang="en" sz="1600"/>
              <a:t>Sociology</a:t>
            </a:r>
            <a:r>
              <a:rPr lang="en" sz="1600"/>
              <a:t> </a:t>
            </a:r>
            <a:endParaRPr sz="1600"/>
          </a:p>
          <a:p>
            <a:pPr indent="0" lvl="0" marL="457200" rtl="0" algn="l">
              <a:spcBef>
                <a:spcPts val="1200"/>
              </a:spcBef>
              <a:spcAft>
                <a:spcPts val="1200"/>
              </a:spcAft>
              <a:buNone/>
            </a:pPr>
            <a:r>
              <a:t/>
            </a:r>
            <a:endParaRPr/>
          </a:p>
        </p:txBody>
      </p:sp>
      <p:sp>
        <p:nvSpPr>
          <p:cNvPr id="325" name="Google Shape;325;p19"/>
          <p:cNvSpPr txBox="1"/>
          <p:nvPr>
            <p:ph idx="4294967295" type="subTitle"/>
          </p:nvPr>
        </p:nvSpPr>
        <p:spPr>
          <a:xfrm>
            <a:off x="194600" y="3434100"/>
            <a:ext cx="4377300" cy="1709400"/>
          </a:xfrm>
          <a:prstGeom prst="rect">
            <a:avLst/>
          </a:prstGeom>
        </p:spPr>
        <p:txBody>
          <a:bodyPr anchorCtr="0" anchor="t" bIns="91425" lIns="91425" spcFirstLastPara="1" rIns="91425" wrap="square" tIns="91425">
            <a:normAutofit/>
          </a:bodyPr>
          <a:lstStyle/>
          <a:p>
            <a:pPr indent="-292100" lvl="0" marL="257175" rtl="0" algn="l">
              <a:spcBef>
                <a:spcPts val="1000"/>
              </a:spcBef>
              <a:spcAft>
                <a:spcPts val="0"/>
              </a:spcAft>
              <a:buSzPts val="1000"/>
              <a:buChar char="●"/>
            </a:pPr>
            <a:r>
              <a:rPr lang="en" sz="1600"/>
              <a:t>UFS Community Engagement Specialist</a:t>
            </a:r>
            <a:endParaRPr sz="1600"/>
          </a:p>
          <a:p>
            <a:pPr indent="-292100" lvl="0" marL="257175" rtl="0" algn="l">
              <a:spcBef>
                <a:spcPts val="0"/>
              </a:spcBef>
              <a:spcAft>
                <a:spcPts val="0"/>
              </a:spcAft>
              <a:buSzPts val="1000"/>
              <a:buChar char="●"/>
            </a:pPr>
            <a:r>
              <a:rPr lang="en" sz="1600"/>
              <a:t>Social Network </a:t>
            </a:r>
            <a:r>
              <a:rPr lang="en" sz="1600"/>
              <a:t>Analyst</a:t>
            </a:r>
            <a:endParaRPr sz="1600"/>
          </a:p>
          <a:p>
            <a:pPr indent="-292100" lvl="0" marL="257175" rtl="0" algn="l">
              <a:spcBef>
                <a:spcPts val="0"/>
              </a:spcBef>
              <a:spcAft>
                <a:spcPts val="0"/>
              </a:spcAft>
              <a:buSzPts val="1000"/>
              <a:buChar char="●"/>
            </a:pPr>
            <a:r>
              <a:rPr lang="en" sz="1600"/>
              <a:t>Master’s </a:t>
            </a:r>
            <a:r>
              <a:rPr i="1" lang="en" sz="1600"/>
              <a:t>Environmental Sociology</a:t>
            </a:r>
            <a:r>
              <a:rPr lang="en" sz="1600"/>
              <a:t>, Bachelor’s </a:t>
            </a:r>
            <a:r>
              <a:rPr i="1" lang="en" sz="1600"/>
              <a:t>Atmospheric and Oceanic Science</a:t>
            </a:r>
            <a:endParaRPr i="1" sz="1600"/>
          </a:p>
        </p:txBody>
      </p:sp>
      <p:sp>
        <p:nvSpPr>
          <p:cNvPr id="326" name="Google Shape;326;p19"/>
          <p:cNvSpPr txBox="1"/>
          <p:nvPr>
            <p:ph idx="1" type="body"/>
          </p:nvPr>
        </p:nvSpPr>
        <p:spPr>
          <a:xfrm>
            <a:off x="395350" y="1797700"/>
            <a:ext cx="16869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rgbClr val="145FA6"/>
                </a:solidFill>
              </a:rPr>
              <a:t>Alison </a:t>
            </a:r>
            <a:endParaRPr b="1" sz="1800">
              <a:solidFill>
                <a:srgbClr val="145FA6"/>
              </a:solidFill>
            </a:endParaRPr>
          </a:p>
          <a:p>
            <a:pPr indent="0" lvl="0" marL="0" rtl="0" algn="l">
              <a:spcBef>
                <a:spcPts val="1200"/>
              </a:spcBef>
              <a:spcAft>
                <a:spcPts val="1200"/>
              </a:spcAft>
              <a:buNone/>
            </a:pPr>
            <a:r>
              <a:rPr b="1" lang="en" sz="1800">
                <a:solidFill>
                  <a:srgbClr val="145FA6"/>
                </a:solidFill>
              </a:rPr>
              <a:t>Gregory</a:t>
            </a:r>
            <a:endParaRPr b="1" sz="1800">
              <a:solidFill>
                <a:srgbClr val="145FA6"/>
              </a:solidFill>
            </a:endParaRPr>
          </a:p>
        </p:txBody>
      </p:sp>
      <p:sp>
        <p:nvSpPr>
          <p:cNvPr id="327" name="Google Shape;327;p19"/>
          <p:cNvSpPr txBox="1"/>
          <p:nvPr>
            <p:ph idx="2" type="body"/>
          </p:nvPr>
        </p:nvSpPr>
        <p:spPr>
          <a:xfrm>
            <a:off x="5179975" y="1850813"/>
            <a:ext cx="1508400" cy="893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800">
                <a:solidFill>
                  <a:srgbClr val="145FA6"/>
                </a:solidFill>
              </a:rPr>
              <a:t>Hannah </a:t>
            </a:r>
            <a:endParaRPr b="1" sz="1800">
              <a:solidFill>
                <a:srgbClr val="145FA6"/>
              </a:solidFill>
            </a:endParaRPr>
          </a:p>
          <a:p>
            <a:pPr indent="0" lvl="0" marL="0" rtl="0" algn="l">
              <a:spcBef>
                <a:spcPts val="1200"/>
              </a:spcBef>
              <a:spcAft>
                <a:spcPts val="1200"/>
              </a:spcAft>
              <a:buNone/>
            </a:pPr>
            <a:r>
              <a:rPr b="1" lang="en" sz="1800">
                <a:solidFill>
                  <a:srgbClr val="145FA6"/>
                </a:solidFill>
              </a:rPr>
              <a:t>Love, PhD</a:t>
            </a:r>
            <a:r>
              <a:rPr b="1" lang="en">
                <a:solidFill>
                  <a:schemeClr val="accent1"/>
                </a:solidFill>
              </a:rPr>
              <a:t>.</a:t>
            </a:r>
            <a:endParaRPr b="1">
              <a:solidFill>
                <a:schemeClr val="accent1"/>
              </a:solidFill>
            </a:endParaRPr>
          </a:p>
        </p:txBody>
      </p:sp>
      <p:pic>
        <p:nvPicPr>
          <p:cNvPr id="328" name="Google Shape;328;p19" title="AliBB.jpg"/>
          <p:cNvPicPr preferRelativeResize="0"/>
          <p:nvPr/>
        </p:nvPicPr>
        <p:blipFill rotWithShape="1">
          <a:blip r:embed="rId3">
            <a:alphaModFix/>
          </a:blip>
          <a:srcRect b="0" l="0" r="11071" t="14251"/>
          <a:stretch/>
        </p:blipFill>
        <p:spPr>
          <a:xfrm>
            <a:off x="1560287" y="1202824"/>
            <a:ext cx="1645920" cy="2189071"/>
          </a:xfrm>
          <a:prstGeom prst="rect">
            <a:avLst/>
          </a:prstGeom>
          <a:noFill/>
          <a:ln>
            <a:noFill/>
          </a:ln>
        </p:spPr>
      </p:pic>
      <p:pic>
        <p:nvPicPr>
          <p:cNvPr id="329" name="Google Shape;329;p19" title="HannahLove.jpg"/>
          <p:cNvPicPr preferRelativeResize="0"/>
          <p:nvPr/>
        </p:nvPicPr>
        <p:blipFill>
          <a:blip r:embed="rId4">
            <a:alphaModFix/>
          </a:blip>
          <a:stretch>
            <a:fillRect/>
          </a:stretch>
        </p:blipFill>
        <p:spPr>
          <a:xfrm>
            <a:off x="6688375" y="1202831"/>
            <a:ext cx="1645920" cy="21890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37" title="Work_Combined (3).png"/>
          <p:cNvPicPr preferRelativeResize="0"/>
          <p:nvPr/>
        </p:nvPicPr>
        <p:blipFill>
          <a:blip r:embed="rId3">
            <a:alphaModFix/>
          </a:blip>
          <a:stretch>
            <a:fillRect/>
          </a:stretch>
        </p:blipFill>
        <p:spPr>
          <a:xfrm>
            <a:off x="42981" y="41963"/>
            <a:ext cx="3947843" cy="5059574"/>
          </a:xfrm>
          <a:prstGeom prst="rect">
            <a:avLst/>
          </a:prstGeom>
          <a:noFill/>
          <a:ln>
            <a:noFill/>
          </a:ln>
        </p:spPr>
      </p:pic>
      <p:sp>
        <p:nvSpPr>
          <p:cNvPr id="523" name="Google Shape;523;p37"/>
          <p:cNvSpPr txBox="1"/>
          <p:nvPr>
            <p:ph type="title"/>
          </p:nvPr>
        </p:nvSpPr>
        <p:spPr>
          <a:xfrm>
            <a:off x="4482500" y="651400"/>
            <a:ext cx="4604100" cy="79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Opportunities for Growth</a:t>
            </a:r>
            <a:endParaRPr/>
          </a:p>
        </p:txBody>
      </p:sp>
      <p:sp>
        <p:nvSpPr>
          <p:cNvPr id="524" name="Google Shape;524;p37"/>
          <p:cNvSpPr txBox="1"/>
          <p:nvPr/>
        </p:nvSpPr>
        <p:spPr>
          <a:xfrm>
            <a:off x="4372475" y="1497100"/>
            <a:ext cx="42819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Expand Network Survey to larger UFS community</a:t>
            </a:r>
            <a:endParaRPr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Increase survey </a:t>
            </a:r>
            <a:r>
              <a:rPr lang="en" sz="1800">
                <a:solidFill>
                  <a:schemeClr val="dk2"/>
                </a:solidFill>
                <a:latin typeface="Nunito"/>
                <a:ea typeface="Nunito"/>
                <a:cs typeface="Nunito"/>
                <a:sym typeface="Nunito"/>
              </a:rPr>
              <a:t>response</a:t>
            </a:r>
            <a:r>
              <a:rPr lang="en" sz="1800">
                <a:solidFill>
                  <a:schemeClr val="dk2"/>
                </a:solidFill>
                <a:latin typeface="Nunito"/>
                <a:ea typeface="Nunito"/>
                <a:cs typeface="Nunito"/>
                <a:sym typeface="Nunito"/>
              </a:rPr>
              <a:t> rate </a:t>
            </a:r>
            <a:endParaRPr sz="1800">
              <a:solidFill>
                <a:schemeClr val="dk2"/>
              </a:solidFill>
              <a:latin typeface="Nunito"/>
              <a:ea typeface="Nunito"/>
              <a:cs typeface="Nunito"/>
              <a:sym typeface="Nunito"/>
            </a:endParaRPr>
          </a:p>
          <a:p>
            <a:pPr indent="0" lvl="0" marL="457200" rtl="0" algn="l">
              <a:spcBef>
                <a:spcPts val="0"/>
              </a:spcBef>
              <a:spcAft>
                <a:spcPts val="0"/>
              </a:spcAft>
              <a:buNone/>
            </a:pPr>
            <a:r>
              <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Use results to create engagement metrics and improve engagement strategies</a:t>
            </a:r>
            <a:endParaRPr sz="1800">
              <a:solidFill>
                <a:schemeClr val="dk2"/>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529" name="Shape 529"/>
        <p:cNvGrpSpPr/>
        <p:nvPr/>
      </p:nvGrpSpPr>
      <p:grpSpPr>
        <a:xfrm>
          <a:off x="0" y="0"/>
          <a:ext cx="0" cy="0"/>
          <a:chOff x="0" y="0"/>
          <a:chExt cx="0" cy="0"/>
        </a:xfrm>
      </p:grpSpPr>
      <p:sp>
        <p:nvSpPr>
          <p:cNvPr id="530" name="Google Shape;530;p38"/>
          <p:cNvSpPr txBox="1"/>
          <p:nvPr>
            <p:ph type="title"/>
          </p:nvPr>
        </p:nvSpPr>
        <p:spPr>
          <a:xfrm>
            <a:off x="87600" y="109175"/>
            <a:ext cx="7030500" cy="999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Play"/>
              <a:buNone/>
            </a:pPr>
            <a:r>
              <a:rPr lang="en"/>
              <a:t>Conclusion</a:t>
            </a:r>
            <a:endParaRPr/>
          </a:p>
        </p:txBody>
      </p:sp>
      <p:sp>
        <p:nvSpPr>
          <p:cNvPr id="531" name="Google Shape;531;p38"/>
          <p:cNvSpPr txBox="1"/>
          <p:nvPr/>
        </p:nvSpPr>
        <p:spPr>
          <a:xfrm>
            <a:off x="222150" y="1184613"/>
            <a:ext cx="1562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Observation</a:t>
            </a:r>
            <a:endParaRPr b="1" sz="1800">
              <a:solidFill>
                <a:schemeClr val="dk2"/>
              </a:solidFill>
              <a:latin typeface="Nunito"/>
              <a:ea typeface="Nunito"/>
              <a:cs typeface="Nunito"/>
              <a:sym typeface="Nunito"/>
            </a:endParaRPr>
          </a:p>
        </p:txBody>
      </p:sp>
      <p:sp>
        <p:nvSpPr>
          <p:cNvPr id="532" name="Google Shape;532;p38"/>
          <p:cNvSpPr txBox="1"/>
          <p:nvPr/>
        </p:nvSpPr>
        <p:spPr>
          <a:xfrm>
            <a:off x="222150" y="1722475"/>
            <a:ext cx="1686900" cy="869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2"/>
                </a:solidFill>
                <a:latin typeface="Nunito"/>
                <a:ea typeface="Nunito"/>
                <a:cs typeface="Nunito"/>
                <a:sym typeface="Nunito"/>
              </a:rPr>
              <a:t>Homogeneity in our network</a:t>
            </a:r>
            <a:endParaRPr sz="1700">
              <a:solidFill>
                <a:schemeClr val="dk2"/>
              </a:solidFill>
              <a:latin typeface="Nunito"/>
              <a:ea typeface="Nunito"/>
              <a:cs typeface="Nunito"/>
              <a:sym typeface="Nunito"/>
            </a:endParaRPr>
          </a:p>
        </p:txBody>
      </p:sp>
      <p:sp>
        <p:nvSpPr>
          <p:cNvPr id="533" name="Google Shape;533;p38"/>
          <p:cNvSpPr txBox="1"/>
          <p:nvPr/>
        </p:nvSpPr>
        <p:spPr>
          <a:xfrm>
            <a:off x="3666450" y="1046020"/>
            <a:ext cx="1811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Engagement Strategy</a:t>
            </a:r>
            <a:endParaRPr b="1" sz="1800">
              <a:solidFill>
                <a:schemeClr val="dk2"/>
              </a:solidFill>
              <a:latin typeface="Nunito"/>
              <a:ea typeface="Nunito"/>
              <a:cs typeface="Nunito"/>
              <a:sym typeface="Nunito"/>
            </a:endParaRPr>
          </a:p>
        </p:txBody>
      </p:sp>
      <p:sp>
        <p:nvSpPr>
          <p:cNvPr id="534" name="Google Shape;534;p38"/>
          <p:cNvSpPr txBox="1"/>
          <p:nvPr/>
        </p:nvSpPr>
        <p:spPr>
          <a:xfrm>
            <a:off x="3725550" y="1784925"/>
            <a:ext cx="1686900" cy="869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B7837"/>
                </a:solidFill>
                <a:latin typeface="Nunito"/>
                <a:ea typeface="Nunito"/>
                <a:cs typeface="Nunito"/>
                <a:sym typeface="Nunito"/>
              </a:rPr>
              <a:t>Involve</a:t>
            </a:r>
            <a:r>
              <a:rPr lang="en" sz="1600">
                <a:solidFill>
                  <a:schemeClr val="dk2"/>
                </a:solidFill>
                <a:latin typeface="Nunito"/>
                <a:ea typeface="Nunito"/>
                <a:cs typeface="Nunito"/>
                <a:sym typeface="Nunito"/>
              </a:rPr>
              <a:t> more stakeholder groups</a:t>
            </a:r>
            <a:endParaRPr sz="1600">
              <a:solidFill>
                <a:schemeClr val="dk2"/>
              </a:solidFill>
              <a:latin typeface="Nunito"/>
              <a:ea typeface="Nunito"/>
              <a:cs typeface="Nunito"/>
              <a:sym typeface="Nunito"/>
            </a:endParaRPr>
          </a:p>
        </p:txBody>
      </p:sp>
      <p:cxnSp>
        <p:nvCxnSpPr>
          <p:cNvPr id="535" name="Google Shape;535;p38"/>
          <p:cNvCxnSpPr/>
          <p:nvPr/>
        </p:nvCxnSpPr>
        <p:spPr>
          <a:xfrm>
            <a:off x="5421461" y="2310836"/>
            <a:ext cx="621000" cy="10500"/>
          </a:xfrm>
          <a:prstGeom prst="straightConnector1">
            <a:avLst/>
          </a:prstGeom>
          <a:noFill/>
          <a:ln cap="flat" cmpd="sng" w="28575">
            <a:solidFill>
              <a:schemeClr val="dk2"/>
            </a:solidFill>
            <a:prstDash val="solid"/>
            <a:round/>
            <a:headEnd len="med" w="med" type="none"/>
            <a:tailEnd len="med" w="med" type="triangle"/>
          </a:ln>
        </p:spPr>
      </p:cxnSp>
      <p:sp>
        <p:nvSpPr>
          <p:cNvPr id="536" name="Google Shape;536;p38"/>
          <p:cNvSpPr txBox="1"/>
          <p:nvPr/>
        </p:nvSpPr>
        <p:spPr>
          <a:xfrm>
            <a:off x="6243750" y="1046026"/>
            <a:ext cx="2580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SNA  </a:t>
            </a:r>
            <a:endParaRPr b="1" sz="1800">
              <a:solidFill>
                <a:schemeClr val="dk2"/>
              </a:solidFill>
              <a:latin typeface="Nunito"/>
              <a:ea typeface="Nunito"/>
              <a:cs typeface="Nunito"/>
              <a:sym typeface="Nunito"/>
            </a:endParaRPr>
          </a:p>
          <a:p>
            <a:pPr indent="0" lvl="0" marL="0" rtl="0" algn="ctr">
              <a:spcBef>
                <a:spcPts val="0"/>
              </a:spcBef>
              <a:spcAft>
                <a:spcPts val="0"/>
              </a:spcAft>
              <a:buNone/>
            </a:pPr>
            <a:r>
              <a:rPr b="1" lang="en" sz="1800">
                <a:solidFill>
                  <a:schemeClr val="dk2"/>
                </a:solidFill>
                <a:latin typeface="Nunito"/>
                <a:ea typeface="Nunito"/>
                <a:cs typeface="Nunito"/>
                <a:sym typeface="Nunito"/>
              </a:rPr>
              <a:t>Engagement Metric</a:t>
            </a:r>
            <a:endParaRPr b="1" sz="1800">
              <a:solidFill>
                <a:schemeClr val="dk2"/>
              </a:solidFill>
              <a:latin typeface="Nunito"/>
              <a:ea typeface="Nunito"/>
              <a:cs typeface="Nunito"/>
              <a:sym typeface="Nunito"/>
            </a:endParaRPr>
          </a:p>
        </p:txBody>
      </p:sp>
      <p:sp>
        <p:nvSpPr>
          <p:cNvPr id="537" name="Google Shape;537;p38"/>
          <p:cNvSpPr txBox="1"/>
          <p:nvPr/>
        </p:nvSpPr>
        <p:spPr>
          <a:xfrm>
            <a:off x="6033450" y="1935825"/>
            <a:ext cx="2939100" cy="75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 of total nodes</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 Job Category of nodes</a:t>
            </a:r>
            <a:endParaRPr sz="1600">
              <a:solidFill>
                <a:schemeClr val="dk2"/>
              </a:solidFill>
              <a:latin typeface="Nunito"/>
              <a:ea typeface="Nunito"/>
              <a:cs typeface="Nunito"/>
              <a:sym typeface="Nunito"/>
            </a:endParaRPr>
          </a:p>
        </p:txBody>
      </p:sp>
      <p:sp>
        <p:nvSpPr>
          <p:cNvPr id="538" name="Google Shape;538;p38"/>
          <p:cNvSpPr txBox="1"/>
          <p:nvPr/>
        </p:nvSpPr>
        <p:spPr>
          <a:xfrm>
            <a:off x="222150" y="2699875"/>
            <a:ext cx="1686900" cy="869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Nunito"/>
                <a:ea typeface="Nunito"/>
                <a:cs typeface="Nunito"/>
                <a:sym typeface="Nunito"/>
              </a:rPr>
              <a:t>Code users and non-users in our network</a:t>
            </a:r>
            <a:endParaRPr sz="1600">
              <a:solidFill>
                <a:schemeClr val="dk2"/>
              </a:solidFill>
              <a:latin typeface="Nunito"/>
              <a:ea typeface="Nunito"/>
              <a:cs typeface="Nunito"/>
              <a:sym typeface="Nunito"/>
            </a:endParaRPr>
          </a:p>
        </p:txBody>
      </p:sp>
      <p:sp>
        <p:nvSpPr>
          <p:cNvPr id="539" name="Google Shape;539;p38"/>
          <p:cNvSpPr txBox="1"/>
          <p:nvPr/>
        </p:nvSpPr>
        <p:spPr>
          <a:xfrm>
            <a:off x="3725550" y="2731100"/>
            <a:ext cx="1686900" cy="869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B7837"/>
                </a:solidFill>
                <a:latin typeface="Nunito"/>
                <a:ea typeface="Nunito"/>
                <a:cs typeface="Nunito"/>
                <a:sym typeface="Nunito"/>
              </a:rPr>
              <a:t>Bridge</a:t>
            </a:r>
            <a:r>
              <a:rPr lang="en" sz="1600">
                <a:solidFill>
                  <a:schemeClr val="dk2"/>
                </a:solidFill>
                <a:latin typeface="Nunito"/>
                <a:ea typeface="Nunito"/>
                <a:cs typeface="Nunito"/>
                <a:sym typeface="Nunito"/>
              </a:rPr>
              <a:t> between users and non-users </a:t>
            </a:r>
            <a:endParaRPr sz="1600">
              <a:solidFill>
                <a:schemeClr val="dk2"/>
              </a:solidFill>
              <a:latin typeface="Nunito"/>
              <a:ea typeface="Nunito"/>
              <a:cs typeface="Nunito"/>
              <a:sym typeface="Nunito"/>
            </a:endParaRPr>
          </a:p>
        </p:txBody>
      </p:sp>
      <p:sp>
        <p:nvSpPr>
          <p:cNvPr id="540" name="Google Shape;540;p38"/>
          <p:cNvSpPr txBox="1"/>
          <p:nvPr/>
        </p:nvSpPr>
        <p:spPr>
          <a:xfrm>
            <a:off x="6051450" y="2773996"/>
            <a:ext cx="2939100" cy="75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 unique connections (Degree)</a:t>
            </a:r>
            <a:endParaRPr sz="1600">
              <a:solidFill>
                <a:schemeClr val="dk2"/>
              </a:solidFill>
              <a:latin typeface="Nunito"/>
              <a:ea typeface="Nunito"/>
              <a:cs typeface="Nunito"/>
              <a:sym typeface="Nunito"/>
            </a:endParaRPr>
          </a:p>
        </p:txBody>
      </p:sp>
      <p:cxnSp>
        <p:nvCxnSpPr>
          <p:cNvPr id="541" name="Google Shape;541;p38"/>
          <p:cNvCxnSpPr/>
          <p:nvPr/>
        </p:nvCxnSpPr>
        <p:spPr>
          <a:xfrm>
            <a:off x="5421455" y="3172226"/>
            <a:ext cx="621000" cy="10500"/>
          </a:xfrm>
          <a:prstGeom prst="straightConnector1">
            <a:avLst/>
          </a:prstGeom>
          <a:noFill/>
          <a:ln cap="flat" cmpd="sng" w="28575">
            <a:solidFill>
              <a:schemeClr val="dk2"/>
            </a:solidFill>
            <a:prstDash val="solid"/>
            <a:round/>
            <a:headEnd len="med" w="med" type="none"/>
            <a:tailEnd len="med" w="med" type="triangle"/>
          </a:ln>
        </p:spPr>
      </p:cxnSp>
      <p:sp>
        <p:nvSpPr>
          <p:cNvPr id="542" name="Google Shape;542;p38"/>
          <p:cNvSpPr txBox="1"/>
          <p:nvPr/>
        </p:nvSpPr>
        <p:spPr>
          <a:xfrm>
            <a:off x="222150" y="3677275"/>
            <a:ext cx="1686900" cy="869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Nunito"/>
                <a:ea typeface="Nunito"/>
                <a:cs typeface="Nunito"/>
                <a:sym typeface="Nunito"/>
              </a:rPr>
              <a:t>Different Kinds of Working Relationships</a:t>
            </a:r>
            <a:endParaRPr sz="1600">
              <a:solidFill>
                <a:schemeClr val="dk2"/>
              </a:solidFill>
              <a:latin typeface="Nunito"/>
              <a:ea typeface="Nunito"/>
              <a:cs typeface="Nunito"/>
              <a:sym typeface="Nunito"/>
            </a:endParaRPr>
          </a:p>
        </p:txBody>
      </p:sp>
      <p:sp>
        <p:nvSpPr>
          <p:cNvPr id="543" name="Google Shape;543;p38"/>
          <p:cNvSpPr txBox="1"/>
          <p:nvPr/>
        </p:nvSpPr>
        <p:spPr>
          <a:xfrm>
            <a:off x="3725550" y="3677275"/>
            <a:ext cx="1686900" cy="869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38761D"/>
                </a:solidFill>
                <a:latin typeface="Nunito"/>
                <a:ea typeface="Nunito"/>
                <a:cs typeface="Nunito"/>
                <a:sym typeface="Nunito"/>
              </a:rPr>
              <a:t>Increase</a:t>
            </a:r>
            <a:r>
              <a:rPr lang="en" sz="1600">
                <a:solidFill>
                  <a:schemeClr val="dk2"/>
                </a:solidFill>
                <a:latin typeface="Nunito"/>
                <a:ea typeface="Nunito"/>
                <a:cs typeface="Nunito"/>
                <a:sym typeface="Nunito"/>
              </a:rPr>
              <a:t> knowledge transfer</a:t>
            </a:r>
            <a:endParaRPr sz="1600">
              <a:solidFill>
                <a:schemeClr val="dk2"/>
              </a:solidFill>
              <a:latin typeface="Nunito"/>
              <a:ea typeface="Nunito"/>
              <a:cs typeface="Nunito"/>
              <a:sym typeface="Nunito"/>
            </a:endParaRPr>
          </a:p>
        </p:txBody>
      </p:sp>
      <p:sp>
        <p:nvSpPr>
          <p:cNvPr id="544" name="Google Shape;544;p38"/>
          <p:cNvSpPr txBox="1"/>
          <p:nvPr/>
        </p:nvSpPr>
        <p:spPr>
          <a:xfrm>
            <a:off x="6064500" y="3612167"/>
            <a:ext cx="2939100" cy="999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 of edges (connections) in work, learn, and advice networks</a:t>
            </a:r>
            <a:endParaRPr sz="1600">
              <a:solidFill>
                <a:schemeClr val="dk2"/>
              </a:solidFill>
              <a:latin typeface="Nunito"/>
              <a:ea typeface="Nunito"/>
              <a:cs typeface="Nunito"/>
              <a:sym typeface="Nunito"/>
            </a:endParaRPr>
          </a:p>
        </p:txBody>
      </p:sp>
      <p:cxnSp>
        <p:nvCxnSpPr>
          <p:cNvPr id="545" name="Google Shape;545;p38"/>
          <p:cNvCxnSpPr/>
          <p:nvPr/>
        </p:nvCxnSpPr>
        <p:spPr>
          <a:xfrm>
            <a:off x="5427980" y="3953176"/>
            <a:ext cx="621000" cy="10500"/>
          </a:xfrm>
          <a:prstGeom prst="straightConnector1">
            <a:avLst/>
          </a:prstGeom>
          <a:noFill/>
          <a:ln cap="flat" cmpd="sng" w="28575">
            <a:solidFill>
              <a:schemeClr val="dk2"/>
            </a:solidFill>
            <a:prstDash val="solid"/>
            <a:round/>
            <a:headEnd len="med" w="med" type="none"/>
            <a:tailEnd len="med" w="med" type="triangle"/>
          </a:ln>
        </p:spPr>
      </p:cxnSp>
      <p:sp>
        <p:nvSpPr>
          <p:cNvPr id="546" name="Google Shape;546;p38"/>
          <p:cNvSpPr txBox="1"/>
          <p:nvPr/>
        </p:nvSpPr>
        <p:spPr>
          <a:xfrm>
            <a:off x="2343750" y="1184625"/>
            <a:ext cx="763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Goal</a:t>
            </a:r>
            <a:endParaRPr b="1" sz="1800">
              <a:solidFill>
                <a:schemeClr val="dk2"/>
              </a:solidFill>
              <a:latin typeface="Nunito"/>
              <a:ea typeface="Nunito"/>
              <a:cs typeface="Nunito"/>
              <a:sym typeface="Nunito"/>
            </a:endParaRPr>
          </a:p>
        </p:txBody>
      </p:sp>
      <p:sp>
        <p:nvSpPr>
          <p:cNvPr id="547" name="Google Shape;547;p38"/>
          <p:cNvSpPr/>
          <p:nvPr/>
        </p:nvSpPr>
        <p:spPr>
          <a:xfrm>
            <a:off x="1905450" y="1935825"/>
            <a:ext cx="1811100" cy="567600"/>
          </a:xfrm>
          <a:prstGeom prst="rightArrow">
            <a:avLst>
              <a:gd fmla="val 50000" name="adj1"/>
              <a:gd fmla="val 50000" name="adj2"/>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Nunito"/>
                <a:ea typeface="Nunito"/>
                <a:cs typeface="Nunito"/>
                <a:sym typeface="Nunito"/>
              </a:rPr>
              <a:t>EXPAND</a:t>
            </a:r>
            <a:endParaRPr b="1" sz="1600">
              <a:solidFill>
                <a:schemeClr val="lt1"/>
              </a:solidFill>
              <a:latin typeface="Nunito"/>
              <a:ea typeface="Nunito"/>
              <a:cs typeface="Nunito"/>
              <a:sym typeface="Nunito"/>
            </a:endParaRPr>
          </a:p>
        </p:txBody>
      </p:sp>
      <p:sp>
        <p:nvSpPr>
          <p:cNvPr id="548" name="Google Shape;548;p38"/>
          <p:cNvSpPr/>
          <p:nvPr/>
        </p:nvSpPr>
        <p:spPr>
          <a:xfrm>
            <a:off x="1905450" y="2893675"/>
            <a:ext cx="1811100" cy="567600"/>
          </a:xfrm>
          <a:prstGeom prst="rightArrow">
            <a:avLst>
              <a:gd fmla="val 50000" name="adj1"/>
              <a:gd fmla="val 50000" name="adj2"/>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Nunito"/>
                <a:ea typeface="Nunito"/>
                <a:cs typeface="Nunito"/>
                <a:sym typeface="Nunito"/>
              </a:rPr>
              <a:t>CONNECT</a:t>
            </a:r>
            <a:endParaRPr b="1" sz="1600">
              <a:solidFill>
                <a:schemeClr val="lt1"/>
              </a:solidFill>
              <a:latin typeface="Nunito"/>
              <a:ea typeface="Nunito"/>
              <a:cs typeface="Nunito"/>
              <a:sym typeface="Nunito"/>
            </a:endParaRPr>
          </a:p>
        </p:txBody>
      </p:sp>
      <p:sp>
        <p:nvSpPr>
          <p:cNvPr id="549" name="Google Shape;549;p38"/>
          <p:cNvSpPr/>
          <p:nvPr/>
        </p:nvSpPr>
        <p:spPr>
          <a:xfrm>
            <a:off x="1898925" y="3828175"/>
            <a:ext cx="1811100" cy="567600"/>
          </a:xfrm>
          <a:prstGeom prst="rightArrow">
            <a:avLst>
              <a:gd fmla="val 50000" name="adj1"/>
              <a:gd fmla="val 50000" name="adj2"/>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Nunito"/>
                <a:ea typeface="Nunito"/>
                <a:cs typeface="Nunito"/>
                <a:sym typeface="Nunito"/>
              </a:rPr>
              <a:t>STRENGTHEN</a:t>
            </a:r>
            <a:endParaRPr b="1" sz="1600">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9"/>
          <p:cNvSpPr txBox="1"/>
          <p:nvPr>
            <p:ph type="ctrTitle"/>
          </p:nvPr>
        </p:nvSpPr>
        <p:spPr>
          <a:xfrm>
            <a:off x="824000" y="269620"/>
            <a:ext cx="4255500" cy="1096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3000">
                <a:latin typeface="Nunito"/>
                <a:ea typeface="Nunito"/>
                <a:cs typeface="Nunito"/>
                <a:sym typeface="Nunito"/>
              </a:rPr>
              <a:t>Questions?</a:t>
            </a:r>
            <a:endParaRPr sz="3000">
              <a:latin typeface="Nunito"/>
              <a:ea typeface="Nunito"/>
              <a:cs typeface="Nunito"/>
              <a:sym typeface="Nunito"/>
            </a:endParaRPr>
          </a:p>
        </p:txBody>
      </p:sp>
      <p:sp>
        <p:nvSpPr>
          <p:cNvPr id="555" name="Google Shape;555;p39"/>
          <p:cNvSpPr txBox="1"/>
          <p:nvPr>
            <p:ph idx="1" type="subTitle"/>
          </p:nvPr>
        </p:nvSpPr>
        <p:spPr>
          <a:xfrm>
            <a:off x="2444250" y="2917525"/>
            <a:ext cx="4255500" cy="695400"/>
          </a:xfrm>
          <a:prstGeom prst="rect">
            <a:avLst/>
          </a:prstGeom>
          <a:noFill/>
          <a:ln>
            <a:noFill/>
          </a:ln>
        </p:spPr>
        <p:txBody>
          <a:bodyPr anchorCtr="0" anchor="t" bIns="34275" lIns="68575" spcFirstLastPara="1" rIns="68575" wrap="square" tIns="34275">
            <a:noAutofit/>
          </a:bodyPr>
          <a:lstStyle/>
          <a:p>
            <a:pPr indent="-38100" lvl="0" marL="177800" rtl="0" algn="ctr">
              <a:lnSpc>
                <a:spcPct val="90000"/>
              </a:lnSpc>
              <a:spcBef>
                <a:spcPts val="0"/>
              </a:spcBef>
              <a:spcAft>
                <a:spcPts val="0"/>
              </a:spcAft>
              <a:buClr>
                <a:schemeClr val="dk1"/>
              </a:buClr>
              <a:buSzPts val="2100"/>
              <a:buNone/>
            </a:pPr>
            <a:r>
              <a:rPr lang="en" sz="2000"/>
              <a:t>Alison Gregory </a:t>
            </a:r>
            <a:r>
              <a:rPr lang="en" sz="2000" u="sng">
                <a:hlinkClick r:id="rId3"/>
              </a:rPr>
              <a:t>agregory@ucar.edu</a:t>
            </a:r>
            <a:endParaRPr sz="2000"/>
          </a:p>
          <a:p>
            <a:pPr indent="-38100" lvl="0" marL="177800" rtl="0" algn="ctr">
              <a:lnSpc>
                <a:spcPct val="90000"/>
              </a:lnSpc>
              <a:spcBef>
                <a:spcPts val="0"/>
              </a:spcBef>
              <a:spcAft>
                <a:spcPts val="0"/>
              </a:spcAft>
              <a:buClr>
                <a:schemeClr val="dk1"/>
              </a:buClr>
              <a:buSzPts val="2100"/>
              <a:buNone/>
            </a:pPr>
            <a:r>
              <a:t/>
            </a:r>
            <a:endParaRPr sz="2000"/>
          </a:p>
          <a:p>
            <a:pPr indent="-38100" lvl="0" marL="177800" rtl="0" algn="ctr">
              <a:lnSpc>
                <a:spcPct val="90000"/>
              </a:lnSpc>
              <a:spcBef>
                <a:spcPts val="0"/>
              </a:spcBef>
              <a:spcAft>
                <a:spcPts val="0"/>
              </a:spcAft>
              <a:buClr>
                <a:schemeClr val="dk1"/>
              </a:buClr>
              <a:buSzPts val="2100"/>
              <a:buNone/>
            </a:pPr>
            <a:r>
              <a:rPr lang="en" sz="2000"/>
              <a:t>Hannah Love </a:t>
            </a:r>
            <a:r>
              <a:rPr lang="en" sz="2000" u="sng"/>
              <a:t>teamdivergentscience@gmail.com</a:t>
            </a:r>
            <a:endParaRPr sz="2000" u="sng"/>
          </a:p>
        </p:txBody>
      </p:sp>
      <p:sp>
        <p:nvSpPr>
          <p:cNvPr id="556" name="Google Shape;556;p39"/>
          <p:cNvSpPr txBox="1"/>
          <p:nvPr>
            <p:ph type="ctrTitle"/>
          </p:nvPr>
        </p:nvSpPr>
        <p:spPr>
          <a:xfrm>
            <a:off x="3420300" y="1990450"/>
            <a:ext cx="2303400" cy="8634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Play"/>
              <a:buNone/>
            </a:pPr>
            <a:r>
              <a:rPr lang="en" sz="3000">
                <a:latin typeface="Nunito"/>
                <a:ea typeface="Nunito"/>
                <a:cs typeface="Nunito"/>
                <a:sym typeface="Nunito"/>
              </a:rPr>
              <a:t>Thank You!</a:t>
            </a:r>
            <a:endParaRPr sz="3000">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0"/>
          <p:cNvSpPr txBox="1"/>
          <p:nvPr>
            <p:ph type="title"/>
          </p:nvPr>
        </p:nvSpPr>
        <p:spPr>
          <a:xfrm>
            <a:off x="2119050" y="301650"/>
            <a:ext cx="4905900" cy="68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Future Analysis</a:t>
            </a:r>
            <a:endParaRPr/>
          </a:p>
        </p:txBody>
      </p:sp>
      <p:sp>
        <p:nvSpPr>
          <p:cNvPr id="562" name="Google Shape;562;p40"/>
          <p:cNvSpPr txBox="1"/>
          <p:nvPr>
            <p:ph idx="1" type="body"/>
          </p:nvPr>
        </p:nvSpPr>
        <p:spPr>
          <a:xfrm>
            <a:off x="499550" y="1300950"/>
            <a:ext cx="5102100" cy="3739800"/>
          </a:xfrm>
          <a:prstGeom prst="rect">
            <a:avLst/>
          </a:prstGeom>
        </p:spPr>
        <p:txBody>
          <a:bodyPr anchorCtr="0" anchor="t" bIns="91425" lIns="91425" spcFirstLastPara="1" rIns="91425" wrap="square" tIns="91425">
            <a:noAutofit/>
          </a:bodyPr>
          <a:lstStyle/>
          <a:p>
            <a:pPr indent="-185737" lvl="0" marL="177800" rtl="0" algn="l">
              <a:lnSpc>
                <a:spcPct val="70000"/>
              </a:lnSpc>
              <a:spcBef>
                <a:spcPts val="0"/>
              </a:spcBef>
              <a:spcAft>
                <a:spcPts val="0"/>
              </a:spcAft>
              <a:buClr>
                <a:schemeClr val="dk1"/>
              </a:buClr>
              <a:buSzPts val="1125"/>
              <a:buChar char="●"/>
            </a:pPr>
            <a:r>
              <a:rPr lang="en" sz="1125"/>
              <a:t>What is your age? Select one.</a:t>
            </a:r>
            <a:endParaRPr sz="1125"/>
          </a:p>
          <a:p>
            <a:pPr indent="-185737" lvl="0" marL="177800" rtl="0" algn="l">
              <a:lnSpc>
                <a:spcPct val="70000"/>
              </a:lnSpc>
              <a:spcBef>
                <a:spcPts val="800"/>
              </a:spcBef>
              <a:spcAft>
                <a:spcPts val="0"/>
              </a:spcAft>
              <a:buClr>
                <a:schemeClr val="dk1"/>
              </a:buClr>
              <a:buSzPts val="1125"/>
              <a:buChar char="●"/>
            </a:pPr>
            <a:r>
              <a:rPr lang="en" sz="1125"/>
              <a:t>I contribute valuable ideas to the UFS community. Select one.</a:t>
            </a:r>
            <a:endParaRPr sz="1125"/>
          </a:p>
          <a:p>
            <a:pPr indent="-185737" lvl="0" marL="177800" rtl="0" algn="l">
              <a:lnSpc>
                <a:spcPct val="70000"/>
              </a:lnSpc>
              <a:spcBef>
                <a:spcPts val="800"/>
              </a:spcBef>
              <a:spcAft>
                <a:spcPts val="0"/>
              </a:spcAft>
              <a:buClr>
                <a:schemeClr val="dk1"/>
              </a:buClr>
              <a:buSzPts val="1125"/>
              <a:buChar char="●"/>
            </a:pPr>
            <a:r>
              <a:rPr lang="en" sz="1125"/>
              <a:t>The UFS is important to my current work. Select one.</a:t>
            </a:r>
            <a:endParaRPr sz="1125"/>
          </a:p>
          <a:p>
            <a:pPr indent="-185737" lvl="0" marL="177800" rtl="0" algn="l">
              <a:lnSpc>
                <a:spcPct val="70000"/>
              </a:lnSpc>
              <a:spcBef>
                <a:spcPts val="800"/>
              </a:spcBef>
              <a:spcAft>
                <a:spcPts val="0"/>
              </a:spcAft>
              <a:buClr>
                <a:schemeClr val="dk1"/>
              </a:buClr>
              <a:buSzPts val="1125"/>
              <a:buChar char="●"/>
            </a:pPr>
            <a:r>
              <a:rPr lang="en" sz="1125"/>
              <a:t>I feel responsible for the success of the UFS. Select one.</a:t>
            </a:r>
            <a:endParaRPr sz="1125"/>
          </a:p>
          <a:p>
            <a:pPr indent="-185737" lvl="0" marL="177800" rtl="0" algn="l">
              <a:lnSpc>
                <a:spcPct val="70000"/>
              </a:lnSpc>
              <a:spcBef>
                <a:spcPts val="800"/>
              </a:spcBef>
              <a:spcAft>
                <a:spcPts val="0"/>
              </a:spcAft>
              <a:buClr>
                <a:schemeClr val="dk1"/>
              </a:buClr>
              <a:buSzPts val="1125"/>
              <a:buChar char="●"/>
            </a:pPr>
            <a:r>
              <a:rPr lang="en" sz="1125"/>
              <a:t>How often do you contribute code to the UFS (Github, etc.)? Select one.</a:t>
            </a:r>
            <a:endParaRPr sz="1125"/>
          </a:p>
          <a:p>
            <a:pPr indent="-185737" lvl="0" marL="177800" rtl="0" algn="l">
              <a:lnSpc>
                <a:spcPct val="70000"/>
              </a:lnSpc>
              <a:spcBef>
                <a:spcPts val="800"/>
              </a:spcBef>
              <a:spcAft>
                <a:spcPts val="0"/>
              </a:spcAft>
              <a:buClr>
                <a:schemeClr val="dk1"/>
              </a:buClr>
              <a:buSzPts val="1125"/>
              <a:buChar char="●"/>
            </a:pPr>
            <a:r>
              <a:rPr lang="en" sz="1125"/>
              <a:t>What is your highest education level? Select one.</a:t>
            </a:r>
            <a:endParaRPr sz="1125"/>
          </a:p>
          <a:p>
            <a:pPr indent="-185737" lvl="0" marL="177800" rtl="0" algn="l">
              <a:lnSpc>
                <a:spcPct val="70000"/>
              </a:lnSpc>
              <a:spcBef>
                <a:spcPts val="800"/>
              </a:spcBef>
              <a:spcAft>
                <a:spcPts val="0"/>
              </a:spcAft>
              <a:buClr>
                <a:schemeClr val="dk1"/>
              </a:buClr>
              <a:buSzPts val="1125"/>
              <a:buChar char="●"/>
            </a:pPr>
            <a:r>
              <a:rPr lang="en" sz="1125"/>
              <a:t>How familiar are you with the UFS code base and related applications? Select one.</a:t>
            </a:r>
            <a:endParaRPr sz="1125"/>
          </a:p>
          <a:p>
            <a:pPr indent="-185737" lvl="0" marL="177800" rtl="0" algn="l">
              <a:lnSpc>
                <a:spcPct val="70000"/>
              </a:lnSpc>
              <a:spcBef>
                <a:spcPts val="800"/>
              </a:spcBef>
              <a:spcAft>
                <a:spcPts val="0"/>
              </a:spcAft>
              <a:buClr>
                <a:schemeClr val="dk1"/>
              </a:buClr>
              <a:buSzPts val="1125"/>
              <a:buChar char="●"/>
            </a:pPr>
            <a:r>
              <a:rPr lang="en" sz="1125"/>
              <a:t>What gender identity best describes you?</a:t>
            </a:r>
            <a:endParaRPr sz="1125"/>
          </a:p>
          <a:p>
            <a:pPr indent="-185737" lvl="0" marL="177800" rtl="0" algn="l">
              <a:lnSpc>
                <a:spcPct val="70000"/>
              </a:lnSpc>
              <a:spcBef>
                <a:spcPts val="800"/>
              </a:spcBef>
              <a:spcAft>
                <a:spcPts val="0"/>
              </a:spcAft>
              <a:buClr>
                <a:schemeClr val="dk1"/>
              </a:buClr>
              <a:buSzPts val="1125"/>
              <a:buChar char="●"/>
            </a:pPr>
            <a:r>
              <a:rPr lang="en" sz="1125"/>
              <a:t>What is your race and/or ethnicity? Select all that apply.</a:t>
            </a:r>
            <a:endParaRPr sz="1125"/>
          </a:p>
          <a:p>
            <a:pPr indent="-185737" lvl="0" marL="177800" rtl="0" algn="l">
              <a:lnSpc>
                <a:spcPct val="70000"/>
              </a:lnSpc>
              <a:spcBef>
                <a:spcPts val="800"/>
              </a:spcBef>
              <a:spcAft>
                <a:spcPts val="0"/>
              </a:spcAft>
              <a:buClr>
                <a:schemeClr val="dk1"/>
              </a:buClr>
              <a:buSzPts val="1125"/>
              <a:buChar char="●"/>
            </a:pPr>
            <a:r>
              <a:rPr lang="en" sz="1125"/>
              <a:t>What best characterizes your job type? Select one.</a:t>
            </a:r>
            <a:endParaRPr sz="1125"/>
          </a:p>
          <a:p>
            <a:pPr indent="-185737" lvl="0" marL="177800" rtl="0" algn="l">
              <a:lnSpc>
                <a:spcPct val="70000"/>
              </a:lnSpc>
              <a:spcBef>
                <a:spcPts val="800"/>
              </a:spcBef>
              <a:spcAft>
                <a:spcPts val="0"/>
              </a:spcAft>
              <a:buClr>
                <a:schemeClr val="dk1"/>
              </a:buClr>
              <a:buSzPts val="1125"/>
              <a:buChar char="●"/>
            </a:pPr>
            <a:r>
              <a:rPr lang="en" sz="1125"/>
              <a:t>What employment/career level best describes you? Select one.</a:t>
            </a:r>
            <a:endParaRPr sz="1125"/>
          </a:p>
          <a:p>
            <a:pPr indent="-185737" lvl="0" marL="177800" rtl="0" algn="l">
              <a:lnSpc>
                <a:spcPct val="70000"/>
              </a:lnSpc>
              <a:spcBef>
                <a:spcPts val="800"/>
              </a:spcBef>
              <a:spcAft>
                <a:spcPts val="0"/>
              </a:spcAft>
              <a:buClr>
                <a:schemeClr val="dk1"/>
              </a:buClr>
              <a:buSzPts val="1125"/>
              <a:buChar char="●"/>
            </a:pPr>
            <a:r>
              <a:rPr lang="en" sz="1125"/>
              <a:t>Are you a member of a UFS Working Group or Cross-Cutting Team? Select one.</a:t>
            </a:r>
            <a:endParaRPr sz="1125"/>
          </a:p>
          <a:p>
            <a:pPr indent="-185737" lvl="0" marL="177800" rtl="0" algn="l">
              <a:lnSpc>
                <a:spcPct val="70000"/>
              </a:lnSpc>
              <a:spcBef>
                <a:spcPts val="800"/>
              </a:spcBef>
              <a:spcAft>
                <a:spcPts val="0"/>
              </a:spcAft>
              <a:buClr>
                <a:schemeClr val="dk1"/>
              </a:buClr>
              <a:buSzPts val="1125"/>
              <a:buChar char="●"/>
            </a:pPr>
            <a:r>
              <a:rPr lang="en" sz="1125"/>
              <a:t>How often do you run the UFS code or associated applications? Select one.</a:t>
            </a:r>
            <a:endParaRPr sz="1125"/>
          </a:p>
          <a:p>
            <a:pPr indent="-185737" lvl="0" marL="177800" rtl="0" algn="l">
              <a:lnSpc>
                <a:spcPct val="70000"/>
              </a:lnSpc>
              <a:spcBef>
                <a:spcPts val="800"/>
              </a:spcBef>
              <a:spcAft>
                <a:spcPts val="0"/>
              </a:spcAft>
              <a:buClr>
                <a:schemeClr val="dk1"/>
              </a:buClr>
              <a:buSzPts val="1125"/>
              <a:buChar char="●"/>
            </a:pPr>
            <a:r>
              <a:rPr lang="en" sz="1125"/>
              <a:t>Do you attend UFS Steering Committee Meetings? Select one.</a:t>
            </a:r>
            <a:endParaRPr sz="1125"/>
          </a:p>
          <a:p>
            <a:pPr indent="-160337" lvl="0" marL="177800" rtl="0" algn="l">
              <a:lnSpc>
                <a:spcPct val="70000"/>
              </a:lnSpc>
              <a:spcBef>
                <a:spcPts val="800"/>
              </a:spcBef>
              <a:spcAft>
                <a:spcPts val="0"/>
              </a:spcAft>
              <a:buClr>
                <a:schemeClr val="dk1"/>
              </a:buClr>
              <a:buSzPts val="1125"/>
              <a:buChar char="●"/>
            </a:pPr>
            <a:r>
              <a:rPr lang="en" sz="1125"/>
              <a:t>Completion </a:t>
            </a:r>
            <a:endParaRPr sz="1125"/>
          </a:p>
          <a:p>
            <a:pPr indent="-114300" lvl="0" marL="177800" rtl="0" algn="l">
              <a:lnSpc>
                <a:spcPct val="70000"/>
              </a:lnSpc>
              <a:spcBef>
                <a:spcPts val="800"/>
              </a:spcBef>
              <a:spcAft>
                <a:spcPts val="1200"/>
              </a:spcAft>
              <a:buClr>
                <a:schemeClr val="dk1"/>
              </a:buClr>
              <a:buSzPts val="275"/>
              <a:buFont typeface="Arial"/>
              <a:buNone/>
            </a:pPr>
            <a:r>
              <a:t/>
            </a:r>
            <a:endParaRPr sz="100"/>
          </a:p>
        </p:txBody>
      </p:sp>
      <p:sp>
        <p:nvSpPr>
          <p:cNvPr id="563" name="Google Shape;563;p40"/>
          <p:cNvSpPr txBox="1"/>
          <p:nvPr/>
        </p:nvSpPr>
        <p:spPr>
          <a:xfrm>
            <a:off x="7462750" y="3862300"/>
            <a:ext cx="1337400" cy="106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highlight>
                <a:schemeClr val="lt1"/>
              </a:highlight>
              <a:latin typeface="Nunito"/>
              <a:ea typeface="Nunito"/>
              <a:cs typeface="Nunito"/>
              <a:sym typeface="Nunito"/>
            </a:endParaRPr>
          </a:p>
        </p:txBody>
      </p:sp>
      <p:sp>
        <p:nvSpPr>
          <p:cNvPr id="564" name="Google Shape;564;p40"/>
          <p:cNvSpPr txBox="1"/>
          <p:nvPr>
            <p:ph idx="2" type="body"/>
          </p:nvPr>
        </p:nvSpPr>
        <p:spPr>
          <a:xfrm>
            <a:off x="5367950" y="1300950"/>
            <a:ext cx="3276600" cy="3739800"/>
          </a:xfrm>
          <a:prstGeom prst="rect">
            <a:avLst/>
          </a:prstGeom>
        </p:spPr>
        <p:txBody>
          <a:bodyPr anchorCtr="0" anchor="t" bIns="91425" lIns="91425" spcFirstLastPara="1" rIns="91425" wrap="square" tIns="91425">
            <a:noAutofit/>
          </a:bodyPr>
          <a:lstStyle/>
          <a:p>
            <a:pPr indent="0" lvl="1" marL="342900" rtl="0" algn="l">
              <a:lnSpc>
                <a:spcPct val="70000"/>
              </a:lnSpc>
              <a:spcBef>
                <a:spcPts val="0"/>
              </a:spcBef>
              <a:spcAft>
                <a:spcPts val="0"/>
              </a:spcAft>
              <a:buClr>
                <a:schemeClr val="dk1"/>
              </a:buClr>
              <a:buSzPts val="852"/>
              <a:buFont typeface="Arial"/>
              <a:buNone/>
            </a:pPr>
            <a:r>
              <a:rPr lang="en" sz="1000"/>
              <a:t>Relationship</a:t>
            </a:r>
            <a:endParaRPr sz="1000"/>
          </a:p>
          <a:p>
            <a:pPr indent="-139700" lvl="1" marL="520700" rtl="0" algn="l">
              <a:lnSpc>
                <a:spcPct val="70000"/>
              </a:lnSpc>
              <a:spcBef>
                <a:spcPts val="400"/>
              </a:spcBef>
              <a:spcAft>
                <a:spcPts val="0"/>
              </a:spcAft>
              <a:buClr>
                <a:schemeClr val="dk1"/>
              </a:buClr>
              <a:buSzPts val="1000"/>
              <a:buChar char="○"/>
            </a:pPr>
            <a:r>
              <a:rPr lang="en" sz="1000"/>
              <a:t>I see this person as a leader.</a:t>
            </a:r>
            <a:endParaRPr sz="1000"/>
          </a:p>
          <a:p>
            <a:pPr indent="-139700" lvl="1" marL="520700" rtl="0" algn="l">
              <a:lnSpc>
                <a:spcPct val="70000"/>
              </a:lnSpc>
              <a:spcBef>
                <a:spcPts val="400"/>
              </a:spcBef>
              <a:spcAft>
                <a:spcPts val="0"/>
              </a:spcAft>
              <a:buClr>
                <a:schemeClr val="dk1"/>
              </a:buClr>
              <a:buSzPts val="1000"/>
              <a:buChar char="○"/>
            </a:pPr>
            <a:r>
              <a:rPr lang="en" sz="1000"/>
              <a:t>This person is a mentor to me.</a:t>
            </a:r>
            <a:endParaRPr sz="1000"/>
          </a:p>
          <a:p>
            <a:pPr indent="-139700" lvl="1" marL="520700" rtl="0" algn="l">
              <a:lnSpc>
                <a:spcPct val="70000"/>
              </a:lnSpc>
              <a:spcBef>
                <a:spcPts val="400"/>
              </a:spcBef>
              <a:spcAft>
                <a:spcPts val="0"/>
              </a:spcAft>
              <a:buClr>
                <a:schemeClr val="dk1"/>
              </a:buClr>
              <a:buSzPts val="1000"/>
              <a:buChar char="○"/>
            </a:pPr>
            <a:r>
              <a:rPr lang="en" sz="1000"/>
              <a:t>I learn from this person.</a:t>
            </a:r>
            <a:endParaRPr sz="1000"/>
          </a:p>
          <a:p>
            <a:pPr indent="-139700" lvl="1" marL="520700" rtl="0" algn="l">
              <a:lnSpc>
                <a:spcPct val="70000"/>
              </a:lnSpc>
              <a:spcBef>
                <a:spcPts val="400"/>
              </a:spcBef>
              <a:spcAft>
                <a:spcPts val="0"/>
              </a:spcAft>
              <a:buClr>
                <a:schemeClr val="dk1"/>
              </a:buClr>
              <a:buSzPts val="1000"/>
              <a:buChar char="○"/>
            </a:pPr>
            <a:r>
              <a:rPr lang="en" sz="1000"/>
              <a:t>I seek advice from this person.</a:t>
            </a:r>
            <a:endParaRPr sz="1000"/>
          </a:p>
          <a:p>
            <a:pPr indent="0" lvl="1" marL="342900" rtl="0" algn="l">
              <a:lnSpc>
                <a:spcPct val="70000"/>
              </a:lnSpc>
              <a:spcBef>
                <a:spcPts val="400"/>
              </a:spcBef>
              <a:spcAft>
                <a:spcPts val="0"/>
              </a:spcAft>
              <a:buClr>
                <a:schemeClr val="dk1"/>
              </a:buClr>
              <a:buSzPts val="852"/>
              <a:buFont typeface="Arial"/>
              <a:buNone/>
            </a:pPr>
            <a:r>
              <a:t/>
            </a:r>
            <a:endParaRPr sz="1000"/>
          </a:p>
          <a:p>
            <a:pPr indent="0" lvl="1" marL="342900" rtl="0" algn="l">
              <a:lnSpc>
                <a:spcPct val="70000"/>
              </a:lnSpc>
              <a:spcBef>
                <a:spcPts val="400"/>
              </a:spcBef>
              <a:spcAft>
                <a:spcPts val="0"/>
              </a:spcAft>
              <a:buClr>
                <a:schemeClr val="dk1"/>
              </a:buClr>
              <a:buSzPts val="852"/>
              <a:buFont typeface="Arial"/>
              <a:buNone/>
            </a:pPr>
            <a:r>
              <a:rPr lang="en" sz="1000"/>
              <a:t>Work </a:t>
            </a:r>
            <a:endParaRPr sz="1000"/>
          </a:p>
          <a:p>
            <a:pPr indent="-139700" lvl="1" marL="520700" rtl="0" algn="l">
              <a:lnSpc>
                <a:spcPct val="70000"/>
              </a:lnSpc>
              <a:spcBef>
                <a:spcPts val="400"/>
              </a:spcBef>
              <a:spcAft>
                <a:spcPts val="0"/>
              </a:spcAft>
              <a:buClr>
                <a:schemeClr val="dk1"/>
              </a:buClr>
              <a:buSzPts val="1000"/>
              <a:buChar char="○"/>
            </a:pPr>
            <a:r>
              <a:rPr lang="en" sz="1000"/>
              <a:t>I attend the same meetings, conferences, or workshops as this person.</a:t>
            </a:r>
            <a:endParaRPr sz="1000"/>
          </a:p>
          <a:p>
            <a:pPr indent="-139700" lvl="1" marL="520700" rtl="0" algn="l">
              <a:lnSpc>
                <a:spcPct val="70000"/>
              </a:lnSpc>
              <a:spcBef>
                <a:spcPts val="400"/>
              </a:spcBef>
              <a:spcAft>
                <a:spcPts val="0"/>
              </a:spcAft>
              <a:buClr>
                <a:schemeClr val="dk1"/>
              </a:buClr>
              <a:buSzPts val="1000"/>
              <a:buChar char="○"/>
            </a:pPr>
            <a:r>
              <a:rPr lang="en" sz="1000"/>
              <a:t>I occasionally meet one-on-one with this person.</a:t>
            </a:r>
            <a:endParaRPr sz="1000"/>
          </a:p>
          <a:p>
            <a:pPr indent="-139700" lvl="1" marL="520700" rtl="0" algn="l">
              <a:lnSpc>
                <a:spcPct val="70000"/>
              </a:lnSpc>
              <a:spcBef>
                <a:spcPts val="400"/>
              </a:spcBef>
              <a:spcAft>
                <a:spcPts val="0"/>
              </a:spcAft>
              <a:buClr>
                <a:schemeClr val="dk1"/>
              </a:buClr>
              <a:buSzPts val="1000"/>
              <a:buChar char="○"/>
            </a:pPr>
            <a:r>
              <a:rPr lang="en" sz="1000"/>
              <a:t>I have collaborated on a shared research project, publication, or presentation with this person.</a:t>
            </a:r>
            <a:endParaRPr sz="1000"/>
          </a:p>
          <a:p>
            <a:pPr indent="-139700" lvl="1" marL="520700" rtl="0" algn="l">
              <a:lnSpc>
                <a:spcPct val="70000"/>
              </a:lnSpc>
              <a:spcBef>
                <a:spcPts val="400"/>
              </a:spcBef>
              <a:spcAft>
                <a:spcPts val="0"/>
              </a:spcAft>
              <a:buClr>
                <a:schemeClr val="dk1"/>
              </a:buClr>
              <a:buSzPts val="1000"/>
              <a:buChar char="○"/>
            </a:pPr>
            <a:r>
              <a:rPr lang="en" sz="1000"/>
              <a:t>Combined</a:t>
            </a:r>
            <a:endParaRPr sz="1000"/>
          </a:p>
          <a:p>
            <a:pPr indent="-76200" lvl="1" marL="520700" rtl="0" algn="l">
              <a:lnSpc>
                <a:spcPct val="70000"/>
              </a:lnSpc>
              <a:spcBef>
                <a:spcPts val="400"/>
              </a:spcBef>
              <a:spcAft>
                <a:spcPts val="0"/>
              </a:spcAft>
              <a:buClr>
                <a:schemeClr val="dk1"/>
              </a:buClr>
              <a:buSzPts val="852"/>
              <a:buFont typeface="Arial"/>
              <a:buNone/>
            </a:pPr>
            <a:r>
              <a:t/>
            </a:r>
            <a:endParaRPr sz="1000"/>
          </a:p>
          <a:p>
            <a:pPr indent="0" lvl="1" marL="342900" rtl="0" algn="l">
              <a:lnSpc>
                <a:spcPct val="70000"/>
              </a:lnSpc>
              <a:spcBef>
                <a:spcPts val="400"/>
              </a:spcBef>
              <a:spcAft>
                <a:spcPts val="0"/>
              </a:spcAft>
              <a:buClr>
                <a:schemeClr val="dk1"/>
              </a:buClr>
              <a:buSzPts val="852"/>
              <a:buFont typeface="Arial"/>
              <a:buNone/>
            </a:pPr>
            <a:r>
              <a:rPr lang="en" sz="1000"/>
              <a:t>Psych Safety</a:t>
            </a:r>
            <a:endParaRPr sz="1000"/>
          </a:p>
          <a:p>
            <a:pPr indent="-139700" lvl="1" marL="520700" rtl="0" algn="l">
              <a:lnSpc>
                <a:spcPct val="70000"/>
              </a:lnSpc>
              <a:spcBef>
                <a:spcPts val="400"/>
              </a:spcBef>
              <a:spcAft>
                <a:spcPts val="0"/>
              </a:spcAft>
              <a:buClr>
                <a:schemeClr val="dk1"/>
              </a:buClr>
              <a:buSzPts val="1000"/>
              <a:buChar char="○"/>
            </a:pPr>
            <a:r>
              <a:rPr lang="en" sz="1000"/>
              <a:t>I feel comfortable sharing new ideas with this person.</a:t>
            </a:r>
            <a:endParaRPr sz="1000"/>
          </a:p>
          <a:p>
            <a:pPr indent="-139700" lvl="1" marL="520700" rtl="0" algn="l">
              <a:lnSpc>
                <a:spcPct val="70000"/>
              </a:lnSpc>
              <a:spcBef>
                <a:spcPts val="400"/>
              </a:spcBef>
              <a:spcAft>
                <a:spcPts val="0"/>
              </a:spcAft>
              <a:buClr>
                <a:schemeClr val="dk1"/>
              </a:buClr>
              <a:buSzPts val="1000"/>
              <a:buChar char="○"/>
            </a:pPr>
            <a:r>
              <a:rPr lang="en" sz="1000"/>
              <a:t>I feel this person has my best interests in mind.</a:t>
            </a:r>
            <a:endParaRPr sz="1000"/>
          </a:p>
          <a:p>
            <a:pPr indent="-139700" lvl="1" marL="520700" rtl="0" algn="l">
              <a:lnSpc>
                <a:spcPct val="70000"/>
              </a:lnSpc>
              <a:spcBef>
                <a:spcPts val="400"/>
              </a:spcBef>
              <a:spcAft>
                <a:spcPts val="0"/>
              </a:spcAft>
              <a:buClr>
                <a:schemeClr val="dk1"/>
              </a:buClr>
              <a:buSzPts val="1000"/>
              <a:buChar char="○"/>
            </a:pPr>
            <a:r>
              <a:rPr lang="en" sz="1000"/>
              <a:t>I feel this person is qualified to give me good advice in this field.</a:t>
            </a:r>
            <a:endParaRPr sz="1000"/>
          </a:p>
          <a:p>
            <a:pPr indent="-139700" lvl="1" marL="520700" rtl="0" algn="l">
              <a:lnSpc>
                <a:spcPct val="70000"/>
              </a:lnSpc>
              <a:spcBef>
                <a:spcPts val="400"/>
              </a:spcBef>
              <a:spcAft>
                <a:spcPts val="0"/>
              </a:spcAft>
              <a:buClr>
                <a:schemeClr val="dk1"/>
              </a:buClr>
              <a:buSzPts val="1000"/>
              <a:buChar char="○"/>
            </a:pPr>
            <a:r>
              <a:rPr lang="en" sz="1000"/>
              <a:t>I trust this person.</a:t>
            </a:r>
            <a:endParaRPr sz="1000"/>
          </a:p>
        </p:txBody>
      </p:sp>
      <p:sp>
        <p:nvSpPr>
          <p:cNvPr id="565" name="Google Shape;565;p40"/>
          <p:cNvSpPr txBox="1"/>
          <p:nvPr/>
        </p:nvSpPr>
        <p:spPr>
          <a:xfrm>
            <a:off x="5367950" y="929625"/>
            <a:ext cx="3000000" cy="33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100">
                <a:solidFill>
                  <a:schemeClr val="dk2"/>
                </a:solidFill>
                <a:latin typeface="Maven Pro"/>
                <a:ea typeface="Maven Pro"/>
                <a:cs typeface="Maven Pro"/>
                <a:sym typeface="Maven Pro"/>
              </a:rPr>
              <a:t>Social Network Survey Questions</a:t>
            </a:r>
            <a:endParaRPr b="1" sz="1100">
              <a:solidFill>
                <a:schemeClr val="dk2"/>
              </a:solidFill>
              <a:latin typeface="Maven Pro"/>
              <a:ea typeface="Maven Pro"/>
              <a:cs typeface="Maven Pro"/>
              <a:sym typeface="Maven Pro"/>
            </a:endParaRPr>
          </a:p>
        </p:txBody>
      </p:sp>
      <p:sp>
        <p:nvSpPr>
          <p:cNvPr id="566" name="Google Shape;566;p40"/>
          <p:cNvSpPr txBox="1"/>
          <p:nvPr>
            <p:ph type="title"/>
          </p:nvPr>
        </p:nvSpPr>
        <p:spPr>
          <a:xfrm>
            <a:off x="628650" y="929624"/>
            <a:ext cx="7886700" cy="457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1100"/>
              <a:t>Complete list of Attributes</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572" name="Google Shape;572;p41"/>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73" name="Google Shape;573;p41"/>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74" name="Google Shape;574;p41" title="UILI-UC V2.jpg"/>
          <p:cNvPicPr preferRelativeResize="0"/>
          <p:nvPr/>
        </p:nvPicPr>
        <p:blipFill>
          <a:blip r:embed="rId3">
            <a:alphaModFix/>
          </a:blip>
          <a:stretch>
            <a:fillRect/>
          </a:stretch>
        </p:blipFill>
        <p:spPr>
          <a:xfrm>
            <a:off x="732225" y="470750"/>
            <a:ext cx="7601926" cy="4276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580" name="Google Shape;580;p42"/>
          <p:cNvSpPr txBox="1"/>
          <p:nvPr>
            <p:ph idx="1" type="body"/>
          </p:nvPr>
        </p:nvSpPr>
        <p:spPr>
          <a:xfrm>
            <a:off x="263425" y="3729375"/>
            <a:ext cx="8581800" cy="9033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en" sz="1800"/>
              <a:t>Familiar with the code                   Run the code                 Contribute to the code</a:t>
            </a:r>
            <a:endParaRPr sz="1800"/>
          </a:p>
        </p:txBody>
      </p:sp>
      <p:pic>
        <p:nvPicPr>
          <p:cNvPr id="581" name="Google Shape;581;p42" title="Screenshot 2025-09-06 at 4.52.01 PM.png"/>
          <p:cNvPicPr preferRelativeResize="0"/>
          <p:nvPr/>
        </p:nvPicPr>
        <p:blipFill rotWithShape="1">
          <a:blip r:embed="rId3">
            <a:alphaModFix/>
          </a:blip>
          <a:srcRect b="0" l="0" r="0" t="0"/>
          <a:stretch/>
        </p:blipFill>
        <p:spPr>
          <a:xfrm>
            <a:off x="0" y="0"/>
            <a:ext cx="2994600" cy="3470425"/>
          </a:xfrm>
          <a:prstGeom prst="rect">
            <a:avLst/>
          </a:prstGeom>
          <a:noFill/>
          <a:ln>
            <a:noFill/>
          </a:ln>
        </p:spPr>
      </p:pic>
      <p:pic>
        <p:nvPicPr>
          <p:cNvPr id="582" name="Google Shape;582;p42" title="Screenshot 2025-09-06 at 5.00.08 PM.png"/>
          <p:cNvPicPr preferRelativeResize="0"/>
          <p:nvPr/>
        </p:nvPicPr>
        <p:blipFill rotWithShape="1">
          <a:blip r:embed="rId4">
            <a:alphaModFix/>
          </a:blip>
          <a:srcRect b="0" l="4783" r="4792" t="0"/>
          <a:stretch/>
        </p:blipFill>
        <p:spPr>
          <a:xfrm>
            <a:off x="3222575" y="0"/>
            <a:ext cx="2855799" cy="3659976"/>
          </a:xfrm>
          <a:prstGeom prst="rect">
            <a:avLst/>
          </a:prstGeom>
          <a:noFill/>
          <a:ln>
            <a:noFill/>
          </a:ln>
        </p:spPr>
      </p:pic>
      <p:pic>
        <p:nvPicPr>
          <p:cNvPr id="583" name="Google Shape;583;p42" title="Screenshot 2025-09-06 at 5.19.02 PM (1).png"/>
          <p:cNvPicPr preferRelativeResize="0"/>
          <p:nvPr/>
        </p:nvPicPr>
        <p:blipFill>
          <a:blip r:embed="rId5">
            <a:alphaModFix/>
          </a:blip>
          <a:stretch>
            <a:fillRect/>
          </a:stretch>
        </p:blipFill>
        <p:spPr>
          <a:xfrm>
            <a:off x="5983550" y="0"/>
            <a:ext cx="3055699" cy="3541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333" name="Shape 333"/>
        <p:cNvGrpSpPr/>
        <p:nvPr/>
      </p:nvGrpSpPr>
      <p:grpSpPr>
        <a:xfrm>
          <a:off x="0" y="0"/>
          <a:ext cx="0" cy="0"/>
          <a:chOff x="0" y="0"/>
          <a:chExt cx="0" cy="0"/>
        </a:xfrm>
      </p:grpSpPr>
      <p:sp>
        <p:nvSpPr>
          <p:cNvPr id="334" name="Google Shape;334;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45FA6"/>
                </a:solidFill>
              </a:rPr>
              <a:t>UFS Community Engagement Strategy</a:t>
            </a:r>
            <a:endParaRPr>
              <a:solidFill>
                <a:srgbClr val="145FA6"/>
              </a:solidFill>
            </a:endParaRPr>
          </a:p>
        </p:txBody>
      </p:sp>
      <p:pic>
        <p:nvPicPr>
          <p:cNvPr id="335" name="Google Shape;335;p20" title="Strategies_Puzzle.png"/>
          <p:cNvPicPr preferRelativeResize="0"/>
          <p:nvPr/>
        </p:nvPicPr>
        <p:blipFill>
          <a:blip r:embed="rId3">
            <a:alphaModFix/>
          </a:blip>
          <a:stretch>
            <a:fillRect/>
          </a:stretch>
        </p:blipFill>
        <p:spPr>
          <a:xfrm>
            <a:off x="2947287" y="1210425"/>
            <a:ext cx="3743525" cy="3866136"/>
          </a:xfrm>
          <a:prstGeom prst="rect">
            <a:avLst/>
          </a:prstGeom>
          <a:noFill/>
          <a:ln>
            <a:noFill/>
          </a:ln>
        </p:spPr>
      </p:pic>
      <p:cxnSp>
        <p:nvCxnSpPr>
          <p:cNvPr id="336" name="Google Shape;336;p20"/>
          <p:cNvCxnSpPr/>
          <p:nvPr/>
        </p:nvCxnSpPr>
        <p:spPr>
          <a:xfrm flipH="1">
            <a:off x="6690925" y="3534975"/>
            <a:ext cx="622200" cy="563400"/>
          </a:xfrm>
          <a:prstGeom prst="straightConnector1">
            <a:avLst/>
          </a:prstGeom>
          <a:noFill/>
          <a:ln cap="flat" cmpd="sng" w="38100">
            <a:solidFill>
              <a:srgbClr val="145FA6"/>
            </a:solidFill>
            <a:prstDash val="solid"/>
            <a:round/>
            <a:headEnd len="med" w="med" type="none"/>
            <a:tailEnd len="med" w="med" type="triangle"/>
          </a:ln>
        </p:spPr>
      </p:cxnSp>
      <p:sp>
        <p:nvSpPr>
          <p:cNvPr id="337" name="Google Shape;337;p20"/>
          <p:cNvSpPr/>
          <p:nvPr/>
        </p:nvSpPr>
        <p:spPr>
          <a:xfrm>
            <a:off x="7037650" y="2833600"/>
            <a:ext cx="1515024" cy="747900"/>
          </a:xfrm>
          <a:prstGeom prst="cloud">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Nunito"/>
                <a:ea typeface="Nunito"/>
                <a:cs typeface="Nunito"/>
                <a:sym typeface="Nunito"/>
              </a:rPr>
              <a:t>We are here!</a:t>
            </a:r>
            <a:endParaRPr b="1" sz="1500">
              <a:solidFill>
                <a:schemeClr val="lt1"/>
              </a:solidFill>
              <a:latin typeface="Nunito"/>
              <a:ea typeface="Nunito"/>
              <a:cs typeface="Nunito"/>
              <a:sym typeface="Nunito"/>
            </a:endParaRPr>
          </a:p>
        </p:txBody>
      </p:sp>
      <p:sp>
        <p:nvSpPr>
          <p:cNvPr id="338" name="Google Shape;338;p20"/>
          <p:cNvSpPr/>
          <p:nvPr/>
        </p:nvSpPr>
        <p:spPr>
          <a:xfrm>
            <a:off x="568950" y="1823838"/>
            <a:ext cx="1515024" cy="747900"/>
          </a:xfrm>
          <a:prstGeom prst="cloud">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Nunito"/>
                <a:ea typeface="Nunito"/>
                <a:cs typeface="Nunito"/>
                <a:sym typeface="Nunito"/>
              </a:rPr>
              <a:t>And here!</a:t>
            </a:r>
            <a:endParaRPr b="1" sz="1600">
              <a:solidFill>
                <a:schemeClr val="lt1"/>
              </a:solidFill>
              <a:latin typeface="Nunito"/>
              <a:ea typeface="Nunito"/>
              <a:cs typeface="Nunito"/>
              <a:sym typeface="Nunito"/>
            </a:endParaRPr>
          </a:p>
        </p:txBody>
      </p:sp>
      <p:cxnSp>
        <p:nvCxnSpPr>
          <p:cNvPr id="339" name="Google Shape;339;p20"/>
          <p:cNvCxnSpPr>
            <a:endCxn id="335" idx="1"/>
          </p:cNvCxnSpPr>
          <p:nvPr/>
        </p:nvCxnSpPr>
        <p:spPr>
          <a:xfrm>
            <a:off x="1851687" y="2403393"/>
            <a:ext cx="1095600" cy="740100"/>
          </a:xfrm>
          <a:prstGeom prst="straightConnector1">
            <a:avLst/>
          </a:prstGeom>
          <a:noFill/>
          <a:ln cap="flat" cmpd="sng" w="38100">
            <a:solidFill>
              <a:srgbClr val="145FA6"/>
            </a:solidFill>
            <a:prstDash val="solid"/>
            <a:round/>
            <a:headEnd len="med" w="med" type="none"/>
            <a:tailEnd len="med" w="med" type="triangle"/>
          </a:ln>
        </p:spPr>
      </p:cxnSp>
      <p:cxnSp>
        <p:nvCxnSpPr>
          <p:cNvPr id="340" name="Google Shape;340;p20"/>
          <p:cNvCxnSpPr>
            <a:stCxn id="341" idx="0"/>
          </p:cNvCxnSpPr>
          <p:nvPr/>
        </p:nvCxnSpPr>
        <p:spPr>
          <a:xfrm flipH="1" rot="10800000">
            <a:off x="2082711" y="4151113"/>
            <a:ext cx="788100" cy="373800"/>
          </a:xfrm>
          <a:prstGeom prst="straightConnector1">
            <a:avLst/>
          </a:prstGeom>
          <a:noFill/>
          <a:ln cap="flat" cmpd="sng" w="38100">
            <a:solidFill>
              <a:srgbClr val="145FA6"/>
            </a:solidFill>
            <a:prstDash val="solid"/>
            <a:round/>
            <a:headEnd len="med" w="med" type="none"/>
            <a:tailEnd len="med" w="med" type="triangle"/>
          </a:ln>
        </p:spPr>
      </p:cxnSp>
      <p:sp>
        <p:nvSpPr>
          <p:cNvPr id="341" name="Google Shape;341;p20"/>
          <p:cNvSpPr/>
          <p:nvPr/>
        </p:nvSpPr>
        <p:spPr>
          <a:xfrm>
            <a:off x="568950" y="4150963"/>
            <a:ext cx="1515024" cy="747900"/>
          </a:xfrm>
          <a:prstGeom prst="cloud">
            <a:avLst/>
          </a:prstGeom>
          <a:solidFill>
            <a:srgbClr val="145F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Nunito"/>
                <a:ea typeface="Nunito"/>
                <a:cs typeface="Nunito"/>
                <a:sym typeface="Nunito"/>
              </a:rPr>
              <a:t>And here!</a:t>
            </a:r>
            <a:endParaRPr b="1" sz="1600">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1"/>
          <p:cNvSpPr txBox="1"/>
          <p:nvPr>
            <p:ph type="title"/>
          </p:nvPr>
        </p:nvSpPr>
        <p:spPr>
          <a:xfrm>
            <a:off x="1376025" y="607875"/>
            <a:ext cx="7030500" cy="79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Where We Are Now</a:t>
            </a:r>
            <a:endParaRPr/>
          </a:p>
        </p:txBody>
      </p:sp>
      <p:sp>
        <p:nvSpPr>
          <p:cNvPr id="347" name="Google Shape;347;p21"/>
          <p:cNvSpPr txBox="1"/>
          <p:nvPr/>
        </p:nvSpPr>
        <p:spPr>
          <a:xfrm>
            <a:off x="1376025" y="1597875"/>
            <a:ext cx="5466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00">
              <a:solidFill>
                <a:schemeClr val="dk2"/>
              </a:solidFill>
              <a:latin typeface="Nunito"/>
              <a:ea typeface="Nunito"/>
              <a:cs typeface="Nunito"/>
              <a:sym typeface="Nunito"/>
            </a:endParaRPr>
          </a:p>
        </p:txBody>
      </p:sp>
      <p:grpSp>
        <p:nvGrpSpPr>
          <p:cNvPr id="348" name="Google Shape;348;p21"/>
          <p:cNvGrpSpPr/>
          <p:nvPr/>
        </p:nvGrpSpPr>
        <p:grpSpPr>
          <a:xfrm>
            <a:off x="388550" y="1597875"/>
            <a:ext cx="3135875" cy="3135875"/>
            <a:chOff x="1043175" y="1814250"/>
            <a:chExt cx="3135875" cy="3135875"/>
          </a:xfrm>
        </p:grpSpPr>
        <p:pic>
          <p:nvPicPr>
            <p:cNvPr id="349" name="Google Shape;349;p21"/>
            <p:cNvPicPr preferRelativeResize="0"/>
            <p:nvPr/>
          </p:nvPicPr>
          <p:blipFill>
            <a:blip r:embed="rId3">
              <a:alphaModFix/>
            </a:blip>
            <a:stretch>
              <a:fillRect/>
            </a:stretch>
          </p:blipFill>
          <p:spPr>
            <a:xfrm>
              <a:off x="1043175" y="1814250"/>
              <a:ext cx="3135875" cy="3135875"/>
            </a:xfrm>
            <a:prstGeom prst="rect">
              <a:avLst/>
            </a:prstGeom>
            <a:noFill/>
            <a:ln>
              <a:noFill/>
            </a:ln>
          </p:spPr>
        </p:pic>
        <p:pic>
          <p:nvPicPr>
            <p:cNvPr id="350" name="Google Shape;350;p21"/>
            <p:cNvPicPr preferRelativeResize="0"/>
            <p:nvPr/>
          </p:nvPicPr>
          <p:blipFill>
            <a:blip r:embed="rId4">
              <a:alphaModFix/>
            </a:blip>
            <a:stretch>
              <a:fillRect/>
            </a:stretch>
          </p:blipFill>
          <p:spPr>
            <a:xfrm>
              <a:off x="1431496" y="2524297"/>
              <a:ext cx="2359233" cy="2359233"/>
            </a:xfrm>
            <a:prstGeom prst="rect">
              <a:avLst/>
            </a:prstGeom>
            <a:noFill/>
            <a:ln>
              <a:noFill/>
            </a:ln>
          </p:spPr>
        </p:pic>
        <p:pic>
          <p:nvPicPr>
            <p:cNvPr id="351" name="Google Shape;351;p21"/>
            <p:cNvPicPr preferRelativeResize="0"/>
            <p:nvPr/>
          </p:nvPicPr>
          <p:blipFill>
            <a:blip r:embed="rId5">
              <a:alphaModFix/>
            </a:blip>
            <a:stretch>
              <a:fillRect/>
            </a:stretch>
          </p:blipFill>
          <p:spPr>
            <a:xfrm>
              <a:off x="1819817" y="3279343"/>
              <a:ext cx="1582591" cy="1582591"/>
            </a:xfrm>
            <a:prstGeom prst="rect">
              <a:avLst/>
            </a:prstGeom>
            <a:noFill/>
            <a:ln>
              <a:noFill/>
            </a:ln>
          </p:spPr>
        </p:pic>
      </p:grpSp>
      <p:pic>
        <p:nvPicPr>
          <p:cNvPr id="352" name="Google Shape;352;p21"/>
          <p:cNvPicPr preferRelativeResize="0"/>
          <p:nvPr/>
        </p:nvPicPr>
        <p:blipFill>
          <a:blip r:embed="rId6">
            <a:alphaModFix/>
          </a:blip>
          <a:stretch>
            <a:fillRect/>
          </a:stretch>
        </p:blipFill>
        <p:spPr>
          <a:xfrm>
            <a:off x="5130657" y="0"/>
            <a:ext cx="4013337" cy="5143501"/>
          </a:xfrm>
          <a:prstGeom prst="rect">
            <a:avLst/>
          </a:prstGeom>
          <a:noFill/>
          <a:ln>
            <a:noFill/>
          </a:ln>
        </p:spPr>
      </p:pic>
      <p:cxnSp>
        <p:nvCxnSpPr>
          <p:cNvPr id="353" name="Google Shape;353;p21"/>
          <p:cNvCxnSpPr/>
          <p:nvPr/>
        </p:nvCxnSpPr>
        <p:spPr>
          <a:xfrm flipH="1" rot="10800000">
            <a:off x="3834250" y="3095500"/>
            <a:ext cx="1458900" cy="9300"/>
          </a:xfrm>
          <a:prstGeom prst="straightConnector1">
            <a:avLst/>
          </a:prstGeom>
          <a:noFill/>
          <a:ln cap="flat" cmpd="sng" w="76200">
            <a:solidFill>
              <a:srgbClr val="1B7837"/>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22"/>
          <p:cNvPicPr preferRelativeResize="0"/>
          <p:nvPr/>
        </p:nvPicPr>
        <p:blipFill rotWithShape="1">
          <a:blip r:embed="rId3">
            <a:alphaModFix/>
          </a:blip>
          <a:srcRect b="40387" l="0" r="41687" t="0"/>
          <a:stretch/>
        </p:blipFill>
        <p:spPr>
          <a:xfrm>
            <a:off x="6312697" y="125425"/>
            <a:ext cx="2496724" cy="2249927"/>
          </a:xfrm>
          <a:prstGeom prst="rect">
            <a:avLst/>
          </a:prstGeom>
          <a:noFill/>
          <a:ln>
            <a:noFill/>
          </a:ln>
        </p:spPr>
      </p:pic>
      <p:sp>
        <p:nvSpPr>
          <p:cNvPr id="359" name="Google Shape;359;p22"/>
          <p:cNvSpPr txBox="1"/>
          <p:nvPr>
            <p:ph type="title"/>
          </p:nvPr>
        </p:nvSpPr>
        <p:spPr>
          <a:xfrm>
            <a:off x="1376025" y="607875"/>
            <a:ext cx="7030500" cy="793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3500"/>
              <a:t>Background</a:t>
            </a:r>
            <a:endParaRPr sz="3500"/>
          </a:p>
        </p:txBody>
      </p:sp>
      <p:sp>
        <p:nvSpPr>
          <p:cNvPr id="360" name="Google Shape;360;p22"/>
          <p:cNvSpPr txBox="1"/>
          <p:nvPr/>
        </p:nvSpPr>
        <p:spPr>
          <a:xfrm>
            <a:off x="1376025" y="1597875"/>
            <a:ext cx="546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is Social Network Analysis (SNA)?</a:t>
            </a:r>
            <a:endParaRPr b="1" sz="1800">
              <a:solidFill>
                <a:schemeClr val="dk2"/>
              </a:solidFill>
              <a:latin typeface="Nunito"/>
              <a:ea typeface="Nunito"/>
              <a:cs typeface="Nunito"/>
              <a:sym typeface="Nunito"/>
            </a:endParaRPr>
          </a:p>
        </p:txBody>
      </p:sp>
      <p:sp>
        <p:nvSpPr>
          <p:cNvPr id="361" name="Google Shape;361;p22"/>
          <p:cNvSpPr txBox="1"/>
          <p:nvPr/>
        </p:nvSpPr>
        <p:spPr>
          <a:xfrm>
            <a:off x="1472350" y="2915800"/>
            <a:ext cx="7169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Why SNA for the UFS?</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Many stakeholder groups (federal, industry, academic, etc.)</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Informally bound by common interests</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Stored common knowledge</a:t>
            </a:r>
            <a:endParaRPr sz="1800">
              <a:solidFill>
                <a:schemeClr val="dk2"/>
              </a:solidFill>
              <a:latin typeface="Nunito"/>
              <a:ea typeface="Nunito"/>
              <a:cs typeface="Nunito"/>
              <a:sym typeface="Nunito"/>
            </a:endParaRPr>
          </a:p>
        </p:txBody>
      </p:sp>
      <p:sp>
        <p:nvSpPr>
          <p:cNvPr id="362" name="Google Shape;362;p22"/>
          <p:cNvSpPr txBox="1"/>
          <p:nvPr/>
        </p:nvSpPr>
        <p:spPr>
          <a:xfrm>
            <a:off x="1423475" y="1982775"/>
            <a:ext cx="54663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A tool to </a:t>
            </a:r>
            <a:r>
              <a:rPr lang="en" sz="1800">
                <a:solidFill>
                  <a:schemeClr val="dk2"/>
                </a:solidFill>
                <a:latin typeface="Nunito"/>
                <a:ea typeface="Nunito"/>
                <a:cs typeface="Nunito"/>
                <a:sym typeface="Nunito"/>
              </a:rPr>
              <a:t>visually</a:t>
            </a:r>
            <a:r>
              <a:rPr lang="en" sz="1800">
                <a:solidFill>
                  <a:schemeClr val="dk2"/>
                </a:solidFill>
                <a:latin typeface="Nunito"/>
                <a:ea typeface="Nunito"/>
                <a:cs typeface="Nunito"/>
                <a:sym typeface="Nunito"/>
              </a:rPr>
              <a:t> represent relationships and how they grow over time</a:t>
            </a:r>
            <a:endParaRPr sz="1800">
              <a:solidFill>
                <a:schemeClr val="dk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23" title="Mentor (1).png"/>
          <p:cNvPicPr preferRelativeResize="0"/>
          <p:nvPr/>
        </p:nvPicPr>
        <p:blipFill rotWithShape="1">
          <a:blip r:embed="rId3">
            <a:alphaModFix/>
          </a:blip>
          <a:srcRect b="52685" l="58435" r="0" t="0"/>
          <a:stretch/>
        </p:blipFill>
        <p:spPr>
          <a:xfrm>
            <a:off x="5241663" y="2806725"/>
            <a:ext cx="1982575" cy="1989549"/>
          </a:xfrm>
          <a:prstGeom prst="rect">
            <a:avLst/>
          </a:prstGeom>
          <a:noFill/>
          <a:ln>
            <a:noFill/>
          </a:ln>
        </p:spPr>
      </p:pic>
      <p:sp>
        <p:nvSpPr>
          <p:cNvPr id="368" name="Google Shape;368;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Reading a SNA Diagram</a:t>
            </a:r>
            <a:endParaRPr sz="3000"/>
          </a:p>
        </p:txBody>
      </p:sp>
      <p:sp>
        <p:nvSpPr>
          <p:cNvPr id="369" name="Google Shape;369;p23"/>
          <p:cNvSpPr txBox="1"/>
          <p:nvPr>
            <p:ph idx="1" type="body"/>
          </p:nvPr>
        </p:nvSpPr>
        <p:spPr>
          <a:xfrm>
            <a:off x="1106100" y="1357800"/>
            <a:ext cx="5246700" cy="457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b="1" lang="en" sz="1700">
                <a:latin typeface="Calibri"/>
                <a:ea typeface="Calibri"/>
                <a:cs typeface="Calibri"/>
                <a:sym typeface="Calibri"/>
              </a:rPr>
              <a:t>Nodes </a:t>
            </a:r>
            <a:r>
              <a:rPr lang="en" sz="1700">
                <a:latin typeface="Calibri"/>
                <a:ea typeface="Calibri"/>
                <a:cs typeface="Calibri"/>
                <a:sym typeface="Calibri"/>
              </a:rPr>
              <a:t>represent a member of our community.</a:t>
            </a:r>
            <a:endParaRPr sz="1100"/>
          </a:p>
        </p:txBody>
      </p:sp>
      <p:sp>
        <p:nvSpPr>
          <p:cNvPr id="370" name="Google Shape;370;p23"/>
          <p:cNvSpPr/>
          <p:nvPr/>
        </p:nvSpPr>
        <p:spPr>
          <a:xfrm>
            <a:off x="729300" y="1361850"/>
            <a:ext cx="306900" cy="29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aphicFrame>
        <p:nvGraphicFramePr>
          <p:cNvPr id="371" name="Google Shape;371;p23"/>
          <p:cNvGraphicFramePr/>
          <p:nvPr/>
        </p:nvGraphicFramePr>
        <p:xfrm>
          <a:off x="6795811" y="1142287"/>
          <a:ext cx="3000000" cy="3000000"/>
        </p:xfrm>
        <a:graphic>
          <a:graphicData uri="http://schemas.openxmlformats.org/drawingml/2006/table">
            <a:tbl>
              <a:tblPr bandRow="1" firstRow="1">
                <a:noFill/>
                <a:tableStyleId>{6F85C5BA-D700-46FA-AEBC-FEA492E8321A}</a:tableStyleId>
              </a:tblPr>
              <a:tblGrid>
                <a:gridCol w="1106300"/>
                <a:gridCol w="670525"/>
              </a:tblGrid>
              <a:tr h="256650">
                <a:tc gridSpan="2">
                  <a:txBody>
                    <a:bodyPr/>
                    <a:lstStyle/>
                    <a:p>
                      <a:pPr indent="0" lvl="0" marL="0" marR="0" rtl="0" algn="l">
                        <a:spcBef>
                          <a:spcPts val="0"/>
                        </a:spcBef>
                        <a:spcAft>
                          <a:spcPts val="0"/>
                        </a:spcAft>
                        <a:buNone/>
                      </a:pPr>
                      <a:r>
                        <a:rPr lang="en" sz="900" u="none" cap="none" strike="noStrike"/>
                        <a:t>Agreement Scale </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01125">
                <a:tc>
                  <a:txBody>
                    <a:bodyPr/>
                    <a:lstStyle/>
                    <a:p>
                      <a:pPr indent="0" lvl="0" marL="0" marR="0" rtl="0" algn="l">
                        <a:spcBef>
                          <a:spcPts val="0"/>
                        </a:spcBef>
                        <a:spcAft>
                          <a:spcPts val="0"/>
                        </a:spcAft>
                        <a:buNone/>
                      </a:pPr>
                      <a:r>
                        <a:rPr lang="en"/>
                        <a:t>Agree</a:t>
                      </a:r>
                      <a:endParaRPr/>
                    </a:p>
                  </a:txBody>
                  <a:tcPr marT="34300" marB="34300" marR="68600" marL="68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c>
                  <a:txBody>
                    <a:bodyPr/>
                    <a:lstStyle/>
                    <a:p>
                      <a:pPr indent="0" lvl="0" marL="0" marR="0" rtl="0" algn="l">
                        <a:spcBef>
                          <a:spcPts val="0"/>
                        </a:spcBef>
                        <a:spcAft>
                          <a:spcPts val="0"/>
                        </a:spcAft>
                        <a:buNone/>
                      </a:pPr>
                      <a:r>
                        <a:t/>
                      </a:r>
                      <a:endParaRPr sz="900"/>
                    </a:p>
                  </a:txBody>
                  <a:tcPr marT="34300" marB="34300" marR="68600" marL="68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762A83"/>
                    </a:solidFill>
                  </a:tcPr>
                </a:tc>
              </a:tr>
              <a:tr h="326975">
                <a:tc>
                  <a:txBody>
                    <a:bodyPr/>
                    <a:lstStyle/>
                    <a:p>
                      <a:pPr indent="0" lvl="0" marL="0" marR="0" rtl="0" algn="l">
                        <a:spcBef>
                          <a:spcPts val="0"/>
                        </a:spcBef>
                        <a:spcAft>
                          <a:spcPts val="0"/>
                        </a:spcAft>
                        <a:buNone/>
                      </a:pPr>
                      <a:r>
                        <a:rPr lang="en"/>
                        <a:t>Neutral</a:t>
                      </a:r>
                      <a:endParaRPr/>
                    </a:p>
                  </a:txBody>
                  <a:tcPr marT="34300" marB="34300" marR="68600" marL="68600">
                    <a:lnL cap="flat" cmpd="sng" w="12700">
                      <a:solidFill>
                        <a:schemeClr val="dk1"/>
                      </a:solidFill>
                      <a:prstDash val="solid"/>
                      <a:round/>
                      <a:headEnd len="sm" w="sm" type="none"/>
                      <a:tailEnd len="sm" w="sm" type="none"/>
                    </a:lnL>
                  </a:tcPr>
                </a:tc>
                <a:tc>
                  <a:txBody>
                    <a:bodyPr/>
                    <a:lstStyle/>
                    <a:p>
                      <a:pPr indent="0" lvl="0" marL="0" marR="0" rtl="0" algn="l">
                        <a:spcBef>
                          <a:spcPts val="0"/>
                        </a:spcBef>
                        <a:spcAft>
                          <a:spcPts val="0"/>
                        </a:spcAft>
                        <a:buNone/>
                      </a:pPr>
                      <a:r>
                        <a:t/>
                      </a:r>
                      <a:endParaRPr sz="900"/>
                    </a:p>
                  </a:txBody>
                  <a:tcPr marT="34300" marB="34300" marR="68600" marL="68600">
                    <a:lnR cap="flat" cmpd="sng" w="12700">
                      <a:solidFill>
                        <a:schemeClr val="dk1"/>
                      </a:solidFill>
                      <a:prstDash val="solid"/>
                      <a:round/>
                      <a:headEnd len="sm" w="sm" type="none"/>
                      <a:tailEnd len="sm" w="sm" type="none"/>
                    </a:lnR>
                    <a:solidFill>
                      <a:srgbClr val="666666"/>
                    </a:solidFill>
                  </a:tcPr>
                </a:tc>
              </a:tr>
              <a:tr h="196175">
                <a:tc>
                  <a:txBody>
                    <a:bodyPr/>
                    <a:lstStyle/>
                    <a:p>
                      <a:pPr indent="0" lvl="0" marL="0" marR="0" rtl="0" algn="l">
                        <a:spcBef>
                          <a:spcPts val="0"/>
                        </a:spcBef>
                        <a:spcAft>
                          <a:spcPts val="0"/>
                        </a:spcAft>
                        <a:buNone/>
                      </a:pPr>
                      <a:r>
                        <a:rPr lang="en"/>
                        <a:t>Disagree</a:t>
                      </a:r>
                      <a:endParaRPr/>
                    </a:p>
                  </a:txBody>
                  <a:tcPr marT="34300" marB="34300" marR="68600" marL="68600">
                    <a:lnL cap="flat" cmpd="sng" w="12700">
                      <a:solidFill>
                        <a:schemeClr val="dk1"/>
                      </a:solidFill>
                      <a:prstDash val="solid"/>
                      <a:round/>
                      <a:headEnd len="sm" w="sm" type="none"/>
                      <a:tailEnd len="sm" w="sm" type="none"/>
                    </a:lnL>
                  </a:tcPr>
                </a:tc>
                <a:tc>
                  <a:txBody>
                    <a:bodyPr/>
                    <a:lstStyle/>
                    <a:p>
                      <a:pPr indent="0" lvl="0" marL="0" marR="0" rtl="0" algn="l">
                        <a:spcBef>
                          <a:spcPts val="0"/>
                        </a:spcBef>
                        <a:spcAft>
                          <a:spcPts val="0"/>
                        </a:spcAft>
                        <a:buNone/>
                      </a:pPr>
                      <a:r>
                        <a:t/>
                      </a:r>
                      <a:endParaRPr sz="900"/>
                    </a:p>
                  </a:txBody>
                  <a:tcPr marT="34300" marB="34300" marR="68600" marL="68600">
                    <a:lnR cap="flat" cmpd="sng" w="12700">
                      <a:solidFill>
                        <a:schemeClr val="dk1"/>
                      </a:solidFill>
                      <a:prstDash val="solid"/>
                      <a:round/>
                      <a:headEnd len="sm" w="sm" type="none"/>
                      <a:tailEnd len="sm" w="sm" type="none"/>
                    </a:lnR>
                    <a:solidFill>
                      <a:srgbClr val="1B7837"/>
                    </a:solidFill>
                  </a:tcPr>
                </a:tc>
              </a:tr>
              <a:tr h="196175">
                <a:tc>
                  <a:txBody>
                    <a:bodyPr/>
                    <a:lstStyle/>
                    <a:p>
                      <a:pPr indent="0" lvl="0" marL="0" marR="0" rtl="0" algn="l">
                        <a:spcBef>
                          <a:spcPts val="0"/>
                        </a:spcBef>
                        <a:spcAft>
                          <a:spcPts val="0"/>
                        </a:spcAft>
                        <a:buNone/>
                      </a:pPr>
                      <a:r>
                        <a:rPr lang="en"/>
                        <a:t>No Response</a:t>
                      </a:r>
                      <a:endParaRPr/>
                    </a:p>
                  </a:txBody>
                  <a:tcPr marT="34300" marB="34300" marR="68600" marL="68600">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p>
                  </a:txBody>
                  <a:tcPr marT="34300" marB="34300" marR="68600" marL="68600">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FFFFF"/>
                    </a:solidFill>
                  </a:tcPr>
                </a:tc>
              </a:tr>
            </a:tbl>
          </a:graphicData>
        </a:graphic>
      </p:graphicFrame>
      <p:cxnSp>
        <p:nvCxnSpPr>
          <p:cNvPr id="372" name="Google Shape;372;p23"/>
          <p:cNvCxnSpPr/>
          <p:nvPr/>
        </p:nvCxnSpPr>
        <p:spPr>
          <a:xfrm flipH="1" rot="10800000">
            <a:off x="6134800" y="2132100"/>
            <a:ext cx="607800" cy="140400"/>
          </a:xfrm>
          <a:prstGeom prst="straightConnector1">
            <a:avLst/>
          </a:prstGeom>
          <a:noFill/>
          <a:ln cap="flat" cmpd="sng" w="19050">
            <a:solidFill>
              <a:schemeClr val="dk1"/>
            </a:solidFill>
            <a:prstDash val="solid"/>
            <a:miter lim="800000"/>
            <a:headEnd len="sm" w="sm" type="none"/>
            <a:tailEnd len="med" w="med" type="triangle"/>
          </a:ln>
        </p:spPr>
      </p:cxnSp>
      <p:sp>
        <p:nvSpPr>
          <p:cNvPr id="373" name="Google Shape;373;p23"/>
          <p:cNvSpPr txBox="1"/>
          <p:nvPr/>
        </p:nvSpPr>
        <p:spPr>
          <a:xfrm>
            <a:off x="1036200" y="1823100"/>
            <a:ext cx="5650500" cy="758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 sz="1700">
                <a:solidFill>
                  <a:schemeClr val="dk2"/>
                </a:solidFill>
                <a:latin typeface="Calibri"/>
                <a:ea typeface="Calibri"/>
                <a:cs typeface="Calibri"/>
                <a:sym typeface="Calibri"/>
              </a:rPr>
              <a:t>Colors </a:t>
            </a:r>
            <a:r>
              <a:rPr lang="en" sz="1700">
                <a:solidFill>
                  <a:schemeClr val="dk2"/>
                </a:solidFill>
                <a:latin typeface="Calibri"/>
                <a:ea typeface="Calibri"/>
                <a:cs typeface="Calibri"/>
                <a:sym typeface="Calibri"/>
              </a:rPr>
              <a:t>represent characteristics of the </a:t>
            </a:r>
            <a:r>
              <a:rPr b="1" lang="en" sz="1700">
                <a:solidFill>
                  <a:schemeClr val="dk2"/>
                </a:solidFill>
                <a:latin typeface="Calibri"/>
                <a:ea typeface="Calibri"/>
                <a:cs typeface="Calibri"/>
                <a:sym typeface="Calibri"/>
              </a:rPr>
              <a:t>nodes</a:t>
            </a:r>
            <a:r>
              <a:rPr lang="en" sz="1700">
                <a:solidFill>
                  <a:schemeClr val="dk2"/>
                </a:solidFill>
                <a:latin typeface="Calibri"/>
                <a:ea typeface="Calibri"/>
                <a:cs typeface="Calibri"/>
                <a:sym typeface="Calibri"/>
              </a:rPr>
              <a:t>. </a:t>
            </a:r>
            <a:endParaRPr sz="1700">
              <a:solidFill>
                <a:schemeClr val="dk2"/>
              </a:solidFill>
              <a:latin typeface="Calibri"/>
              <a:ea typeface="Calibri"/>
              <a:cs typeface="Calibri"/>
              <a:sym typeface="Calibri"/>
            </a:endParaRPr>
          </a:p>
          <a:p>
            <a:pPr indent="0" lvl="0" marL="0" rtl="0" algn="l">
              <a:lnSpc>
                <a:spcPct val="90000"/>
              </a:lnSpc>
              <a:spcBef>
                <a:spcPts val="800"/>
              </a:spcBef>
              <a:spcAft>
                <a:spcPts val="0"/>
              </a:spcAft>
              <a:buNone/>
            </a:pPr>
            <a:r>
              <a:rPr lang="en" sz="1700">
                <a:solidFill>
                  <a:schemeClr val="dk2"/>
                </a:solidFill>
                <a:latin typeface="Calibri"/>
                <a:ea typeface="Calibri"/>
                <a:cs typeface="Calibri"/>
                <a:sym typeface="Calibri"/>
              </a:rPr>
              <a:t>All diagram have a legend to describe what the color means.  </a:t>
            </a:r>
            <a:endParaRPr sz="1300">
              <a:solidFill>
                <a:schemeClr val="dk2"/>
              </a:solidFill>
              <a:latin typeface="Nunito"/>
              <a:ea typeface="Nunito"/>
              <a:cs typeface="Nunito"/>
              <a:sym typeface="Nunito"/>
            </a:endParaRPr>
          </a:p>
        </p:txBody>
      </p:sp>
      <p:sp>
        <p:nvSpPr>
          <p:cNvPr id="374" name="Google Shape;374;p23"/>
          <p:cNvSpPr txBox="1"/>
          <p:nvPr/>
        </p:nvSpPr>
        <p:spPr>
          <a:xfrm>
            <a:off x="1056875" y="2806725"/>
            <a:ext cx="5386500" cy="758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700">
                <a:solidFill>
                  <a:schemeClr val="dk2"/>
                </a:solidFill>
                <a:latin typeface="Calibri"/>
                <a:ea typeface="Calibri"/>
                <a:cs typeface="Calibri"/>
                <a:sym typeface="Calibri"/>
              </a:rPr>
              <a:t>Each diagram has </a:t>
            </a:r>
            <a:r>
              <a:rPr b="1" lang="en" sz="1700">
                <a:solidFill>
                  <a:schemeClr val="dk2"/>
                </a:solidFill>
                <a:latin typeface="Calibri"/>
                <a:ea typeface="Calibri"/>
                <a:cs typeface="Calibri"/>
                <a:sym typeface="Calibri"/>
              </a:rPr>
              <a:t>edges </a:t>
            </a:r>
            <a:r>
              <a:rPr lang="en" sz="1700">
                <a:solidFill>
                  <a:schemeClr val="dk2"/>
                </a:solidFill>
                <a:latin typeface="Calibri"/>
                <a:ea typeface="Calibri"/>
                <a:cs typeface="Calibri"/>
                <a:sym typeface="Calibri"/>
              </a:rPr>
              <a:t>or lines connecting the</a:t>
            </a:r>
            <a:r>
              <a:rPr b="1" lang="en" sz="1700">
                <a:solidFill>
                  <a:schemeClr val="dk2"/>
                </a:solidFill>
                <a:latin typeface="Calibri"/>
                <a:ea typeface="Calibri"/>
                <a:cs typeface="Calibri"/>
                <a:sym typeface="Calibri"/>
              </a:rPr>
              <a:t> nodes</a:t>
            </a:r>
            <a:r>
              <a:rPr lang="en" sz="1700">
                <a:solidFill>
                  <a:schemeClr val="dk2"/>
                </a:solidFill>
                <a:latin typeface="Calibri"/>
                <a:ea typeface="Calibri"/>
                <a:cs typeface="Calibri"/>
                <a:sym typeface="Calibri"/>
              </a:rPr>
              <a:t>.  </a:t>
            </a:r>
            <a:endParaRPr sz="1100">
              <a:solidFill>
                <a:schemeClr val="dk2"/>
              </a:solidFill>
              <a:latin typeface="Nunito"/>
              <a:ea typeface="Nunito"/>
              <a:cs typeface="Nunito"/>
              <a:sym typeface="Nunito"/>
            </a:endParaRPr>
          </a:p>
          <a:p>
            <a:pPr indent="0" lvl="0" marL="0" rtl="0" algn="l">
              <a:lnSpc>
                <a:spcPct val="90000"/>
              </a:lnSpc>
              <a:spcBef>
                <a:spcPts val="800"/>
              </a:spcBef>
              <a:spcAft>
                <a:spcPts val="0"/>
              </a:spcAft>
              <a:buNone/>
            </a:pPr>
            <a:r>
              <a:rPr lang="en" sz="1700">
                <a:solidFill>
                  <a:schemeClr val="dk2"/>
                </a:solidFill>
                <a:latin typeface="Calibri"/>
                <a:ea typeface="Calibri"/>
                <a:cs typeface="Calibri"/>
                <a:sym typeface="Calibri"/>
              </a:rPr>
              <a:t>  </a:t>
            </a:r>
            <a:endParaRPr sz="1300">
              <a:solidFill>
                <a:schemeClr val="dk2"/>
              </a:solidFill>
              <a:latin typeface="Nunito"/>
              <a:ea typeface="Nunito"/>
              <a:cs typeface="Nunito"/>
              <a:sym typeface="Nunito"/>
            </a:endParaRPr>
          </a:p>
        </p:txBody>
      </p:sp>
      <p:sp>
        <p:nvSpPr>
          <p:cNvPr id="375" name="Google Shape;375;p23"/>
          <p:cNvSpPr txBox="1"/>
          <p:nvPr/>
        </p:nvSpPr>
        <p:spPr>
          <a:xfrm>
            <a:off x="1036200" y="3565125"/>
            <a:ext cx="4554300" cy="89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 sz="1700">
                <a:solidFill>
                  <a:schemeClr val="dk2"/>
                </a:solidFill>
                <a:latin typeface="Calibri"/>
                <a:ea typeface="Calibri"/>
                <a:cs typeface="Calibri"/>
                <a:sym typeface="Calibri"/>
              </a:rPr>
              <a:t>Sized by “degree.”</a:t>
            </a:r>
            <a:r>
              <a:rPr lang="en" sz="1700">
                <a:solidFill>
                  <a:schemeClr val="dk2"/>
                </a:solidFill>
                <a:latin typeface="Calibri"/>
                <a:ea typeface="Calibri"/>
                <a:cs typeface="Calibri"/>
                <a:sym typeface="Calibri"/>
              </a:rPr>
              <a:t>  Degree is a measure of how many people, on average, is each person connected to the network.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txBox="1"/>
          <p:nvPr>
            <p:ph type="title"/>
          </p:nvPr>
        </p:nvSpPr>
        <p:spPr>
          <a:xfrm>
            <a:off x="448503" y="190178"/>
            <a:ext cx="8246993"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Arial"/>
              <a:buNone/>
            </a:pPr>
            <a:r>
              <a:rPr lang="en" sz="3000">
                <a:latin typeface="Arial"/>
                <a:ea typeface="Arial"/>
                <a:cs typeface="Arial"/>
                <a:sym typeface="Arial"/>
              </a:rPr>
              <a:t>CAUTION: How NOT to put these data into practice:</a:t>
            </a:r>
            <a:endParaRPr sz="1100"/>
          </a:p>
        </p:txBody>
      </p:sp>
      <p:sp>
        <p:nvSpPr>
          <p:cNvPr id="382" name="Google Shape;382;p24"/>
          <p:cNvSpPr txBox="1"/>
          <p:nvPr>
            <p:ph idx="1" type="body"/>
          </p:nvPr>
        </p:nvSpPr>
        <p:spPr>
          <a:xfrm>
            <a:off x="537345" y="1369225"/>
            <a:ext cx="8066700" cy="3774300"/>
          </a:xfrm>
          <a:prstGeom prst="rect">
            <a:avLst/>
          </a:prstGeom>
          <a:noFill/>
          <a:ln>
            <a:noFill/>
          </a:ln>
        </p:spPr>
        <p:txBody>
          <a:bodyPr anchorCtr="0" anchor="t" bIns="34275" lIns="68575" spcFirstLastPara="1" rIns="68575" wrap="square" tIns="34275">
            <a:normAutofit lnSpcReduction="20000"/>
          </a:bodyPr>
          <a:lstStyle/>
          <a:p>
            <a:pPr indent="-342900" lvl="0" marL="457200" rtl="0" algn="l">
              <a:lnSpc>
                <a:spcPct val="90000"/>
              </a:lnSpc>
              <a:spcBef>
                <a:spcPts val="0"/>
              </a:spcBef>
              <a:spcAft>
                <a:spcPts val="0"/>
              </a:spcAft>
              <a:buSzPts val="1800"/>
              <a:buChar char="●"/>
            </a:pPr>
            <a:r>
              <a:rPr lang="en" sz="1800"/>
              <a:t>Don’t change your whole program based on a handful of diagrams</a:t>
            </a:r>
            <a:endParaRPr sz="1800"/>
          </a:p>
          <a:p>
            <a:pPr indent="0" lvl="0" marL="0" rtl="0" algn="l">
              <a:lnSpc>
                <a:spcPct val="90000"/>
              </a:lnSpc>
              <a:spcBef>
                <a:spcPts val="0"/>
              </a:spcBef>
              <a:spcAft>
                <a:spcPts val="0"/>
              </a:spcAft>
              <a:buNone/>
            </a:pPr>
            <a:r>
              <a:t/>
            </a:r>
            <a:endParaRPr sz="1800"/>
          </a:p>
          <a:p>
            <a:pPr indent="-342900" lvl="0" marL="457200" rtl="0" algn="l">
              <a:lnSpc>
                <a:spcPct val="90000"/>
              </a:lnSpc>
              <a:spcBef>
                <a:spcPts val="800"/>
              </a:spcBef>
              <a:spcAft>
                <a:spcPts val="0"/>
              </a:spcAft>
              <a:buSzPts val="1800"/>
              <a:buChar char="●"/>
            </a:pPr>
            <a:r>
              <a:rPr lang="en" sz="1800"/>
              <a:t>Don’t overinterpret the data (e.g., don’t force your team to be friends)</a:t>
            </a:r>
            <a:endParaRPr sz="1800"/>
          </a:p>
          <a:p>
            <a:pPr indent="0" lvl="0" marL="0" rtl="0" algn="l">
              <a:lnSpc>
                <a:spcPct val="90000"/>
              </a:lnSpc>
              <a:spcBef>
                <a:spcPts val="800"/>
              </a:spcBef>
              <a:spcAft>
                <a:spcPts val="0"/>
              </a:spcAft>
              <a:buNone/>
            </a:pPr>
            <a:r>
              <a:t/>
            </a:r>
            <a:endParaRPr sz="1800"/>
          </a:p>
          <a:p>
            <a:pPr indent="-342900" lvl="0" marL="457200" rtl="0" algn="l">
              <a:lnSpc>
                <a:spcPct val="90000"/>
              </a:lnSpc>
              <a:spcBef>
                <a:spcPts val="800"/>
              </a:spcBef>
              <a:spcAft>
                <a:spcPts val="0"/>
              </a:spcAft>
              <a:buSzPts val="1800"/>
              <a:buChar char="●"/>
            </a:pPr>
            <a:r>
              <a:rPr lang="en" sz="1800"/>
              <a:t>Language limitations</a:t>
            </a:r>
            <a:endParaRPr sz="1800"/>
          </a:p>
          <a:p>
            <a:pPr indent="-342900" lvl="1" marL="914400" rtl="0" algn="l">
              <a:lnSpc>
                <a:spcPct val="90000"/>
              </a:lnSpc>
              <a:spcBef>
                <a:spcPts val="0"/>
              </a:spcBef>
              <a:spcAft>
                <a:spcPts val="0"/>
              </a:spcAft>
              <a:buSzPts val="1800"/>
              <a:buChar char="○"/>
            </a:pPr>
            <a:r>
              <a:rPr lang="en" sz="1800"/>
              <a:t>We left the interpretation of words like “learn,” and “advice,” up to the imagination of the survey respondent.  </a:t>
            </a:r>
            <a:endParaRPr sz="1800"/>
          </a:p>
          <a:p>
            <a:pPr indent="-342900" lvl="1" marL="914400" rtl="0" algn="l">
              <a:lnSpc>
                <a:spcPct val="90000"/>
              </a:lnSpc>
              <a:spcBef>
                <a:spcPts val="0"/>
              </a:spcBef>
              <a:spcAft>
                <a:spcPts val="0"/>
              </a:spcAft>
              <a:buSzPts val="1800"/>
              <a:buChar char="○"/>
            </a:pPr>
            <a:r>
              <a:rPr lang="en" sz="1800"/>
              <a:t>So what I think looks like fun to you might not be what I think is fun.  </a:t>
            </a:r>
            <a:endParaRPr sz="1800"/>
          </a:p>
          <a:p>
            <a:pPr indent="-342900" lvl="1" marL="914400" rtl="0" algn="l">
              <a:lnSpc>
                <a:spcPct val="90000"/>
              </a:lnSpc>
              <a:spcBef>
                <a:spcPts val="0"/>
              </a:spcBef>
              <a:spcAft>
                <a:spcPts val="0"/>
              </a:spcAft>
              <a:buSzPts val="1800"/>
              <a:buChar char="○"/>
            </a:pPr>
            <a:r>
              <a:rPr lang="en" sz="1800"/>
              <a:t>I might not claim I get advice from someone because I consider it personal advice and not professional advice.   </a:t>
            </a:r>
            <a:endParaRPr sz="1800"/>
          </a:p>
          <a:p>
            <a:pPr indent="0" lvl="0" marL="0" rtl="0" algn="l">
              <a:lnSpc>
                <a:spcPct val="90000"/>
              </a:lnSpc>
              <a:spcBef>
                <a:spcPts val="400"/>
              </a:spcBef>
              <a:spcAft>
                <a:spcPts val="0"/>
              </a:spcAft>
              <a:buNone/>
            </a:pPr>
            <a:r>
              <a:t/>
            </a:r>
            <a:endParaRPr sz="1800"/>
          </a:p>
          <a:p>
            <a:pPr indent="-342900" lvl="0" marL="457200" rtl="0" algn="l">
              <a:lnSpc>
                <a:spcPct val="90000"/>
              </a:lnSpc>
              <a:spcBef>
                <a:spcPts val="800"/>
              </a:spcBef>
              <a:spcAft>
                <a:spcPts val="0"/>
              </a:spcAft>
              <a:buSzPts val="1800"/>
              <a:buChar char="●"/>
            </a:pPr>
            <a:r>
              <a:rPr lang="en" sz="1800"/>
              <a:t> It’s sooooo tempting, but don’t spend too much time trying to figure out which node you are in the network </a:t>
            </a:r>
            <a:endParaRPr sz="1800"/>
          </a:p>
          <a:p>
            <a:pPr indent="-38100" lvl="0" marL="177800" rtl="0" algn="l">
              <a:lnSpc>
                <a:spcPct val="90000"/>
              </a:lnSpc>
              <a:spcBef>
                <a:spcPts val="800"/>
              </a:spcBef>
              <a:spcAft>
                <a:spcPts val="0"/>
              </a:spcAft>
              <a:buClr>
                <a:schemeClr val="dk1"/>
              </a:buClr>
              <a:buSzPts val="2100"/>
              <a:buNone/>
            </a:pPr>
            <a:r>
              <a:t/>
            </a:r>
            <a:endParaRPr sz="1100">
              <a:latin typeface="Arial"/>
              <a:ea typeface="Arial"/>
              <a:cs typeface="Arial"/>
              <a:sym typeface="Arial"/>
            </a:endParaRPr>
          </a:p>
          <a:p>
            <a:pPr indent="-38100" lvl="0" marL="177800" rtl="0" algn="l">
              <a:lnSpc>
                <a:spcPct val="90000"/>
              </a:lnSpc>
              <a:spcBef>
                <a:spcPts val="800"/>
              </a:spcBef>
              <a:spcAft>
                <a:spcPts val="1200"/>
              </a:spcAft>
              <a:buClr>
                <a:schemeClr val="dk1"/>
              </a:buClr>
              <a:buSzPts val="2100"/>
              <a:buNone/>
            </a:pPr>
            <a:r>
              <a:t/>
            </a:r>
            <a:endParaRPr sz="11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ph type="title"/>
          </p:nvPr>
        </p:nvSpPr>
        <p:spPr>
          <a:xfrm>
            <a:off x="1303800" y="598575"/>
            <a:ext cx="2306700" cy="99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3500"/>
              <a:t>Methods </a:t>
            </a:r>
            <a:endParaRPr sz="3500"/>
          </a:p>
        </p:txBody>
      </p:sp>
      <p:sp>
        <p:nvSpPr>
          <p:cNvPr id="388" name="Google Shape;388;p25"/>
          <p:cNvSpPr txBox="1"/>
          <p:nvPr/>
        </p:nvSpPr>
        <p:spPr>
          <a:xfrm>
            <a:off x="1303800" y="1819525"/>
            <a:ext cx="60663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Nunito"/>
              <a:buChar char="●"/>
            </a:pPr>
            <a:r>
              <a:rPr lang="en" sz="1800">
                <a:solidFill>
                  <a:schemeClr val="dk2"/>
                </a:solidFill>
                <a:latin typeface="Nunito"/>
                <a:ea typeface="Nunito"/>
                <a:cs typeface="Nunito"/>
                <a:sym typeface="Nunito"/>
              </a:rPr>
              <a:t>Online survey </a:t>
            </a:r>
            <a:endParaRPr sz="1800">
              <a:solidFill>
                <a:schemeClr val="dk2"/>
              </a:solidFill>
              <a:latin typeface="Nunito"/>
              <a:ea typeface="Nunito"/>
              <a:cs typeface="Nunito"/>
              <a:sym typeface="Nunito"/>
            </a:endParaRPr>
          </a:p>
          <a:p>
            <a:pPr indent="-342900" lvl="1" marL="9144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UFS Steering Committee Open Meeting Attendees</a:t>
            </a:r>
            <a:endParaRPr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342900" lvl="0" marL="457200" rtl="0" algn="l">
              <a:spcBef>
                <a:spcPts val="0"/>
              </a:spcBef>
              <a:spcAft>
                <a:spcPts val="0"/>
              </a:spcAft>
              <a:buClr>
                <a:schemeClr val="dk1"/>
              </a:buClr>
              <a:buSzPts val="1800"/>
              <a:buFont typeface="Nunito"/>
              <a:buChar char="●"/>
            </a:pPr>
            <a:r>
              <a:rPr lang="en" sz="1800">
                <a:solidFill>
                  <a:schemeClr val="dk2"/>
                </a:solidFill>
                <a:latin typeface="Nunito"/>
                <a:ea typeface="Nunito"/>
                <a:cs typeface="Nunito"/>
                <a:sym typeface="Nunito"/>
              </a:rPr>
              <a:t>Snowball </a:t>
            </a:r>
            <a:r>
              <a:rPr lang="en" sz="1800">
                <a:solidFill>
                  <a:schemeClr val="dk2"/>
                </a:solidFill>
                <a:latin typeface="Nunito"/>
                <a:ea typeface="Nunito"/>
                <a:cs typeface="Nunito"/>
                <a:sym typeface="Nunito"/>
              </a:rPr>
              <a:t>Sampling</a:t>
            </a:r>
            <a:r>
              <a:rPr lang="en" sz="1800">
                <a:solidFill>
                  <a:schemeClr val="dk2"/>
                </a:solidFill>
                <a:latin typeface="Nunito"/>
                <a:ea typeface="Nunito"/>
                <a:cs typeface="Nunito"/>
                <a:sym typeface="Nunito"/>
              </a:rPr>
              <a:t> </a:t>
            </a:r>
            <a:endParaRPr sz="1800">
              <a:solidFill>
                <a:schemeClr val="dk2"/>
              </a:solidFill>
              <a:latin typeface="Nunito"/>
              <a:ea typeface="Nunito"/>
              <a:cs typeface="Nunito"/>
              <a:sym typeface="Nunito"/>
            </a:endParaRPr>
          </a:p>
          <a:p>
            <a:pPr indent="-342900" lvl="1" marL="9144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You list </a:t>
            </a:r>
            <a:r>
              <a:rPr lang="en" sz="1800">
                <a:solidFill>
                  <a:schemeClr val="dk2"/>
                </a:solidFill>
                <a:latin typeface="Nunito"/>
                <a:ea typeface="Nunito"/>
                <a:cs typeface="Nunito"/>
                <a:sym typeface="Nunito"/>
              </a:rPr>
              <a:t>your</a:t>
            </a:r>
            <a:r>
              <a:rPr lang="en" sz="1800">
                <a:solidFill>
                  <a:schemeClr val="dk2"/>
                </a:solidFill>
                <a:latin typeface="Nunito"/>
                <a:ea typeface="Nunito"/>
                <a:cs typeface="Nunito"/>
                <a:sym typeface="Nunito"/>
              </a:rPr>
              <a:t> 5 closest colleagues</a:t>
            </a:r>
            <a:endParaRPr sz="1800">
              <a:solidFill>
                <a:schemeClr val="dk2"/>
              </a:solidFill>
              <a:latin typeface="Nunito"/>
              <a:ea typeface="Nunito"/>
              <a:cs typeface="Nunito"/>
              <a:sym typeface="Nunito"/>
            </a:endParaRPr>
          </a:p>
          <a:p>
            <a:pPr indent="-342900" lvl="2" marL="1371600" rtl="0" algn="l">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Those colleagues get a link to the </a:t>
            </a:r>
            <a:r>
              <a:rPr lang="en" sz="1800">
                <a:solidFill>
                  <a:schemeClr val="dk2"/>
                </a:solidFill>
                <a:latin typeface="Nunito"/>
                <a:ea typeface="Nunito"/>
                <a:cs typeface="Nunito"/>
                <a:sym typeface="Nunito"/>
              </a:rPr>
              <a:t>survey as well</a:t>
            </a:r>
            <a:endParaRPr sz="18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6"/>
          <p:cNvSpPr txBox="1"/>
          <p:nvPr>
            <p:ph type="title"/>
          </p:nvPr>
        </p:nvSpPr>
        <p:spPr>
          <a:xfrm>
            <a:off x="1303800" y="598575"/>
            <a:ext cx="7290600" cy="99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sz="3500"/>
              <a:t>This Network: Demographics</a:t>
            </a:r>
            <a:endParaRPr sz="3500"/>
          </a:p>
        </p:txBody>
      </p:sp>
      <p:sp>
        <p:nvSpPr>
          <p:cNvPr id="394" name="Google Shape;394;p26"/>
          <p:cNvSpPr/>
          <p:nvPr/>
        </p:nvSpPr>
        <p:spPr>
          <a:xfrm>
            <a:off x="614850" y="1454225"/>
            <a:ext cx="975900" cy="92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Nunito"/>
                <a:ea typeface="Nunito"/>
                <a:cs typeface="Nunito"/>
                <a:sym typeface="Nunito"/>
              </a:rPr>
              <a:t>212</a:t>
            </a:r>
            <a:endParaRPr b="1" sz="2000">
              <a:latin typeface="Nunito"/>
              <a:ea typeface="Nunito"/>
              <a:cs typeface="Nunito"/>
              <a:sym typeface="Nunito"/>
            </a:endParaRPr>
          </a:p>
        </p:txBody>
      </p:sp>
      <p:sp>
        <p:nvSpPr>
          <p:cNvPr id="395" name="Google Shape;395;p26"/>
          <p:cNvSpPr txBox="1"/>
          <p:nvPr/>
        </p:nvSpPr>
        <p:spPr>
          <a:xfrm>
            <a:off x="1663550" y="1702325"/>
            <a:ext cx="3548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People in our network</a:t>
            </a:r>
            <a:endParaRPr sz="1600">
              <a:solidFill>
                <a:schemeClr val="dk2"/>
              </a:solidFill>
              <a:latin typeface="Nunito"/>
              <a:ea typeface="Nunito"/>
              <a:cs typeface="Nunito"/>
              <a:sym typeface="Nunito"/>
            </a:endParaRPr>
          </a:p>
        </p:txBody>
      </p:sp>
      <p:sp>
        <p:nvSpPr>
          <p:cNvPr id="396" name="Google Shape;396;p26"/>
          <p:cNvSpPr/>
          <p:nvPr/>
        </p:nvSpPr>
        <p:spPr>
          <a:xfrm>
            <a:off x="1138150" y="2328850"/>
            <a:ext cx="716400" cy="687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Nunito"/>
                <a:ea typeface="Nunito"/>
                <a:cs typeface="Nunito"/>
                <a:sym typeface="Nunito"/>
              </a:rPr>
              <a:t>80</a:t>
            </a:r>
            <a:endParaRPr b="1" sz="2000">
              <a:latin typeface="Nunito"/>
              <a:ea typeface="Nunito"/>
              <a:cs typeface="Nunito"/>
              <a:sym typeface="Nunito"/>
            </a:endParaRPr>
          </a:p>
        </p:txBody>
      </p:sp>
      <p:sp>
        <p:nvSpPr>
          <p:cNvPr id="397" name="Google Shape;397;p26"/>
          <p:cNvSpPr txBox="1"/>
          <p:nvPr/>
        </p:nvSpPr>
        <p:spPr>
          <a:xfrm>
            <a:off x="1854550" y="2456800"/>
            <a:ext cx="5621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People responded to the survey</a:t>
            </a:r>
            <a:endParaRPr sz="1600">
              <a:solidFill>
                <a:schemeClr val="dk2"/>
              </a:solidFill>
              <a:latin typeface="Nunito"/>
              <a:ea typeface="Nunito"/>
              <a:cs typeface="Nunito"/>
              <a:sym typeface="Nunito"/>
            </a:endParaRPr>
          </a:p>
        </p:txBody>
      </p:sp>
      <p:sp>
        <p:nvSpPr>
          <p:cNvPr id="398" name="Google Shape;398;p26"/>
          <p:cNvSpPr/>
          <p:nvPr/>
        </p:nvSpPr>
        <p:spPr>
          <a:xfrm>
            <a:off x="490050" y="3291325"/>
            <a:ext cx="1100700" cy="1090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Nunito"/>
                <a:ea typeface="Nunito"/>
                <a:cs typeface="Nunito"/>
                <a:sym typeface="Nunito"/>
              </a:rPr>
              <a:t>65%</a:t>
            </a:r>
            <a:endParaRPr b="1" sz="2000">
              <a:solidFill>
                <a:schemeClr val="lt1"/>
              </a:solidFill>
              <a:latin typeface="Nunito"/>
              <a:ea typeface="Nunito"/>
              <a:cs typeface="Nunito"/>
              <a:sym typeface="Nunito"/>
            </a:endParaRPr>
          </a:p>
        </p:txBody>
      </p:sp>
      <p:sp>
        <p:nvSpPr>
          <p:cNvPr id="399" name="Google Shape;399;p26"/>
          <p:cNvSpPr txBox="1"/>
          <p:nvPr/>
        </p:nvSpPr>
        <p:spPr>
          <a:xfrm>
            <a:off x="1643550" y="3621175"/>
            <a:ext cx="661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Respondents attend Steering Committee meetings at least sometimes  </a:t>
            </a:r>
            <a:endParaRPr sz="1600">
              <a:solidFill>
                <a:schemeClr val="dk2"/>
              </a:solidFill>
              <a:latin typeface="Nunito"/>
              <a:ea typeface="Nunito"/>
              <a:cs typeface="Nunito"/>
              <a:sym typeface="Nunito"/>
            </a:endParaRPr>
          </a:p>
        </p:txBody>
      </p:sp>
      <p:sp>
        <p:nvSpPr>
          <p:cNvPr id="400" name="Google Shape;400;p26"/>
          <p:cNvSpPr/>
          <p:nvPr/>
        </p:nvSpPr>
        <p:spPr>
          <a:xfrm>
            <a:off x="66700" y="4382125"/>
            <a:ext cx="675000" cy="6870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Nunito"/>
                <a:ea typeface="Nunito"/>
                <a:cs typeface="Nunito"/>
                <a:sym typeface="Nunito"/>
              </a:rPr>
              <a:t>53%</a:t>
            </a:r>
            <a:endParaRPr b="1" sz="900">
              <a:solidFill>
                <a:schemeClr val="lt1"/>
              </a:solidFill>
              <a:latin typeface="Nunito"/>
              <a:ea typeface="Nunito"/>
              <a:cs typeface="Nunito"/>
              <a:sym typeface="Nunito"/>
            </a:endParaRPr>
          </a:p>
        </p:txBody>
      </p:sp>
      <p:sp>
        <p:nvSpPr>
          <p:cNvPr id="401" name="Google Shape;401;p26"/>
          <p:cNvSpPr txBox="1"/>
          <p:nvPr/>
        </p:nvSpPr>
        <p:spPr>
          <a:xfrm>
            <a:off x="790725" y="4510075"/>
            <a:ext cx="661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Respondents are members of a Working Group or Cross-Cutting Team</a:t>
            </a:r>
            <a:endParaRPr sz="1600">
              <a:solidFill>
                <a:schemeClr val="dk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