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y="5143500" cx="9144000"/>
  <p:notesSz cx="6858000" cy="9144000"/>
  <p:embeddedFontLst>
    <p:embeddedFont>
      <p:font typeface="Roboto"/>
      <p:regular r:id="rId25"/>
      <p:bold r:id="rId26"/>
      <p:italic r:id="rId27"/>
      <p:boldItalic r:id="rId28"/>
    </p:embeddedFont>
    <p:embeddedFont>
      <p:font typeface="Proxima Nova"/>
      <p:regular r:id="rId29"/>
      <p:bold r:id="rId30"/>
      <p:italic r:id="rId31"/>
      <p:boldItalic r:id="rId32"/>
    </p:embeddedFont>
    <p:embeddedFont>
      <p:font typeface="Nunito"/>
      <p:regular r:id="rId33"/>
      <p:bold r:id="rId34"/>
      <p:italic r:id="rId35"/>
      <p:boldItalic r:id="rId36"/>
    </p:embeddedFont>
    <p:embeddedFont>
      <p:font typeface="Maven Pro"/>
      <p:regular r:id="rId37"/>
      <p:bold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ProximaNova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ProximaNova-italic.fntdata"/><Relationship Id="rId30" Type="http://schemas.openxmlformats.org/officeDocument/2006/relationships/font" Target="fonts/ProximaNova-bold.fntdata"/><Relationship Id="rId11" Type="http://schemas.openxmlformats.org/officeDocument/2006/relationships/slide" Target="slides/slide4.xml"/><Relationship Id="rId33" Type="http://schemas.openxmlformats.org/officeDocument/2006/relationships/font" Target="fonts/Nunito-regular.fntdata"/><Relationship Id="rId10" Type="http://schemas.openxmlformats.org/officeDocument/2006/relationships/slide" Target="slides/slide3.xml"/><Relationship Id="rId32" Type="http://schemas.openxmlformats.org/officeDocument/2006/relationships/font" Target="fonts/ProximaNova-boldItalic.fntdata"/><Relationship Id="rId13" Type="http://schemas.openxmlformats.org/officeDocument/2006/relationships/slide" Target="slides/slide6.xml"/><Relationship Id="rId35" Type="http://schemas.openxmlformats.org/officeDocument/2006/relationships/font" Target="fonts/Nunito-italic.fntdata"/><Relationship Id="rId12" Type="http://schemas.openxmlformats.org/officeDocument/2006/relationships/slide" Target="slides/slide5.xml"/><Relationship Id="rId34" Type="http://schemas.openxmlformats.org/officeDocument/2006/relationships/font" Target="fonts/Nunito-bold.fntdata"/><Relationship Id="rId15" Type="http://schemas.openxmlformats.org/officeDocument/2006/relationships/slide" Target="slides/slide8.xml"/><Relationship Id="rId37" Type="http://schemas.openxmlformats.org/officeDocument/2006/relationships/font" Target="fonts/MavenPro-regular.fntdata"/><Relationship Id="rId14" Type="http://schemas.openxmlformats.org/officeDocument/2006/relationships/slide" Target="slides/slide7.xml"/><Relationship Id="rId36" Type="http://schemas.openxmlformats.org/officeDocument/2006/relationships/font" Target="fonts/Nunito-bold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38" Type="http://schemas.openxmlformats.org/officeDocument/2006/relationships/font" Target="fonts/MavenPro-bold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7adb15afdc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6" name="Google Shape;516;g37adb15afdc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7adb15afdc_0_8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37adb15afdc_0_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37fd57d3e6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37fd57d3e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7adb15afdc_0_8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7adb15afdc_0_8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7fd57d3e6a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37fd57d3e6a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388622da3f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388622da3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7adb15afdc_0_9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7adb15afdc_0_9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7adb15afdc_0_9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37adb15afdc_0_9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7adb15afdc_0_9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37adb15afdc_0_9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7adb15afdc_0_8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7adb15afdc_0_8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7adb15afdc_0_8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7adb15afdc_0_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7adb15afdc_0_8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37adb15afdc_0_8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7adb15afdc_0_8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7adb15afdc_0_8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7adb15afdc_0_8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37adb15afdc_0_8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7adb15afdc_0_8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7adb15afdc_0_8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7adb15afdc_0_8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7adb15afdc_0_8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7adb15afdc_0_8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37adb15afdc_0_8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" name="Google Shape;58;p14" title="UIFCW2025_Logo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85575" y="3869550"/>
            <a:ext cx="1155000" cy="8702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" name="Google Shape;59;p14"/>
          <p:cNvGrpSpPr/>
          <p:nvPr/>
        </p:nvGrpSpPr>
        <p:grpSpPr>
          <a:xfrm>
            <a:off x="1419300" y="598575"/>
            <a:ext cx="1072800" cy="0"/>
            <a:chOff x="1376350" y="528325"/>
            <a:chExt cx="1072800" cy="0"/>
          </a:xfrm>
        </p:grpSpPr>
        <p:cxnSp>
          <p:nvCxnSpPr>
            <p:cNvPr id="60" name="Google Shape;60;p14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1" name="Google Shape;61;p14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2" name="Google Shape;62;p14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145FA6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title="wave1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81637" y="-404450"/>
            <a:ext cx="9307274" cy="698045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" name="Google Shape;68;p15" title="UIFCW2025_Logo_white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1300" y="3166714"/>
            <a:ext cx="1937475" cy="1462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6"/>
          <p:cNvGrpSpPr/>
          <p:nvPr/>
        </p:nvGrpSpPr>
        <p:grpSpPr>
          <a:xfrm>
            <a:off x="146769" y="3406"/>
            <a:ext cx="1233214" cy="1384535"/>
            <a:chOff x="146769" y="3406"/>
            <a:chExt cx="1233214" cy="1384535"/>
          </a:xfrm>
        </p:grpSpPr>
        <p:grpSp>
          <p:nvGrpSpPr>
            <p:cNvPr id="71" name="Google Shape;71;p16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72" name="Google Shape;72;p16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16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" name="Google Shape;74;p16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75" name="Google Shape;75;p16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16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16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" name="Google Shape;78;p16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79" name="Google Shape;79;p16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16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16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16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3" name="Google Shape;83;p16"/>
          <p:cNvGrpSpPr/>
          <p:nvPr/>
        </p:nvGrpSpPr>
        <p:grpSpPr>
          <a:xfrm>
            <a:off x="6775084" y="2904008"/>
            <a:ext cx="2186147" cy="2239500"/>
            <a:chOff x="6775084" y="2904008"/>
            <a:chExt cx="2186147" cy="2239500"/>
          </a:xfrm>
        </p:grpSpPr>
        <p:grpSp>
          <p:nvGrpSpPr>
            <p:cNvPr id="84" name="Google Shape;84;p16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85" name="Google Shape;85;p16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6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" name="Google Shape;87;p16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88" name="Google Shape;88;p16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16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16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" name="Google Shape;91;p16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92" name="Google Shape;92;p16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16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16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16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16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97" name="Google Shape;97;p16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16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16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16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16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2" name="Google Shape;102;p16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" name="Google Shape;103;p1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6" name="Google Shape;106;p17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7" name="Google Shape;107;p17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8" name="Google Shape;108;p1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9" name="Google Shape;109;p17" title="UIFCW2025_Logo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58875" y="3880775"/>
            <a:ext cx="1152143" cy="8686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17"/>
          <p:cNvGrpSpPr/>
          <p:nvPr/>
        </p:nvGrpSpPr>
        <p:grpSpPr>
          <a:xfrm>
            <a:off x="1404700" y="598575"/>
            <a:ext cx="1072800" cy="0"/>
            <a:chOff x="1376350" y="528325"/>
            <a:chExt cx="1072800" cy="0"/>
          </a:xfrm>
        </p:grpSpPr>
        <p:cxnSp>
          <p:nvCxnSpPr>
            <p:cNvPr id="111" name="Google Shape;111;p17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2" name="Google Shape;112;p17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3" name="Google Shape;113;p17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6" name="Google Shape;116;p1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7" name="Google Shape;117;p18" title="UIFCW2025_Logo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49225" y="3879750"/>
            <a:ext cx="1152143" cy="8756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" name="Google Shape;118;p18"/>
          <p:cNvGrpSpPr/>
          <p:nvPr/>
        </p:nvGrpSpPr>
        <p:grpSpPr>
          <a:xfrm>
            <a:off x="1376350" y="528325"/>
            <a:ext cx="1072800" cy="0"/>
            <a:chOff x="1376350" y="528325"/>
            <a:chExt cx="1072800" cy="0"/>
          </a:xfrm>
        </p:grpSpPr>
        <p:cxnSp>
          <p:nvCxnSpPr>
            <p:cNvPr id="119" name="Google Shape;119;p18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0" name="Google Shape;120;p18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1" name="Google Shape;121;p18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4" name="Google Shape;124;p19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5" name="Google Shape;125;p1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6" name="Google Shape;126;p19" title="UIFCW2025_Logo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49225" y="3879750"/>
            <a:ext cx="1152143" cy="8756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9"/>
          <p:cNvGrpSpPr/>
          <p:nvPr/>
        </p:nvGrpSpPr>
        <p:grpSpPr>
          <a:xfrm>
            <a:off x="1376350" y="528325"/>
            <a:ext cx="1072800" cy="0"/>
            <a:chOff x="1376350" y="528325"/>
            <a:chExt cx="1072800" cy="0"/>
          </a:xfrm>
        </p:grpSpPr>
        <p:cxnSp>
          <p:nvCxnSpPr>
            <p:cNvPr id="128" name="Google Shape;128;p19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9" name="Google Shape;129;p19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0" name="Google Shape;130;p19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"/>
            <a:ext cx="9144001" cy="565991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2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5" name="Google Shape;135;p20" title="UIFCW2025_Logo_white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5625" y="3745100"/>
            <a:ext cx="1373148" cy="1036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8" name="Google Shape;138;p21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9" name="Google Shape;139;p21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0" name="Google Shape;140;p2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1" name="Google Shape;141;p21" title="UIFCW2025_Logo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49225" y="3879750"/>
            <a:ext cx="1152143" cy="8756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1"/>
          <p:cNvGrpSpPr/>
          <p:nvPr/>
        </p:nvGrpSpPr>
        <p:grpSpPr>
          <a:xfrm>
            <a:off x="1376350" y="528325"/>
            <a:ext cx="1072800" cy="0"/>
            <a:chOff x="1376350" y="528325"/>
            <a:chExt cx="1072800" cy="0"/>
          </a:xfrm>
        </p:grpSpPr>
        <p:cxnSp>
          <p:nvCxnSpPr>
            <p:cNvPr id="143" name="Google Shape;143;p21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4" name="Google Shape;144;p21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5" name="Google Shape;145;p21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48" name="Google Shape;148;p2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9" name="Google Shape;149;p22" title="UIFCW2025_Logo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11650" y="3874450"/>
            <a:ext cx="1152143" cy="875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rgbClr val="145FA6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23"/>
          <p:cNvGrpSpPr/>
          <p:nvPr/>
        </p:nvGrpSpPr>
        <p:grpSpPr>
          <a:xfrm>
            <a:off x="49" y="4099200"/>
            <a:ext cx="9144039" cy="1044300"/>
            <a:chOff x="49" y="4099200"/>
            <a:chExt cx="9144039" cy="1044300"/>
          </a:xfrm>
        </p:grpSpPr>
        <p:grpSp>
          <p:nvGrpSpPr>
            <p:cNvPr id="152" name="Google Shape;152;p23"/>
            <p:cNvGrpSpPr/>
            <p:nvPr/>
          </p:nvGrpSpPr>
          <p:grpSpPr>
            <a:xfrm>
              <a:off x="49" y="4309200"/>
              <a:ext cx="231622" cy="834300"/>
              <a:chOff x="2688737" y="4301380"/>
              <a:chExt cx="231900" cy="834300"/>
            </a:xfrm>
          </p:grpSpPr>
          <p:sp>
            <p:nvSpPr>
              <p:cNvPr id="153" name="Google Shape;153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23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7" name="Google Shape;157;p23"/>
            <p:cNvGrpSpPr/>
            <p:nvPr/>
          </p:nvGrpSpPr>
          <p:grpSpPr>
            <a:xfrm>
              <a:off x="371403" y="4099200"/>
              <a:ext cx="231622" cy="1044300"/>
              <a:chOff x="2688737" y="4091380"/>
              <a:chExt cx="231900" cy="1044300"/>
            </a:xfrm>
          </p:grpSpPr>
          <p:sp>
            <p:nvSpPr>
              <p:cNvPr id="158" name="Google Shape;158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23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23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3" name="Google Shape;163;p23"/>
            <p:cNvGrpSpPr/>
            <p:nvPr/>
          </p:nvGrpSpPr>
          <p:grpSpPr>
            <a:xfrm>
              <a:off x="742758" y="4309200"/>
              <a:ext cx="231622" cy="834300"/>
              <a:chOff x="2688737" y="4301380"/>
              <a:chExt cx="231900" cy="834300"/>
            </a:xfrm>
          </p:grpSpPr>
          <p:sp>
            <p:nvSpPr>
              <p:cNvPr id="164" name="Google Shape;164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23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8" name="Google Shape;168;p23"/>
            <p:cNvGrpSpPr/>
            <p:nvPr/>
          </p:nvGrpSpPr>
          <p:grpSpPr>
            <a:xfrm>
              <a:off x="1114112" y="4518900"/>
              <a:ext cx="231622" cy="624600"/>
              <a:chOff x="2688737" y="4511080"/>
              <a:chExt cx="231900" cy="624600"/>
            </a:xfrm>
          </p:grpSpPr>
          <p:sp>
            <p:nvSpPr>
              <p:cNvPr id="169" name="Google Shape;169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2" name="Google Shape;172;p23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73" name="Google Shape;173;p23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23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23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23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23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" name="Google Shape;178;p23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9" name="Google Shape;179;p23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23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23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23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3" name="Google Shape;183;p23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84" name="Google Shape;184;p23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23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23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23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88" name="Google Shape;188;p23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3" name="Google Shape;193;p23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94" name="Google Shape;194;p23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23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23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" name="Google Shape;198;p23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9" name="Google Shape;199;p23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3" name="Google Shape;203;p23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204" name="Google Shape;204;p23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23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23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oogle Shape;207;p23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208" name="Google Shape;208;p23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23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23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23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" name="Google Shape;212;p23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13" name="Google Shape;213;p23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23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23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23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7" name="Google Shape;217;p23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18" name="Google Shape;218;p23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23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23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23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23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23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24" name="Google Shape;224;p23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23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3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23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8" name="Google Shape;228;p23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9" name="Google Shape;229;p23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23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23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2" name="Google Shape;232;p23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33" name="Google Shape;233;p23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23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23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23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7" name="Google Shape;237;p23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38" name="Google Shape;238;p23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23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23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23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23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3" name="Google Shape;243;p23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44" name="Google Shape;244;p23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8" name="Google Shape;248;p23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9" name="Google Shape;249;p23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23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23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2" name="Google Shape;252;p23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53" name="Google Shape;253;p23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23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3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23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23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8" name="Google Shape;258;p23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9" name="Google Shape;259;p23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3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23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23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3" name="Google Shape;263;p23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64" name="Google Shape;264;p23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23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23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23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8" name="Google Shape;268;p23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9" name="Google Shape;269;p23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23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23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2" name="Google Shape;272;p23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73" name="Google Shape;273;p23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23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23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23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77" name="Google Shape;277;p23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8" name="Google Shape;278;p23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9" name="Google Shape;279;p2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145FA6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6" title="wave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1637" y="-404450"/>
            <a:ext cx="9307274" cy="6980452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6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9" name="Google Shape;289;p26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0" name="Google Shape;290;p2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1" name="Google Shape;291;p26" title="UIFCW2025_Logo_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1300" y="3166714"/>
            <a:ext cx="1937475" cy="1462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7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294" name="Google Shape;294;p27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295" name="Google Shape;295;p27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27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7" name="Google Shape;297;p27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298" name="Google Shape;298;p27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Google Shape;299;p27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Google Shape;300;p27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1" name="Google Shape;301;p27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302" name="Google Shape;302;p27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" name="Google Shape;303;p27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" name="Google Shape;304;p27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" name="Google Shape;305;p27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06" name="Google Shape;306;p27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307" name="Google Shape;307;p27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308" name="Google Shape;308;p27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27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0" name="Google Shape;310;p27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311" name="Google Shape;311;p27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27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" name="Google Shape;313;p27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4" name="Google Shape;314;p27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315" name="Google Shape;315;p27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27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" name="Google Shape;317;p27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" name="Google Shape;318;p27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9" name="Google Shape;319;p27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320" name="Google Shape;320;p27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" name="Google Shape;321;p27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" name="Google Shape;322;p27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" name="Google Shape;323;p27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" name="Google Shape;324;p27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25" name="Google Shape;325;p27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6" name="Google Shape;326;p2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9" name="Google Shape;329;p28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0" name="Google Shape;330;p2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1" name="Google Shape;331;p28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85575" y="3869550"/>
            <a:ext cx="1155000" cy="8702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2" name="Google Shape;332;p28"/>
          <p:cNvGrpSpPr/>
          <p:nvPr/>
        </p:nvGrpSpPr>
        <p:grpSpPr>
          <a:xfrm>
            <a:off x="1419300" y="598575"/>
            <a:ext cx="1072800" cy="0"/>
            <a:chOff x="1376350" y="528325"/>
            <a:chExt cx="1072800" cy="0"/>
          </a:xfrm>
        </p:grpSpPr>
        <p:cxnSp>
          <p:nvCxnSpPr>
            <p:cNvPr id="333" name="Google Shape;333;p28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4" name="Google Shape;334;p28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5" name="Google Shape;335;p28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8" name="Google Shape;338;p29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9" name="Google Shape;339;p29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40" name="Google Shape;340;p2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1" name="Google Shape;341;p29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58875" y="3880775"/>
            <a:ext cx="1152143" cy="8686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" name="Google Shape;342;p29"/>
          <p:cNvGrpSpPr/>
          <p:nvPr/>
        </p:nvGrpSpPr>
        <p:grpSpPr>
          <a:xfrm>
            <a:off x="1404700" y="598575"/>
            <a:ext cx="1072800" cy="0"/>
            <a:chOff x="1376350" y="528325"/>
            <a:chExt cx="1072800" cy="0"/>
          </a:xfrm>
        </p:grpSpPr>
        <p:cxnSp>
          <p:nvCxnSpPr>
            <p:cNvPr id="343" name="Google Shape;343;p29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4" name="Google Shape;344;p29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5" name="Google Shape;345;p29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8" name="Google Shape;348;p3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9" name="Google Shape;349;p30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25" y="3879750"/>
            <a:ext cx="1152143" cy="8756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0" name="Google Shape;350;p30"/>
          <p:cNvGrpSpPr/>
          <p:nvPr/>
        </p:nvGrpSpPr>
        <p:grpSpPr>
          <a:xfrm>
            <a:off x="1376350" y="528325"/>
            <a:ext cx="1072800" cy="0"/>
            <a:chOff x="1376350" y="528325"/>
            <a:chExt cx="1072800" cy="0"/>
          </a:xfrm>
        </p:grpSpPr>
        <p:cxnSp>
          <p:nvCxnSpPr>
            <p:cNvPr id="351" name="Google Shape;351;p30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2" name="Google Shape;352;p30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3" name="Google Shape;353;p30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1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6" name="Google Shape;356;p31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57" name="Google Shape;357;p3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8" name="Google Shape;358;p31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25" y="3879750"/>
            <a:ext cx="1152143" cy="8756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9" name="Google Shape;359;p31"/>
          <p:cNvGrpSpPr/>
          <p:nvPr/>
        </p:nvGrpSpPr>
        <p:grpSpPr>
          <a:xfrm>
            <a:off x="1376350" y="528325"/>
            <a:ext cx="1072800" cy="0"/>
            <a:chOff x="1376350" y="528325"/>
            <a:chExt cx="1072800" cy="0"/>
          </a:xfrm>
        </p:grpSpPr>
        <p:cxnSp>
          <p:nvCxnSpPr>
            <p:cNvPr id="360" name="Google Shape;360;p31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1" name="Google Shape;361;p31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2" name="Google Shape;362;p31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9144001" cy="565991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2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6" name="Google Shape;366;p3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7" name="Google Shape;367;p32" title="UIFCW2025_Logo_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5625" y="3745100"/>
            <a:ext cx="1373148" cy="1036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3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0" name="Google Shape;370;p33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71" name="Google Shape;371;p33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72" name="Google Shape;372;p3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3" name="Google Shape;373;p33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25" y="3879750"/>
            <a:ext cx="1152143" cy="8756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4" name="Google Shape;374;p33"/>
          <p:cNvGrpSpPr/>
          <p:nvPr/>
        </p:nvGrpSpPr>
        <p:grpSpPr>
          <a:xfrm>
            <a:off x="1376350" y="528325"/>
            <a:ext cx="1072800" cy="0"/>
            <a:chOff x="1376350" y="528325"/>
            <a:chExt cx="1072800" cy="0"/>
          </a:xfrm>
        </p:grpSpPr>
        <p:cxnSp>
          <p:nvCxnSpPr>
            <p:cNvPr id="375" name="Google Shape;375;p33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6" name="Google Shape;376;p33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7" name="Google Shape;377;p33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380" name="Google Shape;380;p3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1" name="Google Shape;381;p34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11650" y="3874450"/>
            <a:ext cx="1152143" cy="875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rgbClr val="145FA6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" name="Google Shape;383;p35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384" name="Google Shape;384;p35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385" name="Google Shape;385;p35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" name="Google Shape;386;p35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" name="Google Shape;387;p35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" name="Google Shape;388;p35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9" name="Google Shape;389;p35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390" name="Google Shape;390;p35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" name="Google Shape;391;p35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" name="Google Shape;392;p35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" name="Google Shape;393;p35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" name="Google Shape;394;p35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95" name="Google Shape;395;p35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396" name="Google Shape;396;p35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" name="Google Shape;397;p35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" name="Google Shape;398;p35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" name="Google Shape;399;p35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0" name="Google Shape;400;p35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401" name="Google Shape;401;p35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" name="Google Shape;402;p35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" name="Google Shape;403;p35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4" name="Google Shape;404;p35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405" name="Google Shape;405;p35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" name="Google Shape;406;p35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" name="Google Shape;407;p35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" name="Google Shape;408;p35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" name="Google Shape;409;p35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0" name="Google Shape;410;p35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411" name="Google Shape;411;p35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" name="Google Shape;412;p35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" name="Google Shape;413;p35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" name="Google Shape;414;p35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5" name="Google Shape;415;p35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416" name="Google Shape;416;p35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" name="Google Shape;417;p35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" name="Google Shape;418;p35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9" name="Google Shape;419;p35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420" name="Google Shape;420;p35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" name="Google Shape;421;p35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2" name="Google Shape;422;p35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" name="Google Shape;423;p35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4" name="Google Shape;424;p35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25" name="Google Shape;425;p35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426" name="Google Shape;426;p35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7" name="Google Shape;427;p35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" name="Google Shape;428;p35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" name="Google Shape;429;p35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0" name="Google Shape;430;p35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431" name="Google Shape;431;p35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" name="Google Shape;432;p35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" name="Google Shape;433;p35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" name="Google Shape;434;p35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5" name="Google Shape;435;p35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436" name="Google Shape;436;p35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" name="Google Shape;437;p35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" name="Google Shape;438;p35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9" name="Google Shape;439;p35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440" name="Google Shape;440;p35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" name="Google Shape;441;p35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" name="Google Shape;442;p35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" name="Google Shape;443;p35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4" name="Google Shape;444;p35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445" name="Google Shape;445;p35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" name="Google Shape;446;p35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" name="Google Shape;447;p35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" name="Google Shape;448;p35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9" name="Google Shape;449;p35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450" name="Google Shape;450;p35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" name="Google Shape;451;p35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" name="Google Shape;452;p35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" name="Google Shape;453;p35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" name="Google Shape;454;p35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5" name="Google Shape;455;p35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456" name="Google Shape;456;p35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" name="Google Shape;457;p35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" name="Google Shape;458;p35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" name="Google Shape;459;p35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60" name="Google Shape;460;p35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461" name="Google Shape;461;p35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" name="Google Shape;462;p35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" name="Google Shape;463;p35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64" name="Google Shape;464;p35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465" name="Google Shape;465;p35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6" name="Google Shape;466;p35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7" name="Google Shape;467;p35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8" name="Google Shape;468;p35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69" name="Google Shape;469;p35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470" name="Google Shape;470;p35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" name="Google Shape;471;p35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" name="Google Shape;472;p35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" name="Google Shape;473;p35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" name="Google Shape;474;p35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5" name="Google Shape;475;p35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476" name="Google Shape;476;p35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" name="Google Shape;477;p35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35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35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80" name="Google Shape;480;p35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481" name="Google Shape;481;p35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" name="Google Shape;482;p35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" name="Google Shape;483;p35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84" name="Google Shape;484;p35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485" name="Google Shape;485;p35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" name="Google Shape;486;p35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7" name="Google Shape;487;p35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8" name="Google Shape;488;p35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9" name="Google Shape;489;p35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0" name="Google Shape;490;p35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491" name="Google Shape;491;p35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" name="Google Shape;492;p35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" name="Google Shape;493;p35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" name="Google Shape;494;p35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5" name="Google Shape;495;p35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496" name="Google Shape;496;p35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" name="Google Shape;497;p35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" name="Google Shape;498;p35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" name="Google Shape;499;p35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0" name="Google Shape;500;p35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501" name="Google Shape;501;p35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" name="Google Shape;502;p35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" name="Google Shape;503;p35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4" name="Google Shape;504;p35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505" name="Google Shape;505;p35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" name="Google Shape;506;p35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" name="Google Shape;507;p35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35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09" name="Google Shape;509;p35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0" name="Google Shape;510;p35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1" name="Google Shape;511;p3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mentum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b="0" i="0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mentum">
    <p:bg>
      <p:bgPr>
        <a:solidFill>
          <a:schemeClr val="lt1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284" name="Google Shape;284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285" name="Google Shape;285;p2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doi.org/10.1029/2025GL115833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doi.org/10.1029/2025GL115833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doi.org/10.1029/2025GL115833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vlab.noaa.gov/web/ufs-r2o/atmospheric-physics/gfsv17-gefsv13-prototypes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doi.org/10.1175/MWR-D-22-0114.1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7"/>
          <p:cNvSpPr txBox="1"/>
          <p:nvPr>
            <p:ph type="ctrTitle"/>
          </p:nvPr>
        </p:nvSpPr>
        <p:spPr>
          <a:xfrm>
            <a:off x="307100" y="972575"/>
            <a:ext cx="8082000" cy="18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Roboto"/>
                <a:ea typeface="Roboto"/>
                <a:cs typeface="Roboto"/>
                <a:sym typeface="Roboto"/>
              </a:rPr>
              <a:t>Improving Tropical Variability in the UFS for S2S Prediction</a:t>
            </a:r>
            <a:endParaRPr sz="3200"/>
          </a:p>
        </p:txBody>
      </p:sp>
      <p:sp>
        <p:nvSpPr>
          <p:cNvPr id="519" name="Google Shape;519;p37"/>
          <p:cNvSpPr txBox="1"/>
          <p:nvPr>
            <p:ph idx="1" type="subTitle"/>
          </p:nvPr>
        </p:nvSpPr>
        <p:spPr>
          <a:xfrm>
            <a:off x="307102" y="2437775"/>
            <a:ext cx="7688100" cy="24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2060"/>
              <a:t>Lisa Bengtsson, NOAA OAR PSL</a:t>
            </a:r>
            <a:endParaRPr b="1" sz="206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206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60"/>
              <a:t>Acknowledgments:</a:t>
            </a:r>
            <a:endParaRPr sz="186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60"/>
              <a:t>Development: </a:t>
            </a:r>
            <a:r>
              <a:rPr i="1" lang="en" sz="1860"/>
              <a:t>Jongil Han (EMC), Luc Gerard (RMI Belgium)</a:t>
            </a:r>
            <a:endParaRPr i="1" sz="186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60"/>
              <a:t>Diagnostic tools and discussions: </a:t>
            </a:r>
            <a:r>
              <a:rPr i="1" lang="en" sz="1860"/>
              <a:t>Maria Gehne (PSL)</a:t>
            </a:r>
            <a:endParaRPr i="1" sz="186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206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206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16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160"/>
              <a:t>UCAR Center Green, Boulder, CO</a:t>
            </a:r>
            <a:endParaRPr sz="1160"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SzPts val="935"/>
              <a:buNone/>
            </a:pPr>
            <a:r>
              <a:rPr lang="en" sz="1160"/>
              <a:t>September 8-12, 2025</a:t>
            </a:r>
            <a:endParaRPr sz="116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46"/>
          <p:cNvGrpSpPr/>
          <p:nvPr/>
        </p:nvGrpSpPr>
        <p:grpSpPr>
          <a:xfrm>
            <a:off x="71350" y="947324"/>
            <a:ext cx="8931720" cy="2599624"/>
            <a:chOff x="136550" y="700450"/>
            <a:chExt cx="6641178" cy="1932950"/>
          </a:xfrm>
        </p:grpSpPr>
        <p:pic>
          <p:nvPicPr>
            <p:cNvPr id="605" name="Google Shape;605;p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6550" y="759600"/>
              <a:ext cx="6205252" cy="1873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6" name="Google Shape;606;p46"/>
            <p:cNvSpPr txBox="1"/>
            <p:nvPr/>
          </p:nvSpPr>
          <p:spPr>
            <a:xfrm>
              <a:off x="136550" y="700450"/>
              <a:ext cx="2154600" cy="207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7150" lIns="97150" spcFirstLastPara="1" rIns="97150" wrap="square" tIns="97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62">
                  <a:solidFill>
                    <a:schemeClr val="dk2"/>
                  </a:solidFill>
                  <a:latin typeface="Nunito"/>
                  <a:ea typeface="Nunito"/>
                  <a:cs typeface="Nunito"/>
                  <a:sym typeface="Nunito"/>
                </a:rPr>
                <a:t>ERA5 </a:t>
              </a:r>
              <a:r>
                <a:rPr lang="en" sz="1062">
                  <a:solidFill>
                    <a:schemeClr val="dk2"/>
                  </a:solidFill>
                  <a:latin typeface="Nunito"/>
                  <a:ea typeface="Nunito"/>
                  <a:cs typeface="Nunito"/>
                  <a:sym typeface="Nunito"/>
                </a:rPr>
                <a:t>MFC &lt;&gt; PRATE coherence</a:t>
              </a:r>
              <a:r>
                <a:rPr baseline="30000" lang="en" sz="1062">
                  <a:solidFill>
                    <a:schemeClr val="dk2"/>
                  </a:solidFill>
                  <a:latin typeface="Nunito"/>
                  <a:ea typeface="Nunito"/>
                  <a:cs typeface="Nunito"/>
                  <a:sym typeface="Nunito"/>
                </a:rPr>
                <a:t>2 </a:t>
              </a:r>
              <a:endParaRPr baseline="30000" sz="1062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607" name="Google Shape;607;p46"/>
            <p:cNvSpPr txBox="1"/>
            <p:nvPr/>
          </p:nvSpPr>
          <p:spPr>
            <a:xfrm>
              <a:off x="2385703" y="700450"/>
              <a:ext cx="2154600" cy="207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7150" lIns="97150" spcFirstLastPara="1" rIns="97150" wrap="square" tIns="97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62">
                  <a:solidFill>
                    <a:schemeClr val="dk2"/>
                  </a:solidFill>
                  <a:latin typeface="Nunito"/>
                  <a:ea typeface="Nunito"/>
                  <a:cs typeface="Nunito"/>
                  <a:sym typeface="Nunito"/>
                </a:rPr>
                <a:t>prog_false</a:t>
              </a:r>
              <a:r>
                <a:rPr lang="en" sz="1062">
                  <a:solidFill>
                    <a:schemeClr val="dk2"/>
                  </a:solidFill>
                  <a:latin typeface="Nunito"/>
                  <a:ea typeface="Nunito"/>
                  <a:cs typeface="Nunito"/>
                  <a:sym typeface="Nunito"/>
                </a:rPr>
                <a:t> MFC &lt;&gt; PRATE coherence</a:t>
              </a:r>
              <a:r>
                <a:rPr baseline="30000" lang="en" sz="1062">
                  <a:solidFill>
                    <a:schemeClr val="dk2"/>
                  </a:solidFill>
                  <a:latin typeface="Nunito"/>
                  <a:ea typeface="Nunito"/>
                  <a:cs typeface="Nunito"/>
                  <a:sym typeface="Nunito"/>
                </a:rPr>
                <a:t>2 </a:t>
              </a:r>
              <a:endParaRPr baseline="30000" sz="1062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608" name="Google Shape;608;p46"/>
            <p:cNvSpPr txBox="1"/>
            <p:nvPr/>
          </p:nvSpPr>
          <p:spPr>
            <a:xfrm>
              <a:off x="4623128" y="700450"/>
              <a:ext cx="2154600" cy="207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7150" lIns="97150" spcFirstLastPara="1" rIns="97150" wrap="square" tIns="97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62">
                  <a:solidFill>
                    <a:schemeClr val="dk2"/>
                  </a:solidFill>
                  <a:latin typeface="Nunito"/>
                  <a:ea typeface="Nunito"/>
                  <a:cs typeface="Nunito"/>
                  <a:sym typeface="Nunito"/>
                </a:rPr>
                <a:t>prog_true</a:t>
              </a:r>
              <a:r>
                <a:rPr lang="en" sz="1062">
                  <a:solidFill>
                    <a:schemeClr val="dk2"/>
                  </a:solidFill>
                  <a:latin typeface="Nunito"/>
                  <a:ea typeface="Nunito"/>
                  <a:cs typeface="Nunito"/>
                  <a:sym typeface="Nunito"/>
                </a:rPr>
                <a:t> MFC &lt;&gt; PRATE coherence</a:t>
              </a:r>
              <a:r>
                <a:rPr baseline="30000" lang="en" sz="1062">
                  <a:solidFill>
                    <a:schemeClr val="dk2"/>
                  </a:solidFill>
                  <a:latin typeface="Nunito"/>
                  <a:ea typeface="Nunito"/>
                  <a:cs typeface="Nunito"/>
                  <a:sym typeface="Nunito"/>
                </a:rPr>
                <a:t>2 </a:t>
              </a:r>
              <a:endParaRPr baseline="30000" sz="1062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609" name="Google Shape;609;p46"/>
          <p:cNvSpPr txBox="1"/>
          <p:nvPr/>
        </p:nvSpPr>
        <p:spPr>
          <a:xfrm>
            <a:off x="242700" y="48175"/>
            <a:ext cx="6973800" cy="3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2009 - Maritime Continent Crossing</a:t>
            </a:r>
            <a:endParaRPr sz="2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0" name="Google Shape;610;p46"/>
          <p:cNvSpPr txBox="1"/>
          <p:nvPr/>
        </p:nvSpPr>
        <p:spPr>
          <a:xfrm>
            <a:off x="183875" y="3839000"/>
            <a:ext cx="7032600" cy="10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MFC/PRATE coherence</a:t>
            </a:r>
            <a:r>
              <a:rPr baseline="30000" lang="en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2 </a:t>
            </a:r>
            <a:r>
              <a:rPr lang="en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in member that crosses the Maritime Continent. </a:t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47"/>
          <p:cNvSpPr txBox="1"/>
          <p:nvPr>
            <p:ph type="title"/>
          </p:nvPr>
        </p:nvSpPr>
        <p:spPr>
          <a:xfrm>
            <a:off x="1303825" y="585550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2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Including Moisture Flux Convergence in a Prognostic Convection Closure Strengthens MJO Preconditioning and Propagation in NOAA’s UFS</a:t>
            </a:r>
            <a:endParaRPr sz="1322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47"/>
          <p:cNvSpPr txBox="1"/>
          <p:nvPr>
            <p:ph idx="1" type="body"/>
          </p:nvPr>
        </p:nvSpPr>
        <p:spPr>
          <a:xfrm>
            <a:off x="881650" y="1996525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4322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35"/>
              <a:buFont typeface="Arial"/>
              <a:buChar char="●"/>
            </a:pPr>
            <a:r>
              <a:rPr lang="en" sz="103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including MFC in the closure, convection can be sustained by large-scale convergence, not only by grid-scale buoyancy.</a:t>
            </a:r>
            <a:br>
              <a:rPr lang="en" sz="103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03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432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5"/>
              <a:buFont typeface="Arial"/>
              <a:buChar char="●"/>
            </a:pPr>
            <a:r>
              <a:rPr lang="en" sz="103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the CP/EP, large-scale flow often produces convergence anomalies ahead of deep convection. With the new closure, the model </a:t>
            </a:r>
            <a:r>
              <a:rPr i="1" lang="en" sz="103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projects these anomalies more strongly onto convection</a:t>
            </a:r>
            <a:r>
              <a:rPr lang="en" sz="103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" sz="103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03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432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5"/>
              <a:buFont typeface="Arial"/>
              <a:buChar char="●"/>
            </a:pPr>
            <a:r>
              <a:rPr lang="en" sz="103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regression pattern could reflect earlier or stronger convective moistening, which aligns with the observed eastward preconditioning.</a:t>
            </a:r>
            <a:br>
              <a:rPr lang="en" sz="103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20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432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5"/>
              <a:buFont typeface="Arial"/>
              <a:buChar char="●"/>
            </a:pPr>
            <a:r>
              <a:rPr lang="en" sz="103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does not necessarily mean that the circulation itself is different (though feedbacks may modify it).</a:t>
            </a:r>
            <a:br>
              <a:rPr lang="en" sz="103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03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432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5"/>
              <a:buFont typeface="Arial"/>
              <a:buChar char="●"/>
            </a:pPr>
            <a:r>
              <a:rPr lang="en" sz="103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Instead, it suggests that the convective heating response is better aligned with MFC anomalies.</a:t>
            </a:r>
            <a:br>
              <a:rPr lang="en" sz="103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03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432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5"/>
              <a:buFont typeface="Arial"/>
              <a:buChar char="●"/>
            </a:pPr>
            <a:r>
              <a:rPr lang="en" sz="103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alignment amplifies the apparent statistical relationship between MFC and ROMI in the regression.</a:t>
            </a:r>
            <a:endParaRPr sz="103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t/>
            </a:r>
            <a:endParaRPr sz="1105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 for an MJO testbed</a:t>
            </a:r>
            <a:endParaRPr/>
          </a:p>
        </p:txBody>
      </p:sp>
      <p:pic>
        <p:nvPicPr>
          <p:cNvPr id="622" name="Google Shape;62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375" y="1393625"/>
            <a:ext cx="3264531" cy="3240825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48"/>
          <p:cNvSpPr txBox="1"/>
          <p:nvPr/>
        </p:nvSpPr>
        <p:spPr>
          <a:xfrm>
            <a:off x="4439725" y="1627850"/>
            <a:ext cx="4057800" cy="20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Out of the 30 November 1 IC’s (1994-2024), only 9 cases have an observed ROMI amplitude larger than 1. </a:t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Not ideal to study impact of physics (if the model struggles to initilize the MJO). </a:t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See Juliana Dias talk on creating an MJO testbed (cases) for the global UFS applications.</a:t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4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cases to consider</a:t>
            </a:r>
            <a:endParaRPr/>
          </a:p>
        </p:txBody>
      </p:sp>
      <p:pic>
        <p:nvPicPr>
          <p:cNvPr id="629" name="Google Shape;62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875" y="1185250"/>
            <a:ext cx="6785101" cy="376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50"/>
          <p:cNvSpPr txBox="1"/>
          <p:nvPr>
            <p:ph type="title"/>
          </p:nvPr>
        </p:nvSpPr>
        <p:spPr>
          <a:xfrm>
            <a:off x="300300" y="0"/>
            <a:ext cx="8843700" cy="9993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Ensemble spread is much larger in SFS_beta0.1 compared to previous SFS prototypes</a:t>
            </a:r>
            <a:endParaRPr/>
          </a:p>
        </p:txBody>
      </p:sp>
      <p:pic>
        <p:nvPicPr>
          <p:cNvPr id="635" name="Google Shape;63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700" y="1321525"/>
            <a:ext cx="2918375" cy="2983601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50"/>
          <p:cNvSpPr txBox="1"/>
          <p:nvPr/>
        </p:nvSpPr>
        <p:spPr>
          <a:xfrm>
            <a:off x="598800" y="4329750"/>
            <a:ext cx="2963400" cy="5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IC perturbations from ERA5 EDA system. </a:t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37" name="Google Shape;63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354650"/>
            <a:ext cx="2799520" cy="2868074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50"/>
          <p:cNvSpPr txBox="1"/>
          <p:nvPr/>
        </p:nvSpPr>
        <p:spPr>
          <a:xfrm>
            <a:off x="4435463" y="4329750"/>
            <a:ext cx="2963400" cy="5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IC perturbations from CORe ENKF DA system. </a:t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39" name="Google Shape;639;p50"/>
          <p:cNvSpPr txBox="1"/>
          <p:nvPr/>
        </p:nvSpPr>
        <p:spPr>
          <a:xfrm>
            <a:off x="1566100" y="999300"/>
            <a:ext cx="15354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SFS baseline</a:t>
            </a:r>
            <a:endParaRPr b="1"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0" name="Google Shape;640;p50"/>
          <p:cNvSpPr txBox="1"/>
          <p:nvPr/>
        </p:nvSpPr>
        <p:spPr>
          <a:xfrm>
            <a:off x="5372938" y="999300"/>
            <a:ext cx="15354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SFS beta_0.1</a:t>
            </a:r>
            <a:endParaRPr b="1"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51"/>
          <p:cNvSpPr txBox="1"/>
          <p:nvPr>
            <p:ph type="title"/>
          </p:nvPr>
        </p:nvSpPr>
        <p:spPr>
          <a:xfrm>
            <a:off x="174350" y="35875"/>
            <a:ext cx="8846100" cy="9993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crucial role of the initial state in MJO prediction</a:t>
            </a:r>
            <a:endParaRPr/>
          </a:p>
        </p:txBody>
      </p:sp>
      <p:sp>
        <p:nvSpPr>
          <p:cNvPr id="646" name="Google Shape;646;p51"/>
          <p:cNvSpPr txBox="1"/>
          <p:nvPr/>
        </p:nvSpPr>
        <p:spPr>
          <a:xfrm>
            <a:off x="174350" y="4635600"/>
            <a:ext cx="7030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1C1D1E"/>
                </a:solidFill>
                <a:highlight>
                  <a:srgbClr val="FFFFFF"/>
                </a:highlight>
              </a:rPr>
              <a:t>Bengtsson, L. et al. (2025). The crucial role of the initial state in MJO prediction. </a:t>
            </a:r>
            <a:r>
              <a:rPr i="1" lang="en" sz="1050">
                <a:solidFill>
                  <a:srgbClr val="1C1D1E"/>
                </a:solidFill>
                <a:highlight>
                  <a:srgbClr val="FFFFFF"/>
                </a:highlight>
              </a:rPr>
              <a:t>Geophysical Research Letters</a:t>
            </a:r>
            <a:r>
              <a:rPr lang="en" sz="1050">
                <a:solidFill>
                  <a:srgbClr val="1C1D1E"/>
                </a:solidFill>
                <a:highlight>
                  <a:srgbClr val="FFFFFF"/>
                </a:highlight>
              </a:rPr>
              <a:t>, 52, e2025GL115833. </a:t>
            </a:r>
            <a:r>
              <a:rPr lang="en" sz="1050">
                <a:solidFill>
                  <a:srgbClr val="005274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https://doi.org/10.1029/2025GL115833</a:t>
            </a:r>
            <a:endParaRPr/>
          </a:p>
        </p:txBody>
      </p:sp>
      <p:pic>
        <p:nvPicPr>
          <p:cNvPr id="647" name="Google Shape;64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52" y="568075"/>
            <a:ext cx="5309447" cy="2076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0" y="2729475"/>
            <a:ext cx="3917275" cy="1906125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51"/>
          <p:cNvSpPr txBox="1"/>
          <p:nvPr/>
        </p:nvSpPr>
        <p:spPr>
          <a:xfrm>
            <a:off x="5842500" y="795700"/>
            <a:ext cx="28452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In preparation for SFSv1 we found the MJO amplitude very sensitivity to initialization (UFS-Replay vs GEFSv12 reanalysis)</a:t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50" name="Google Shape;650;p51"/>
          <p:cNvSpPr txBox="1"/>
          <p:nvPr/>
        </p:nvSpPr>
        <p:spPr>
          <a:xfrm>
            <a:off x="5804700" y="3127550"/>
            <a:ext cx="28452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Upon examination of the initial state variables we found large initial upper level temperature differences</a:t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2"/>
          <p:cNvSpPr txBox="1"/>
          <p:nvPr/>
        </p:nvSpPr>
        <p:spPr>
          <a:xfrm>
            <a:off x="126800" y="4175925"/>
            <a:ext cx="3417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1C1D1E"/>
                </a:solidFill>
                <a:highlight>
                  <a:srgbClr val="FFFFFF"/>
                </a:highlight>
              </a:rPr>
              <a:t>Bengtsson, L. et al. (2025). The crucial role of the initial state in MJO prediction. </a:t>
            </a:r>
            <a:r>
              <a:rPr i="1" lang="en" sz="1050">
                <a:solidFill>
                  <a:srgbClr val="1C1D1E"/>
                </a:solidFill>
                <a:highlight>
                  <a:srgbClr val="FFFFFF"/>
                </a:highlight>
              </a:rPr>
              <a:t>Geophysical Research Letters</a:t>
            </a:r>
            <a:r>
              <a:rPr lang="en" sz="1050">
                <a:solidFill>
                  <a:srgbClr val="1C1D1E"/>
                </a:solidFill>
                <a:highlight>
                  <a:srgbClr val="FFFFFF"/>
                </a:highlight>
              </a:rPr>
              <a:t>, 52, e2025GL115833. </a:t>
            </a:r>
            <a:r>
              <a:rPr lang="en" sz="1050">
                <a:solidFill>
                  <a:srgbClr val="005274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https://doi.org/10.1029/2025GL115833</a:t>
            </a:r>
            <a:endParaRPr/>
          </a:p>
        </p:txBody>
      </p:sp>
      <p:pic>
        <p:nvPicPr>
          <p:cNvPr id="656" name="Google Shape;65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350" y="896900"/>
            <a:ext cx="3005276" cy="299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7125" y="717225"/>
            <a:ext cx="3267601" cy="2010350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52"/>
          <p:cNvSpPr txBox="1"/>
          <p:nvPr/>
        </p:nvSpPr>
        <p:spPr>
          <a:xfrm>
            <a:off x="3078400" y="809725"/>
            <a:ext cx="28452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●"/>
            </a:pPr>
            <a:r>
              <a:rPr lang="en"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An atmosphere that is colder aloft is more statically unstable</a:t>
            </a:r>
            <a:endParaRPr sz="12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●"/>
            </a:pPr>
            <a:r>
              <a:rPr lang="en"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Following the weak temperature gradient approximation; given the same heating, vertical velocity is proportional to static stability.</a:t>
            </a:r>
            <a:endParaRPr sz="12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●"/>
            </a:pPr>
            <a:r>
              <a:rPr lang="en"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Enhanced vertical velocity increases upper level divergence.</a:t>
            </a:r>
            <a:endParaRPr sz="12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59" name="Google Shape;659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1000" y="3226925"/>
            <a:ext cx="5476124" cy="18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52"/>
          <p:cNvSpPr txBox="1"/>
          <p:nvPr>
            <p:ph type="title"/>
          </p:nvPr>
        </p:nvSpPr>
        <p:spPr>
          <a:xfrm>
            <a:off x="174350" y="35875"/>
            <a:ext cx="8846100" cy="736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crucial role of the initial state in MJO prediction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5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666" name="Google Shape;666;p53"/>
          <p:cNvSpPr txBox="1"/>
          <p:nvPr>
            <p:ph idx="1" type="body"/>
          </p:nvPr>
        </p:nvSpPr>
        <p:spPr>
          <a:xfrm>
            <a:off x="1216625" y="1158275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>
                <a:solidFill>
                  <a:srgbClr val="1C1D1E"/>
                </a:solidFill>
                <a:latin typeface="Proxima Nova"/>
                <a:ea typeface="Proxima Nova"/>
                <a:cs typeface="Proxima Nova"/>
                <a:sym typeface="Proxima Nova"/>
              </a:rPr>
              <a:t>Physics Development:</a:t>
            </a:r>
            <a:endParaRPr b="1">
              <a:solidFill>
                <a:srgbClr val="1C1D1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048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1C1D1E"/>
              </a:buClr>
              <a:buSzPts val="1200"/>
              <a:buFont typeface="Proxima Nova"/>
              <a:buChar char="●"/>
            </a:pPr>
            <a:r>
              <a:rPr lang="en" sz="1200">
                <a:solidFill>
                  <a:srgbClr val="1C1D1E"/>
                </a:solidFill>
                <a:latin typeface="Proxima Nova"/>
                <a:ea typeface="Proxima Nova"/>
                <a:cs typeface="Proxima Nova"/>
                <a:sym typeface="Proxima Nova"/>
              </a:rPr>
              <a:t>Examined how moisture flux convergence (MFC) sensitivity in new cumulus convection closure influences the MJO.</a:t>
            </a:r>
            <a:endParaRPr sz="1200">
              <a:solidFill>
                <a:srgbClr val="1C1D1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048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C1D1E"/>
              </a:buClr>
              <a:buSzPts val="1200"/>
              <a:buFont typeface="Proxima Nova"/>
              <a:buChar char="●"/>
            </a:pPr>
            <a:r>
              <a:rPr lang="en" sz="1200">
                <a:solidFill>
                  <a:srgbClr val="1C1D1E"/>
                </a:solidFill>
                <a:latin typeface="Proxima Nova"/>
                <a:ea typeface="Proxima Nova"/>
                <a:cs typeface="Proxima Nova"/>
                <a:sym typeface="Proxima Nova"/>
              </a:rPr>
              <a:t>Prog_true scheme shows an enhanced regression of MFC onto ROMI at negative lags over the western/central Pacific, suggesting the circulation moistens the Pacific in advance of IO/MC convection.</a:t>
            </a:r>
            <a:endParaRPr sz="1200">
              <a:solidFill>
                <a:srgbClr val="1C1D1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048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C1D1E"/>
              </a:buClr>
              <a:buSzPts val="1200"/>
              <a:buFont typeface="Proxima Nova"/>
              <a:buChar char="●"/>
            </a:pPr>
            <a:r>
              <a:rPr lang="en" sz="1200">
                <a:solidFill>
                  <a:srgbClr val="1C1D1E"/>
                </a:solidFill>
                <a:latin typeface="Proxima Nova"/>
                <a:ea typeface="Proxima Nova"/>
                <a:cs typeface="Proxima Nova"/>
                <a:sym typeface="Proxima Nova"/>
              </a:rPr>
              <a:t>Case study: This preconditioning by MFC appears beneficial for eastward MJO propagation across the Maritime Continent.</a:t>
            </a:r>
            <a:endParaRPr sz="1200">
              <a:solidFill>
                <a:srgbClr val="1C1D1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b="1" lang="en" sz="1200">
                <a:solidFill>
                  <a:srgbClr val="1C1D1E"/>
                </a:solidFill>
                <a:latin typeface="Proxima Nova"/>
                <a:ea typeface="Proxima Nova"/>
                <a:cs typeface="Proxima Nova"/>
                <a:sym typeface="Proxima Nova"/>
              </a:rPr>
              <a:t>Initial condition sensitivty:</a:t>
            </a:r>
            <a:endParaRPr b="1" sz="1200">
              <a:solidFill>
                <a:srgbClr val="1C1D1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048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1C1D1E"/>
              </a:buClr>
              <a:buSzPts val="1200"/>
              <a:buFont typeface="Proxima Nova"/>
              <a:buChar char="●"/>
            </a:pPr>
            <a:r>
              <a:rPr lang="en" sz="1200">
                <a:solidFill>
                  <a:srgbClr val="1C1D1E"/>
                </a:solidFill>
                <a:latin typeface="Proxima Nova"/>
                <a:ea typeface="Proxima Nova"/>
                <a:cs typeface="Proxima Nova"/>
                <a:sym typeface="Proxima Nova"/>
              </a:rPr>
              <a:t>Found large sensitivity in circulation based MJO metrics due to differences in the initial state static stability.</a:t>
            </a:r>
            <a:endParaRPr sz="1200">
              <a:solidFill>
                <a:srgbClr val="1C1D1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048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1C1D1E"/>
              </a:buClr>
              <a:buSzPts val="1200"/>
              <a:buFont typeface="Proxima Nova"/>
              <a:buChar char="●"/>
            </a:pPr>
            <a:r>
              <a:rPr lang="en" sz="1200">
                <a:solidFill>
                  <a:srgbClr val="1C1D1E"/>
                </a:solidFill>
                <a:latin typeface="Proxima Nova"/>
                <a:ea typeface="Proxima Nova"/>
                <a:cs typeface="Proxima Nova"/>
                <a:sym typeface="Proxima Nova"/>
              </a:rPr>
              <a:t>The differences in static stability enhances vertical motion (given the same heating, following the weak temperature gradient approx). </a:t>
            </a:r>
            <a:endParaRPr sz="1200">
              <a:solidFill>
                <a:srgbClr val="1C1D1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D1E"/>
              </a:buClr>
              <a:buSzPts val="1200"/>
              <a:buFont typeface="Proxima Nova"/>
              <a:buChar char="●"/>
            </a:pPr>
            <a:r>
              <a:rPr lang="en" sz="1050">
                <a:solidFill>
                  <a:srgbClr val="1C1D1E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Bengtsson, L. et al. (2025). The crucial role of the initial state in MJO prediction. </a:t>
            </a:r>
            <a:r>
              <a:rPr i="1" lang="en" sz="1050">
                <a:solidFill>
                  <a:srgbClr val="1C1D1E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Geophysical Research Letters</a:t>
            </a:r>
            <a:r>
              <a:rPr lang="en" sz="1050">
                <a:solidFill>
                  <a:srgbClr val="1C1D1E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, 52, e2025GL115833. </a:t>
            </a:r>
            <a:r>
              <a:rPr lang="en" sz="1050">
                <a:solidFill>
                  <a:srgbClr val="005274"/>
                </a:solidFill>
                <a:highlight>
                  <a:schemeClr val="lt1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https://doi.org/10.1029/2025GL115833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C1D1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>
              <a:solidFill>
                <a:srgbClr val="1C1D1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br>
              <a:rPr lang="en" sz="1340">
                <a:solidFill>
                  <a:srgbClr val="1C1D1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310"/>
              <a:t> </a:t>
            </a:r>
            <a:endParaRPr sz="131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UFS coupled global applications: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GFSv17, GEFSv13 and SFSv1 </a:t>
            </a:r>
            <a:endParaRPr/>
          </a:p>
        </p:txBody>
      </p:sp>
      <p:sp>
        <p:nvSpPr>
          <p:cNvPr id="525" name="Google Shape;525;p38"/>
          <p:cNvSpPr txBox="1"/>
          <p:nvPr>
            <p:ph idx="1" type="body"/>
          </p:nvPr>
        </p:nvSpPr>
        <p:spPr>
          <a:xfrm>
            <a:off x="1303800" y="182360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GFSv17, GEFSv13 and SFSv1 will be the first global coupled applications to become operational under the UFS infrastructure. 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 lot of innovations over the past 5 years have helped improve tropical variability in these systems:</a:t>
            </a:r>
            <a:endParaRPr sz="15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FV3-MOM6 coupling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Improved initialization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Improved physics (from GFSv16 to GFSv17):</a:t>
            </a:r>
            <a:endParaRPr sz="1300"/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en" sz="1300" u="sng">
                <a:solidFill>
                  <a:schemeClr val="hlink"/>
                </a:solidFill>
                <a:hlinkClick r:id="rId3"/>
              </a:rPr>
              <a:t>https://vlab.noaa.gov/web/ufs-r2o/atmospheric-physics/gfsv17-gefsv13-prototypes</a:t>
            </a:r>
            <a:endParaRPr sz="1300"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 sz="1300"/>
              <a:t>See also </a:t>
            </a:r>
            <a:r>
              <a:rPr lang="en" sz="1300"/>
              <a:t>Fanglin Yang’s poster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9"/>
          <p:cNvSpPr txBox="1"/>
          <p:nvPr>
            <p:ph type="title"/>
          </p:nvPr>
        </p:nvSpPr>
        <p:spPr>
          <a:xfrm>
            <a:off x="1303800" y="66502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Focus in this talk: moisture sensitivity in convection parameterization.</a:t>
            </a:r>
            <a:endParaRPr/>
          </a:p>
        </p:txBody>
      </p:sp>
      <p:sp>
        <p:nvSpPr>
          <p:cNvPr id="531" name="Google Shape;531;p39"/>
          <p:cNvSpPr txBox="1"/>
          <p:nvPr>
            <p:ph idx="1" type="body"/>
          </p:nvPr>
        </p:nvSpPr>
        <p:spPr>
          <a:xfrm>
            <a:off x="1303800" y="18376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In cumulus convection parameterization, we generally talk about three building blocks: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/>
              <a:t>Trigger: </a:t>
            </a:r>
            <a:r>
              <a:rPr lang="en" sz="1600"/>
              <a:t>When/where to activate the convection scheme.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/>
              <a:t>Cloud-model: </a:t>
            </a:r>
            <a:r>
              <a:rPr lang="en" sz="1600"/>
              <a:t>Effect of convection on the environment.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/>
              <a:t>Closure: </a:t>
            </a:r>
            <a:r>
              <a:rPr lang="en" sz="1600"/>
              <a:t>Regulation of the amount of convection by the grid-scale variables.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0"/>
          <p:cNvSpPr txBox="1"/>
          <p:nvPr>
            <p:ph type="title"/>
          </p:nvPr>
        </p:nvSpPr>
        <p:spPr>
          <a:xfrm>
            <a:off x="823025" y="590650"/>
            <a:ext cx="78177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 Ways to Close Convection: A Simplified View</a:t>
            </a:r>
            <a:endParaRPr/>
          </a:p>
        </p:txBody>
      </p:sp>
      <p:sp>
        <p:nvSpPr>
          <p:cNvPr id="537" name="Google Shape;537;p40"/>
          <p:cNvSpPr txBox="1"/>
          <p:nvPr>
            <p:ph idx="1" type="body"/>
          </p:nvPr>
        </p:nvSpPr>
        <p:spPr>
          <a:xfrm>
            <a:off x="1216625" y="1356025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500"/>
              <a:buChar char="❏"/>
            </a:pPr>
            <a:r>
              <a:rPr b="1" lang="en" sz="1500"/>
              <a:t>Closure 1</a:t>
            </a:r>
            <a:r>
              <a:rPr lang="en" sz="1500"/>
              <a:t>: Convection amount is regulated by grid-scale buoyancy - diagnostic each time-step. </a:t>
            </a:r>
            <a:r>
              <a:rPr b="1" lang="en" sz="1500"/>
              <a:t>(prog_false)</a:t>
            </a:r>
            <a:endParaRPr b="1" sz="1500"/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-32385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500"/>
              <a:buChar char="❏"/>
            </a:pPr>
            <a:r>
              <a:rPr b="1" lang="en" sz="1500"/>
              <a:t>Closure 2</a:t>
            </a:r>
            <a:r>
              <a:rPr lang="en" sz="1500"/>
              <a:t>: Convection amount is regulated by grid-scale buoyancy and moisture flux convergence - prognostic with memory in time. </a:t>
            </a:r>
            <a:r>
              <a:rPr b="1" lang="en" sz="1500"/>
              <a:t>(prog_true)</a:t>
            </a:r>
            <a:endParaRPr b="1" sz="15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/>
              <a:t>Closure 2 is used in GFSv17 and GEFSv13 pre-operational prototypes, but was not included in SFS prototypes until recently. </a:t>
            </a:r>
            <a:endParaRPr sz="1500"/>
          </a:p>
        </p:txBody>
      </p:sp>
      <p:sp>
        <p:nvSpPr>
          <p:cNvPr id="538" name="Google Shape;538;p40"/>
          <p:cNvSpPr txBox="1"/>
          <p:nvPr/>
        </p:nvSpPr>
        <p:spPr>
          <a:xfrm>
            <a:off x="1303800" y="4175000"/>
            <a:ext cx="58884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333333"/>
                </a:solidFill>
              </a:rPr>
              <a:t>A Prognostic-Stochastic and Scale-Adaptive Cumulus Convection Closure for Improved Tropical Variability and Convective Gray-Zone Representation in NOAA’s Unified Forecast System (UFS). </a:t>
            </a:r>
            <a:r>
              <a:rPr b="1" i="1" lang="en" sz="1100">
                <a:solidFill>
                  <a:srgbClr val="333333"/>
                </a:solidFill>
              </a:rPr>
              <a:t>Bengtsson et al. 2022 DOI: </a:t>
            </a:r>
            <a:r>
              <a:rPr b="1" i="1" lang="en" sz="1100">
                <a:solidFill>
                  <a:srgbClr val="894403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https://doi.org/10.1175/MWR-D-22-0114.1</a:t>
            </a:r>
            <a:endParaRPr b="1" i="1" sz="1100">
              <a:solidFill>
                <a:srgbClr val="894403"/>
              </a:solidFill>
            </a:endParaRPr>
          </a:p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 design - members, years, version</a:t>
            </a:r>
            <a:endParaRPr/>
          </a:p>
        </p:txBody>
      </p:sp>
      <p:sp>
        <p:nvSpPr>
          <p:cNvPr id="544" name="Google Shape;544;p41"/>
          <p:cNvSpPr txBox="1"/>
          <p:nvPr>
            <p:ph idx="1" type="body"/>
          </p:nvPr>
        </p:nvSpPr>
        <p:spPr>
          <a:xfrm>
            <a:off x="1303800" y="1776075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SFSbeta0.1</a:t>
            </a:r>
            <a:endParaRPr b="1"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/>
              <a:t>30 IC’s: November 01, 1994-2024</a:t>
            </a:r>
            <a:endParaRPr b="1"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/>
              <a:t>1 year forecast lead-time.</a:t>
            </a:r>
            <a:endParaRPr b="1"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/>
              <a:t>11 Ensemble members</a:t>
            </a:r>
            <a:endParaRPr b="1" sz="17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700"/>
              <a:t>C96/1degree (~100km atmosphere/~100km ocean).</a:t>
            </a:r>
            <a:endParaRPr b="1" sz="1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2"/>
          <p:cNvSpPr txBox="1"/>
          <p:nvPr>
            <p:ph type="title"/>
          </p:nvPr>
        </p:nvSpPr>
        <p:spPr>
          <a:xfrm>
            <a:off x="453325" y="447975"/>
            <a:ext cx="7841400" cy="9993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Relationship between Moisture Flux Convergence and Precipitation in Tropical Wave Bands</a:t>
            </a:r>
            <a:endParaRPr/>
          </a:p>
        </p:txBody>
      </p:sp>
      <p:pic>
        <p:nvPicPr>
          <p:cNvPr id="550" name="Google Shape;550;p42"/>
          <p:cNvPicPr preferRelativeResize="0"/>
          <p:nvPr/>
        </p:nvPicPr>
        <p:blipFill rotWithShape="1">
          <a:blip r:embed="rId3">
            <a:alphaModFix/>
          </a:blip>
          <a:srcRect b="0" l="0" r="0" t="9412"/>
          <a:stretch/>
        </p:blipFill>
        <p:spPr>
          <a:xfrm>
            <a:off x="152400" y="1970350"/>
            <a:ext cx="8839201" cy="24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42"/>
          <p:cNvSpPr txBox="1"/>
          <p:nvPr/>
        </p:nvSpPr>
        <p:spPr>
          <a:xfrm>
            <a:off x="532575" y="1706950"/>
            <a:ext cx="27738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ERA5 </a:t>
            </a:r>
            <a:r>
              <a:rPr lang="en"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MFC &lt;&gt; PRATE coherence</a:t>
            </a:r>
            <a:r>
              <a:rPr baseline="30000" lang="en"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2 </a:t>
            </a:r>
            <a:endParaRPr baseline="30000" sz="10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2" name="Google Shape;552;p42"/>
          <p:cNvSpPr txBox="1"/>
          <p:nvPr/>
        </p:nvSpPr>
        <p:spPr>
          <a:xfrm>
            <a:off x="3428175" y="1706950"/>
            <a:ext cx="27738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prog_false</a:t>
            </a:r>
            <a:r>
              <a:rPr lang="en"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MFC &lt;&gt; PRATE coherence</a:t>
            </a:r>
            <a:r>
              <a:rPr baseline="30000" lang="en"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2 </a:t>
            </a:r>
            <a:endParaRPr baseline="30000" sz="10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3" name="Google Shape;553;p42"/>
          <p:cNvSpPr txBox="1"/>
          <p:nvPr/>
        </p:nvSpPr>
        <p:spPr>
          <a:xfrm>
            <a:off x="6308675" y="1706950"/>
            <a:ext cx="27738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prog_true</a:t>
            </a:r>
            <a:r>
              <a:rPr lang="en"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MFC &lt;&gt; PRATE coherence</a:t>
            </a:r>
            <a:r>
              <a:rPr baseline="30000" lang="en"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2 </a:t>
            </a:r>
            <a:endParaRPr baseline="30000" sz="10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4" name="Google Shape;554;p42"/>
          <p:cNvSpPr txBox="1"/>
          <p:nvPr/>
        </p:nvSpPr>
        <p:spPr>
          <a:xfrm>
            <a:off x="96700" y="4199946"/>
            <a:ext cx="72675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C1D1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C1D1E"/>
                </a:solidFill>
                <a:latin typeface="Proxima Nova"/>
                <a:ea typeface="Proxima Nova"/>
                <a:cs typeface="Proxima Nova"/>
                <a:sym typeface="Proxima Nova"/>
              </a:rPr>
              <a:t>Coherence² between MFC and precipitation is enhanced when MFC is included as a source term in the closure.</a:t>
            </a:r>
            <a:endParaRPr sz="1200">
              <a:solidFill>
                <a:srgbClr val="1C1D1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5" name="Google Shape;555;p42"/>
          <p:cNvSpPr txBox="1"/>
          <p:nvPr/>
        </p:nvSpPr>
        <p:spPr>
          <a:xfrm>
            <a:off x="3991625" y="4781375"/>
            <a:ext cx="50001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Following the method of Wheeler and Kiladis, 1999 and Dias et al. 2018</a:t>
            </a:r>
            <a:endParaRPr i="1" sz="11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43" title="Figure2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65900"/>
            <a:ext cx="3219436" cy="41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43"/>
          <p:cNvSpPr txBox="1"/>
          <p:nvPr>
            <p:ph type="title"/>
          </p:nvPr>
        </p:nvSpPr>
        <p:spPr>
          <a:xfrm>
            <a:off x="1311725" y="0"/>
            <a:ext cx="7030500" cy="9993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920"/>
              <a:t>Does low-level moisture flux convergence lead precipitation in the MJO?</a:t>
            </a:r>
            <a:endParaRPr sz="1920"/>
          </a:p>
        </p:txBody>
      </p:sp>
      <p:sp>
        <p:nvSpPr>
          <p:cNvPr id="562" name="Google Shape;562;p43"/>
          <p:cNvSpPr txBox="1"/>
          <p:nvPr/>
        </p:nvSpPr>
        <p:spPr>
          <a:xfrm>
            <a:off x="699025" y="664500"/>
            <a:ext cx="768900" cy="1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MFC</a:t>
            </a:r>
            <a:endParaRPr b="1"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3" name="Google Shape;563;p43"/>
          <p:cNvSpPr txBox="1"/>
          <p:nvPr/>
        </p:nvSpPr>
        <p:spPr>
          <a:xfrm>
            <a:off x="2079850" y="664500"/>
            <a:ext cx="768900" cy="1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PRATE</a:t>
            </a:r>
            <a:endParaRPr b="1"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4" name="Google Shape;564;p43"/>
          <p:cNvSpPr txBox="1"/>
          <p:nvPr/>
        </p:nvSpPr>
        <p:spPr>
          <a:xfrm>
            <a:off x="3603325" y="1555775"/>
            <a:ext cx="768900" cy="1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ERA5</a:t>
            </a:r>
            <a:endParaRPr b="1"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5" name="Google Shape;565;p43"/>
          <p:cNvSpPr txBox="1"/>
          <p:nvPr/>
        </p:nvSpPr>
        <p:spPr>
          <a:xfrm>
            <a:off x="3568575" y="2846800"/>
            <a:ext cx="999900" cy="1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prog_false</a:t>
            </a:r>
            <a:endParaRPr b="1"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6" name="Google Shape;566;p43"/>
          <p:cNvSpPr txBox="1"/>
          <p:nvPr/>
        </p:nvSpPr>
        <p:spPr>
          <a:xfrm>
            <a:off x="3603325" y="4317850"/>
            <a:ext cx="999900" cy="1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prog_true</a:t>
            </a:r>
            <a:endParaRPr b="1"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7" name="Google Shape;567;p43"/>
          <p:cNvSpPr txBox="1"/>
          <p:nvPr/>
        </p:nvSpPr>
        <p:spPr>
          <a:xfrm>
            <a:off x="4697200" y="1074700"/>
            <a:ext cx="4275900" cy="38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/>
              <a:t>Lag-longitude regressions (Hovmöller) of MFC and PRATE on ROMI</a:t>
            </a:r>
            <a:endParaRPr b="1" sz="1100"/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Lag = 0 = reference phase of ROMI</a:t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Negative lags = conditions before; positive = after</a:t>
            </a:r>
            <a:br>
              <a:rPr lang="en" sz="1100"/>
            </a:b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/>
              <a:t>Key findings</a:t>
            </a:r>
            <a:endParaRPr b="1" sz="1100"/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MJO propagates eastward (IO → MC → Pacific)</a:t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MFC peaks </a:t>
            </a:r>
            <a:r>
              <a:rPr b="1" lang="en" sz="1100"/>
              <a:t>2–5 days before</a:t>
            </a:r>
            <a:r>
              <a:rPr lang="en" sz="1100"/>
              <a:t> rainfall at same longitude → convergence as a </a:t>
            </a:r>
            <a:r>
              <a:rPr b="1" lang="en" sz="1100"/>
              <a:t>precursor to convection</a:t>
            </a:r>
            <a:endParaRPr b="1"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ERA5: stronger regression of MFC at negative lags over western/central Pacific → </a:t>
            </a:r>
            <a:r>
              <a:rPr b="1" lang="en" sz="1100"/>
              <a:t>early moistening ahead of IO/MC convection</a:t>
            </a:r>
            <a:endParaRPr b="1"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Effect is </a:t>
            </a:r>
            <a:r>
              <a:rPr b="1" lang="en" sz="1100"/>
              <a:t>enhanced in “prog_true”</a:t>
            </a:r>
            <a:r>
              <a:rPr lang="en" sz="1100"/>
              <a:t> vs </a:t>
            </a:r>
            <a:r>
              <a:rPr b="1" lang="en" sz="1100"/>
              <a:t>“prog_false”</a:t>
            </a:r>
            <a:r>
              <a:rPr lang="en" sz="1100"/>
              <a:t> experiment</a:t>
            </a:r>
            <a:endParaRPr sz="1100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568" name="Google Shape;568;p43"/>
          <p:cNvSpPr txBox="1"/>
          <p:nvPr/>
        </p:nvSpPr>
        <p:spPr>
          <a:xfrm>
            <a:off x="5133900" y="557550"/>
            <a:ext cx="401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900FF"/>
                </a:solidFill>
                <a:latin typeface="Nunito"/>
                <a:ea typeface="Nunito"/>
                <a:cs typeface="Nunito"/>
                <a:sym typeface="Nunito"/>
              </a:rPr>
              <a:t>All years, all members</a:t>
            </a:r>
            <a:endParaRPr sz="1300">
              <a:solidFill>
                <a:srgbClr val="9900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4"/>
          <p:cNvSpPr txBox="1"/>
          <p:nvPr/>
        </p:nvSpPr>
        <p:spPr>
          <a:xfrm>
            <a:off x="234775" y="129125"/>
            <a:ext cx="6973800" cy="3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2009 - Maritime Continent Crossing</a:t>
            </a:r>
            <a:endParaRPr sz="2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74" name="Google Shape;57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59300"/>
            <a:ext cx="3912975" cy="430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5" name="Google Shape;575;p44"/>
          <p:cNvGrpSpPr/>
          <p:nvPr/>
        </p:nvGrpSpPr>
        <p:grpSpPr>
          <a:xfrm>
            <a:off x="5094850" y="420775"/>
            <a:ext cx="3901250" cy="4642825"/>
            <a:chOff x="699025" y="664500"/>
            <a:chExt cx="3901250" cy="4642825"/>
          </a:xfrm>
        </p:grpSpPr>
        <p:sp>
          <p:nvSpPr>
            <p:cNvPr id="576" name="Google Shape;576;p44"/>
            <p:cNvSpPr txBox="1"/>
            <p:nvPr/>
          </p:nvSpPr>
          <p:spPr>
            <a:xfrm>
              <a:off x="699025" y="664500"/>
              <a:ext cx="768900" cy="1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Nunito"/>
                  <a:ea typeface="Nunito"/>
                  <a:cs typeface="Nunito"/>
                  <a:sym typeface="Nunito"/>
                </a:rPr>
                <a:t>MFC</a:t>
              </a:r>
              <a:endParaRPr b="1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577" name="Google Shape;577;p44"/>
            <p:cNvSpPr txBox="1"/>
            <p:nvPr/>
          </p:nvSpPr>
          <p:spPr>
            <a:xfrm>
              <a:off x="2079850" y="664500"/>
              <a:ext cx="768900" cy="1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Nunito"/>
                  <a:ea typeface="Nunito"/>
                  <a:cs typeface="Nunito"/>
                  <a:sym typeface="Nunito"/>
                </a:rPr>
                <a:t>PRATE</a:t>
              </a:r>
              <a:endParaRPr b="1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578" name="Google Shape;578;p44"/>
            <p:cNvSpPr txBox="1"/>
            <p:nvPr/>
          </p:nvSpPr>
          <p:spPr>
            <a:xfrm>
              <a:off x="3603325" y="1555775"/>
              <a:ext cx="768900" cy="1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Nunito"/>
                  <a:ea typeface="Nunito"/>
                  <a:cs typeface="Nunito"/>
                  <a:sym typeface="Nunito"/>
                </a:rPr>
                <a:t>ERA5</a:t>
              </a:r>
              <a:endParaRPr b="1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579" name="Google Shape;579;p44"/>
            <p:cNvSpPr txBox="1"/>
            <p:nvPr/>
          </p:nvSpPr>
          <p:spPr>
            <a:xfrm>
              <a:off x="3568575" y="2846800"/>
              <a:ext cx="999900" cy="1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Nunito"/>
                  <a:ea typeface="Nunito"/>
                  <a:cs typeface="Nunito"/>
                  <a:sym typeface="Nunito"/>
                </a:rPr>
                <a:t>prog_false</a:t>
              </a:r>
              <a:endParaRPr b="1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580" name="Google Shape;580;p44"/>
            <p:cNvSpPr txBox="1"/>
            <p:nvPr/>
          </p:nvSpPr>
          <p:spPr>
            <a:xfrm>
              <a:off x="3536775" y="4246825"/>
              <a:ext cx="1063500" cy="106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Nunito"/>
                  <a:ea typeface="Nunito"/>
                  <a:cs typeface="Nunito"/>
                  <a:sym typeface="Nunito"/>
                </a:rPr>
                <a:t>prog_true</a:t>
              </a:r>
              <a:endParaRPr b="1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pic>
        <p:nvPicPr>
          <p:cNvPr id="581" name="Google Shape;581;p44" title="hovmoller_romi_era5_MFC_PRATE_200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703825"/>
            <a:ext cx="3384074" cy="145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44" title="hovmoller_romi_prog_false_MFC_PRATE_200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5199" y="2134832"/>
            <a:ext cx="3384074" cy="1450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4" title="hovmoller_romi_prog_true_MFC_PRATE_2009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5200" y="3612800"/>
            <a:ext cx="3384151" cy="1450801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44"/>
          <p:cNvSpPr txBox="1"/>
          <p:nvPr/>
        </p:nvSpPr>
        <p:spPr>
          <a:xfrm>
            <a:off x="5470025" y="129125"/>
            <a:ext cx="401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900FF"/>
                </a:solidFill>
                <a:latin typeface="Nunito"/>
                <a:ea typeface="Nunito"/>
                <a:cs typeface="Nunito"/>
                <a:sym typeface="Nunito"/>
              </a:rPr>
              <a:t>2009, all members</a:t>
            </a:r>
            <a:endParaRPr sz="1300">
              <a:solidFill>
                <a:srgbClr val="9900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5"/>
          <p:cNvSpPr txBox="1"/>
          <p:nvPr/>
        </p:nvSpPr>
        <p:spPr>
          <a:xfrm>
            <a:off x="242700" y="48175"/>
            <a:ext cx="6973800" cy="3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2009 - Maritime Continent Crossing</a:t>
            </a:r>
            <a:endParaRPr sz="2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590" name="Google Shape;590;p45"/>
          <p:cNvGrpSpPr/>
          <p:nvPr/>
        </p:nvGrpSpPr>
        <p:grpSpPr>
          <a:xfrm>
            <a:off x="5094850" y="420775"/>
            <a:ext cx="3901250" cy="4642825"/>
            <a:chOff x="699025" y="664500"/>
            <a:chExt cx="3901250" cy="4642825"/>
          </a:xfrm>
        </p:grpSpPr>
        <p:sp>
          <p:nvSpPr>
            <p:cNvPr id="591" name="Google Shape;591;p45"/>
            <p:cNvSpPr txBox="1"/>
            <p:nvPr/>
          </p:nvSpPr>
          <p:spPr>
            <a:xfrm>
              <a:off x="699025" y="664500"/>
              <a:ext cx="768900" cy="1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Nunito"/>
                  <a:ea typeface="Nunito"/>
                  <a:cs typeface="Nunito"/>
                  <a:sym typeface="Nunito"/>
                </a:rPr>
                <a:t>MFC</a:t>
              </a:r>
              <a:endParaRPr b="1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592" name="Google Shape;592;p45"/>
            <p:cNvSpPr txBox="1"/>
            <p:nvPr/>
          </p:nvSpPr>
          <p:spPr>
            <a:xfrm>
              <a:off x="2079850" y="664500"/>
              <a:ext cx="768900" cy="1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Nunito"/>
                  <a:ea typeface="Nunito"/>
                  <a:cs typeface="Nunito"/>
                  <a:sym typeface="Nunito"/>
                </a:rPr>
                <a:t>PRATE</a:t>
              </a:r>
              <a:endParaRPr b="1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593" name="Google Shape;593;p45"/>
            <p:cNvSpPr txBox="1"/>
            <p:nvPr/>
          </p:nvSpPr>
          <p:spPr>
            <a:xfrm>
              <a:off x="3603325" y="1555775"/>
              <a:ext cx="768900" cy="1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Nunito"/>
                  <a:ea typeface="Nunito"/>
                  <a:cs typeface="Nunito"/>
                  <a:sym typeface="Nunito"/>
                </a:rPr>
                <a:t>ERA5</a:t>
              </a:r>
              <a:endParaRPr b="1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594" name="Google Shape;594;p45"/>
            <p:cNvSpPr txBox="1"/>
            <p:nvPr/>
          </p:nvSpPr>
          <p:spPr>
            <a:xfrm>
              <a:off x="3568575" y="2846800"/>
              <a:ext cx="999900" cy="1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Nunito"/>
                  <a:ea typeface="Nunito"/>
                  <a:cs typeface="Nunito"/>
                  <a:sym typeface="Nunito"/>
                </a:rPr>
                <a:t>prog_false</a:t>
              </a:r>
              <a:endParaRPr b="1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595" name="Google Shape;595;p45"/>
            <p:cNvSpPr txBox="1"/>
            <p:nvPr/>
          </p:nvSpPr>
          <p:spPr>
            <a:xfrm>
              <a:off x="3536775" y="4246825"/>
              <a:ext cx="1063500" cy="106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Nunito"/>
                  <a:ea typeface="Nunito"/>
                  <a:cs typeface="Nunito"/>
                  <a:sym typeface="Nunito"/>
                </a:rPr>
                <a:t>prog_true</a:t>
              </a:r>
              <a:endParaRPr b="1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pic>
        <p:nvPicPr>
          <p:cNvPr id="596" name="Google Shape;59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075" y="476825"/>
            <a:ext cx="2843405" cy="301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1" y="714200"/>
            <a:ext cx="3356800" cy="42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45"/>
          <p:cNvSpPr txBox="1"/>
          <p:nvPr/>
        </p:nvSpPr>
        <p:spPr>
          <a:xfrm>
            <a:off x="5470025" y="129125"/>
            <a:ext cx="401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900FF"/>
                </a:solidFill>
                <a:latin typeface="Nunito"/>
                <a:ea typeface="Nunito"/>
                <a:cs typeface="Nunito"/>
                <a:sym typeface="Nunito"/>
              </a:rPr>
              <a:t>2009, member 9</a:t>
            </a:r>
            <a:endParaRPr sz="1300">
              <a:solidFill>
                <a:srgbClr val="9900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99" name="Google Shape;599;p45"/>
          <p:cNvSpPr txBox="1"/>
          <p:nvPr/>
        </p:nvSpPr>
        <p:spPr>
          <a:xfrm>
            <a:off x="72900" y="3402700"/>
            <a:ext cx="4343100" cy="27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/>
              <a:t>Successful vs. unsuccessful MC crossings – what can we learn?</a:t>
            </a:r>
            <a:endParaRPr b="1" sz="1100"/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b="1" lang="en" sz="1100"/>
              <a:t>Enhanced regression of MFC onto ROMI at negative lags</a:t>
            </a:r>
            <a:r>
              <a:rPr lang="en" sz="1100"/>
              <a:t> over western/central Pacific → circulation moistens Pacific ahead of IO/MC convection</a:t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" sz="1100"/>
              <a:t>Preconditioning by MFC</a:t>
            </a:r>
            <a:r>
              <a:rPr lang="en" sz="1100"/>
              <a:t> supports </a:t>
            </a:r>
            <a:r>
              <a:rPr b="1" lang="en" sz="1100"/>
              <a:t>eastward MJO propagation</a:t>
            </a:r>
            <a:r>
              <a:rPr lang="en" sz="1100"/>
              <a:t> across the Maritime Continent barrier</a:t>
            </a:r>
            <a:br>
              <a:rPr lang="en" sz="1100"/>
            </a:br>
            <a:endParaRPr sz="1100"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n" sz="1100"/>
            </a:br>
            <a:endParaRPr sz="1100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