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62" r:id="rId3"/>
    <p:sldId id="274" r:id="rId4"/>
    <p:sldId id="678" r:id="rId5"/>
    <p:sldId id="275" r:id="rId6"/>
    <p:sldId id="679" r:id="rId7"/>
    <p:sldId id="257" r:id="rId8"/>
    <p:sldId id="258" r:id="rId9"/>
    <p:sldId id="259" r:id="rId10"/>
    <p:sldId id="256" r:id="rId11"/>
    <p:sldId id="264" r:id="rId12"/>
    <p:sldId id="266" r:id="rId13"/>
    <p:sldId id="267" r:id="rId14"/>
    <p:sldId id="268" r:id="rId15"/>
    <p:sldId id="269" r:id="rId16"/>
    <p:sldId id="6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3E73E-838C-4264-9C7E-2EE0271666EE}" v="18" dt="2025-09-03T17:10:58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ao, Sen" userId="e5cab121-ca90-4304-82c2-44f41ac48e12" providerId="ADAL" clId="{9963E73E-838C-4264-9C7E-2EE0271666EE}"/>
    <pc:docChg chg="undo custSel addSld delSld modSld sldOrd">
      <pc:chgData name="Chiao, Sen" userId="e5cab121-ca90-4304-82c2-44f41ac48e12" providerId="ADAL" clId="{9963E73E-838C-4264-9C7E-2EE0271666EE}" dt="2025-09-03T17:16:38.791" v="821" actId="20577"/>
      <pc:docMkLst>
        <pc:docMk/>
      </pc:docMkLst>
      <pc:sldChg chg="modSp mod">
        <pc:chgData name="Chiao, Sen" userId="e5cab121-ca90-4304-82c2-44f41ac48e12" providerId="ADAL" clId="{9963E73E-838C-4264-9C7E-2EE0271666EE}" dt="2025-09-03T16:33:24.476" v="424" actId="20577"/>
        <pc:sldMkLst>
          <pc:docMk/>
          <pc:sldMk cId="1973095205" sldId="256"/>
        </pc:sldMkLst>
        <pc:spChg chg="mod">
          <ac:chgData name="Chiao, Sen" userId="e5cab121-ca90-4304-82c2-44f41ac48e12" providerId="ADAL" clId="{9963E73E-838C-4264-9C7E-2EE0271666EE}" dt="2025-09-03T16:33:24.476" v="424" actId="20577"/>
          <ac:spMkLst>
            <pc:docMk/>
            <pc:sldMk cId="1973095205" sldId="256"/>
            <ac:spMk id="2" creationId="{3E95E43F-8C5D-6ACB-E5AD-7D73F98B6549}"/>
          </ac:spMkLst>
        </pc:spChg>
        <pc:spChg chg="mod">
          <ac:chgData name="Chiao, Sen" userId="e5cab121-ca90-4304-82c2-44f41ac48e12" providerId="ADAL" clId="{9963E73E-838C-4264-9C7E-2EE0271666EE}" dt="2025-09-03T16:33:14.947" v="422" actId="1035"/>
          <ac:spMkLst>
            <pc:docMk/>
            <pc:sldMk cId="1973095205" sldId="256"/>
            <ac:spMk id="20" creationId="{F7B72585-17B4-F492-92B0-12B97F3D6AC7}"/>
          </ac:spMkLst>
        </pc:spChg>
        <pc:picChg chg="mod">
          <ac:chgData name="Chiao, Sen" userId="e5cab121-ca90-4304-82c2-44f41ac48e12" providerId="ADAL" clId="{9963E73E-838C-4264-9C7E-2EE0271666EE}" dt="2025-09-03T16:33:14.947" v="422" actId="1035"/>
          <ac:picMkLst>
            <pc:docMk/>
            <pc:sldMk cId="1973095205" sldId="256"/>
            <ac:picMk id="14" creationId="{1B14858D-704F-A50A-9014-BAC6E4819680}"/>
          </ac:picMkLst>
        </pc:picChg>
      </pc:sldChg>
      <pc:sldChg chg="modSp mod">
        <pc:chgData name="Chiao, Sen" userId="e5cab121-ca90-4304-82c2-44f41ac48e12" providerId="ADAL" clId="{9963E73E-838C-4264-9C7E-2EE0271666EE}" dt="2025-09-03T16:17:16.543" v="307" actId="20577"/>
        <pc:sldMkLst>
          <pc:docMk/>
          <pc:sldMk cId="1470916034" sldId="257"/>
        </pc:sldMkLst>
        <pc:spChg chg="mod">
          <ac:chgData name="Chiao, Sen" userId="e5cab121-ca90-4304-82c2-44f41ac48e12" providerId="ADAL" clId="{9963E73E-838C-4264-9C7E-2EE0271666EE}" dt="2025-09-03T16:17:16.543" v="307" actId="20577"/>
          <ac:spMkLst>
            <pc:docMk/>
            <pc:sldMk cId="1470916034" sldId="257"/>
            <ac:spMk id="4" creationId="{78753397-FD0B-57F1-2655-E4757CA2A475}"/>
          </ac:spMkLst>
        </pc:spChg>
      </pc:sldChg>
      <pc:sldChg chg="modSp mod ord">
        <pc:chgData name="Chiao, Sen" userId="e5cab121-ca90-4304-82c2-44f41ac48e12" providerId="ADAL" clId="{9963E73E-838C-4264-9C7E-2EE0271666EE}" dt="2025-09-03T16:17:29.760" v="310" actId="21"/>
        <pc:sldMkLst>
          <pc:docMk/>
          <pc:sldMk cId="460364398" sldId="258"/>
        </pc:sldMkLst>
        <pc:spChg chg="mod">
          <ac:chgData name="Chiao, Sen" userId="e5cab121-ca90-4304-82c2-44f41ac48e12" providerId="ADAL" clId="{9963E73E-838C-4264-9C7E-2EE0271666EE}" dt="2025-09-03T16:17:29.760" v="310" actId="21"/>
          <ac:spMkLst>
            <pc:docMk/>
            <pc:sldMk cId="460364398" sldId="258"/>
            <ac:spMk id="2" creationId="{9B16E699-E768-ABD6-7732-B0356BDCAC0E}"/>
          </ac:spMkLst>
        </pc:spChg>
      </pc:sldChg>
      <pc:sldChg chg="modSp mod">
        <pc:chgData name="Chiao, Sen" userId="e5cab121-ca90-4304-82c2-44f41ac48e12" providerId="ADAL" clId="{9963E73E-838C-4264-9C7E-2EE0271666EE}" dt="2025-09-03T17:16:38.791" v="821" actId="20577"/>
        <pc:sldMkLst>
          <pc:docMk/>
          <pc:sldMk cId="2288648248" sldId="262"/>
        </pc:sldMkLst>
        <pc:spChg chg="mod">
          <ac:chgData name="Chiao, Sen" userId="e5cab121-ca90-4304-82c2-44f41ac48e12" providerId="ADAL" clId="{9963E73E-838C-4264-9C7E-2EE0271666EE}" dt="2025-09-03T17:16:38.791" v="821" actId="20577"/>
          <ac:spMkLst>
            <pc:docMk/>
            <pc:sldMk cId="2288648248" sldId="262"/>
            <ac:spMk id="10" creationId="{F8970FA7-031F-E116-CABC-D7CFF6DE170E}"/>
          </ac:spMkLst>
        </pc:spChg>
        <pc:spChg chg="mod">
          <ac:chgData name="Chiao, Sen" userId="e5cab121-ca90-4304-82c2-44f41ac48e12" providerId="ADAL" clId="{9963E73E-838C-4264-9C7E-2EE0271666EE}" dt="2025-09-03T16:14:11.845" v="215" actId="207"/>
          <ac:spMkLst>
            <pc:docMk/>
            <pc:sldMk cId="2288648248" sldId="262"/>
            <ac:spMk id="11" creationId="{A6F8532B-347D-E1DC-50AF-8E8454DD7915}"/>
          </ac:spMkLst>
        </pc:spChg>
      </pc:sldChg>
      <pc:sldChg chg="modSp mod">
        <pc:chgData name="Chiao, Sen" userId="e5cab121-ca90-4304-82c2-44f41ac48e12" providerId="ADAL" clId="{9963E73E-838C-4264-9C7E-2EE0271666EE}" dt="2025-09-03T16:53:30.334" v="533" actId="27636"/>
        <pc:sldMkLst>
          <pc:docMk/>
          <pc:sldMk cId="0" sldId="266"/>
        </pc:sldMkLst>
        <pc:spChg chg="mod">
          <ac:chgData name="Chiao, Sen" userId="e5cab121-ca90-4304-82c2-44f41ac48e12" providerId="ADAL" clId="{9963E73E-838C-4264-9C7E-2EE0271666EE}" dt="2025-09-03T16:50:50.469" v="444" actId="20577"/>
          <ac:spMkLst>
            <pc:docMk/>
            <pc:sldMk cId="0" sldId="266"/>
            <ac:spMk id="3" creationId="{269A67B0-5216-1FCC-1CC8-C306FD639A20}"/>
          </ac:spMkLst>
        </pc:spChg>
        <pc:spChg chg="mod">
          <ac:chgData name="Chiao, Sen" userId="e5cab121-ca90-4304-82c2-44f41ac48e12" providerId="ADAL" clId="{9963E73E-838C-4264-9C7E-2EE0271666EE}" dt="2025-09-03T16:52:57.944" v="531" actId="20577"/>
          <ac:spMkLst>
            <pc:docMk/>
            <pc:sldMk cId="0" sldId="266"/>
            <ac:spMk id="62" creationId="{00000000-0000-0000-0000-000000000000}"/>
          </ac:spMkLst>
        </pc:spChg>
        <pc:spChg chg="mod">
          <ac:chgData name="Chiao, Sen" userId="e5cab121-ca90-4304-82c2-44f41ac48e12" providerId="ADAL" clId="{9963E73E-838C-4264-9C7E-2EE0271666EE}" dt="2025-09-03T16:53:30.334" v="533" actId="27636"/>
          <ac:spMkLst>
            <pc:docMk/>
            <pc:sldMk cId="0" sldId="266"/>
            <ac:spMk id="63" creationId="{00000000-0000-0000-0000-000000000000}"/>
          </ac:spMkLst>
        </pc:spChg>
      </pc:sldChg>
      <pc:sldChg chg="modSp mod">
        <pc:chgData name="Chiao, Sen" userId="e5cab121-ca90-4304-82c2-44f41ac48e12" providerId="ADAL" clId="{9963E73E-838C-4264-9C7E-2EE0271666EE}" dt="2025-09-03T16:55:04.395" v="573" actId="20577"/>
        <pc:sldMkLst>
          <pc:docMk/>
          <pc:sldMk cId="1669833758" sldId="268"/>
        </pc:sldMkLst>
        <pc:spChg chg="mod">
          <ac:chgData name="Chiao, Sen" userId="e5cab121-ca90-4304-82c2-44f41ac48e12" providerId="ADAL" clId="{9963E73E-838C-4264-9C7E-2EE0271666EE}" dt="2025-09-03T16:55:04.395" v="573" actId="20577"/>
          <ac:spMkLst>
            <pc:docMk/>
            <pc:sldMk cId="1669833758" sldId="268"/>
            <ac:spMk id="3" creationId="{20E71D13-FC0C-991D-440E-7A607CE7BA76}"/>
          </ac:spMkLst>
        </pc:spChg>
      </pc:sldChg>
      <pc:sldChg chg="modNotesTx">
        <pc:chgData name="Chiao, Sen" userId="e5cab121-ca90-4304-82c2-44f41ac48e12" providerId="ADAL" clId="{9963E73E-838C-4264-9C7E-2EE0271666EE}" dt="2025-09-03T17:01:02.385" v="629" actId="20577"/>
        <pc:sldMkLst>
          <pc:docMk/>
          <pc:sldMk cId="68138519" sldId="269"/>
        </pc:sldMkLst>
      </pc:sldChg>
      <pc:sldChg chg="modSp mod">
        <pc:chgData name="Chiao, Sen" userId="e5cab121-ca90-4304-82c2-44f41ac48e12" providerId="ADAL" clId="{9963E73E-838C-4264-9C7E-2EE0271666EE}" dt="2025-09-03T16:13:48.076" v="214" actId="20577"/>
        <pc:sldMkLst>
          <pc:docMk/>
          <pc:sldMk cId="3015498416" sldId="275"/>
        </pc:sldMkLst>
        <pc:spChg chg="mod">
          <ac:chgData name="Chiao, Sen" userId="e5cab121-ca90-4304-82c2-44f41ac48e12" providerId="ADAL" clId="{9963E73E-838C-4264-9C7E-2EE0271666EE}" dt="2025-09-03T16:13:48.076" v="214" actId="20577"/>
          <ac:spMkLst>
            <pc:docMk/>
            <pc:sldMk cId="3015498416" sldId="275"/>
            <ac:spMk id="3" creationId="{E707C280-AB89-359F-8642-DE9AC4EB5C55}"/>
          </ac:spMkLst>
        </pc:spChg>
      </pc:sldChg>
      <pc:sldChg chg="modSp add del mod">
        <pc:chgData name="Chiao, Sen" userId="e5cab121-ca90-4304-82c2-44f41ac48e12" providerId="ADAL" clId="{9963E73E-838C-4264-9C7E-2EE0271666EE}" dt="2025-09-03T16:32:13.023" v="357" actId="47"/>
        <pc:sldMkLst>
          <pc:docMk/>
          <pc:sldMk cId="3666627720" sldId="393"/>
        </pc:sldMkLst>
        <pc:spChg chg="mod">
          <ac:chgData name="Chiao, Sen" userId="e5cab121-ca90-4304-82c2-44f41ac48e12" providerId="ADAL" clId="{9963E73E-838C-4264-9C7E-2EE0271666EE}" dt="2025-09-03T16:32:08.346" v="356" actId="21"/>
          <ac:spMkLst>
            <pc:docMk/>
            <pc:sldMk cId="3666627720" sldId="393"/>
            <ac:spMk id="6" creationId="{9677DEDD-90FB-2A97-C58B-CB59465B487F}"/>
          </ac:spMkLst>
        </pc:spChg>
      </pc:sldChg>
      <pc:sldChg chg="addSp delSp modSp del mod">
        <pc:chgData name="Chiao, Sen" userId="e5cab121-ca90-4304-82c2-44f41ac48e12" providerId="ADAL" clId="{9963E73E-838C-4264-9C7E-2EE0271666EE}" dt="2025-09-03T17:16:24.558" v="820" actId="47"/>
        <pc:sldMkLst>
          <pc:docMk/>
          <pc:sldMk cId="677749205" sldId="408"/>
        </pc:sldMkLst>
        <pc:spChg chg="add mod">
          <ac:chgData name="Chiao, Sen" userId="e5cab121-ca90-4304-82c2-44f41ac48e12" providerId="ADAL" clId="{9963E73E-838C-4264-9C7E-2EE0271666EE}" dt="2025-09-03T17:07:32.956" v="641" actId="20577"/>
          <ac:spMkLst>
            <pc:docMk/>
            <pc:sldMk cId="677749205" sldId="408"/>
            <ac:spMk id="2" creationId="{CCB78641-322E-0D80-6BA3-ACC7936C1A54}"/>
          </ac:spMkLst>
        </pc:spChg>
        <pc:spChg chg="add mod">
          <ac:chgData name="Chiao, Sen" userId="e5cab121-ca90-4304-82c2-44f41ac48e12" providerId="ADAL" clId="{9963E73E-838C-4264-9C7E-2EE0271666EE}" dt="2025-09-03T17:07:54.459" v="644" actId="21"/>
          <ac:spMkLst>
            <pc:docMk/>
            <pc:sldMk cId="677749205" sldId="408"/>
            <ac:spMk id="3" creationId="{47F023B0-C1DB-81A3-39F1-094FB0B1FE54}"/>
          </ac:spMkLst>
        </pc:spChg>
        <pc:spChg chg="del mod">
          <ac:chgData name="Chiao, Sen" userId="e5cab121-ca90-4304-82c2-44f41ac48e12" providerId="ADAL" clId="{9963E73E-838C-4264-9C7E-2EE0271666EE}" dt="2025-09-03T17:07:54.459" v="644" actId="21"/>
          <ac:spMkLst>
            <pc:docMk/>
            <pc:sldMk cId="677749205" sldId="408"/>
            <ac:spMk id="4" creationId="{298DE82E-F81B-C52C-B32B-1E1043F0BFE5}"/>
          </ac:spMkLst>
        </pc:spChg>
        <pc:spChg chg="del">
          <ac:chgData name="Chiao, Sen" userId="e5cab121-ca90-4304-82c2-44f41ac48e12" providerId="ADAL" clId="{9963E73E-838C-4264-9C7E-2EE0271666EE}" dt="2025-09-03T17:07:54.459" v="644" actId="21"/>
          <ac:spMkLst>
            <pc:docMk/>
            <pc:sldMk cId="677749205" sldId="408"/>
            <ac:spMk id="17" creationId="{7A7CEFC2-FF42-A23A-C8B6-4EC6821DFB83}"/>
          </ac:spMkLst>
        </pc:sp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6" creationId="{B0826570-7DBB-EF64-8C3D-438E66C827F4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8" creationId="{D7FB4CBF-06F6-6BA8-30A2-69CB6B7CE7FB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9" creationId="{08FDACED-0894-D0B9-8458-94D2048C38A0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10" creationId="{9EF90193-338B-8D0F-B604-E7885398E576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12" creationId="{87C252ED-BB26-AED2-79AD-5995693ABF91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13" creationId="{D2208522-7C45-5EA6-1A94-4500529A30D7}"/>
          </ac:picMkLst>
        </pc:picChg>
        <pc:picChg chg="del">
          <ac:chgData name="Chiao, Sen" userId="e5cab121-ca90-4304-82c2-44f41ac48e12" providerId="ADAL" clId="{9963E73E-838C-4264-9C7E-2EE0271666EE}" dt="2025-09-03T17:07:54.459" v="644" actId="21"/>
          <ac:picMkLst>
            <pc:docMk/>
            <pc:sldMk cId="677749205" sldId="408"/>
            <ac:picMk id="15" creationId="{BFB038C7-02F3-4C51-E64B-9B3C635BB2D7}"/>
          </ac:picMkLst>
        </pc:picChg>
      </pc:sldChg>
      <pc:sldChg chg="addSp delSp modSp mod">
        <pc:chgData name="Chiao, Sen" userId="e5cab121-ca90-4304-82c2-44f41ac48e12" providerId="ADAL" clId="{9963E73E-838C-4264-9C7E-2EE0271666EE}" dt="2025-09-03T16:13:08.519" v="153" actId="20577"/>
        <pc:sldMkLst>
          <pc:docMk/>
          <pc:sldMk cId="1255373075" sldId="678"/>
        </pc:sldMkLst>
        <pc:spChg chg="mod">
          <ac:chgData name="Chiao, Sen" userId="e5cab121-ca90-4304-82c2-44f41ac48e12" providerId="ADAL" clId="{9963E73E-838C-4264-9C7E-2EE0271666EE}" dt="2025-09-03T16:13:08.519" v="153" actId="20577"/>
          <ac:spMkLst>
            <pc:docMk/>
            <pc:sldMk cId="1255373075" sldId="678"/>
            <ac:spMk id="5" creationId="{CBF4BC84-B8A3-C3F9-06FB-93CBE79572D2}"/>
          </ac:spMkLst>
        </pc:spChg>
        <pc:picChg chg="del">
          <ac:chgData name="Chiao, Sen" userId="e5cab121-ca90-4304-82c2-44f41ac48e12" providerId="ADAL" clId="{9963E73E-838C-4264-9C7E-2EE0271666EE}" dt="2025-09-03T16:12:30.750" v="112" actId="478"/>
          <ac:picMkLst>
            <pc:docMk/>
            <pc:sldMk cId="1255373075" sldId="678"/>
            <ac:picMk id="4" creationId="{748CDF5F-745B-D3B2-A1C0-4D3A95647C10}"/>
          </ac:picMkLst>
        </pc:picChg>
        <pc:picChg chg="mod">
          <ac:chgData name="Chiao, Sen" userId="e5cab121-ca90-4304-82c2-44f41ac48e12" providerId="ADAL" clId="{9963E73E-838C-4264-9C7E-2EE0271666EE}" dt="2025-09-03T16:12:37.280" v="115" actId="1076"/>
          <ac:picMkLst>
            <pc:docMk/>
            <pc:sldMk cId="1255373075" sldId="678"/>
            <ac:picMk id="6" creationId="{1CFFD3BB-C5FC-A054-BAAD-371D18A6F9A7}"/>
          </ac:picMkLst>
        </pc:picChg>
        <pc:picChg chg="add mod">
          <ac:chgData name="Chiao, Sen" userId="e5cab121-ca90-4304-82c2-44f41ac48e12" providerId="ADAL" clId="{9963E73E-838C-4264-9C7E-2EE0271666EE}" dt="2025-09-03T16:12:42.612" v="118" actId="14100"/>
          <ac:picMkLst>
            <pc:docMk/>
            <pc:sldMk cId="1255373075" sldId="678"/>
            <ac:picMk id="1026" creationId="{27A72158-4DC5-58FF-FD5A-D02AB765D2B5}"/>
          </ac:picMkLst>
        </pc:picChg>
      </pc:sldChg>
      <pc:sldChg chg="addSp delSp modSp new mod modClrScheme chgLayout modNotesTx">
        <pc:chgData name="Chiao, Sen" userId="e5cab121-ca90-4304-82c2-44f41ac48e12" providerId="ADAL" clId="{9963E73E-838C-4264-9C7E-2EE0271666EE}" dt="2025-09-03T16:52:03.965" v="506" actId="20577"/>
        <pc:sldMkLst>
          <pc:docMk/>
          <pc:sldMk cId="3724909349" sldId="679"/>
        </pc:sldMkLst>
        <pc:spChg chg="del mod ord">
          <ac:chgData name="Chiao, Sen" userId="e5cab121-ca90-4304-82c2-44f41ac48e12" providerId="ADAL" clId="{9963E73E-838C-4264-9C7E-2EE0271666EE}" dt="2025-09-03T16:17:43.592" v="312" actId="700"/>
          <ac:spMkLst>
            <pc:docMk/>
            <pc:sldMk cId="3724909349" sldId="679"/>
            <ac:spMk id="2" creationId="{D221E50F-FCF0-D909-00AC-379D83BE227D}"/>
          </ac:spMkLst>
        </pc:spChg>
        <pc:spChg chg="del">
          <ac:chgData name="Chiao, Sen" userId="e5cab121-ca90-4304-82c2-44f41ac48e12" providerId="ADAL" clId="{9963E73E-838C-4264-9C7E-2EE0271666EE}" dt="2025-09-03T16:17:43.592" v="312" actId="700"/>
          <ac:spMkLst>
            <pc:docMk/>
            <pc:sldMk cId="3724909349" sldId="679"/>
            <ac:spMk id="3" creationId="{4510CB4A-9238-6D0E-D8B8-8ED57CD5A080}"/>
          </ac:spMkLst>
        </pc:spChg>
        <pc:spChg chg="add mod ord">
          <ac:chgData name="Chiao, Sen" userId="e5cab121-ca90-4304-82c2-44f41ac48e12" providerId="ADAL" clId="{9963E73E-838C-4264-9C7E-2EE0271666EE}" dt="2025-09-03T16:51:50.008" v="474" actId="20577"/>
          <ac:spMkLst>
            <pc:docMk/>
            <pc:sldMk cId="3724909349" sldId="679"/>
            <ac:spMk id="4" creationId="{B487C530-9FD9-C939-47AC-6AFBC0E3FFC9}"/>
          </ac:spMkLst>
        </pc:spChg>
      </pc:sldChg>
      <pc:sldChg chg="addSp delSp modSp new mod modClrScheme chgLayout">
        <pc:chgData name="Chiao, Sen" userId="e5cab121-ca90-4304-82c2-44f41ac48e12" providerId="ADAL" clId="{9963E73E-838C-4264-9C7E-2EE0271666EE}" dt="2025-09-03T17:16:21.523" v="819" actId="114"/>
        <pc:sldMkLst>
          <pc:docMk/>
          <pc:sldMk cId="152788997" sldId="680"/>
        </pc:sldMkLst>
        <pc:spChg chg="del mod ord">
          <ac:chgData name="Chiao, Sen" userId="e5cab121-ca90-4304-82c2-44f41ac48e12" providerId="ADAL" clId="{9963E73E-838C-4264-9C7E-2EE0271666EE}" dt="2025-09-03T17:07:42.567" v="643" actId="700"/>
          <ac:spMkLst>
            <pc:docMk/>
            <pc:sldMk cId="152788997" sldId="680"/>
            <ac:spMk id="2" creationId="{C7E6EA98-33BE-9D49-9308-A2F4813C2D2F}"/>
          </ac:spMkLst>
        </pc:spChg>
        <pc:spChg chg="del mod ord">
          <ac:chgData name="Chiao, Sen" userId="e5cab121-ca90-4304-82c2-44f41ac48e12" providerId="ADAL" clId="{9963E73E-838C-4264-9C7E-2EE0271666EE}" dt="2025-09-03T17:07:42.567" v="643" actId="700"/>
          <ac:spMkLst>
            <pc:docMk/>
            <pc:sldMk cId="152788997" sldId="680"/>
            <ac:spMk id="3" creationId="{D7A92784-A610-6B33-45F8-882F4840BB4B}"/>
          </ac:spMkLst>
        </pc:spChg>
        <pc:spChg chg="add mod ord">
          <ac:chgData name="Chiao, Sen" userId="e5cab121-ca90-4304-82c2-44f41ac48e12" providerId="ADAL" clId="{9963E73E-838C-4264-9C7E-2EE0271666EE}" dt="2025-09-03T17:16:21.523" v="819" actId="114"/>
          <ac:spMkLst>
            <pc:docMk/>
            <pc:sldMk cId="152788997" sldId="680"/>
            <ac:spMk id="4" creationId="{F393FED4-57B3-9B32-4C16-404C4F7983A5}"/>
          </ac:spMkLst>
        </pc:spChg>
        <pc:spChg chg="add del mod ord">
          <ac:chgData name="Chiao, Sen" userId="e5cab121-ca90-4304-82c2-44f41ac48e12" providerId="ADAL" clId="{9963E73E-838C-4264-9C7E-2EE0271666EE}" dt="2025-09-03T17:11:30.773" v="781" actId="478"/>
          <ac:spMkLst>
            <pc:docMk/>
            <pc:sldMk cId="152788997" sldId="680"/>
            <ac:spMk id="5" creationId="{C8BE2F3F-E801-C348-00CD-790A98E072BC}"/>
          </ac:spMkLst>
        </pc:spChg>
        <pc:spChg chg="add del mod ord">
          <ac:chgData name="Chiao, Sen" userId="e5cab121-ca90-4304-82c2-44f41ac48e12" providerId="ADAL" clId="{9963E73E-838C-4264-9C7E-2EE0271666EE}" dt="2025-09-03T17:09:05.169" v="687" actId="478"/>
          <ac:spMkLst>
            <pc:docMk/>
            <pc:sldMk cId="152788997" sldId="680"/>
            <ac:spMk id="6" creationId="{CAC37DA6-90F9-86EF-EA12-683ED234AE3A}"/>
          </ac:spMkLst>
        </pc:spChg>
        <pc:spChg chg="add mod">
          <ac:chgData name="Chiao, Sen" userId="e5cab121-ca90-4304-82c2-44f41ac48e12" providerId="ADAL" clId="{9963E73E-838C-4264-9C7E-2EE0271666EE}" dt="2025-09-03T17:16:12.262" v="818" actId="14100"/>
          <ac:spMkLst>
            <pc:docMk/>
            <pc:sldMk cId="152788997" sldId="680"/>
            <ac:spMk id="7" creationId="{298DE82E-F81B-C52C-B32B-1E1043F0BFE5}"/>
          </ac:spMkLst>
        </pc:spChg>
        <pc:spChg chg="add mod">
          <ac:chgData name="Chiao, Sen" userId="e5cab121-ca90-4304-82c2-44f41ac48e12" providerId="ADAL" clId="{9963E73E-838C-4264-9C7E-2EE0271666EE}" dt="2025-09-03T17:11:43.934" v="783" actId="255"/>
          <ac:spMkLst>
            <pc:docMk/>
            <pc:sldMk cId="152788997" sldId="680"/>
            <ac:spMk id="18" creationId="{7A7CEFC2-FF42-A23A-C8B6-4EC6821DFB83}"/>
          </ac:spMkLst>
        </pc:sp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8" creationId="{B0826570-7DBB-EF64-8C3D-438E66C827F4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9" creationId="{C108A571-314B-01C3-54A5-08A94435866B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0" creationId="{D7FB4CBF-06F6-6BA8-30A2-69CB6B7CE7FB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1" creationId="{08FDACED-0894-D0B9-8458-94D2048C38A0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2" creationId="{9EF90193-338B-8D0F-B604-E7885398E576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4" creationId="{87C252ED-BB26-AED2-79AD-5995693ABF91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6" creationId="{DDC98CE1-E5AB-CEF0-A948-1FBB18C0409C}"/>
          </ac:picMkLst>
        </pc:picChg>
        <pc:picChg chg="add mod">
          <ac:chgData name="Chiao, Sen" userId="e5cab121-ca90-4304-82c2-44f41ac48e12" providerId="ADAL" clId="{9963E73E-838C-4264-9C7E-2EE0271666EE}" dt="2025-09-03T17:08:07.318" v="646" actId="1076"/>
          <ac:picMkLst>
            <pc:docMk/>
            <pc:sldMk cId="152788997" sldId="680"/>
            <ac:picMk id="17" creationId="{BFB038C7-02F3-4C51-E64B-9B3C635BB2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62AC2-172F-4BD1-B340-F20A3A50744F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8A9EC-EC65-4844-883B-3CD6BB6C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NWS/EMC, OSTI, OAR/GSL, NSSL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8A9EC-EC65-4844-883B-3CD6BB6C0D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4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Raman lidar at ARM SGP site allows high resolution vertical profiling of water vapor mixing ratio (q)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study we are focusing on two phases of the convective mixing layer (CML): Ramp-Up (RU) when the CML is actively growing, and Quasi-Stationary (QS) when the CML is almost steady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lidar dataset is inherently noisy, direct higher order moment estimates are contaminated by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compute autocovariance of q time series, extrapolate first few lags back to lag zero, separating atmospheric variance from noise 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Decay slope follows Kolmogorov’s 2/3 law, validating turbulence 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Variance profile peaks at zi indicating active mixing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Skewness is negative below zi indicating strong downdrafts importing dry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Positive skewness above zi indicates moist updrafts penetrating above the mixed layer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8A9EC-EC65-4844-883B-3CD6BB6C0D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61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observed in the Ramp-Up that autocovariance method shows incomplete separation of noise and atmospheric variance near 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Variance estimates are less robust compared to QS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During the ramp-up turbulence does not appear to consistently follow Kolmogorov’s 2/3 law near 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indicate breakdown of classical inertial-subrange scaling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hypothesized that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Boundary layer top evolves faster than turbulence adjusts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Inertial cascade interfered by entrainment and vertical shear, as a result the 2/3 exponent becomes conditional and localized near the CML top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Ramp-up dynamics seem to differ fundamentally from QS, i.e. turbulence statistics at zi are non-stationary and scale 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work highlights need for conditional frameworks when interpreting higher order statistical turbulence moments during evolving boundary layer phrases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8A9EC-EC65-4844-883B-3CD6BB6C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0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78f402d36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78f402d36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8f402d3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8f402d3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Fractional MAE (</a:t>
            </a:r>
            <a:r>
              <a:rPr lang="en-US" dirty="0" err="1"/>
              <a:t>fMAE</a:t>
            </a:r>
            <a:r>
              <a:rPr lang="en-US" dirty="0"/>
              <a:t>), MBR is mean bias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8A9EC-EC65-4844-883B-3CD6BB6C0D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95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F6B3-FFF9-83D5-2987-CD14C3C70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373B7-EAFA-F839-8B2C-B4EAE1D4F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0ED41-9613-F59E-BCB1-0872EEB3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B7A64-4426-3608-718B-04C94968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C3AAE-5F9F-2D42-3306-EBD35B3A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5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94DA-D48C-D9E9-7D07-8CC7388F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39433-F969-76F4-1823-C2101CACC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4537B-4465-79B4-90D4-508180F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D19A1-E415-B3A3-8765-03D25173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5D08C-8A94-06C5-47DE-70C64C6A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7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3CFBC-8C61-9DA9-C7A0-213C0D985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BADF0-FAAB-8731-5A0C-508ACC7EB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BCE6F-D187-A671-0777-25AA636B9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7756-EBAB-F2A5-6DF7-0E2ED801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7237E-9727-5EEA-326F-754CEDEA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63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02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5FA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wave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8850" y="-539267"/>
            <a:ext cx="12409699" cy="93072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98667" y="2151751"/>
            <a:ext cx="56740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098667" y="4795067"/>
            <a:ext cx="5674000" cy="9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" name="Google Shape;14;p2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8401" y="4222285"/>
            <a:ext cx="2583300" cy="1950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41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95693" y="4542"/>
            <a:ext cx="1644287" cy="1846047"/>
            <a:chOff x="146769" y="3406"/>
            <a:chExt cx="1233215" cy="1384535"/>
          </a:xfrm>
        </p:grpSpPr>
        <p:grpSp>
          <p:nvGrpSpPr>
            <p:cNvPr id="17" name="Google Shape;17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8" name="Google Shape;18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" name="Google Shape;20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25" name="Google Shape;25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" name="Google Shape;29;p3"/>
          <p:cNvGrpSpPr/>
          <p:nvPr/>
        </p:nvGrpSpPr>
        <p:grpSpPr>
          <a:xfrm>
            <a:off x="9033445" y="3872011"/>
            <a:ext cx="2914864" cy="2986000"/>
            <a:chOff x="6775084" y="2904008"/>
            <a:chExt cx="2186148" cy="2239500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" name="Google Shape;42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1098667" y="2151767"/>
            <a:ext cx="7810400" cy="24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49486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93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4" name="Google Shape;54;p4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14100" y="5159400"/>
            <a:ext cx="1540000" cy="1160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4"/>
          <p:cNvGrpSpPr/>
          <p:nvPr/>
        </p:nvGrpSpPr>
        <p:grpSpPr>
          <a:xfrm>
            <a:off x="1892400" y="798100"/>
            <a:ext cx="1430400" cy="0"/>
            <a:chOff x="1376350" y="528325"/>
            <a:chExt cx="1072800" cy="0"/>
          </a:xfrm>
        </p:grpSpPr>
        <p:cxnSp>
          <p:nvCxnSpPr>
            <p:cNvPr id="56" name="Google Shape;56;p4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4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4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65853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17384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6538200" y="2653400"/>
            <a:ext cx="4574000" cy="3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4" name="Google Shape;64;p5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78501" y="5174367"/>
            <a:ext cx="1536191" cy="11582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5"/>
          <p:cNvGrpSpPr/>
          <p:nvPr/>
        </p:nvGrpSpPr>
        <p:grpSpPr>
          <a:xfrm>
            <a:off x="1872933" y="798100"/>
            <a:ext cx="1430400" cy="0"/>
            <a:chOff x="1376350" y="528325"/>
            <a:chExt cx="1072800" cy="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5280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9374000" cy="13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2" name="Google Shape;72;p6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65634" y="5173001"/>
            <a:ext cx="1536191" cy="1167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6"/>
          <p:cNvGrpSpPr/>
          <p:nvPr/>
        </p:nvGrpSpPr>
        <p:grpSpPr>
          <a:xfrm>
            <a:off x="1835133" y="704433"/>
            <a:ext cx="1430400" cy="0"/>
            <a:chOff x="1376350" y="528325"/>
            <a:chExt cx="1072800" cy="0"/>
          </a:xfrm>
        </p:grpSpPr>
        <p:cxnSp>
          <p:nvCxnSpPr>
            <p:cNvPr id="74" name="Google Shape;74;p6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6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6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27929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416000" cy="2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body" idx="1"/>
          </p:nvPr>
        </p:nvSpPr>
        <p:spPr>
          <a:xfrm>
            <a:off x="1738400" y="3079567"/>
            <a:ext cx="4416000" cy="2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1" name="Google Shape;81;p7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65634" y="5173001"/>
            <a:ext cx="1536191" cy="1167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7"/>
          <p:cNvGrpSpPr/>
          <p:nvPr/>
        </p:nvGrpSpPr>
        <p:grpSpPr>
          <a:xfrm>
            <a:off x="1835133" y="704433"/>
            <a:ext cx="1430400" cy="0"/>
            <a:chOff x="1376350" y="528325"/>
            <a:chExt cx="1072800" cy="0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65014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9"/>
            <a:ext cx="12192001" cy="754655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>
            <a:spLocks noGrp="1"/>
          </p:cNvSpPr>
          <p:nvPr>
            <p:ph type="title"/>
          </p:nvPr>
        </p:nvSpPr>
        <p:spPr>
          <a:xfrm>
            <a:off x="1098667" y="1018133"/>
            <a:ext cx="7810400" cy="4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0" name="Google Shape;90;p8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0833" y="4993467"/>
            <a:ext cx="1830864" cy="1382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10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220C-2762-7793-CDDC-7B1C32813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A40-E970-A0C1-84DF-632481874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EE7F-CDA6-9F63-FF32-AFD57F5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078CA-E952-71BF-A45A-E9FCC974D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FBD8-68DF-CC45-842D-3A169B35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75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1738400" y="798100"/>
            <a:ext cx="4574000" cy="2653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1738400" y="3657604"/>
            <a:ext cx="4574000" cy="968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body" idx="2"/>
          </p:nvPr>
        </p:nvSpPr>
        <p:spPr>
          <a:xfrm>
            <a:off x="6538267" y="881333"/>
            <a:ext cx="4574000" cy="51608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96" name="Google Shape;96;p9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65634" y="5173001"/>
            <a:ext cx="1536191" cy="1167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9"/>
          <p:cNvGrpSpPr/>
          <p:nvPr/>
        </p:nvGrpSpPr>
        <p:grpSpPr>
          <a:xfrm>
            <a:off x="1835133" y="704433"/>
            <a:ext cx="1430400" cy="0"/>
            <a:chOff x="1376350" y="528325"/>
            <a:chExt cx="1072800" cy="0"/>
          </a:xfrm>
        </p:grpSpPr>
        <p:cxnSp>
          <p:nvCxnSpPr>
            <p:cNvPr id="98" name="Google Shape;98;p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145FA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F1761A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w="28575" cap="flat" cmpd="sng">
              <a:solidFill>
                <a:srgbClr val="00C9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4553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body" idx="1"/>
          </p:nvPr>
        </p:nvSpPr>
        <p:spPr>
          <a:xfrm>
            <a:off x="1738400" y="5518633"/>
            <a:ext cx="7790800" cy="7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3" name="Google Shape;103;p10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04" name="Google Shape;104;p10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015534" y="5165934"/>
            <a:ext cx="1536191" cy="1167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964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145FA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69" y="5465600"/>
            <a:ext cx="12192048" cy="1392400"/>
            <a:chOff x="52" y="4099200"/>
            <a:chExt cx="9144036" cy="1044300"/>
          </a:xfrm>
        </p:grpSpPr>
        <p:grpSp>
          <p:nvGrpSpPr>
            <p:cNvPr id="107" name="Google Shape;107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08" name="Google Shape;108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" name="Google Shape;112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13" name="Google Shape;113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" name="Google Shape;118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19" name="Google Shape;11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" name="Google Shape;123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24" name="Google Shape;12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" name="Google Shape;127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28" name="Google Shape;128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34" name="Google Shape;134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39" name="Google Shape;139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43" name="Google Shape;143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54" name="Google Shape;154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" name="Google Shape;158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59" name="Google Shape;159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63" name="Google Shape;163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" name="Google Shape;167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68" name="Google Shape;168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" name="Google Shape;172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73" name="Google Shape;173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" name="Google Shape;183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84" name="Google Shape;184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88" name="Google Shape;188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" name="Google Shape;192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93" name="Google Shape;193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7" name="Google Shape;207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08" name="Google Shape;208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" name="Google Shape;213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14" name="Google Shape;214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19" name="Google Shape;219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7" name="Google Shape;227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28" name="Google Shape;228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2" name="Google Shape;232;p11"/>
          <p:cNvSpPr txBox="1">
            <a:spLocks noGrp="1"/>
          </p:cNvSpPr>
          <p:nvPr>
            <p:ph type="title" hasCustomPrompt="1"/>
          </p:nvPr>
        </p:nvSpPr>
        <p:spPr>
          <a:xfrm>
            <a:off x="1851500" y="1030300"/>
            <a:ext cx="8489200" cy="24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>
            <a:spLocks noGrp="1"/>
          </p:cNvSpPr>
          <p:nvPr>
            <p:ph type="body" idx="1"/>
          </p:nvPr>
        </p:nvSpPr>
        <p:spPr>
          <a:xfrm>
            <a:off x="1851500" y="3616400"/>
            <a:ext cx="84892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1219170" lvl="1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4472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985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AB0-AB42-4300-9D6C-71FF0BA0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57DCA-7B29-47B9-BCCF-A38838C40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9F35B-700E-4649-9C71-D00B0A56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E5BE5-7D78-4358-8EB8-FD6B7D4262A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009CF-FC72-45F7-B6C3-A221AB9A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C3179-E837-484D-8B19-19874394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57D4-BC2F-4FD6-AFF2-157585C30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0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62BE-9E56-83D7-C30F-62218D7C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178E-1310-C176-F811-8A6B50516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0B054-9DF8-3293-EDEA-EC8CE432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A0296-D868-5F47-EF8F-1B8A40644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6B3B3-71EA-E007-F243-08C5A529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8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86DAB-1D09-06F7-15EC-1E06AB25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26D3-6FFD-E78F-AD4A-038E1F3B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D865E0-2D3B-1FAF-4F7A-BBF3E6864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3DAEA-B878-CC33-72D7-8043FC97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570EB-5F99-CD91-3782-C6C792A7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54882-992A-07DA-176A-33F9D3F73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6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69D7-F862-5526-AA15-925C7F740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00273-F0EF-5569-9C02-90BCB4FD6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98F64-9B8A-95B9-AFA1-65C27C026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C666D-BD24-8B1D-3C98-7B297FC9EA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1AE06-2A25-FFF9-03A3-E3D6CA769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2D468-6B70-DFDC-E8AB-F5C4BECA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394582-1B40-228E-E0F7-3D86E8AC7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9211A-8F37-1010-B3E1-90C9E5138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20E0-6BE1-BCFF-249E-1E9D0224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450AC6-C79F-3808-3467-BA896FF34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FD4912-84A1-5F04-602A-C8FB2B91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45A6D6-BBE3-0D18-6B39-D85729A0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A6113-28FD-E9CA-24B7-99F2A584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215989-36F4-860D-320C-D9D3DDD8D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AF0F8-D328-993D-898A-002034249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1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184F-AE0A-D447-8BD4-CA02E6018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C1DF9-EEA6-0F84-14CF-799A41EAD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A103E1-22C0-FCE2-A43E-8A543E3F3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5D2C4-3A4F-00D7-48D9-3EF100C4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3EFF2-6592-066C-7EA3-66725B5A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04A26-48E3-CAAE-10E8-B62BC0C67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03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EDE3-3F99-674F-997C-D7A6D652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EE6676-1BA1-99B0-23BE-323F72B31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6BA7D-FAA3-0C6E-3302-6EE638F45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B0E1E-8709-4F4B-49C8-A3EBF620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0DD84-E6CE-92E7-45C3-FE3CC760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FFD5C-3E33-9323-E438-065F8A73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3D57A8-E932-FF71-22F7-D91F75F9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1C41D-DAFB-8509-9CBB-EB20D8149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8E6268-61DE-A510-38F4-F0AFE6995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61A6D3-014A-8C40-B9B1-5FEA559CBB43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E1B62-8D51-49B7-C54C-27F313B4B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B6E03-B747-74BA-F888-9E499B2BC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F6D6BF-70E0-1042-8E14-C5D015A1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69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061" y="63159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556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799F49C-ACF2-F0E5-D6F8-E242D9C5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4" y="0"/>
            <a:ext cx="24288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>
            <a:extLst>
              <a:ext uri="{FF2B5EF4-FFF2-40B4-BE49-F238E27FC236}">
                <a16:creationId xmlns:a16="http://schemas.microsoft.com/office/drawing/2014/main" id="{0F82238E-F65F-78C0-6652-EC1B90AB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551" y="0"/>
            <a:ext cx="1285875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A group of people in a room&#10;&#10;Description automatically generated">
            <a:extLst>
              <a:ext uri="{FF2B5EF4-FFF2-40B4-BE49-F238E27FC236}">
                <a16:creationId xmlns:a16="http://schemas.microsoft.com/office/drawing/2014/main" id="{77EB19F4-DC24-1D38-E64C-63D0133E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100"/>
            <a:ext cx="2990678" cy="16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DCE4F69E-808C-A722-493A-7B201289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45" y="798100"/>
            <a:ext cx="3015684" cy="16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110F34F-CBDC-F175-0ADB-46ECB6A4B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98" y="798100"/>
            <a:ext cx="2990677" cy="16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9E63DB7F-1D44-A9F5-E8E0-5BAA05D13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749" y="798100"/>
            <a:ext cx="2990677" cy="168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8970FA7-031F-E116-CABC-D7CFF6DE170E}"/>
              </a:ext>
            </a:extLst>
          </p:cNvPr>
          <p:cNvSpPr>
            <a:spLocks noGrp="1"/>
          </p:cNvSpPr>
          <p:nvPr/>
        </p:nvSpPr>
        <p:spPr>
          <a:xfrm>
            <a:off x="1033358" y="4257287"/>
            <a:ext cx="10515600" cy="1384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algn="ctr"/>
            <a:r>
              <a:rPr lang="en-US" dirty="0"/>
              <a:t>Sen Chiao</a:t>
            </a:r>
          </a:p>
          <a:p>
            <a:pPr algn="ctr"/>
            <a:r>
              <a:rPr lang="en-US" dirty="0" err="1">
                <a:ea typeface="Calibri" panose="020F0502020204030204"/>
                <a:cs typeface="Calibri" panose="020F0502020204030204"/>
              </a:rPr>
              <a:t>Aara’L</a:t>
            </a:r>
            <a:r>
              <a:rPr lang="en-US" dirty="0">
                <a:ea typeface="Calibri" panose="020F0502020204030204"/>
                <a:cs typeface="Calibri" panose="020F0502020204030204"/>
              </a:rPr>
              <a:t> Yarber, Nakul Karle, Feng Hsiao, Oscar Chimborazo</a:t>
            </a:r>
          </a:p>
          <a:p>
            <a:pPr algn="ctr"/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A6F8532B-347D-E1DC-50AF-8E8454DD7915}"/>
              </a:ext>
            </a:extLst>
          </p:cNvPr>
          <p:cNvSpPr txBox="1"/>
          <p:nvPr/>
        </p:nvSpPr>
        <p:spPr>
          <a:xfrm>
            <a:off x="223442" y="5995418"/>
            <a:ext cx="74242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>
                <a:solidFill>
                  <a:schemeClr val="bg2"/>
                </a:solidFill>
                <a:effectLst/>
                <a:cs typeface="Arial" panose="020B0604020202020204" pitchFamily="34" charset="0"/>
              </a:rPr>
              <a:t>NCAS-M is supported by the U.S. Department of Commerce, National Oceanic and Atmospheric Administration, Educational Partnership Program under Agreement</a:t>
            </a:r>
            <a:r>
              <a:rPr lang="en-US" sz="1200" b="0" i="1" dirty="0">
                <a:solidFill>
                  <a:schemeClr val="bg2"/>
                </a:solidFill>
                <a:effectLst/>
              </a:rPr>
              <a:t> NA22SEC4810015</a:t>
            </a:r>
            <a:endParaRPr lang="en-US" sz="1200" i="1" dirty="0">
              <a:solidFill>
                <a:schemeClr val="bg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7F0C8-9BD9-C7C3-697B-5FF75F3B1197}"/>
              </a:ext>
            </a:extLst>
          </p:cNvPr>
          <p:cNvSpPr txBox="1"/>
          <p:nvPr/>
        </p:nvSpPr>
        <p:spPr>
          <a:xfrm>
            <a:off x="1990165" y="287229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Decades of Partnership with NOAA Line Offices: Challenges and Opportunities for the NOAA Center for Atmospheric Sciences and Meteorology (NCAS-M)</a:t>
            </a:r>
          </a:p>
        </p:txBody>
      </p:sp>
    </p:spTree>
    <p:extLst>
      <p:ext uri="{BB962C8B-B14F-4D97-AF65-F5344CB8AC3E}">
        <p14:creationId xmlns:p14="http://schemas.microsoft.com/office/powerpoint/2010/main" val="228864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E0E00-5DC2-D273-E1B3-B8629E09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" y="323979"/>
            <a:ext cx="5456712" cy="3105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03E805-8087-C4D6-FFC6-B0554926A11A}"/>
              </a:ext>
            </a:extLst>
          </p:cNvPr>
          <p:cNvSpPr txBox="1"/>
          <p:nvPr/>
        </p:nvSpPr>
        <p:spPr>
          <a:xfrm>
            <a:off x="465685" y="170091"/>
            <a:ext cx="407252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Ramp-Up period when the CML is actively evolving</a:t>
            </a:r>
          </a:p>
        </p:txBody>
      </p:sp>
      <p:pic>
        <p:nvPicPr>
          <p:cNvPr id="7" name="Picture 6" descr="A graph of a graph showing a number of different types of graphs&#10;&#10;AI-generated content may be incorrect.">
            <a:extLst>
              <a:ext uri="{FF2B5EF4-FFF2-40B4-BE49-F238E27FC236}">
                <a16:creationId xmlns:a16="http://schemas.microsoft.com/office/drawing/2014/main" id="{90E12142-A6B9-06BC-50F8-3AC3671AB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97" y="106576"/>
            <a:ext cx="5972942" cy="3770716"/>
          </a:xfrm>
          <a:prstGeom prst="rect">
            <a:avLst/>
          </a:prstGeom>
        </p:spPr>
      </p:pic>
      <p:pic>
        <p:nvPicPr>
          <p:cNvPr id="9" name="Picture 8" descr="A graph of a graph with blue lines&#10;&#10;AI-generated content may be incorrect.">
            <a:extLst>
              <a:ext uri="{FF2B5EF4-FFF2-40B4-BE49-F238E27FC236}">
                <a16:creationId xmlns:a16="http://schemas.microsoft.com/office/drawing/2014/main" id="{CB17E3D1-C080-6186-6304-111089448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50" y="3529018"/>
            <a:ext cx="4054245" cy="3267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FFF658-FB97-1E6C-2080-F2BCE012560A}"/>
              </a:ext>
            </a:extLst>
          </p:cNvPr>
          <p:cNvSpPr txBox="1"/>
          <p:nvPr/>
        </p:nvSpPr>
        <p:spPr>
          <a:xfrm>
            <a:off x="1178562" y="3877292"/>
            <a:ext cx="298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Usually in the QS period, exponent p is 2/3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DDCD07-9AC8-1D3D-7038-AE4F049A465B}"/>
              </a:ext>
            </a:extLst>
          </p:cNvPr>
          <p:cNvSpPr txBox="1"/>
          <p:nvPr/>
        </p:nvSpPr>
        <p:spPr>
          <a:xfrm>
            <a:off x="9559637" y="2072245"/>
            <a:ext cx="173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Variance profile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B32607-1E5D-160F-354A-83784D86D0B3}"/>
              </a:ext>
            </a:extLst>
          </p:cNvPr>
          <p:cNvSpPr txBox="1"/>
          <p:nvPr/>
        </p:nvSpPr>
        <p:spPr>
          <a:xfrm>
            <a:off x="5232807" y="4031180"/>
            <a:ext cx="6554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the morning ramp-up, we often see departure from the Kolmogorov-Obukhov </a:t>
            </a:r>
            <a:r>
              <a:rPr lang="en-US" sz="2400" b="1" dirty="0"/>
              <a:t>τ</a:t>
            </a:r>
            <a:r>
              <a:rPr lang="en-US" sz="2400" b="1" baseline="30000" dirty="0"/>
              <a:t>2/3</a:t>
            </a:r>
            <a:r>
              <a:rPr lang="en-US" baseline="30000" dirty="0"/>
              <a:t> </a:t>
            </a:r>
            <a:r>
              <a:rPr lang="en-US" dirty="0"/>
              <a:t>scaling</a:t>
            </a:r>
          </a:p>
          <a:p>
            <a:endParaRPr lang="en-US" baseline="30000" dirty="0"/>
          </a:p>
          <a:p>
            <a:r>
              <a:rPr lang="en-US" dirty="0"/>
              <a:t>Hypothesis: During the ramp-up period, z</a:t>
            </a:r>
            <a:r>
              <a:rPr lang="en-US" baseline="-25000" dirty="0"/>
              <a:t>i </a:t>
            </a:r>
            <a:r>
              <a:rPr lang="en-US" dirty="0"/>
              <a:t>evolves faster than the turbulence can equilibrate. </a:t>
            </a:r>
          </a:p>
          <a:p>
            <a:endParaRPr lang="en-US" dirty="0"/>
          </a:p>
          <a:p>
            <a:r>
              <a:rPr lang="en-US" dirty="0"/>
              <a:t>The inertial cascade is contaminated by entrainment and shear, so the ‘2/3’ becomes local and conditional, not universal.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F0C86C-E00F-9CDE-07A0-3CB40A2DF06D}"/>
              </a:ext>
            </a:extLst>
          </p:cNvPr>
          <p:cNvSpPr txBox="1"/>
          <p:nvPr/>
        </p:nvSpPr>
        <p:spPr>
          <a:xfrm>
            <a:off x="8081159" y="2756273"/>
            <a:ext cx="3727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Instrument noise and atmospheric variance cannot be resolved correctly</a:t>
            </a:r>
          </a:p>
        </p:txBody>
      </p:sp>
    </p:spTree>
    <p:extLst>
      <p:ext uri="{BB962C8B-B14F-4D97-AF65-F5344CB8AC3E}">
        <p14:creationId xmlns:p14="http://schemas.microsoft.com/office/powerpoint/2010/main" val="160080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197134" y="1186844"/>
            <a:ext cx="10084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40909"/>
            </a:pPr>
            <a:r>
              <a:rPr lang="en" sz="3227" dirty="0"/>
              <a:t>Mean UFS-AQM Ozone Bias by Hazard Mapping System (HMS) Smoke Category in EPA Region 3 (July 2023)</a:t>
            </a:r>
            <a:endParaRPr sz="3227" dirty="0"/>
          </a:p>
          <a:p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8229598" y="2245654"/>
            <a:ext cx="3736429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indent="-434329">
              <a:buSzPct val="100000"/>
            </a:pPr>
            <a:r>
              <a:rPr lang="en" dirty="0"/>
              <a:t>In July 2023, ozone was consistently overestimated in EPA Region 3.</a:t>
            </a:r>
            <a:endParaRPr dirty="0"/>
          </a:p>
          <a:p>
            <a:pPr indent="-434329">
              <a:buSzPct val="100000"/>
            </a:pPr>
            <a:r>
              <a:rPr lang="en" dirty="0"/>
              <a:t>Bias was smaller during heavy smoke events compared to light, medium, or no-smoke days.</a:t>
            </a:r>
            <a:endParaRPr dirty="0"/>
          </a:p>
          <a:p>
            <a:pPr indent="-434329">
              <a:buSzPct val="100000"/>
            </a:pPr>
            <a:r>
              <a:rPr lang="en" dirty="0"/>
              <a:t>This suggests wildfire smoke changes ozone chemistry in ways the model must better capture.</a:t>
            </a:r>
            <a:endParaRPr dirty="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t="7114"/>
          <a:stretch/>
        </p:blipFill>
        <p:spPr>
          <a:xfrm>
            <a:off x="415601" y="2384695"/>
            <a:ext cx="7624364" cy="4412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81934" y="306830"/>
            <a:ext cx="1327220" cy="13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9A67B0-5216-1FCC-1CC8-C306FD639A20}"/>
              </a:ext>
            </a:extLst>
          </p:cNvPr>
          <p:cNvSpPr txBox="1"/>
          <p:nvPr/>
        </p:nvSpPr>
        <p:spPr>
          <a:xfrm>
            <a:off x="193637" y="60637"/>
            <a:ext cx="11582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dirty="0"/>
              <a:t>Ozone Forecast Biases in UFS-AQM During Varying Smoke Conditions in EPA Region 3  </a:t>
            </a:r>
          </a:p>
          <a:p>
            <a:r>
              <a:rPr lang="en-US" sz="2400" dirty="0"/>
              <a:t>NCAS-M: </a:t>
            </a:r>
            <a:r>
              <a:rPr lang="en-US" sz="2400" dirty="0" err="1"/>
              <a:t>Aara’L</a:t>
            </a:r>
            <a:r>
              <a:rPr lang="en-US" sz="2400" dirty="0"/>
              <a:t> Yarber, Sen Chiao. OSTI: Jack Kain, Youngsun Jung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94752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40909"/>
            </a:pPr>
            <a:r>
              <a:rPr lang="en" sz="3227" dirty="0"/>
              <a:t>Diurnal Cycle of UFS-AQM Ozone Bias by HMS Smoke Category in EPA Region 3 (July 2023)</a:t>
            </a:r>
            <a:endParaRPr sz="3227" dirty="0"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8203733" y="1658533"/>
            <a:ext cx="3714000" cy="478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indent="-434329">
              <a:buSzPct val="100000"/>
            </a:pPr>
            <a:r>
              <a:rPr lang="en"/>
              <a:t>Biases larger in morning and evening, smaller midday.</a:t>
            </a:r>
            <a:endParaRPr/>
          </a:p>
          <a:p>
            <a:pPr indent="-434329">
              <a:buSzPct val="100000"/>
            </a:pPr>
            <a:r>
              <a:rPr lang="en"/>
              <a:t>On heavy smoke days, the model underestimates midday ozone.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u="sng"/>
              <a:t>Next steps:</a:t>
            </a:r>
            <a:r>
              <a:rPr lang="en"/>
              <a:t> We are now exploring if heavy smoke is suppressing ozone formation (likely by reducing photolysis). Insights may help improve NOAA’s air quality forecasting. 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85" y="1891333"/>
            <a:ext cx="7788156" cy="45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6218" y="306830"/>
            <a:ext cx="1327220" cy="13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727A1A-1FC4-0A5D-1772-DF159FD2FBC0}"/>
              </a:ext>
            </a:extLst>
          </p:cNvPr>
          <p:cNvSpPr txBox="1"/>
          <p:nvPr/>
        </p:nvSpPr>
        <p:spPr>
          <a:xfrm>
            <a:off x="607748" y="157369"/>
            <a:ext cx="111875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NCAS-M &amp; NOAA: Advancing Precipitation Estimation with Artificial Intelligence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EF7A1-7A8E-32BF-B141-3D574257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1" y="1031106"/>
            <a:ext cx="3687098" cy="4604950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D2D501A6-28BF-8B79-B351-1A04CE12F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1662" y="1031106"/>
            <a:ext cx="7204667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Challenge: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Radar-based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Quantitative Precipitation Estimation (QPE)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is limited in mountainous regions due to beam blockage, complex terrain, and atmospheric variability.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AI/ML Collaboration: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NCAS-M at Howard University collaborates with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NOAA’s National Severe Storms Laboratory (NSSL)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apply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Artificial Intelligence (AI) and Machine Learning (ML)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specifically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Convolutional Neural Networks (CNNs)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— trained on NOAA’s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Multi-</a:t>
            </a:r>
            <a:r>
              <a:rPr lang="en-US" altLang="en-US" sz="2000" b="1" dirty="0">
                <a:latin typeface="Arial" panose="020B0604020202020204" pitchFamily="34" charset="0"/>
              </a:rPr>
              <a:t>Radar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Multi-Sensor system (MRMS) data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improve QPE accuracy.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Impact for NOAA: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Joint NCAS-M–NSSL research leverages NOAA MRMS system. Uses NOAA high-performance computing (Orion). Supports NOAA’s mission to improve precipitation forecasts for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extreme events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(e.g.,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Atmospheric Rivers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E71E2D-A674-90F7-961A-163EC3F8A86F}"/>
              </a:ext>
            </a:extLst>
          </p:cNvPr>
          <p:cNvSpPr txBox="1"/>
          <p:nvPr/>
        </p:nvSpPr>
        <p:spPr>
          <a:xfrm>
            <a:off x="506524" y="5717458"/>
            <a:ext cx="3666245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Radar Quality Index (RQI) over the U.S. Northwest, illustrating terrain-induced radar coverage limitations.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E71D13-FC0C-991D-440E-7A607CE7BA76}"/>
              </a:ext>
            </a:extLst>
          </p:cNvPr>
          <p:cNvSpPr txBox="1"/>
          <p:nvPr/>
        </p:nvSpPr>
        <p:spPr>
          <a:xfrm>
            <a:off x="1615966" y="580372"/>
            <a:ext cx="9270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NCAS-M: Oscar Chimborazo,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 Sen Chiao;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 NSSL: Andrew Osborne, Jian Zhang, Robert Clark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3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3D307A-497F-5540-D92D-DB022FC1C38E}"/>
              </a:ext>
            </a:extLst>
          </p:cNvPr>
          <p:cNvSpPr txBox="1"/>
          <p:nvPr/>
        </p:nvSpPr>
        <p:spPr>
          <a:xfrm>
            <a:off x="883607" y="279988"/>
            <a:ext cx="6094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Current AI/ML Research Highlights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691D6-6F53-A0FD-7BAF-4B7C573AE212}"/>
              </a:ext>
            </a:extLst>
          </p:cNvPr>
          <p:cNvSpPr txBox="1"/>
          <p:nvPr/>
        </p:nvSpPr>
        <p:spPr>
          <a:xfrm>
            <a:off x="5614219" y="741653"/>
            <a:ext cx="648864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/>
              <a:t>AI/ML Model Development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CNN trained on 29 variables, including </a:t>
            </a:r>
            <a:r>
              <a:rPr lang="en-US" sz="2000" b="1" dirty="0"/>
              <a:t>MRMS-derived predictors</a:t>
            </a:r>
            <a:r>
              <a:rPr lang="en-US" sz="2000" dirty="0"/>
              <a:t>, terrain, and atmospheric fields.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Trained two model variants based on loss functions (MAE, </a:t>
            </a:r>
            <a:r>
              <a:rPr lang="en-US" sz="2000" dirty="0" err="1"/>
              <a:t>fMAE</a:t>
            </a:r>
            <a:r>
              <a:rPr lang="en-US" sz="2000" dirty="0"/>
              <a:t>) plus a hybrid (</a:t>
            </a:r>
            <a:r>
              <a:rPr lang="en-US" sz="2000" dirty="0" err="1"/>
              <a:t>MAE+fMAE</a:t>
            </a:r>
            <a:r>
              <a:rPr lang="en-US" sz="2000" dirty="0"/>
              <a:t>) product and ensemble multi-seed procedure.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Evaluated precipitation events, several linked to </a:t>
            </a:r>
            <a:r>
              <a:rPr lang="en-US" sz="2000" b="1" dirty="0"/>
              <a:t>Atmospheric Rivers (ARs)</a:t>
            </a:r>
            <a:r>
              <a:rPr lang="en-US" sz="2000" dirty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dirty="0"/>
              <a:t>Preliminary Findings: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CNNs lowered MAE and fractional MAE compared to MRMS Q3EVAP in several cases.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Correlation with gauges increased; MBR shifted toward unity.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Larger k improves the central tendency of the four metrics (MBR, MAE, CC, </a:t>
            </a:r>
            <a:r>
              <a:rPr lang="en-US" sz="2000" dirty="0" err="1"/>
              <a:t>fMAE</a:t>
            </a:r>
            <a:r>
              <a:rPr lang="en-US" sz="2000" dirty="0"/>
              <a:t>); however, variability is still a challenge that needs to be addressed.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AC32A-D78F-7C3B-53DE-27F914B70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49" y="894789"/>
            <a:ext cx="5263345" cy="387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72344D-3DC9-2F83-9B3A-EBBF669DD2D0}"/>
              </a:ext>
            </a:extLst>
          </p:cNvPr>
          <p:cNvSpPr txBox="1"/>
          <p:nvPr/>
        </p:nvSpPr>
        <p:spPr>
          <a:xfrm>
            <a:off x="449196" y="4919364"/>
            <a:ext cx="50632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/>
              <a:t>Performance improves with ensemble size k, with </a:t>
            </a:r>
            <a:r>
              <a:rPr lang="en-US" sz="1700" dirty="0" err="1"/>
              <a:t>fMAE</a:t>
            </a:r>
            <a:r>
              <a:rPr lang="en-US" sz="1700" dirty="0"/>
              <a:t> models achieving the lowest bias. Ensemble experiments with ~36 members show the best performance so far, </a:t>
            </a:r>
            <a:r>
              <a:rPr lang="en-US" sz="1600" dirty="0"/>
              <a:t>but variability across events remains and motivates exploring ensembles beyond 40 members.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8138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93FED4-57B3-9B32-4C16-404C4F79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75" y="798100"/>
            <a:ext cx="10515600" cy="2653600"/>
          </a:xfrm>
        </p:spPr>
        <p:txBody>
          <a:bodyPr>
            <a:normAutofit fontScale="90000"/>
          </a:bodyPr>
          <a:lstStyle/>
          <a:p>
            <a:r>
              <a:rPr lang="en-US" b="0" i="1" dirty="0"/>
              <a:t>In spite of the dynamic environment…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NCAS-M continues to provide academic support, mentorship, internships, research experiences, and community outreach aligned with NOAA’s goals.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The center serving as conduit to build a diverse, highly skilled workforce equipped to advance NOAA’s goals in weather prediction, environmental protection, and community resilience.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98DE82E-F81B-C52C-B32B-1E1043F0BFE5}"/>
              </a:ext>
            </a:extLst>
          </p:cNvPr>
          <p:cNvSpPr txBox="1">
            <a:spLocks/>
          </p:cNvSpPr>
          <p:nvPr/>
        </p:nvSpPr>
        <p:spPr>
          <a:xfrm>
            <a:off x="580691" y="4063771"/>
            <a:ext cx="10515600" cy="1509339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algn="ctr"/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</a:p>
        </p:txBody>
      </p:sp>
      <p:pic>
        <p:nvPicPr>
          <p:cNvPr id="8" name="Google Shape;98;p6" descr="NCAS-M_Version2.jpg">
            <a:extLst>
              <a:ext uri="{FF2B5EF4-FFF2-40B4-BE49-F238E27FC236}">
                <a16:creationId xmlns:a16="http://schemas.microsoft.com/office/drawing/2014/main" id="{B0826570-7DBB-EF64-8C3D-438E66C827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40389"/>
          <a:stretch/>
        </p:blipFill>
        <p:spPr>
          <a:xfrm>
            <a:off x="708764" y="4671085"/>
            <a:ext cx="1700474" cy="4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NOAA Cooperative Science Center in Atmospheric Sciences and Meteorology  (NCAS-M) Fellows Handbook (2021-2022)">
            <a:extLst>
              <a:ext uri="{FF2B5EF4-FFF2-40B4-BE49-F238E27FC236}">
                <a16:creationId xmlns:a16="http://schemas.microsoft.com/office/drawing/2014/main" id="{C108A571-314B-01C3-54A5-08A94435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949" y="4445813"/>
            <a:ext cx="735490" cy="7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18;g8623462326_0_320">
            <a:extLst>
              <a:ext uri="{FF2B5EF4-FFF2-40B4-BE49-F238E27FC236}">
                <a16:creationId xmlns:a16="http://schemas.microsoft.com/office/drawing/2014/main" id="{D7FB4CBF-06F6-6BA8-30A2-69CB6B7CE7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5542" y="4843312"/>
            <a:ext cx="741887" cy="16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9;g8623462326_0_320">
            <a:extLst>
              <a:ext uri="{FF2B5EF4-FFF2-40B4-BE49-F238E27FC236}">
                <a16:creationId xmlns:a16="http://schemas.microsoft.com/office/drawing/2014/main" id="{08FDACED-0894-D0B9-8458-94D2048C38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9978" y="4671084"/>
            <a:ext cx="418345" cy="414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0;g8623462326_0_320">
            <a:extLst>
              <a:ext uri="{FF2B5EF4-FFF2-40B4-BE49-F238E27FC236}">
                <a16:creationId xmlns:a16="http://schemas.microsoft.com/office/drawing/2014/main" id="{9EF90193-338B-8D0F-B604-E7885398E5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0138" y="4726553"/>
            <a:ext cx="499906" cy="39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 descr="http://ncas-m.org/wp-content/uploads/2017/11/UMD.png">
            <a:extLst>
              <a:ext uri="{FF2B5EF4-FFF2-40B4-BE49-F238E27FC236}">
                <a16:creationId xmlns:a16="http://schemas.microsoft.com/office/drawing/2014/main" id="{11ADFABC-5811-5891-040C-3422FD7F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63" y="4798544"/>
            <a:ext cx="1125023" cy="1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Brand Identity | University at Albany">
            <a:extLst>
              <a:ext uri="{FF2B5EF4-FFF2-40B4-BE49-F238E27FC236}">
                <a16:creationId xmlns:a16="http://schemas.microsoft.com/office/drawing/2014/main" id="{87C252ED-BB26-AED2-79AD-5995693A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63" y="4795768"/>
            <a:ext cx="1398560" cy="2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2208522-7C45-5EA6-1A94-4500529A3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122" y="4823724"/>
            <a:ext cx="987510" cy="30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an Jose State University Reviews | GradReports">
            <a:extLst>
              <a:ext uri="{FF2B5EF4-FFF2-40B4-BE49-F238E27FC236}">
                <a16:creationId xmlns:a16="http://schemas.microsoft.com/office/drawing/2014/main" id="{DDC98CE1-E5AB-CEF0-A948-1FBB18C04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780" y="4749014"/>
            <a:ext cx="1083769" cy="37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http://ncas-m.org/wp-content/uploads/2017/12/highres-Clocktower-Copy_1458752778437_1136905_ver1.0.jpg">
            <a:extLst>
              <a:ext uri="{FF2B5EF4-FFF2-40B4-BE49-F238E27FC236}">
                <a16:creationId xmlns:a16="http://schemas.microsoft.com/office/drawing/2014/main" id="{BFB038C7-02F3-4C51-E64B-9B3C635B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13" y="4329999"/>
            <a:ext cx="851306" cy="8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7CEFC2-FF42-A23A-C8B6-4EC6821DFB83}"/>
              </a:ext>
            </a:extLst>
          </p:cNvPr>
          <p:cNvSpPr txBox="1"/>
          <p:nvPr/>
        </p:nvSpPr>
        <p:spPr>
          <a:xfrm>
            <a:off x="1079733" y="6259841"/>
            <a:ext cx="10765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effectLst/>
              </a:rPr>
              <a:t>NCAS-M is supported by the U.S. Department of Commerce, National Oceanic and Atmospheric Administration, Educational Partnership Program under Agreement No. NA22SEC4810015.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5278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2456BC-A18F-1D5F-FE55-FB20BDB6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0" dirty="0">
                <a:solidFill>
                  <a:schemeClr val="accent1"/>
                </a:solidFill>
              </a:rPr>
              <a:t>Presentation Overview</a:t>
            </a:r>
            <a:endParaRPr lang="en-US" sz="48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90677-99CE-FA53-3F4F-86072AAA0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8400" y="1678193"/>
            <a:ext cx="9374000" cy="436400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Brief History of NCAS-M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Goal and objectives of NCAS-M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Education and training framework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Some updates on current research projects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Summary: Challenges, priorities, and opportunities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297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C9CE4-8AF4-7817-4B09-980273EF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26" y="208723"/>
            <a:ext cx="10929730" cy="1325563"/>
          </a:xfrm>
        </p:spPr>
        <p:txBody>
          <a:bodyPr>
            <a:normAutofit/>
          </a:bodyPr>
          <a:lstStyle/>
          <a:p>
            <a:r>
              <a:rPr lang="en-US" sz="3600" i="0" u="none" strike="noStrike" cap="none" dirty="0">
                <a:solidFill>
                  <a:schemeClr val="accent1">
                    <a:lumMod val="75000"/>
                  </a:schemeClr>
                </a:solidFill>
                <a:latin typeface="Arial"/>
                <a:ea typeface="Proxima Nova"/>
                <a:cs typeface="Proxima Nova"/>
                <a:sym typeface="Proxima Nova"/>
              </a:rPr>
              <a:t>Research Themes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186E-78CE-F898-1EAE-6248C5420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26" y="1298149"/>
            <a:ext cx="7361583" cy="5161583"/>
          </a:xfrm>
        </p:spPr>
        <p:txBody>
          <a:bodyPr>
            <a:normAutofit fontScale="85000"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NCAS-M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collaborates with NOAA Line offices in support of the mission in three thematic areas:</a:t>
            </a:r>
          </a:p>
          <a:p>
            <a:pPr marL="457200" lvl="0" indent="-330200" algn="l" rtl="0"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Innovative observations for advancing climate, weather, and air quality analysis and prediction.</a:t>
            </a: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Interdisciplinary scientific research to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rPr>
              <a:t>strengthen NOAA 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odeling and forecasting activities for building community resilience against extreme weather, water, atmospheric, and climate events.</a:t>
            </a: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unito Sans"/>
              <a:buAutoNum type="arabicPeriod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highlight>
                  <a:schemeClr val="lt1"/>
                </a:highlight>
                <a:latin typeface="Nunito Sans"/>
                <a:ea typeface="Nunito Sans"/>
                <a:cs typeface="Nunito Sans"/>
                <a:sym typeface="Nunito Sans"/>
              </a:rPr>
              <a:t>Integrated research in support of building public safety through Impact-Based Decision Support Services (IDSS).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" name="Google Shape;74;p8">
            <a:extLst>
              <a:ext uri="{FF2B5EF4-FFF2-40B4-BE49-F238E27FC236}">
                <a16:creationId xmlns:a16="http://schemas.microsoft.com/office/drawing/2014/main" id="{CBF4BC84-B8A3-C3F9-06FB-93CBE79572D2}"/>
              </a:ext>
            </a:extLst>
          </p:cNvPr>
          <p:cNvSpPr txBox="1"/>
          <p:nvPr/>
        </p:nvSpPr>
        <p:spPr>
          <a:xfrm>
            <a:off x="8140630" y="5699228"/>
            <a:ext cx="33249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Proxima Nova"/>
                <a:ea typeface="Proxima Nova"/>
                <a:cs typeface="Proxima Nova"/>
                <a:sym typeface="Proxima Nova"/>
              </a:rPr>
              <a:t>NCAS-M at Howard University and the HU Beltsville Campus</a:t>
            </a:r>
            <a:endParaRPr sz="1200" i="0" u="none" strike="noStrike" cap="none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CFFD3BB-C5FC-A054-BAAD-371D18A6F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85" y="548492"/>
            <a:ext cx="3213170" cy="2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A72158-4DC5-58FF-FD5A-D02AB765D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84" y="3151621"/>
            <a:ext cx="3213171" cy="240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37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BA14-1DF1-64E5-8457-1ACC0908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66" y="830373"/>
            <a:ext cx="9374000" cy="1332400"/>
          </a:xfrm>
        </p:spPr>
        <p:txBody>
          <a:bodyPr>
            <a:normAutofit/>
          </a:bodyPr>
          <a:lstStyle/>
          <a:p>
            <a:r>
              <a:rPr lang="en-US" sz="3200" b="0" dirty="0"/>
              <a:t>NCAS-M Highlights​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7C280-AB89-359F-8642-DE9AC4EB5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174" y="1734600"/>
            <a:ext cx="11467652" cy="3388800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en-US" sz="8000" dirty="0"/>
              <a:t>Since its inception in 2001, hundreds of NCAS-M graduate and undergraduate students from Howard University and our partners have benefitted from NOAA-sponsored fellowships, internships, and other opportunities. ​</a:t>
            </a:r>
          </a:p>
          <a:p>
            <a:pPr fontAlgn="base"/>
            <a:r>
              <a:rPr lang="en-US" sz="8000" dirty="0"/>
              <a:t>Between 2016 and 2019 alone the program supported 95 students: 30 Ph.D., 24 MS, 41 BS. ​</a:t>
            </a:r>
          </a:p>
          <a:p>
            <a:pPr fontAlgn="base"/>
            <a:r>
              <a:rPr lang="en-US" sz="8000" dirty="0"/>
              <a:t>The atmospheric science graduate program with support from NCAS-M has produced approximately 54% of the African American Ph.Ds. in Atmospheric Sciences that have matriculated in the US over the past decade.​</a:t>
            </a:r>
          </a:p>
          <a:p>
            <a:pPr fontAlgn="base"/>
            <a:r>
              <a:rPr lang="en-US" sz="8000" dirty="0"/>
              <a:t>Additionally, the program has nationally supported the graduation of 20% of Latinx recipients who earned PhD degrees in Atmospheric Sciences. ​</a:t>
            </a:r>
          </a:p>
          <a:p>
            <a:pPr fontAlgn="base"/>
            <a:r>
              <a:rPr lang="en-US" sz="8000" dirty="0"/>
              <a:t>Close to 96% of the students have found employment in a technical field related to their study.​</a:t>
            </a:r>
          </a:p>
          <a:p>
            <a:pPr fontAlgn="base"/>
            <a:r>
              <a:rPr lang="en-US" sz="8000" dirty="0"/>
              <a:t>The NOAA award has provided research opportunities to both faculty and students, which have resulted in publications and data products that are used by NOAA.​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498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87C530-9FD9-C939-47AC-6AFBC0E3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673" y="2830100"/>
            <a:ext cx="9374000" cy="1332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Some on-going projects with NOAA Line Offices</a:t>
            </a:r>
            <a:br>
              <a:rPr lang="en-US" sz="40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2490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753397-FD0B-57F1-2655-E4757CA2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17" y="365125"/>
            <a:ext cx="1175886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Advancing Hurricane Structure and Intensity Forecasts</a:t>
            </a:r>
            <a:br>
              <a:rPr lang="en-US" dirty="0"/>
            </a:br>
            <a:r>
              <a:rPr lang="en-US" sz="3300" dirty="0"/>
              <a:t>NCAS-M: Feng Hsiao, Sen Chiao</a:t>
            </a:r>
            <a:br>
              <a:rPr lang="en-US" sz="3300" dirty="0"/>
            </a:br>
            <a:r>
              <a:rPr lang="en-US" sz="3300" dirty="0"/>
              <a:t>EMC: Bin Liu, Zack Zhang</a:t>
            </a:r>
            <a:br>
              <a:rPr lang="en-US" sz="3300" dirty="0"/>
            </a:br>
            <a:r>
              <a:rPr lang="en-US" sz="3300" dirty="0"/>
              <a:t>PSU: Xingchao Chen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7693ED-D7D8-1529-3200-17475FD79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3600" b="1" dirty="0"/>
              <a:t>Current Projects: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Project 1: Hurricane Data Assimilation (CADRE: HAFS-JEDI)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Focus:</a:t>
            </a:r>
          </a:p>
          <a:p>
            <a:pPr marL="1200150" lvl="2" indent="-285750"/>
            <a:r>
              <a:rPr lang="en-US" dirty="0"/>
              <a:t>Optimize dropsonde data assimilation in JEDI by migrating and adapting proven quality control (QC) and observation error methodologies from the GSI system.</a:t>
            </a:r>
          </a:p>
          <a:p>
            <a:pPr marL="1200150" lvl="2" indent="-285750"/>
            <a:r>
              <a:rPr lang="en-US" dirty="0"/>
              <a:t>Improving initial conditions by better utilizing all-sky satellite observations, particularly in challenging stormy environments.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Project 2: Hurricane Physics Parameterization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Focus</a:t>
            </a:r>
            <a:r>
              <a:rPr lang="en-US" dirty="0"/>
              <a:t>: Evaluating and improving the representation of sub-grid scale processes, especially convection, critical for realistic hurricane inner-core structure and evolution.</a:t>
            </a:r>
          </a:p>
        </p:txBody>
      </p:sp>
    </p:spTree>
    <p:extLst>
      <p:ext uri="{BB962C8B-B14F-4D97-AF65-F5344CB8AC3E}">
        <p14:creationId xmlns:p14="http://schemas.microsoft.com/office/powerpoint/2010/main" val="147091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E5D753-0186-2E7E-1F2C-A77F597C8A58}"/>
              </a:ext>
            </a:extLst>
          </p:cNvPr>
          <p:cNvGrpSpPr/>
          <p:nvPr/>
        </p:nvGrpSpPr>
        <p:grpSpPr>
          <a:xfrm>
            <a:off x="2744781" y="1941850"/>
            <a:ext cx="3060000" cy="2634542"/>
            <a:chOff x="3048000" y="1851224"/>
            <a:chExt cx="3060000" cy="26345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4680E9-FD34-36D2-0BC9-CAD5B457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4"/>
            <a:stretch>
              <a:fillRect/>
            </a:stretch>
          </p:blipFill>
          <p:spPr>
            <a:xfrm>
              <a:off x="3048000" y="1851224"/>
              <a:ext cx="3060000" cy="26345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21B97E-5BF7-45E5-983F-D4C810A54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930"/>
            <a:stretch>
              <a:fillRect/>
            </a:stretch>
          </p:blipFill>
          <p:spPr>
            <a:xfrm>
              <a:off x="3048000" y="1851224"/>
              <a:ext cx="3060000" cy="36933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0EE7475-225E-68A2-57D1-D04A0D0BF44B}"/>
              </a:ext>
            </a:extLst>
          </p:cNvPr>
          <p:cNvGrpSpPr/>
          <p:nvPr/>
        </p:nvGrpSpPr>
        <p:grpSpPr>
          <a:xfrm>
            <a:off x="12000" y="1851224"/>
            <a:ext cx="3060000" cy="2725168"/>
            <a:chOff x="-12000" y="2128361"/>
            <a:chExt cx="3060000" cy="27251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C83693-8C65-DD4C-FE05-F233924D3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42"/>
            <a:stretch>
              <a:fillRect/>
            </a:stretch>
          </p:blipFill>
          <p:spPr>
            <a:xfrm>
              <a:off x="-12000" y="2128361"/>
              <a:ext cx="3060000" cy="272516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45FCE2-B06B-5408-639E-ED2CBAC05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930"/>
            <a:stretch>
              <a:fillRect/>
            </a:stretch>
          </p:blipFill>
          <p:spPr>
            <a:xfrm>
              <a:off x="-12000" y="2216497"/>
              <a:ext cx="3060000" cy="36933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44A8A0D-0B65-6303-4879-2EFC14DE28FC}"/>
              </a:ext>
            </a:extLst>
          </p:cNvPr>
          <p:cNvSpPr txBox="1"/>
          <p:nvPr/>
        </p:nvSpPr>
        <p:spPr>
          <a:xfrm>
            <a:off x="909276" y="2013368"/>
            <a:ext cx="125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DA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16E699-E768-ABD6-7732-B0356BDCA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76" y="-358052"/>
            <a:ext cx="10515600" cy="1325563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73B77E7-2F51-9167-298B-0A7D36AEBC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175381" y="656672"/>
            <a:ext cx="6096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Hurricane Physics Parameterization Project: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Key Activities: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Case Study Focus: Evaluating scheme performance on the inner-core structure of Hurricane Berly (2024).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6" descr="A map of a person with colored lines&#10;&#10;Description automatically generated with medium confidence">
            <a:extLst>
              <a:ext uri="{FF2B5EF4-FFF2-40B4-BE49-F238E27FC236}">
                <a16:creationId xmlns:a16="http://schemas.microsoft.com/office/drawing/2014/main" id="{218DD08D-2607-20DF-2C6B-0B5D7BF38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305" y="1879287"/>
            <a:ext cx="4051730" cy="3806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BABC6-1B5F-A802-9C33-24356D1E6086}"/>
              </a:ext>
            </a:extLst>
          </p:cNvPr>
          <p:cNvSpPr txBox="1"/>
          <p:nvPr/>
        </p:nvSpPr>
        <p:spPr>
          <a:xfrm>
            <a:off x="12000" y="67895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Hurricane Data Assimilation (DA) Project: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Key </a:t>
            </a:r>
            <a:r>
              <a:rPr lang="en-US" altLang="en-US" b="1" dirty="0"/>
              <a:t>Activities: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/>
              <a:t>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onducted a test run </a:t>
            </a:r>
            <a:r>
              <a:rPr lang="en-US" altLang="en-US" dirty="0"/>
              <a:t>to forecast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Hurricane Beryl genesis using 6-km HAFS.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B0EA3-039C-4555-09F4-24DC8DC733CB}"/>
              </a:ext>
            </a:extLst>
          </p:cNvPr>
          <p:cNvSpPr txBox="1"/>
          <p:nvPr/>
        </p:nvSpPr>
        <p:spPr>
          <a:xfrm>
            <a:off x="3639303" y="2048503"/>
            <a:ext cx="1256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6hr DA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5C06C6-53B8-CB20-ABA2-0B22CAAE15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54" y="1982235"/>
            <a:ext cx="2170630" cy="21706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57D9071-511D-7E8C-0982-459322E06005}"/>
              </a:ext>
            </a:extLst>
          </p:cNvPr>
          <p:cNvSpPr/>
          <p:nvPr/>
        </p:nvSpPr>
        <p:spPr>
          <a:xfrm>
            <a:off x="1435800" y="2906069"/>
            <a:ext cx="304800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7E7832-3A01-BA45-1E2D-C508BE371392}"/>
              </a:ext>
            </a:extLst>
          </p:cNvPr>
          <p:cNvSpPr/>
          <p:nvPr/>
        </p:nvSpPr>
        <p:spPr>
          <a:xfrm>
            <a:off x="4187327" y="2921584"/>
            <a:ext cx="304800" cy="371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FEC497-BA3F-47BE-4845-B82B74A08521}"/>
              </a:ext>
            </a:extLst>
          </p:cNvPr>
          <p:cNvSpPr txBox="1"/>
          <p:nvPr/>
        </p:nvSpPr>
        <p:spPr>
          <a:xfrm>
            <a:off x="6041876" y="4207060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GOES-16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2159C-3F23-4ED3-5BBD-5206189E240E}"/>
              </a:ext>
            </a:extLst>
          </p:cNvPr>
          <p:cNvSpPr txBox="1"/>
          <p:nvPr/>
        </p:nvSpPr>
        <p:spPr>
          <a:xfrm>
            <a:off x="16952" y="4686174"/>
            <a:ext cx="65821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dirty="0"/>
              <a:t>Migrate GSI's quality control (QC) procedures and dynamic observation error to the JEDI framework.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A57C0-9EE2-1C0F-75BF-5A85AA3FDEA5}"/>
              </a:ext>
            </a:extLst>
          </p:cNvPr>
          <p:cNvGrpSpPr/>
          <p:nvPr/>
        </p:nvGrpSpPr>
        <p:grpSpPr>
          <a:xfrm>
            <a:off x="3984575" y="5322154"/>
            <a:ext cx="4051731" cy="1484934"/>
            <a:chOff x="1893820" y="3219679"/>
            <a:chExt cx="8775180" cy="3348000"/>
          </a:xfrm>
        </p:grpSpPr>
        <p:pic>
          <p:nvPicPr>
            <p:cNvPr id="23" name="Picture 22" descr="A graph of a number of numbers and a bar graph&#10;&#10;AI-generated content may be incorrect.">
              <a:extLst>
                <a:ext uri="{FF2B5EF4-FFF2-40B4-BE49-F238E27FC236}">
                  <a16:creationId xmlns:a16="http://schemas.microsoft.com/office/drawing/2014/main" id="{2F0BD125-476A-A73B-3BB1-0361FB3AB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3820" y="3219679"/>
              <a:ext cx="4464000" cy="3348000"/>
            </a:xfrm>
            <a:prstGeom prst="rect">
              <a:avLst/>
            </a:prstGeom>
          </p:spPr>
        </p:pic>
        <p:pic>
          <p:nvPicPr>
            <p:cNvPr id="24" name="Picture 23" descr="A graph of a number of numbers and a number of numbers&#10;&#10;AI-generated content may be incorrect.">
              <a:extLst>
                <a:ext uri="{FF2B5EF4-FFF2-40B4-BE49-F238E27FC236}">
                  <a16:creationId xmlns:a16="http://schemas.microsoft.com/office/drawing/2014/main" id="{CD491BAB-6F99-0870-5224-0AE30B59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05000" y="3219679"/>
              <a:ext cx="4464000" cy="33480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8FBEF51-BD2E-D4C1-EF52-5CDDCE582437}"/>
              </a:ext>
            </a:extLst>
          </p:cNvPr>
          <p:cNvGrpSpPr/>
          <p:nvPr/>
        </p:nvGrpSpPr>
        <p:grpSpPr>
          <a:xfrm>
            <a:off x="135596" y="5332505"/>
            <a:ext cx="4051731" cy="1484934"/>
            <a:chOff x="1914673" y="3893991"/>
            <a:chExt cx="4051731" cy="1484934"/>
          </a:xfrm>
        </p:grpSpPr>
        <p:pic>
          <p:nvPicPr>
            <p:cNvPr id="25" name="Picture 24" descr="A graph of a number of numbers&#10;&#10;AI-generated content may be incorrect.">
              <a:extLst>
                <a:ext uri="{FF2B5EF4-FFF2-40B4-BE49-F238E27FC236}">
                  <a16:creationId xmlns:a16="http://schemas.microsoft.com/office/drawing/2014/main" id="{B506E651-4A42-5043-BBA0-8F8E66EB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14673" y="3893991"/>
              <a:ext cx="2061146" cy="1484934"/>
            </a:xfrm>
            <a:prstGeom prst="rect">
              <a:avLst/>
            </a:prstGeom>
          </p:spPr>
        </p:pic>
        <p:pic>
          <p:nvPicPr>
            <p:cNvPr id="26" name="Picture 25" descr="A graph of a number of numbers&#10;&#10;AI-generated content may be incorrect.">
              <a:extLst>
                <a:ext uri="{FF2B5EF4-FFF2-40B4-BE49-F238E27FC236}">
                  <a16:creationId xmlns:a16="http://schemas.microsoft.com/office/drawing/2014/main" id="{6E6448B3-218E-1C22-8F69-729DB76C8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05258" y="3893991"/>
              <a:ext cx="2061146" cy="148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36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0578-98DE-7800-6CC5-FE06822C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Towards an Integrated Research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CB1B6-5051-7FD3-5183-D373BEE3D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/>
              <a:t>Opportunities:</a:t>
            </a:r>
            <a:endParaRPr lang="en-US" dirty="0"/>
          </a:p>
          <a:p>
            <a:r>
              <a:rPr lang="en-US" b="1" dirty="0"/>
              <a:t>Leveraging Improved Initial Conditions:</a:t>
            </a:r>
            <a:r>
              <a:rPr lang="en-US" dirty="0"/>
              <a:t> DA advancements provide better starting points to </a:t>
            </a:r>
            <a:r>
              <a:rPr lang="en-US" i="1" dirty="0"/>
              <a:t>evaluate</a:t>
            </a:r>
            <a:r>
              <a:rPr lang="en-US" dirty="0"/>
              <a:t> the impact of different physics schemes, particularly during rapid intensification period.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Physics Informing DA:</a:t>
            </a:r>
            <a:r>
              <a:rPr lang="en-US" dirty="0"/>
              <a:t> Characteristics of different physics schemes (e.g., their impact on background error statistics or spin-up) can inform optimal DA strategies.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Shared Testbeds:</a:t>
            </a:r>
            <a:r>
              <a:rPr lang="en-US" dirty="0"/>
              <a:t> Case studies (Berly 2024, Ian 2022) can serve as testbeds for evaluating the </a:t>
            </a:r>
            <a:r>
              <a:rPr lang="en-US" i="1" dirty="0"/>
              <a:t>combined</a:t>
            </a:r>
            <a:r>
              <a:rPr lang="en-US" dirty="0"/>
              <a:t> impact of improved DA and optimized physics.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40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B14858D-704F-A50A-9014-BAC6E481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375" y="544898"/>
            <a:ext cx="4110625" cy="3082969"/>
          </a:xfrm>
          <a:prstGeom prst="rect">
            <a:avLst/>
          </a:prstGeom>
        </p:spPr>
      </p:pic>
      <p:pic>
        <p:nvPicPr>
          <p:cNvPr id="5" name="Picture 4" descr="A chart of water vapor mixing&#10;&#10;AI-generated content may be incorrect.">
            <a:extLst>
              <a:ext uri="{FF2B5EF4-FFF2-40B4-BE49-F238E27FC236}">
                <a16:creationId xmlns:a16="http://schemas.microsoft.com/office/drawing/2014/main" id="{C1177C67-4110-9094-836E-98FF5703B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3" y="649952"/>
            <a:ext cx="4343143" cy="2861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5E43F-8C5D-6ACB-E5AD-7D73F98B6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817" y="137657"/>
            <a:ext cx="11480104" cy="532356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Higher-Order Turbulence Statistics in the Convective Mixed Layer: Insights from Raman Lidar During Ramp-Up (RU) Quasi-Stationary(QS) Periods (NCAS-M: Nakul Karle, Sen Chiao. OAR/GSL: David Turner, Duane Rosenberg, and Isidora Jankov) </a:t>
            </a:r>
          </a:p>
        </p:txBody>
      </p:sp>
      <p:pic>
        <p:nvPicPr>
          <p:cNvPr id="7" name="Picture 6" descr="A graph of different colors and lines&#10;&#10;AI-generated content may be incorrect.">
            <a:extLst>
              <a:ext uri="{FF2B5EF4-FFF2-40B4-BE49-F238E27FC236}">
                <a16:creationId xmlns:a16="http://schemas.microsoft.com/office/drawing/2014/main" id="{4CD2C189-8D34-43FE-F625-99CE2D1C7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42911"/>
            <a:ext cx="3331924" cy="3312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1E4D0-8D52-DB69-D7FF-E57989162301}"/>
              </a:ext>
            </a:extLst>
          </p:cNvPr>
          <p:cNvSpPr txBox="1"/>
          <p:nvPr/>
        </p:nvSpPr>
        <p:spPr>
          <a:xfrm>
            <a:off x="1206941" y="855498"/>
            <a:ext cx="2433680" cy="2539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/>
              <a:t>26 May 2018, ARM SGP site, Oklahoma</a:t>
            </a:r>
          </a:p>
        </p:txBody>
      </p:sp>
      <p:pic>
        <p:nvPicPr>
          <p:cNvPr id="10" name="Picture 9" descr="A graph with blue and orange lines&#10;&#10;AI-generated content may be incorrect.">
            <a:extLst>
              <a:ext uri="{FF2B5EF4-FFF2-40B4-BE49-F238E27FC236}">
                <a16:creationId xmlns:a16="http://schemas.microsoft.com/office/drawing/2014/main" id="{200A81BC-AAC6-B0AA-3F43-2BAEF5B68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3511" y="3607313"/>
            <a:ext cx="3433176" cy="3184047"/>
          </a:xfrm>
          <a:prstGeom prst="rect">
            <a:avLst/>
          </a:prstGeom>
        </p:spPr>
      </p:pic>
      <p:pic>
        <p:nvPicPr>
          <p:cNvPr id="12" name="Picture 11" descr="A graph with lines and dots&#10;&#10;AI-generated content may be incorrect.">
            <a:extLst>
              <a:ext uri="{FF2B5EF4-FFF2-40B4-BE49-F238E27FC236}">
                <a16:creationId xmlns:a16="http://schemas.microsoft.com/office/drawing/2014/main" id="{93C7626D-8156-7D78-4B84-22439D1EA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010" y="3607312"/>
            <a:ext cx="3029994" cy="3184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406212-1AFF-9E36-12B3-26CF5835859B}"/>
              </a:ext>
            </a:extLst>
          </p:cNvPr>
          <p:cNvSpPr txBox="1"/>
          <p:nvPr/>
        </p:nvSpPr>
        <p:spPr>
          <a:xfrm>
            <a:off x="4661172" y="806380"/>
            <a:ext cx="3376797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For QS period, after removing the outliers, we use the autocovariance framework  from (Lenschow et al., 2000) to calculate higher order moments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7C686A-594F-F57C-F7AA-7AEBB940F20A}"/>
              </a:ext>
            </a:extLst>
          </p:cNvPr>
          <p:cNvSpPr txBox="1"/>
          <p:nvPr/>
        </p:nvSpPr>
        <p:spPr>
          <a:xfrm>
            <a:off x="5163207" y="2580042"/>
            <a:ext cx="308060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Structure function in the inertial subrange used to interpolate back to zero lag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B72585-17B4-F492-92B0-12B97F3D6AC7}"/>
              </a:ext>
            </a:extLst>
          </p:cNvPr>
          <p:cNvSpPr txBox="1"/>
          <p:nvPr/>
        </p:nvSpPr>
        <p:spPr>
          <a:xfrm>
            <a:off x="9577931" y="1690978"/>
            <a:ext cx="2445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Autocovariance decays following Kolmogorov 2/3 law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77C9C3-2AF1-9041-E9B3-16F278102471}"/>
              </a:ext>
            </a:extLst>
          </p:cNvPr>
          <p:cNvSpPr txBox="1"/>
          <p:nvPr/>
        </p:nvSpPr>
        <p:spPr>
          <a:xfrm>
            <a:off x="1135169" y="5613934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Well mixed layer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05701032-DA9D-DB10-CFFA-8D59C3DA2A7A}"/>
              </a:ext>
            </a:extLst>
          </p:cNvPr>
          <p:cNvSpPr/>
          <p:nvPr/>
        </p:nvSpPr>
        <p:spPr>
          <a:xfrm>
            <a:off x="914400" y="5091830"/>
            <a:ext cx="125260" cy="1292083"/>
          </a:xfrm>
          <a:prstGeom prst="righ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F87E4E-D4FF-DA83-D5AC-55C05F9EA394}"/>
              </a:ext>
            </a:extLst>
          </p:cNvPr>
          <p:cNvSpPr txBox="1"/>
          <p:nvPr/>
        </p:nvSpPr>
        <p:spPr>
          <a:xfrm>
            <a:off x="1995290" y="4610220"/>
            <a:ext cx="9845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7030A0"/>
                </a:solidFill>
              </a:rPr>
              <a:t>Active mixing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74EFD7-8E4D-AB4E-0A17-782BF495F2DA}"/>
              </a:ext>
            </a:extLst>
          </p:cNvPr>
          <p:cNvSpPr txBox="1"/>
          <p:nvPr/>
        </p:nvSpPr>
        <p:spPr>
          <a:xfrm>
            <a:off x="4246324" y="6245413"/>
            <a:ext cx="1479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Longer-lived eddies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731B9B-EBEE-4D79-A053-F9082550A233}"/>
              </a:ext>
            </a:extLst>
          </p:cNvPr>
          <p:cNvSpPr txBox="1"/>
          <p:nvPr/>
        </p:nvSpPr>
        <p:spPr>
          <a:xfrm>
            <a:off x="3903945" y="5317993"/>
            <a:ext cx="1514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Shorter-lived eddies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D3B1EC-78F3-0F16-063F-CC544318DC90}"/>
              </a:ext>
            </a:extLst>
          </p:cNvPr>
          <p:cNvSpPr txBox="1"/>
          <p:nvPr/>
        </p:nvSpPr>
        <p:spPr>
          <a:xfrm>
            <a:off x="4017145" y="4624545"/>
            <a:ext cx="217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Longer-lived eddies close to zi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F5BA2B-AE08-00FB-EEAB-363DEF58D413}"/>
              </a:ext>
            </a:extLst>
          </p:cNvPr>
          <p:cNvSpPr txBox="1"/>
          <p:nvPr/>
        </p:nvSpPr>
        <p:spPr>
          <a:xfrm>
            <a:off x="10136688" y="3839715"/>
            <a:ext cx="1886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Positive skewness above z</a:t>
            </a:r>
            <a:r>
              <a:rPr lang="en-US" sz="1200" baseline="-25000" dirty="0"/>
              <a:t>i</a:t>
            </a:r>
            <a:r>
              <a:rPr lang="en-US" sz="1200" dirty="0"/>
              <a:t> indicate convective updrafts transport of moisture from boundary layer to free atmosphere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Negative skewness below z</a:t>
            </a:r>
            <a:r>
              <a:rPr lang="en-US" sz="1200" baseline="-25000" dirty="0"/>
              <a:t>i</a:t>
            </a:r>
            <a:r>
              <a:rPr lang="en-US" sz="1200" dirty="0"/>
              <a:t> corresponds to dry air intrusions from free atmosphere that reduce humidity levels more sharply</a:t>
            </a:r>
          </a:p>
        </p:txBody>
      </p:sp>
    </p:spTree>
    <p:extLst>
      <p:ext uri="{BB962C8B-B14F-4D97-AF65-F5344CB8AC3E}">
        <p14:creationId xmlns:p14="http://schemas.microsoft.com/office/powerpoint/2010/main" val="197309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1732</Words>
  <Application>Microsoft Office PowerPoint</Application>
  <PresentationFormat>Widescreen</PresentationFormat>
  <Paragraphs>131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Maven Pro</vt:lpstr>
      <vt:lpstr>Nunito</vt:lpstr>
      <vt:lpstr>Nunito Sans</vt:lpstr>
      <vt:lpstr>Proxima Nova</vt:lpstr>
      <vt:lpstr>Office Theme</vt:lpstr>
      <vt:lpstr>Momentum</vt:lpstr>
      <vt:lpstr>PowerPoint Presentation</vt:lpstr>
      <vt:lpstr>Presentation Overview</vt:lpstr>
      <vt:lpstr>Research Themes</vt:lpstr>
      <vt:lpstr>NCAS-M Highlights​</vt:lpstr>
      <vt:lpstr>Some on-going projects with NOAA Line Offices </vt:lpstr>
      <vt:lpstr>Advancing Hurricane Structure and Intensity Forecasts NCAS-M: Feng Hsiao, Sen Chiao EMC: Bin Liu, Zack Zhang PSU: Xingchao Chen</vt:lpstr>
      <vt:lpstr>PowerPoint Presentation</vt:lpstr>
      <vt:lpstr>Towards an Integrated Research Strategy</vt:lpstr>
      <vt:lpstr>Higher-Order Turbulence Statistics in the Convective Mixed Layer: Insights from Raman Lidar During Ramp-Up (RU) Quasi-Stationary(QS) Periods (NCAS-M: Nakul Karle, Sen Chiao. OAR/GSL: David Turner, Duane Rosenberg, and Isidora Jankov) </vt:lpstr>
      <vt:lpstr>PowerPoint Presentation</vt:lpstr>
      <vt:lpstr>Mean UFS-AQM Ozone Bias by Hazard Mapping System (HMS) Smoke Category in EPA Region 3 (July 2023) </vt:lpstr>
      <vt:lpstr>Diurnal Cycle of UFS-AQM Ozone Bias by HMS Smoke Category in EPA Region 3 (July 2023)</vt:lpstr>
      <vt:lpstr>PowerPoint Presentation</vt:lpstr>
      <vt:lpstr>PowerPoint Presentation</vt:lpstr>
      <vt:lpstr>In spite of the dynamic environment…   NCAS-M continues to provide academic support, mentorship, internships, research experiences, and community outreach aligned with NOAA’s goals.   The center serving as conduit to build a diverse, highly skilled workforce equipped to advance NOAA’s goals in weather prediction, environmental protection, and community resilience.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Hsiao, Feng</dc:creator>
  <cp:lastModifiedBy>Chiao, Sen</cp:lastModifiedBy>
  <cp:revision>7</cp:revision>
  <dcterms:created xsi:type="dcterms:W3CDTF">2025-08-27T04:12:29Z</dcterms:created>
  <dcterms:modified xsi:type="dcterms:W3CDTF">2025-09-03T17:16:44Z</dcterms:modified>
</cp:coreProperties>
</file>