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Nunito"/>
      <p:regular r:id="rId18"/>
      <p:bold r:id="rId19"/>
      <p:italic r:id="rId20"/>
      <p:boldItalic r:id="rId21"/>
    </p:embeddedFont>
    <p:embeddedFont>
      <p:font typeface="Lato"/>
      <p:regular r:id="rId22"/>
      <p:bold r:id="rId23"/>
      <p:italic r:id="rId24"/>
      <p:boldItalic r:id="rId25"/>
    </p:embeddedFont>
    <p:embeddedFont>
      <p:font typeface="Maven Pro"/>
      <p:regular r:id="rId26"/>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Lato-regular.fntdata"/><Relationship Id="rId21" Type="http://schemas.openxmlformats.org/officeDocument/2006/relationships/font" Target="fonts/Nunito-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avenPro-regular.fntdata"/><Relationship Id="rId25" Type="http://schemas.openxmlformats.org/officeDocument/2006/relationships/font" Target="fonts/Lato-boldItalic.fntdata"/><Relationship Id="rId28" Type="http://schemas.openxmlformats.org/officeDocument/2006/relationships/font" Target="fonts/OpenSans-regular.fntdata"/><Relationship Id="rId27" Type="http://schemas.openxmlformats.org/officeDocument/2006/relationships/font" Target="fonts/MavenP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45624b8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45624b8b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45693b9b6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345693b9b6e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45693b9b6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45693b9b6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45693b9b6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345693b9b6e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45693b9b6e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45693b9b6e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77505e068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377505e0689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7c22b4b7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37c22b4b74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7c1b24a04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7c1b24a0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5FA6"/>
        </a:solidFill>
      </p:bgPr>
    </p:bg>
    <p:spTree>
      <p:nvGrpSpPr>
        <p:cNvPr id="9" name="Shape 9"/>
        <p:cNvGrpSpPr/>
        <p:nvPr/>
      </p:nvGrpSpPr>
      <p:grpSpPr>
        <a:xfrm>
          <a:off x="0" y="0"/>
          <a:ext cx="0" cy="0"/>
          <a:chOff x="0" y="0"/>
          <a:chExt cx="0" cy="0"/>
        </a:xfrm>
      </p:grpSpPr>
      <p:pic>
        <p:nvPicPr>
          <p:cNvPr id="10" name="Google Shape;10;p2"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11" name="Google Shape;11;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 name="Google Shape;12;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3" name="Google Shape;13;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05" name="Shape 105"/>
        <p:cNvGrpSpPr/>
        <p:nvPr/>
      </p:nvGrpSpPr>
      <p:grpSpPr>
        <a:xfrm>
          <a:off x="0" y="0"/>
          <a:ext cx="0" cy="0"/>
          <a:chOff x="0" y="0"/>
          <a:chExt cx="0" cy="0"/>
        </a:xfrm>
      </p:grpSpPr>
      <p:grpSp>
        <p:nvGrpSpPr>
          <p:cNvPr id="106" name="Google Shape;106;p11"/>
          <p:cNvGrpSpPr/>
          <p:nvPr/>
        </p:nvGrpSpPr>
        <p:grpSpPr>
          <a:xfrm>
            <a:off x="52" y="4099200"/>
            <a:ext cx="9144036" cy="1044300"/>
            <a:chOff x="52" y="4099200"/>
            <a:chExt cx="9144036" cy="1044300"/>
          </a:xfrm>
        </p:grpSpPr>
        <p:grpSp>
          <p:nvGrpSpPr>
            <p:cNvPr id="107" name="Google Shape;107;p11"/>
            <p:cNvGrpSpPr/>
            <p:nvPr/>
          </p:nvGrpSpPr>
          <p:grpSpPr>
            <a:xfrm>
              <a:off x="52" y="4309200"/>
              <a:ext cx="231622" cy="834300"/>
              <a:chOff x="2688737" y="4301380"/>
              <a:chExt cx="231900" cy="834300"/>
            </a:xfrm>
          </p:grpSpPr>
          <p:sp>
            <p:nvSpPr>
              <p:cNvPr id="108" name="Google Shape;108;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1"/>
            <p:cNvGrpSpPr/>
            <p:nvPr/>
          </p:nvGrpSpPr>
          <p:grpSpPr>
            <a:xfrm>
              <a:off x="371406" y="4099200"/>
              <a:ext cx="231622" cy="1044300"/>
              <a:chOff x="2688737" y="4091380"/>
              <a:chExt cx="231900" cy="1044300"/>
            </a:xfrm>
          </p:grpSpPr>
          <p:sp>
            <p:nvSpPr>
              <p:cNvPr id="113" name="Google Shape;113;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1"/>
            <p:cNvGrpSpPr/>
            <p:nvPr/>
          </p:nvGrpSpPr>
          <p:grpSpPr>
            <a:xfrm>
              <a:off x="742761" y="4309200"/>
              <a:ext cx="231622" cy="834300"/>
              <a:chOff x="2688737" y="4301380"/>
              <a:chExt cx="231900" cy="834300"/>
            </a:xfrm>
          </p:grpSpPr>
          <p:sp>
            <p:nvSpPr>
              <p:cNvPr id="119" name="Google Shape;11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1"/>
            <p:cNvGrpSpPr/>
            <p:nvPr/>
          </p:nvGrpSpPr>
          <p:grpSpPr>
            <a:xfrm>
              <a:off x="1114115" y="4518900"/>
              <a:ext cx="231622" cy="624600"/>
              <a:chOff x="2688737" y="4511080"/>
              <a:chExt cx="231900" cy="624600"/>
            </a:xfrm>
          </p:grpSpPr>
          <p:sp>
            <p:nvSpPr>
              <p:cNvPr id="124" name="Google Shape;12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11"/>
            <p:cNvGrpSpPr/>
            <p:nvPr/>
          </p:nvGrpSpPr>
          <p:grpSpPr>
            <a:xfrm>
              <a:off x="1856753" y="4099200"/>
              <a:ext cx="231600" cy="1044300"/>
              <a:chOff x="1856753" y="4099200"/>
              <a:chExt cx="231600" cy="1044300"/>
            </a:xfrm>
          </p:grpSpPr>
          <p:sp>
            <p:nvSpPr>
              <p:cNvPr id="128" name="Google Shape;128;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1"/>
            <p:cNvGrpSpPr/>
            <p:nvPr/>
          </p:nvGrpSpPr>
          <p:grpSpPr>
            <a:xfrm>
              <a:off x="2228107" y="4309200"/>
              <a:ext cx="231600" cy="834300"/>
              <a:chOff x="2228107" y="4309200"/>
              <a:chExt cx="231600" cy="834300"/>
            </a:xfrm>
          </p:grpSpPr>
          <p:sp>
            <p:nvSpPr>
              <p:cNvPr id="134" name="Google Shape;134;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1"/>
            <p:cNvGrpSpPr/>
            <p:nvPr/>
          </p:nvGrpSpPr>
          <p:grpSpPr>
            <a:xfrm>
              <a:off x="2599462" y="4518900"/>
              <a:ext cx="231600" cy="624600"/>
              <a:chOff x="2599462" y="4518900"/>
              <a:chExt cx="231600" cy="624600"/>
            </a:xfrm>
          </p:grpSpPr>
          <p:sp>
            <p:nvSpPr>
              <p:cNvPr id="139" name="Google Shape;139;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11"/>
            <p:cNvGrpSpPr/>
            <p:nvPr/>
          </p:nvGrpSpPr>
          <p:grpSpPr>
            <a:xfrm>
              <a:off x="3342171" y="4099200"/>
              <a:ext cx="231600" cy="1044300"/>
              <a:chOff x="3342171" y="4099200"/>
              <a:chExt cx="231600" cy="1044300"/>
            </a:xfrm>
          </p:grpSpPr>
          <p:sp>
            <p:nvSpPr>
              <p:cNvPr id="143" name="Google Shape;143;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3525" y="4309200"/>
              <a:ext cx="231600" cy="834300"/>
              <a:chOff x="3713525" y="4309200"/>
              <a:chExt cx="231600" cy="834300"/>
            </a:xfrm>
          </p:grpSpPr>
          <p:sp>
            <p:nvSpPr>
              <p:cNvPr id="149" name="Google Shape;149;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1"/>
            <p:cNvGrpSpPr/>
            <p:nvPr/>
          </p:nvGrpSpPr>
          <p:grpSpPr>
            <a:xfrm>
              <a:off x="1485398" y="4309200"/>
              <a:ext cx="231600" cy="834300"/>
              <a:chOff x="1485398" y="4309200"/>
              <a:chExt cx="231600" cy="834300"/>
            </a:xfrm>
          </p:grpSpPr>
          <p:sp>
            <p:nvSpPr>
              <p:cNvPr id="154" name="Google Shape;154;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1"/>
            <p:cNvGrpSpPr/>
            <p:nvPr/>
          </p:nvGrpSpPr>
          <p:grpSpPr>
            <a:xfrm>
              <a:off x="4084879" y="4518900"/>
              <a:ext cx="231600" cy="624600"/>
              <a:chOff x="4084879" y="4518900"/>
              <a:chExt cx="231600" cy="624600"/>
            </a:xfrm>
          </p:grpSpPr>
          <p:sp>
            <p:nvSpPr>
              <p:cNvPr id="159" name="Google Shape;159;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11"/>
            <p:cNvGrpSpPr/>
            <p:nvPr/>
          </p:nvGrpSpPr>
          <p:grpSpPr>
            <a:xfrm>
              <a:off x="2970816" y="4309200"/>
              <a:ext cx="231600" cy="834300"/>
              <a:chOff x="2970816" y="4309200"/>
              <a:chExt cx="231600" cy="834300"/>
            </a:xfrm>
          </p:grpSpPr>
          <p:sp>
            <p:nvSpPr>
              <p:cNvPr id="163" name="Google Shape;163;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1"/>
            <p:cNvGrpSpPr/>
            <p:nvPr/>
          </p:nvGrpSpPr>
          <p:grpSpPr>
            <a:xfrm>
              <a:off x="4456234" y="4309200"/>
              <a:ext cx="231600" cy="834300"/>
              <a:chOff x="4456234" y="4309200"/>
              <a:chExt cx="231600" cy="834300"/>
            </a:xfrm>
          </p:grpSpPr>
          <p:sp>
            <p:nvSpPr>
              <p:cNvPr id="168" name="Google Shape;168;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11"/>
            <p:cNvGrpSpPr/>
            <p:nvPr/>
          </p:nvGrpSpPr>
          <p:grpSpPr>
            <a:xfrm>
              <a:off x="4827588" y="4099200"/>
              <a:ext cx="231600" cy="1044300"/>
              <a:chOff x="4827588" y="4099200"/>
              <a:chExt cx="231600" cy="1044300"/>
            </a:xfrm>
          </p:grpSpPr>
          <p:sp>
            <p:nvSpPr>
              <p:cNvPr id="173" name="Google Shape;173;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5198943" y="4309200"/>
              <a:ext cx="231600" cy="834300"/>
              <a:chOff x="5198943" y="4309200"/>
              <a:chExt cx="231600" cy="834300"/>
            </a:xfrm>
          </p:grpSpPr>
          <p:sp>
            <p:nvSpPr>
              <p:cNvPr id="179" name="Google Shape;179;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1"/>
            <p:cNvGrpSpPr/>
            <p:nvPr/>
          </p:nvGrpSpPr>
          <p:grpSpPr>
            <a:xfrm>
              <a:off x="5570297" y="4518900"/>
              <a:ext cx="231600" cy="624600"/>
              <a:chOff x="5570297" y="4518900"/>
              <a:chExt cx="231600" cy="624600"/>
            </a:xfrm>
          </p:grpSpPr>
          <p:sp>
            <p:nvSpPr>
              <p:cNvPr id="184" name="Google Shape;184;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11"/>
            <p:cNvGrpSpPr/>
            <p:nvPr/>
          </p:nvGrpSpPr>
          <p:grpSpPr>
            <a:xfrm>
              <a:off x="5941652" y="4309200"/>
              <a:ext cx="231600" cy="834300"/>
              <a:chOff x="5941652" y="4309200"/>
              <a:chExt cx="231600" cy="834300"/>
            </a:xfrm>
          </p:grpSpPr>
          <p:sp>
            <p:nvSpPr>
              <p:cNvPr id="188" name="Google Shape;188;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1"/>
            <p:cNvGrpSpPr/>
            <p:nvPr/>
          </p:nvGrpSpPr>
          <p:grpSpPr>
            <a:xfrm>
              <a:off x="6313006" y="4099200"/>
              <a:ext cx="231600" cy="1044300"/>
              <a:chOff x="6313006" y="4099200"/>
              <a:chExt cx="231600" cy="1044300"/>
            </a:xfrm>
          </p:grpSpPr>
          <p:sp>
            <p:nvSpPr>
              <p:cNvPr id="193" name="Google Shape;193;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6684361" y="4309200"/>
              <a:ext cx="231600" cy="834300"/>
              <a:chOff x="6684361" y="4309200"/>
              <a:chExt cx="231600" cy="834300"/>
            </a:xfrm>
          </p:grpSpPr>
          <p:sp>
            <p:nvSpPr>
              <p:cNvPr id="199" name="Google Shape;199;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7055715" y="4518900"/>
              <a:ext cx="231600" cy="624600"/>
              <a:chOff x="7055715" y="4518900"/>
              <a:chExt cx="231600" cy="624600"/>
            </a:xfrm>
          </p:grpSpPr>
          <p:sp>
            <p:nvSpPr>
              <p:cNvPr id="204" name="Google Shape;204;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11"/>
            <p:cNvGrpSpPr/>
            <p:nvPr/>
          </p:nvGrpSpPr>
          <p:grpSpPr>
            <a:xfrm>
              <a:off x="7798424" y="4099200"/>
              <a:ext cx="231600" cy="1044300"/>
              <a:chOff x="7798424" y="4099200"/>
              <a:chExt cx="231600" cy="1044300"/>
            </a:xfrm>
          </p:grpSpPr>
          <p:sp>
            <p:nvSpPr>
              <p:cNvPr id="208" name="Google Shape;208;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1"/>
            <p:cNvGrpSpPr/>
            <p:nvPr/>
          </p:nvGrpSpPr>
          <p:grpSpPr>
            <a:xfrm>
              <a:off x="8169779" y="4309200"/>
              <a:ext cx="231600" cy="834300"/>
              <a:chOff x="8169779" y="4309200"/>
              <a:chExt cx="231600" cy="834300"/>
            </a:xfrm>
          </p:grpSpPr>
          <p:sp>
            <p:nvSpPr>
              <p:cNvPr id="214" name="Google Shape;214;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11"/>
            <p:cNvGrpSpPr/>
            <p:nvPr/>
          </p:nvGrpSpPr>
          <p:grpSpPr>
            <a:xfrm>
              <a:off x="7427070" y="4309200"/>
              <a:ext cx="231600" cy="834300"/>
              <a:chOff x="7427070" y="4309200"/>
              <a:chExt cx="231600" cy="834300"/>
            </a:xfrm>
          </p:grpSpPr>
          <p:sp>
            <p:nvSpPr>
              <p:cNvPr id="219" name="Google Shape;219;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8541133" y="4518900"/>
              <a:ext cx="231600" cy="624600"/>
              <a:chOff x="8541133" y="4518900"/>
              <a:chExt cx="231600" cy="624600"/>
            </a:xfrm>
          </p:grpSpPr>
          <p:sp>
            <p:nvSpPr>
              <p:cNvPr id="224" name="Google Shape;224;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11"/>
            <p:cNvGrpSpPr/>
            <p:nvPr/>
          </p:nvGrpSpPr>
          <p:grpSpPr>
            <a:xfrm>
              <a:off x="8912488" y="4309200"/>
              <a:ext cx="231600" cy="834300"/>
              <a:chOff x="8912488" y="4309200"/>
              <a:chExt cx="231600" cy="834300"/>
            </a:xfrm>
          </p:grpSpPr>
          <p:sp>
            <p:nvSpPr>
              <p:cNvPr id="228" name="Google Shape;228;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2" name="Google Shape;232;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33" name="Google Shape;233;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34" name="Google Shape;234;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sp>
        <p:nvSpPr>
          <p:cNvPr id="236" name="Google Shape;236;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grpSp>
        <p:nvGrpSpPr>
          <p:cNvPr id="16" name="Google Shape;16;p3"/>
          <p:cNvGrpSpPr/>
          <p:nvPr/>
        </p:nvGrpSpPr>
        <p:grpSpPr>
          <a:xfrm>
            <a:off x="146769" y="3406"/>
            <a:ext cx="1233215" cy="1384535"/>
            <a:chOff x="146769" y="3406"/>
            <a:chExt cx="1233215" cy="1384535"/>
          </a:xfrm>
        </p:grpSpPr>
        <p:grpSp>
          <p:nvGrpSpPr>
            <p:cNvPr id="17" name="Google Shape;17;p3"/>
            <p:cNvGrpSpPr/>
            <p:nvPr/>
          </p:nvGrpSpPr>
          <p:grpSpPr>
            <a:xfrm>
              <a:off x="1063183" y="3406"/>
              <a:ext cx="316800" cy="688513"/>
              <a:chOff x="1063183" y="3406"/>
              <a:chExt cx="316800" cy="688513"/>
            </a:xfrm>
          </p:grpSpPr>
          <p:sp>
            <p:nvSpPr>
              <p:cNvPr id="18" name="Google Shape;18;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3"/>
            <p:cNvGrpSpPr/>
            <p:nvPr/>
          </p:nvGrpSpPr>
          <p:grpSpPr>
            <a:xfrm>
              <a:off x="604976" y="3406"/>
              <a:ext cx="316800" cy="1036524"/>
              <a:chOff x="604976" y="3406"/>
              <a:chExt cx="316800" cy="1036524"/>
            </a:xfrm>
          </p:grpSpPr>
          <p:sp>
            <p:nvSpPr>
              <p:cNvPr id="21" name="Google Shape;21;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3"/>
            <p:cNvGrpSpPr/>
            <p:nvPr/>
          </p:nvGrpSpPr>
          <p:grpSpPr>
            <a:xfrm>
              <a:off x="146769" y="3406"/>
              <a:ext cx="316800" cy="1384535"/>
              <a:chOff x="146769" y="3406"/>
              <a:chExt cx="316800" cy="1384535"/>
            </a:xfrm>
          </p:grpSpPr>
          <p:sp>
            <p:nvSpPr>
              <p:cNvPr id="25" name="Google Shape;25;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3"/>
          <p:cNvGrpSpPr/>
          <p:nvPr/>
        </p:nvGrpSpPr>
        <p:grpSpPr>
          <a:xfrm>
            <a:off x="6775084" y="2904008"/>
            <a:ext cx="2186148" cy="2239500"/>
            <a:chOff x="6775084" y="2904008"/>
            <a:chExt cx="2186148" cy="2239500"/>
          </a:xfrm>
        </p:grpSpPr>
        <p:grpSp>
          <p:nvGrpSpPr>
            <p:cNvPr id="30" name="Google Shape;30;p3"/>
            <p:cNvGrpSpPr/>
            <p:nvPr/>
          </p:nvGrpSpPr>
          <p:grpSpPr>
            <a:xfrm>
              <a:off x="6775084" y="4253708"/>
              <a:ext cx="409500" cy="889800"/>
              <a:chOff x="6775084" y="4253708"/>
              <a:chExt cx="409500" cy="889800"/>
            </a:xfrm>
          </p:grpSpPr>
          <p:sp>
            <p:nvSpPr>
              <p:cNvPr id="31" name="Google Shape;31;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3"/>
            <p:cNvGrpSpPr/>
            <p:nvPr/>
          </p:nvGrpSpPr>
          <p:grpSpPr>
            <a:xfrm>
              <a:off x="7367299" y="3804008"/>
              <a:ext cx="409500" cy="1339500"/>
              <a:chOff x="7367299" y="3804008"/>
              <a:chExt cx="409500" cy="1339500"/>
            </a:xfrm>
          </p:grpSpPr>
          <p:sp>
            <p:nvSpPr>
              <p:cNvPr id="34" name="Google Shape;34;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 name="Google Shape;37;p3"/>
            <p:cNvGrpSpPr/>
            <p:nvPr/>
          </p:nvGrpSpPr>
          <p:grpSpPr>
            <a:xfrm>
              <a:off x="7959516" y="3354008"/>
              <a:ext cx="409500" cy="1789500"/>
              <a:chOff x="7959516" y="3354008"/>
              <a:chExt cx="409500" cy="1789500"/>
            </a:xfrm>
          </p:grpSpPr>
          <p:sp>
            <p:nvSpPr>
              <p:cNvPr id="38" name="Google Shape;38;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3"/>
            <p:cNvGrpSpPr/>
            <p:nvPr/>
          </p:nvGrpSpPr>
          <p:grpSpPr>
            <a:xfrm>
              <a:off x="8551731" y="2904008"/>
              <a:ext cx="409500" cy="2239500"/>
              <a:chOff x="8551731" y="2904008"/>
              <a:chExt cx="409500" cy="2239500"/>
            </a:xfrm>
          </p:grpSpPr>
          <p:sp>
            <p:nvSpPr>
              <p:cNvPr id="43" name="Google Shape;43;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 name="Google Shape;48;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9" name="Google Shape;49;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4" title="UIFCW2025_Logo.png"/>
          <p:cNvPicPr preferRelativeResize="0"/>
          <p:nvPr/>
        </p:nvPicPr>
        <p:blipFill>
          <a:blip r:embed="rId2">
            <a:alphaModFix/>
          </a:blip>
          <a:stretch>
            <a:fillRect/>
          </a:stretch>
        </p:blipFill>
        <p:spPr>
          <a:xfrm>
            <a:off x="7585575" y="3869550"/>
            <a:ext cx="1155000" cy="870202"/>
          </a:xfrm>
          <a:prstGeom prst="rect">
            <a:avLst/>
          </a:prstGeom>
          <a:noFill/>
          <a:ln>
            <a:noFill/>
          </a:ln>
        </p:spPr>
      </p:pic>
      <p:grpSp>
        <p:nvGrpSpPr>
          <p:cNvPr id="55" name="Google Shape;55;p4"/>
          <p:cNvGrpSpPr/>
          <p:nvPr/>
        </p:nvGrpSpPr>
        <p:grpSpPr>
          <a:xfrm>
            <a:off x="1419300" y="598575"/>
            <a:ext cx="1072800" cy="0"/>
            <a:chOff x="1376350" y="528325"/>
            <a:chExt cx="1072800" cy="0"/>
          </a:xfrm>
        </p:grpSpPr>
        <p:cxnSp>
          <p:nvCxnSpPr>
            <p:cNvPr id="56" name="Google Shape;56;p4"/>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57" name="Google Shape;57;p4"/>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58" name="Google Shape;58;p4"/>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5"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65" name="Google Shape;65;p5"/>
          <p:cNvGrpSpPr/>
          <p:nvPr/>
        </p:nvGrpSpPr>
        <p:grpSpPr>
          <a:xfrm>
            <a:off x="1404700" y="598575"/>
            <a:ext cx="1072800" cy="0"/>
            <a:chOff x="1376350" y="528325"/>
            <a:chExt cx="1072800" cy="0"/>
          </a:xfrm>
        </p:grpSpPr>
        <p:cxnSp>
          <p:nvCxnSpPr>
            <p:cNvPr id="66" name="Google Shape;66;p5"/>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67" name="Google Shape;67;p5"/>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68" name="Google Shape;68;p5"/>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6"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73" name="Google Shape;73;p6"/>
          <p:cNvGrpSpPr/>
          <p:nvPr/>
        </p:nvGrpSpPr>
        <p:grpSpPr>
          <a:xfrm>
            <a:off x="1376350" y="528325"/>
            <a:ext cx="1072800" cy="0"/>
            <a:chOff x="1376350" y="528325"/>
            <a:chExt cx="1072800" cy="0"/>
          </a:xfrm>
        </p:grpSpPr>
        <p:cxnSp>
          <p:nvCxnSpPr>
            <p:cNvPr id="74" name="Google Shape;74;p6"/>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75" name="Google Shape;75;p6"/>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76" name="Google Shape;76;p6"/>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 name="Google Shape;79;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0" name="Google Shape;80;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7"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82" name="Google Shape;82;p7"/>
          <p:cNvGrpSpPr/>
          <p:nvPr/>
        </p:nvGrpSpPr>
        <p:grpSpPr>
          <a:xfrm>
            <a:off x="1376350" y="528325"/>
            <a:ext cx="1072800" cy="0"/>
            <a:chOff x="1376350" y="528325"/>
            <a:chExt cx="1072800" cy="0"/>
          </a:xfrm>
        </p:grpSpPr>
        <p:cxnSp>
          <p:nvCxnSpPr>
            <p:cNvPr id="83" name="Google Shape;83;p7"/>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84" name="Google Shape;84;p7"/>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85" name="Google Shape;85;p7"/>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86" name="Shape 86"/>
        <p:cNvGrpSpPr/>
        <p:nvPr/>
      </p:nvGrpSpPr>
      <p:grpSpPr>
        <a:xfrm>
          <a:off x="0" y="0"/>
          <a:ext cx="0" cy="0"/>
          <a:chOff x="0" y="0"/>
          <a:chExt cx="0" cy="0"/>
        </a:xfrm>
      </p:grpSpPr>
      <p:pic>
        <p:nvPicPr>
          <p:cNvPr id="87" name="Google Shape;87;p8"/>
          <p:cNvPicPr preferRelativeResize="0"/>
          <p:nvPr/>
        </p:nvPicPr>
        <p:blipFill>
          <a:blip r:embed="rId2">
            <a:alphaModFix/>
          </a:blip>
          <a:stretch>
            <a:fillRect/>
          </a:stretch>
        </p:blipFill>
        <p:spPr>
          <a:xfrm>
            <a:off x="0" y="6"/>
            <a:ext cx="9144001" cy="5659919"/>
          </a:xfrm>
          <a:prstGeom prst="rect">
            <a:avLst/>
          </a:prstGeom>
          <a:noFill/>
          <a:ln>
            <a:noFill/>
          </a:ln>
        </p:spPr>
      </p:pic>
      <p:sp>
        <p:nvSpPr>
          <p:cNvPr id="88" name="Google Shape;88;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9" name="Google Shape;89;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0" name="Google Shape;90;p8"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3" name="Google Shape;93;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94" name="Google Shape;94;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5" name="Google Shape;95;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97" name="Google Shape;97;p9"/>
          <p:cNvGrpSpPr/>
          <p:nvPr/>
        </p:nvGrpSpPr>
        <p:grpSpPr>
          <a:xfrm>
            <a:off x="1376350" y="528325"/>
            <a:ext cx="1072800" cy="0"/>
            <a:chOff x="1376350" y="528325"/>
            <a:chExt cx="1072800" cy="0"/>
          </a:xfrm>
        </p:grpSpPr>
        <p:cxnSp>
          <p:nvCxnSpPr>
            <p:cNvPr id="98" name="Google Shape;98;p9"/>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99" name="Google Shape;99;p9"/>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00" name="Google Shape;100;p9"/>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3" name="Google Shape;103;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0" title="UIFCW2025_Logo.png"/>
          <p:cNvPicPr preferRelativeResize="0"/>
          <p:nvPr/>
        </p:nvPicPr>
        <p:blipFill>
          <a:blip r:embed="rId2">
            <a:alphaModFix/>
          </a:blip>
          <a:stretch>
            <a:fillRect/>
          </a:stretch>
        </p:blipFill>
        <p:spPr>
          <a:xfrm>
            <a:off x="7511650" y="3874450"/>
            <a:ext cx="1152143" cy="8756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noaa.gov/sites/default/files/legacy/document/2021/Mar/NOAAPrivacyPolicy_Final_May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type="ctrTitle"/>
          </p:nvPr>
        </p:nvSpPr>
        <p:spPr>
          <a:xfrm>
            <a:off x="232950" y="307975"/>
            <a:ext cx="5666100" cy="1872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000"/>
              <a:buNone/>
            </a:pPr>
            <a:r>
              <a:rPr lang="en" sz="6000"/>
              <a:t>Welcome to the </a:t>
            </a:r>
            <a:endParaRPr sz="6000"/>
          </a:p>
        </p:txBody>
      </p:sp>
      <p:sp>
        <p:nvSpPr>
          <p:cNvPr id="242" name="Google Shape;242;p13"/>
          <p:cNvSpPr txBox="1"/>
          <p:nvPr>
            <p:ph idx="1" type="subTitle"/>
          </p:nvPr>
        </p:nvSpPr>
        <p:spPr>
          <a:xfrm>
            <a:off x="232952" y="4262175"/>
            <a:ext cx="7688100" cy="8202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rPr lang="en" sz="2060"/>
              <a:t>Center Green Auditorium, Boulder, CO</a:t>
            </a:r>
            <a:endParaRPr sz="2060"/>
          </a:p>
          <a:p>
            <a:pPr indent="0" lvl="0" marL="0" rtl="0" algn="l">
              <a:lnSpc>
                <a:spcPct val="80000"/>
              </a:lnSpc>
              <a:spcBef>
                <a:spcPts val="1000"/>
              </a:spcBef>
              <a:spcAft>
                <a:spcPts val="1000"/>
              </a:spcAft>
              <a:buSzPts val="935"/>
              <a:buNone/>
            </a:pPr>
            <a:r>
              <a:t/>
            </a:r>
            <a:endParaRPr sz="2060"/>
          </a:p>
        </p:txBody>
      </p:sp>
      <p:sp>
        <p:nvSpPr>
          <p:cNvPr id="243" name="Google Shape;243;p13"/>
          <p:cNvSpPr txBox="1"/>
          <p:nvPr/>
        </p:nvSpPr>
        <p:spPr>
          <a:xfrm>
            <a:off x="0" y="1349750"/>
            <a:ext cx="9144000" cy="53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40" u="sng">
                <a:solidFill>
                  <a:srgbClr val="FFFFFF"/>
                </a:solidFill>
                <a:latin typeface="Open Sans"/>
                <a:ea typeface="Open Sans"/>
                <a:cs typeface="Open Sans"/>
                <a:sym typeface="Open Sans"/>
              </a:rPr>
              <a:t>U</a:t>
            </a:r>
            <a:r>
              <a:rPr b="1" lang="en" sz="2340">
                <a:solidFill>
                  <a:srgbClr val="FFFFFF"/>
                </a:solidFill>
                <a:latin typeface="Open Sans"/>
                <a:ea typeface="Open Sans"/>
                <a:cs typeface="Open Sans"/>
                <a:sym typeface="Open Sans"/>
              </a:rPr>
              <a:t>nifying </a:t>
            </a:r>
            <a:r>
              <a:rPr b="1" lang="en" sz="2340" u="sng">
                <a:solidFill>
                  <a:srgbClr val="FFFFFF"/>
                </a:solidFill>
                <a:latin typeface="Open Sans"/>
                <a:ea typeface="Open Sans"/>
                <a:cs typeface="Open Sans"/>
                <a:sym typeface="Open Sans"/>
              </a:rPr>
              <a:t>I</a:t>
            </a:r>
            <a:r>
              <a:rPr b="1" lang="en" sz="2340">
                <a:solidFill>
                  <a:srgbClr val="FFFFFF"/>
                </a:solidFill>
                <a:latin typeface="Open Sans"/>
                <a:ea typeface="Open Sans"/>
                <a:cs typeface="Open Sans"/>
                <a:sym typeface="Open Sans"/>
              </a:rPr>
              <a:t>nnovations in </a:t>
            </a:r>
            <a:r>
              <a:rPr b="1" lang="en" sz="2340" u="sng">
                <a:solidFill>
                  <a:srgbClr val="FFFFFF"/>
                </a:solidFill>
                <a:latin typeface="Open Sans"/>
                <a:ea typeface="Open Sans"/>
                <a:cs typeface="Open Sans"/>
                <a:sym typeface="Open Sans"/>
              </a:rPr>
              <a:t>F</a:t>
            </a:r>
            <a:r>
              <a:rPr b="1" lang="en" sz="2340">
                <a:solidFill>
                  <a:srgbClr val="FFFFFF"/>
                </a:solidFill>
                <a:latin typeface="Open Sans"/>
                <a:ea typeface="Open Sans"/>
                <a:cs typeface="Open Sans"/>
                <a:sym typeface="Open Sans"/>
              </a:rPr>
              <a:t>orecasting </a:t>
            </a:r>
            <a:r>
              <a:rPr b="1" lang="en" sz="2340" u="sng">
                <a:solidFill>
                  <a:srgbClr val="FFFFFF"/>
                </a:solidFill>
                <a:latin typeface="Open Sans"/>
                <a:ea typeface="Open Sans"/>
                <a:cs typeface="Open Sans"/>
                <a:sym typeface="Open Sans"/>
              </a:rPr>
              <a:t>C</a:t>
            </a:r>
            <a:r>
              <a:rPr b="1" lang="en" sz="2340">
                <a:solidFill>
                  <a:srgbClr val="FFFFFF"/>
                </a:solidFill>
                <a:latin typeface="Open Sans"/>
                <a:ea typeface="Open Sans"/>
                <a:cs typeface="Open Sans"/>
                <a:sym typeface="Open Sans"/>
              </a:rPr>
              <a:t>apabilities </a:t>
            </a:r>
            <a:r>
              <a:rPr b="1" lang="en" sz="2340" u="sng">
                <a:solidFill>
                  <a:srgbClr val="FFFFFF"/>
                </a:solidFill>
                <a:latin typeface="Open Sans"/>
                <a:ea typeface="Open Sans"/>
                <a:cs typeface="Open Sans"/>
                <a:sym typeface="Open Sans"/>
              </a:rPr>
              <a:t>W</a:t>
            </a:r>
            <a:r>
              <a:rPr b="1" lang="en" sz="2340">
                <a:solidFill>
                  <a:srgbClr val="FFFFFF"/>
                </a:solidFill>
                <a:latin typeface="Open Sans"/>
                <a:ea typeface="Open Sans"/>
                <a:cs typeface="Open Sans"/>
                <a:sym typeface="Open Sans"/>
              </a:rPr>
              <a:t>orkshop</a:t>
            </a:r>
            <a:endParaRPr b="1" sz="2340">
              <a:solidFill>
                <a:srgbClr val="FFFFFF"/>
              </a:solidFill>
              <a:latin typeface="Open Sans"/>
              <a:ea typeface="Open Sans"/>
              <a:cs typeface="Open Sans"/>
              <a:sym typeface="Open Sans"/>
            </a:endParaRPr>
          </a:p>
        </p:txBody>
      </p:sp>
      <p:sp>
        <p:nvSpPr>
          <p:cNvPr id="244" name="Google Shape;244;p13"/>
          <p:cNvSpPr txBox="1"/>
          <p:nvPr/>
        </p:nvSpPr>
        <p:spPr>
          <a:xfrm>
            <a:off x="574200" y="1884950"/>
            <a:ext cx="7995600" cy="3372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1000"/>
              </a:spcBef>
              <a:spcAft>
                <a:spcPts val="0"/>
              </a:spcAft>
              <a:buClr>
                <a:srgbClr val="000000"/>
              </a:buClr>
              <a:buSzPts val="1300"/>
              <a:buFont typeface="Arial"/>
              <a:buNone/>
            </a:pPr>
            <a:r>
              <a:rPr b="0" i="1" lang="en" u="none" cap="none" strike="noStrike">
                <a:solidFill>
                  <a:srgbClr val="FFFFFF"/>
                </a:solidFill>
                <a:latin typeface="Lato"/>
                <a:ea typeface="Lato"/>
                <a:cs typeface="Lato"/>
                <a:sym typeface="Lato"/>
              </a:rPr>
              <a:t>A Unified Forecast System (UFS) Collaboration Powered by the Earth Prediction Innovation Center (EPIC)</a:t>
            </a:r>
            <a:endParaRPr b="0" i="1" u="none" cap="none" strike="noStrike">
              <a:solidFill>
                <a:srgbClr val="FFFFFF"/>
              </a:solidFill>
              <a:latin typeface="Lato"/>
              <a:ea typeface="Lato"/>
              <a:cs typeface="Lato"/>
              <a:sym typeface="Lato"/>
            </a:endParaRPr>
          </a:p>
          <a:p>
            <a:pPr indent="0" lvl="0" marL="0" marR="0" rtl="0" algn="r">
              <a:lnSpc>
                <a:spcPct val="90000"/>
              </a:lnSpc>
              <a:spcBef>
                <a:spcPts val="1000"/>
              </a:spcBef>
              <a:spcAft>
                <a:spcPts val="0"/>
              </a:spcAft>
              <a:buClr>
                <a:srgbClr val="000000"/>
              </a:buClr>
              <a:buSzPts val="1100"/>
              <a:buFont typeface="Arial"/>
              <a:buNone/>
            </a:pPr>
            <a:r>
              <a:t/>
            </a:r>
            <a:endParaRPr b="1" i="0" sz="1200" u="none" cap="none" strike="noStrike">
              <a:solidFill>
                <a:srgbClr val="FFFFFF"/>
              </a:solidFill>
              <a:latin typeface="Lato"/>
              <a:ea typeface="Lato"/>
              <a:cs typeface="Lato"/>
              <a:sym typeface="Lato"/>
            </a:endParaRPr>
          </a:p>
        </p:txBody>
      </p:sp>
      <p:sp>
        <p:nvSpPr>
          <p:cNvPr id="245" name="Google Shape;245;p13"/>
          <p:cNvSpPr txBox="1"/>
          <p:nvPr>
            <p:ph idx="1" type="subTitle"/>
          </p:nvPr>
        </p:nvSpPr>
        <p:spPr>
          <a:xfrm>
            <a:off x="3002325" y="1816375"/>
            <a:ext cx="3535500" cy="844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t/>
            </a:r>
            <a:endParaRPr sz="2060"/>
          </a:p>
          <a:p>
            <a:pPr indent="0" lvl="0" marL="0" rtl="0" algn="l">
              <a:lnSpc>
                <a:spcPct val="80000"/>
              </a:lnSpc>
              <a:spcBef>
                <a:spcPts val="1000"/>
              </a:spcBef>
              <a:spcAft>
                <a:spcPts val="1000"/>
              </a:spcAft>
              <a:buSzPts val="935"/>
              <a:buNone/>
            </a:pPr>
            <a:r>
              <a:rPr lang="en" sz="2260"/>
              <a:t>September 11, 2025</a:t>
            </a:r>
            <a:endParaRPr sz="2260"/>
          </a:p>
        </p:txBody>
      </p:sp>
      <p:pic>
        <p:nvPicPr>
          <p:cNvPr id="246" name="Google Shape;246;p13" title="UCAR.jpg"/>
          <p:cNvPicPr preferRelativeResize="0"/>
          <p:nvPr/>
        </p:nvPicPr>
        <p:blipFill>
          <a:blip r:embed="rId3">
            <a:alphaModFix/>
          </a:blip>
          <a:stretch>
            <a:fillRect/>
          </a:stretch>
        </p:blipFill>
        <p:spPr>
          <a:xfrm>
            <a:off x="366650" y="3674000"/>
            <a:ext cx="3117400" cy="65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ph idx="1" type="subTitle"/>
          </p:nvPr>
        </p:nvSpPr>
        <p:spPr>
          <a:xfrm>
            <a:off x="3330350" y="1289175"/>
            <a:ext cx="4255500" cy="6954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100"/>
              <a:buNone/>
            </a:pPr>
            <a:r>
              <a:rPr b="1" lang="en" sz="3000"/>
              <a:t>Rowin Smith</a:t>
            </a:r>
            <a:endParaRPr/>
          </a:p>
        </p:txBody>
      </p:sp>
      <p:sp>
        <p:nvSpPr>
          <p:cNvPr id="252" name="Google Shape;252;p14"/>
          <p:cNvSpPr txBox="1"/>
          <p:nvPr/>
        </p:nvSpPr>
        <p:spPr>
          <a:xfrm>
            <a:off x="3360275" y="1984575"/>
            <a:ext cx="3476400" cy="150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Roboto"/>
                <a:ea typeface="Roboto"/>
                <a:cs typeface="Roboto"/>
                <a:sym typeface="Roboto"/>
              </a:rPr>
              <a:t>UFS Student Ambassador</a:t>
            </a:r>
            <a:endParaRPr b="0" i="0" sz="1800" u="none" cap="none" strike="noStrike">
              <a:solidFill>
                <a:schemeClr val="lt1"/>
              </a:solidFill>
              <a:latin typeface="Lato"/>
              <a:ea typeface="Lato"/>
              <a:cs typeface="Lato"/>
              <a:sym typeface="Lato"/>
            </a:endParaRPr>
          </a:p>
          <a:p>
            <a:pPr indent="0" lvl="0" marL="0" rtl="0" algn="l">
              <a:lnSpc>
                <a:spcPct val="115000"/>
              </a:lnSpc>
              <a:spcBef>
                <a:spcPts val="1000"/>
              </a:spcBef>
              <a:spcAft>
                <a:spcPts val="0"/>
              </a:spcAft>
              <a:buNone/>
            </a:pPr>
            <a:r>
              <a:rPr i="1" lang="en" sz="1800">
                <a:solidFill>
                  <a:schemeClr val="lt1"/>
                </a:solidFill>
                <a:latin typeface="Roboto"/>
                <a:ea typeface="Roboto"/>
                <a:cs typeface="Roboto"/>
                <a:sym typeface="Roboto"/>
              </a:rPr>
              <a:t>Colgate University, NOAA (through William M. Lapenta internship)</a:t>
            </a:r>
            <a:endParaRPr b="0" i="0" sz="1800" u="none" cap="none" strike="noStrike">
              <a:solidFill>
                <a:schemeClr val="lt1"/>
              </a:solidFill>
              <a:latin typeface="Arial"/>
              <a:ea typeface="Arial"/>
              <a:cs typeface="Arial"/>
              <a:sym typeface="Arial"/>
            </a:endParaRPr>
          </a:p>
        </p:txBody>
      </p:sp>
      <p:sp>
        <p:nvSpPr>
          <p:cNvPr id="253" name="Google Shape;253;p14"/>
          <p:cNvSpPr txBox="1"/>
          <p:nvPr/>
        </p:nvSpPr>
        <p:spPr>
          <a:xfrm>
            <a:off x="465475" y="617950"/>
            <a:ext cx="8678400" cy="535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240">
                <a:solidFill>
                  <a:schemeClr val="lt1"/>
                </a:solidFill>
                <a:latin typeface="Open Sans"/>
                <a:ea typeface="Open Sans"/>
                <a:cs typeface="Open Sans"/>
                <a:sym typeface="Open Sans"/>
              </a:rPr>
              <a:t>Today’s Master of Ceremonies </a:t>
            </a:r>
            <a:endParaRPr b="1" sz="2240">
              <a:solidFill>
                <a:schemeClr val="lt1"/>
              </a:solidFill>
              <a:latin typeface="Open Sans"/>
              <a:ea typeface="Open Sans"/>
              <a:cs typeface="Open Sans"/>
              <a:sym typeface="Open Sans"/>
            </a:endParaRPr>
          </a:p>
        </p:txBody>
      </p:sp>
      <p:pic>
        <p:nvPicPr>
          <p:cNvPr id="254" name="Google Shape;254;p14" title="Rowin.jpg"/>
          <p:cNvPicPr preferRelativeResize="0"/>
          <p:nvPr/>
        </p:nvPicPr>
        <p:blipFill>
          <a:blip r:embed="rId3">
            <a:alphaModFix/>
          </a:blip>
          <a:stretch>
            <a:fillRect/>
          </a:stretch>
        </p:blipFill>
        <p:spPr>
          <a:xfrm>
            <a:off x="963175" y="1305550"/>
            <a:ext cx="2004702" cy="2138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idx="1" type="subTitle"/>
          </p:nvPr>
        </p:nvSpPr>
        <p:spPr>
          <a:xfrm>
            <a:off x="869425" y="1001850"/>
            <a:ext cx="5843100" cy="34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50"/>
              <a:t>The UIFCW is an open event that will be live-streamed online and recorded. By staying in the room (and online), you understand that your image, in video or still, and any sound recorded alongside it, will live-streamed over social media and recorded. The videos will be submitted to NOAA for review before sharing publicly. The information that you provide will be used for websites, agenda's, and event descriptions.</a:t>
            </a:r>
            <a:endParaRPr sz="1750"/>
          </a:p>
          <a:p>
            <a:pPr indent="0" lvl="0" marL="0" rtl="0" algn="l">
              <a:spcBef>
                <a:spcPts val="0"/>
              </a:spcBef>
              <a:spcAft>
                <a:spcPts val="0"/>
              </a:spcAft>
              <a:buNone/>
            </a:pPr>
            <a:r>
              <a:t/>
            </a:r>
            <a:endParaRPr sz="1750"/>
          </a:p>
          <a:p>
            <a:pPr indent="0" lvl="0" marL="0" rtl="0" algn="l">
              <a:spcBef>
                <a:spcPts val="0"/>
              </a:spcBef>
              <a:spcAft>
                <a:spcPts val="0"/>
              </a:spcAft>
              <a:buNone/>
            </a:pPr>
            <a:r>
              <a:rPr lang="en" sz="1750"/>
              <a:t>For more information on NOAA's Privacy policy: </a:t>
            </a:r>
            <a:r>
              <a:rPr lang="en" sz="1750" u="sng">
                <a:hlinkClick r:id="rId3"/>
              </a:rPr>
              <a:t>https://www.noaa.gov/sites/default/files/legacy/document/2021/Mar/NOAAPrivacyPolicy_Final_May2017.pdf</a:t>
            </a:r>
            <a:endParaRPr sz="2000"/>
          </a:p>
        </p:txBody>
      </p:sp>
      <p:sp>
        <p:nvSpPr>
          <p:cNvPr id="260" name="Google Shape;260;p15"/>
          <p:cNvSpPr txBox="1"/>
          <p:nvPr>
            <p:ph type="ctrTitle"/>
          </p:nvPr>
        </p:nvSpPr>
        <p:spPr>
          <a:xfrm>
            <a:off x="655375" y="408075"/>
            <a:ext cx="6154500" cy="91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 sz="2240"/>
              <a:t>Live Streaming Announcement</a:t>
            </a:r>
            <a:endParaRPr sz="2240"/>
          </a:p>
          <a:p>
            <a:pPr indent="0" lvl="0" marL="0" rtl="0" algn="l">
              <a:lnSpc>
                <a:spcPct val="100000"/>
              </a:lnSpc>
              <a:spcBef>
                <a:spcPts val="0"/>
              </a:spcBef>
              <a:spcAft>
                <a:spcPts val="0"/>
              </a:spcAft>
              <a:buSzPts val="2600"/>
              <a:buNone/>
            </a:pPr>
            <a:r>
              <a:t/>
            </a:r>
            <a:endParaRPr sz="22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idx="1" type="subTitle"/>
          </p:nvPr>
        </p:nvSpPr>
        <p:spPr>
          <a:xfrm>
            <a:off x="563675" y="1046125"/>
            <a:ext cx="8068500" cy="32451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rPr lang="en" sz="1640"/>
              <a:t>0</a:t>
            </a:r>
            <a:r>
              <a:rPr lang="en" sz="1640"/>
              <a:t>9:00 AM – 09:15 AM –  Welcome</a:t>
            </a:r>
            <a:endParaRPr sz="1640"/>
          </a:p>
          <a:p>
            <a:pPr indent="0" lvl="0" marL="0" rtl="0" algn="l">
              <a:lnSpc>
                <a:spcPct val="105000"/>
              </a:lnSpc>
              <a:spcBef>
                <a:spcPts val="0"/>
              </a:spcBef>
              <a:spcAft>
                <a:spcPts val="0"/>
              </a:spcAft>
              <a:buSzPts val="852"/>
              <a:buNone/>
            </a:pPr>
            <a:r>
              <a:rPr lang="en" sz="1640"/>
              <a:t>09:15 AM – 10:15 AM –  R2O facets and how to engage in R2O to advance the UFS</a:t>
            </a:r>
            <a:endParaRPr sz="1640"/>
          </a:p>
          <a:p>
            <a:pPr indent="0" lvl="0" marL="0" rtl="0" algn="l">
              <a:spcBef>
                <a:spcPts val="0"/>
              </a:spcBef>
              <a:spcAft>
                <a:spcPts val="0"/>
              </a:spcAft>
              <a:buNone/>
            </a:pPr>
            <a:r>
              <a:rPr lang="en"/>
              <a:t>09:30 AM – 12:00 PM –   Training #3: Introduction to Running Idealized Test Cases  </a:t>
            </a:r>
            <a:endParaRPr/>
          </a:p>
          <a:p>
            <a:pPr indent="0" lvl="0" marL="0" rtl="0" algn="l">
              <a:spcBef>
                <a:spcPts val="0"/>
              </a:spcBef>
              <a:spcAft>
                <a:spcPts val="0"/>
              </a:spcAft>
              <a:buNone/>
            </a:pPr>
            <a:r>
              <a:rPr lang="en"/>
              <a:t>                                             via the UFS Hierarchical System Development Framework</a:t>
            </a:r>
            <a:endParaRPr/>
          </a:p>
          <a:p>
            <a:pPr indent="0" lvl="0" marL="0" rtl="0" algn="l">
              <a:spcBef>
                <a:spcPts val="0"/>
              </a:spcBef>
              <a:spcAft>
                <a:spcPts val="0"/>
              </a:spcAft>
              <a:buNone/>
            </a:pPr>
            <a:r>
              <a:rPr lang="en"/>
              <a:t>                                            (Rm 2603)          </a:t>
            </a:r>
            <a:endParaRPr sz="1640"/>
          </a:p>
          <a:p>
            <a:pPr indent="0" lvl="0" marL="0" rtl="0" algn="l">
              <a:spcBef>
                <a:spcPts val="0"/>
              </a:spcBef>
              <a:spcAft>
                <a:spcPts val="0"/>
              </a:spcAft>
              <a:buNone/>
            </a:pPr>
            <a:r>
              <a:rPr lang="en"/>
              <a:t>09:30 AM – 12:00 PM –   Training #4: NOAA AI Learning Journeys Tutorial </a:t>
            </a:r>
            <a:endParaRPr/>
          </a:p>
          <a:p>
            <a:pPr indent="0" lvl="0" marL="0" rtl="0" algn="l">
              <a:spcBef>
                <a:spcPts val="0"/>
              </a:spcBef>
              <a:spcAft>
                <a:spcPts val="0"/>
              </a:spcAft>
              <a:buNone/>
            </a:pPr>
            <a:r>
              <a:rPr lang="en"/>
              <a:t>                                            (Rm 2126)</a:t>
            </a:r>
            <a:endParaRPr sz="1640"/>
          </a:p>
          <a:p>
            <a:pPr indent="0" lvl="0" marL="0" rtl="0" algn="l">
              <a:lnSpc>
                <a:spcPct val="105000"/>
              </a:lnSpc>
              <a:spcBef>
                <a:spcPts val="0"/>
              </a:spcBef>
              <a:spcAft>
                <a:spcPts val="0"/>
              </a:spcAft>
              <a:buSzPts val="852"/>
              <a:buNone/>
            </a:pPr>
            <a:r>
              <a:rPr lang="en" sz="1640"/>
              <a:t>10:15 AM – 10:45 AM –  US Navy’s Earth System Prediction Capability Efforts by </a:t>
            </a:r>
            <a:endParaRPr sz="1640"/>
          </a:p>
          <a:p>
            <a:pPr indent="0" lvl="0" marL="0" rtl="0" algn="l">
              <a:lnSpc>
                <a:spcPct val="105000"/>
              </a:lnSpc>
              <a:spcBef>
                <a:spcPts val="0"/>
              </a:spcBef>
              <a:spcAft>
                <a:spcPts val="0"/>
              </a:spcAft>
              <a:buSzPts val="852"/>
              <a:buNone/>
            </a:pPr>
            <a:r>
              <a:rPr lang="en" sz="1640"/>
              <a:t>                                  		 Naval Meteorology and Oceanography Enterprise</a:t>
            </a:r>
            <a:endParaRPr sz="1640"/>
          </a:p>
          <a:p>
            <a:pPr indent="0" lvl="0" marL="0" rtl="0" algn="l">
              <a:lnSpc>
                <a:spcPct val="105000"/>
              </a:lnSpc>
              <a:spcBef>
                <a:spcPts val="0"/>
              </a:spcBef>
              <a:spcAft>
                <a:spcPts val="0"/>
              </a:spcAft>
              <a:buSzPts val="852"/>
              <a:buNone/>
            </a:pPr>
            <a:r>
              <a:rPr lang="en" sz="1640"/>
              <a:t>10:45 AM – 11:15 AM –	 Fire Behavior Model Being Coupled to the UFS</a:t>
            </a:r>
            <a:endParaRPr sz="1640"/>
          </a:p>
          <a:p>
            <a:pPr indent="0" lvl="0" marL="0" rtl="0" algn="l">
              <a:lnSpc>
                <a:spcPct val="115000"/>
              </a:lnSpc>
              <a:spcBef>
                <a:spcPts val="0"/>
              </a:spcBef>
              <a:spcAft>
                <a:spcPts val="0"/>
              </a:spcAft>
              <a:buSzPts val="852"/>
              <a:buNone/>
            </a:pPr>
            <a:r>
              <a:rPr lang="en" sz="1640"/>
              <a:t>11:15 AM – 12:00 PM – 	 Poster Session</a:t>
            </a:r>
            <a:endParaRPr sz="1640"/>
          </a:p>
          <a:p>
            <a:pPr indent="0" lvl="0" marL="0" rtl="0" algn="l">
              <a:lnSpc>
                <a:spcPct val="105000"/>
              </a:lnSpc>
              <a:spcBef>
                <a:spcPts val="0"/>
              </a:spcBef>
              <a:spcAft>
                <a:spcPts val="0"/>
              </a:spcAft>
              <a:buSzPts val="852"/>
              <a:buNone/>
            </a:pPr>
            <a:r>
              <a:rPr lang="en" sz="1640"/>
              <a:t>12:00 PM – 01:00 PM  –	 Lunch</a:t>
            </a:r>
            <a:endParaRPr sz="1640"/>
          </a:p>
          <a:p>
            <a:pPr indent="0" lvl="0" marL="0" rtl="0" algn="l">
              <a:lnSpc>
                <a:spcPct val="105000"/>
              </a:lnSpc>
              <a:spcBef>
                <a:spcPts val="0"/>
              </a:spcBef>
              <a:spcAft>
                <a:spcPts val="0"/>
              </a:spcAft>
              <a:buSzPts val="852"/>
              <a:buNone/>
            </a:pPr>
            <a:r>
              <a:rPr lang="en" sz="1640"/>
              <a:t>                                                           </a:t>
            </a:r>
            <a:endParaRPr sz="1640" u="sng"/>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sz="1640"/>
          </a:p>
          <a:p>
            <a:pPr indent="0" lvl="0" marL="0" rtl="0" algn="l">
              <a:lnSpc>
                <a:spcPct val="105000"/>
              </a:lnSpc>
              <a:spcBef>
                <a:spcPts val="0"/>
              </a:spcBef>
              <a:spcAft>
                <a:spcPts val="0"/>
              </a:spcAft>
              <a:buSzPts val="852"/>
              <a:buNone/>
            </a:pPr>
            <a:r>
              <a:t/>
            </a:r>
            <a:endParaRPr sz="1240">
              <a:solidFill>
                <a:srgbClr val="333333"/>
              </a:solidFill>
              <a:highlight>
                <a:srgbClr val="FFFFFF"/>
              </a:highlight>
            </a:endParaRPr>
          </a:p>
        </p:txBody>
      </p:sp>
      <p:sp>
        <p:nvSpPr>
          <p:cNvPr id="266" name="Google Shape;266;p16"/>
          <p:cNvSpPr txBox="1"/>
          <p:nvPr>
            <p:ph type="ctrTitle"/>
          </p:nvPr>
        </p:nvSpPr>
        <p:spPr>
          <a:xfrm>
            <a:off x="316500" y="297150"/>
            <a:ext cx="3797400" cy="50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Thursday</a:t>
            </a:r>
            <a:r>
              <a:rPr lang="en" sz="2240"/>
              <a:t>, September 11th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ph idx="1" type="subTitle"/>
          </p:nvPr>
        </p:nvSpPr>
        <p:spPr>
          <a:xfrm>
            <a:off x="560450" y="860050"/>
            <a:ext cx="7903200" cy="40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01:00 PM – 03:00 PM –  Parallel Sessions with Q&amp;A:</a:t>
            </a:r>
            <a:endParaRPr/>
          </a:p>
          <a:p>
            <a:pPr indent="0" lvl="0" marL="0" rtl="0" algn="l">
              <a:spcBef>
                <a:spcPts val="0"/>
              </a:spcBef>
              <a:spcAft>
                <a:spcPts val="0"/>
              </a:spcAft>
              <a:buNone/>
            </a:pPr>
            <a:r>
              <a:rPr lang="en"/>
              <a:t>                                           </a:t>
            </a:r>
            <a:endParaRPr/>
          </a:p>
          <a:p>
            <a:pPr indent="0" lvl="0" marL="1828800" rtl="0" algn="l">
              <a:spcBef>
                <a:spcPts val="0"/>
              </a:spcBef>
              <a:spcAft>
                <a:spcPts val="0"/>
              </a:spcAft>
              <a:buNone/>
            </a:pPr>
            <a:r>
              <a:rPr lang="en"/>
              <a:t>        UFS Application - Coastal, Marine, Oceans and Ecology </a:t>
            </a:r>
            <a:endParaRPr/>
          </a:p>
          <a:p>
            <a:pPr indent="0" lvl="0" marL="0" rtl="0" algn="l">
              <a:spcBef>
                <a:spcPts val="0"/>
              </a:spcBef>
              <a:spcAft>
                <a:spcPts val="0"/>
              </a:spcAft>
              <a:buNone/>
            </a:pPr>
            <a:r>
              <a:rPr lang="en"/>
              <a:t>                                           (includes HAFS applications) </a:t>
            </a:r>
            <a:endParaRPr/>
          </a:p>
          <a:p>
            <a:pPr indent="0" lvl="0" marL="0" rtl="0" algn="l">
              <a:spcBef>
                <a:spcPts val="0"/>
              </a:spcBef>
              <a:spcAft>
                <a:spcPts val="0"/>
              </a:spcAft>
              <a:buNone/>
            </a:pPr>
            <a:r>
              <a:rPr lang="en"/>
              <a:t>                                         </a:t>
            </a:r>
            <a:r>
              <a:rPr lang="en">
                <a:solidFill>
                  <a:srgbClr val="CFE2F3"/>
                </a:solidFill>
              </a:rPr>
              <a:t> </a:t>
            </a:r>
            <a:r>
              <a:rPr b="1" i="1" lang="en">
                <a:solidFill>
                  <a:srgbClr val="CFE2F3"/>
                </a:solidFill>
              </a:rPr>
              <a:t> (North Bay Auditorium)</a:t>
            </a:r>
            <a:endParaRPr b="1" i="1">
              <a:solidFill>
                <a:srgbClr val="CFE2F3"/>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					UFS Application - SRW App, RRFS, MPAS</a:t>
            </a:r>
            <a:endParaRPr/>
          </a:p>
          <a:p>
            <a:pPr indent="457200" lvl="0" marL="1828800" rtl="0" algn="l">
              <a:spcBef>
                <a:spcPts val="0"/>
              </a:spcBef>
              <a:spcAft>
                <a:spcPts val="0"/>
              </a:spcAft>
              <a:buNone/>
            </a:pPr>
            <a:r>
              <a:rPr b="1" i="1" lang="en">
                <a:solidFill>
                  <a:srgbClr val="CFE2F3"/>
                </a:solidFill>
              </a:rPr>
              <a:t>(Center Bay Auditorium)</a:t>
            </a:r>
            <a:endParaRPr b="1" i="1">
              <a:solidFill>
                <a:srgbClr val="CFE2F3"/>
              </a:solidFill>
            </a:endParaRPr>
          </a:p>
          <a:p>
            <a:pPr indent="457200" lvl="0" marL="1828800" rtl="0" algn="l">
              <a:spcBef>
                <a:spcPts val="0"/>
              </a:spcBef>
              <a:spcAft>
                <a:spcPts val="0"/>
              </a:spcAft>
              <a:buNone/>
            </a:pPr>
            <a:r>
              <a:t/>
            </a:r>
            <a:endParaRPr/>
          </a:p>
          <a:p>
            <a:pPr indent="0" lvl="0" marL="2286000" rtl="0" algn="l">
              <a:spcBef>
                <a:spcPts val="0"/>
              </a:spcBef>
              <a:spcAft>
                <a:spcPts val="0"/>
              </a:spcAft>
              <a:buNone/>
            </a:pPr>
            <a:r>
              <a:rPr lang="en"/>
              <a:t>UFS Application - Air Quality, Atmospheric </a:t>
            </a:r>
            <a:endParaRPr/>
          </a:p>
          <a:p>
            <a:pPr indent="0" lvl="0" marL="2286000" rtl="0" algn="l">
              <a:spcBef>
                <a:spcPts val="0"/>
              </a:spcBef>
              <a:spcAft>
                <a:spcPts val="0"/>
              </a:spcAft>
              <a:buNone/>
            </a:pPr>
            <a:r>
              <a:rPr lang="en"/>
              <a:t>Composition, Aerosols (smoke, dust and fire </a:t>
            </a:r>
            <a:endParaRPr/>
          </a:p>
          <a:p>
            <a:pPr indent="0" lvl="0" marL="2286000" rtl="0" algn="l">
              <a:spcBef>
                <a:spcPts val="0"/>
              </a:spcBef>
              <a:spcAft>
                <a:spcPts val="0"/>
              </a:spcAft>
              <a:buNone/>
            </a:pPr>
            <a:r>
              <a:rPr lang="en"/>
              <a:t>capabilities)</a:t>
            </a:r>
            <a:endParaRPr/>
          </a:p>
          <a:p>
            <a:pPr indent="0" lvl="0" marL="2286000" rtl="0" algn="l">
              <a:spcBef>
                <a:spcPts val="0"/>
              </a:spcBef>
              <a:spcAft>
                <a:spcPts val="0"/>
              </a:spcAft>
              <a:buNone/>
            </a:pPr>
            <a:r>
              <a:rPr b="1" i="1" lang="en">
                <a:solidFill>
                  <a:srgbClr val="CFE2F3"/>
                </a:solidFill>
              </a:rPr>
              <a:t>(South Bay Auditorium)</a:t>
            </a:r>
            <a:endParaRPr b="1" i="1">
              <a:solidFill>
                <a:srgbClr val="CFE2F3"/>
              </a:solidFill>
            </a:endParaRPr>
          </a:p>
          <a:p>
            <a:pPr indent="0" lvl="0" marL="0" rtl="0" algn="l">
              <a:spcBef>
                <a:spcPts val="0"/>
              </a:spcBef>
              <a:spcAft>
                <a:spcPts val="0"/>
              </a:spcAft>
              <a:buNone/>
            </a:pPr>
            <a:r>
              <a:rPr lang="en"/>
              <a:t>03:00 PM – 03:30 PM –  Break</a:t>
            </a:r>
            <a:endParaRPr>
              <a:solidFill>
                <a:srgbClr val="595959"/>
              </a:solidFill>
              <a:highlight>
                <a:srgbClr val="FFFFFF"/>
              </a:highlight>
            </a:endParaRPr>
          </a:p>
        </p:txBody>
      </p:sp>
      <p:sp>
        <p:nvSpPr>
          <p:cNvPr id="272" name="Google Shape;272;p17"/>
          <p:cNvSpPr txBox="1"/>
          <p:nvPr>
            <p:ph type="ctrTitle"/>
          </p:nvPr>
        </p:nvSpPr>
        <p:spPr>
          <a:xfrm>
            <a:off x="320050" y="292600"/>
            <a:ext cx="3780000" cy="53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Thursday</a:t>
            </a:r>
            <a:r>
              <a:rPr lang="en" sz="2240"/>
              <a:t>, September 11th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ph idx="1" type="subTitle"/>
          </p:nvPr>
        </p:nvSpPr>
        <p:spPr>
          <a:xfrm>
            <a:off x="463150" y="970325"/>
            <a:ext cx="7903200" cy="3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03:30 PM – 04:15 PM –  MPAS Collaborations and Community </a:t>
            </a:r>
            <a:r>
              <a:rPr lang="en"/>
              <a:t>Engagement</a:t>
            </a:r>
            <a:endParaRPr/>
          </a:p>
          <a:p>
            <a:pPr indent="-2286000" lvl="0" marL="2286000" rtl="0" algn="l">
              <a:spcBef>
                <a:spcPts val="0"/>
              </a:spcBef>
              <a:spcAft>
                <a:spcPts val="0"/>
              </a:spcAft>
              <a:buNone/>
            </a:pPr>
            <a:r>
              <a:rPr i="1" lang="en"/>
              <a:t>03:45 PM – 05:00 PM –  OPTIONAL: Tour of the National Science Foundation National Center for Atmospheric Research (NCAR) Mesa Lab (bus leaves for Lab at 3:03 and 3:30pm, last bus back to UCAR at 6pm)</a:t>
            </a:r>
            <a:endParaRPr i="1"/>
          </a:p>
          <a:p>
            <a:pPr indent="-2286000" lvl="0" marL="2286000" rtl="0" algn="l">
              <a:spcBef>
                <a:spcPts val="0"/>
              </a:spcBef>
              <a:spcAft>
                <a:spcPts val="0"/>
              </a:spcAft>
              <a:buNone/>
            </a:pPr>
            <a:r>
              <a:rPr lang="en"/>
              <a:t>04:15 PM – 04:45 PM –  Generation of grid-mesh with multi-refinements for using  MPAS to predict severe weather over multiple regions</a:t>
            </a:r>
            <a:endParaRPr/>
          </a:p>
          <a:p>
            <a:pPr indent="0" lvl="0" marL="0" rtl="0" algn="l">
              <a:spcBef>
                <a:spcPts val="0"/>
              </a:spcBef>
              <a:spcAft>
                <a:spcPts val="0"/>
              </a:spcAft>
              <a:buNone/>
            </a:pPr>
            <a:r>
              <a:rPr lang="en"/>
              <a:t>04:45 PM 		    –  Adjourn</a:t>
            </a:r>
            <a:r>
              <a:rPr lang="en">
                <a:solidFill>
                  <a:srgbClr val="595959"/>
                </a:solidFill>
                <a:highlight>
                  <a:srgbClr val="FFFFFF"/>
                </a:highlight>
              </a:rPr>
              <a:t> </a:t>
            </a:r>
            <a:endParaRPr>
              <a:solidFill>
                <a:srgbClr val="595959"/>
              </a:solidFill>
              <a:highlight>
                <a:srgbClr val="FFFFFF"/>
              </a:highlight>
            </a:endParaRPr>
          </a:p>
        </p:txBody>
      </p:sp>
      <p:sp>
        <p:nvSpPr>
          <p:cNvPr id="278" name="Google Shape;278;p18"/>
          <p:cNvSpPr txBox="1"/>
          <p:nvPr>
            <p:ph type="ctrTitle"/>
          </p:nvPr>
        </p:nvSpPr>
        <p:spPr>
          <a:xfrm>
            <a:off x="320050" y="292600"/>
            <a:ext cx="3780000" cy="53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Thursday</a:t>
            </a:r>
            <a:r>
              <a:rPr lang="en" sz="2240"/>
              <a:t>, September 11th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9"/>
          <p:cNvPicPr preferRelativeResize="0"/>
          <p:nvPr/>
        </p:nvPicPr>
        <p:blipFill rotWithShape="1">
          <a:blip r:embed="rId3">
            <a:alphaModFix/>
          </a:blip>
          <a:srcRect b="0" l="0" r="0" t="0"/>
          <a:stretch/>
        </p:blipFill>
        <p:spPr>
          <a:xfrm>
            <a:off x="2431127" y="2677383"/>
            <a:ext cx="664894" cy="648600"/>
          </a:xfrm>
          <a:prstGeom prst="rect">
            <a:avLst/>
          </a:prstGeom>
          <a:noFill/>
          <a:ln>
            <a:noFill/>
          </a:ln>
        </p:spPr>
      </p:pic>
      <p:sp>
        <p:nvSpPr>
          <p:cNvPr id="284" name="Google Shape;284;p19"/>
          <p:cNvSpPr txBox="1"/>
          <p:nvPr>
            <p:ph idx="1" type="subTitle"/>
          </p:nvPr>
        </p:nvSpPr>
        <p:spPr>
          <a:xfrm>
            <a:off x="267450" y="813900"/>
            <a:ext cx="3455700" cy="8358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05000"/>
              </a:lnSpc>
              <a:spcBef>
                <a:spcPts val="0"/>
              </a:spcBef>
              <a:spcAft>
                <a:spcPts val="0"/>
              </a:spcAft>
              <a:buNone/>
            </a:pPr>
            <a:r>
              <a:rPr b="1" lang="en" sz="4800"/>
              <a:t>Connect with us on Slido, X,  and Instagram </a:t>
            </a:r>
            <a:endParaRPr b="1" sz="4800"/>
          </a:p>
          <a:p>
            <a:pPr indent="0" lvl="0" marL="0" rtl="0" algn="l">
              <a:lnSpc>
                <a:spcPct val="105000"/>
              </a:lnSpc>
              <a:spcBef>
                <a:spcPts val="0"/>
              </a:spcBef>
              <a:spcAft>
                <a:spcPts val="0"/>
              </a:spcAft>
              <a:buNone/>
            </a:pPr>
            <a:r>
              <a:t/>
            </a:r>
            <a:endParaRPr b="1" sz="4800"/>
          </a:p>
          <a:p>
            <a:pPr indent="0" lvl="0" marL="0" rtl="0" algn="l">
              <a:lnSpc>
                <a:spcPct val="115000"/>
              </a:lnSpc>
              <a:spcBef>
                <a:spcPts val="0"/>
              </a:spcBef>
              <a:spcAft>
                <a:spcPts val="0"/>
              </a:spcAft>
              <a:buNone/>
            </a:pPr>
            <a:r>
              <a:rPr lang="en" sz="4800"/>
              <a:t>Access </a:t>
            </a:r>
            <a:r>
              <a:rPr b="1" lang="en" sz="4800"/>
              <a:t>Slido &amp; the Livestream from the UIFCW Event Page:</a:t>
            </a:r>
            <a:endParaRPr sz="4800"/>
          </a:p>
          <a:p>
            <a:pPr indent="0" lvl="0" marL="0" rtl="0" algn="l">
              <a:lnSpc>
                <a:spcPct val="105000"/>
              </a:lnSpc>
              <a:spcBef>
                <a:spcPts val="1000"/>
              </a:spcBef>
              <a:spcAft>
                <a:spcPts val="0"/>
              </a:spcAft>
              <a:buSzPct val="72222"/>
              <a:buNone/>
            </a:pPr>
            <a:r>
              <a:t/>
            </a:r>
            <a:endParaRPr b="1" sz="1800"/>
          </a:p>
          <a:p>
            <a:pPr indent="0" lvl="0" marL="0" rtl="0" algn="l">
              <a:lnSpc>
                <a:spcPct val="105000"/>
              </a:lnSpc>
              <a:spcBef>
                <a:spcPts val="0"/>
              </a:spcBef>
              <a:spcAft>
                <a:spcPts val="0"/>
              </a:spcAft>
              <a:buNone/>
            </a:pPr>
            <a:r>
              <a:t/>
            </a:r>
            <a:endParaRPr b="1" sz="1800"/>
          </a:p>
        </p:txBody>
      </p:sp>
      <p:sp>
        <p:nvSpPr>
          <p:cNvPr id="285" name="Google Shape;285;p19"/>
          <p:cNvSpPr txBox="1"/>
          <p:nvPr>
            <p:ph type="ctrTitle"/>
          </p:nvPr>
        </p:nvSpPr>
        <p:spPr>
          <a:xfrm>
            <a:off x="320050" y="292600"/>
            <a:ext cx="2894700" cy="742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Connect With Us!</a:t>
            </a:r>
            <a:endParaRPr sz="2240"/>
          </a:p>
          <a:p>
            <a:pPr indent="0" lvl="0" marL="0" rtl="0" algn="l">
              <a:lnSpc>
                <a:spcPct val="100000"/>
              </a:lnSpc>
              <a:spcBef>
                <a:spcPts val="0"/>
              </a:spcBef>
              <a:spcAft>
                <a:spcPts val="0"/>
              </a:spcAft>
              <a:buSzPct val="116070"/>
              <a:buNone/>
            </a:pPr>
            <a:r>
              <a:t/>
            </a:r>
            <a:endParaRPr sz="2240"/>
          </a:p>
          <a:p>
            <a:pPr indent="0" lvl="0" marL="0" rtl="0" algn="l">
              <a:lnSpc>
                <a:spcPct val="100000"/>
              </a:lnSpc>
              <a:spcBef>
                <a:spcPts val="0"/>
              </a:spcBef>
              <a:spcAft>
                <a:spcPts val="0"/>
              </a:spcAft>
              <a:buSzPct val="326812"/>
              <a:buNone/>
            </a:pPr>
            <a:r>
              <a:t/>
            </a:r>
            <a:endParaRPr sz="795"/>
          </a:p>
        </p:txBody>
      </p:sp>
      <p:pic>
        <p:nvPicPr>
          <p:cNvPr id="286" name="Google Shape;286;p19"/>
          <p:cNvPicPr preferRelativeResize="0"/>
          <p:nvPr/>
        </p:nvPicPr>
        <p:blipFill rotWithShape="1">
          <a:blip r:embed="rId4">
            <a:alphaModFix/>
          </a:blip>
          <a:srcRect b="0" l="0" r="0" t="0"/>
          <a:stretch/>
        </p:blipFill>
        <p:spPr>
          <a:xfrm>
            <a:off x="2392423" y="1896709"/>
            <a:ext cx="742301" cy="742301"/>
          </a:xfrm>
          <a:prstGeom prst="rect">
            <a:avLst/>
          </a:prstGeom>
          <a:noFill/>
          <a:ln>
            <a:noFill/>
          </a:ln>
        </p:spPr>
      </p:pic>
      <p:sp>
        <p:nvSpPr>
          <p:cNvPr id="287" name="Google Shape;287;p19"/>
          <p:cNvSpPr txBox="1"/>
          <p:nvPr/>
        </p:nvSpPr>
        <p:spPr>
          <a:xfrm>
            <a:off x="197100" y="3985950"/>
            <a:ext cx="4755300" cy="95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018"/>
              <a:buFont typeface="Arial"/>
              <a:buNone/>
            </a:pPr>
            <a:r>
              <a:rPr b="1" i="0" lang="en" sz="2600" u="none" cap="none" strike="noStrike">
                <a:solidFill>
                  <a:srgbClr val="FFFFFF"/>
                </a:solidFill>
                <a:latin typeface="Lato"/>
                <a:ea typeface="Lato"/>
                <a:cs typeface="Lato"/>
                <a:sym typeface="Lato"/>
              </a:rPr>
              <a:t>Wi-Fi:  </a:t>
            </a:r>
            <a:r>
              <a:rPr b="1" i="1" lang="en" sz="2600">
                <a:solidFill>
                  <a:srgbClr val="FFFFFF"/>
                </a:solidFill>
                <a:latin typeface="Lato"/>
                <a:ea typeface="Lato"/>
                <a:cs typeface="Lato"/>
                <a:sym typeface="Lato"/>
              </a:rPr>
              <a:t>UCAR Visitor</a:t>
            </a:r>
            <a:r>
              <a:rPr lang="en" sz="2600">
                <a:solidFill>
                  <a:srgbClr val="FFFFFF"/>
                </a:solidFill>
                <a:latin typeface="Lato"/>
                <a:ea typeface="Lato"/>
                <a:cs typeface="Lato"/>
                <a:sym typeface="Lato"/>
              </a:rPr>
              <a:t> </a:t>
            </a:r>
            <a:endParaRPr b="1" i="0" sz="2600" u="none" cap="none" strike="noStrike">
              <a:solidFill>
                <a:srgbClr val="FFFFFF"/>
              </a:solidFill>
              <a:latin typeface="Lato"/>
              <a:ea typeface="Lato"/>
              <a:cs typeface="Lato"/>
              <a:sym typeface="Lato"/>
            </a:endParaRPr>
          </a:p>
          <a:p>
            <a:pPr indent="0" lvl="0" marL="0" marR="0" rtl="0" algn="l">
              <a:lnSpc>
                <a:spcPct val="90000"/>
              </a:lnSpc>
              <a:spcBef>
                <a:spcPts val="0"/>
              </a:spcBef>
              <a:spcAft>
                <a:spcPts val="0"/>
              </a:spcAft>
              <a:buClr>
                <a:srgbClr val="000000"/>
              </a:buClr>
              <a:buSzPts val="1018"/>
              <a:buFont typeface="Arial"/>
              <a:buNone/>
            </a:pPr>
            <a:r>
              <a:rPr b="1" lang="en" sz="2600">
                <a:solidFill>
                  <a:srgbClr val="FFFFFF"/>
                </a:solidFill>
                <a:latin typeface="Lato"/>
                <a:ea typeface="Lato"/>
                <a:cs typeface="Lato"/>
                <a:sym typeface="Lato"/>
              </a:rPr>
              <a:t>No password is required.</a:t>
            </a:r>
            <a:endParaRPr b="1" sz="2600">
              <a:solidFill>
                <a:srgbClr val="FFFFFF"/>
              </a:solidFill>
              <a:latin typeface="Lato"/>
              <a:ea typeface="Lato"/>
              <a:cs typeface="Lato"/>
              <a:sym typeface="Lato"/>
            </a:endParaRPr>
          </a:p>
        </p:txBody>
      </p:sp>
      <p:sp>
        <p:nvSpPr>
          <p:cNvPr id="288" name="Google Shape;288;p19"/>
          <p:cNvSpPr txBox="1"/>
          <p:nvPr/>
        </p:nvSpPr>
        <p:spPr>
          <a:xfrm>
            <a:off x="3210723" y="2080909"/>
            <a:ext cx="1670100" cy="10437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rPr b="1" lang="en" sz="1800">
                <a:solidFill>
                  <a:schemeClr val="lt1"/>
                </a:solidFill>
                <a:latin typeface="Nunito"/>
                <a:ea typeface="Nunito"/>
                <a:cs typeface="Nunito"/>
                <a:sym typeface="Nunito"/>
              </a:rPr>
              <a:t>@NOAAEPIC </a:t>
            </a:r>
            <a:r>
              <a:rPr b="1" lang="en" sz="1800">
                <a:solidFill>
                  <a:schemeClr val="lt1"/>
                </a:solidFill>
                <a:latin typeface="Nunito"/>
                <a:ea typeface="Nunito"/>
                <a:cs typeface="Nunito"/>
                <a:sym typeface="Nunito"/>
              </a:rPr>
              <a:t>  </a:t>
            </a:r>
            <a:endParaRPr b="1" sz="1800">
              <a:solidFill>
                <a:schemeClr val="lt1"/>
              </a:solidFill>
              <a:latin typeface="Nunito"/>
              <a:ea typeface="Nunito"/>
              <a:cs typeface="Nunito"/>
              <a:sym typeface="Nunito"/>
            </a:endParaRPr>
          </a:p>
          <a:p>
            <a:pPr indent="0" lvl="0" marL="0" rtl="0" algn="l">
              <a:lnSpc>
                <a:spcPct val="105000"/>
              </a:lnSpc>
              <a:spcBef>
                <a:spcPts val="0"/>
              </a:spcBef>
              <a:spcAft>
                <a:spcPts val="0"/>
              </a:spcAft>
              <a:buNone/>
            </a:pPr>
            <a:r>
              <a:t/>
            </a:r>
            <a:endParaRPr b="1" sz="1800">
              <a:solidFill>
                <a:schemeClr val="lt1"/>
              </a:solidFill>
              <a:latin typeface="Nunito"/>
              <a:ea typeface="Nunito"/>
              <a:cs typeface="Nunito"/>
              <a:sym typeface="Nunito"/>
            </a:endParaRPr>
          </a:p>
          <a:p>
            <a:pPr indent="0" lvl="0" marL="0" rtl="0" algn="l">
              <a:lnSpc>
                <a:spcPct val="105000"/>
              </a:lnSpc>
              <a:spcBef>
                <a:spcPts val="0"/>
              </a:spcBef>
              <a:spcAft>
                <a:spcPts val="0"/>
              </a:spcAft>
              <a:buNone/>
            </a:pPr>
            <a:r>
              <a:rPr b="1" lang="en" sz="1800">
                <a:solidFill>
                  <a:schemeClr val="lt1"/>
                </a:solidFill>
                <a:latin typeface="Nunito"/>
                <a:ea typeface="Nunito"/>
                <a:cs typeface="Nunito"/>
                <a:sym typeface="Nunito"/>
              </a:rPr>
              <a:t>#UIFCW25</a:t>
            </a:r>
            <a:endParaRPr/>
          </a:p>
        </p:txBody>
      </p:sp>
      <p:pic>
        <p:nvPicPr>
          <p:cNvPr id="289" name="Google Shape;289;p19" title="qr-code UIFCW Event Page.png"/>
          <p:cNvPicPr preferRelativeResize="0"/>
          <p:nvPr/>
        </p:nvPicPr>
        <p:blipFill rotWithShape="1">
          <a:blip r:embed="rId5">
            <a:alphaModFix/>
          </a:blip>
          <a:srcRect b="0" l="0" r="0" t="0"/>
          <a:stretch/>
        </p:blipFill>
        <p:spPr>
          <a:xfrm>
            <a:off x="388723" y="1780124"/>
            <a:ext cx="1719000" cy="1719000"/>
          </a:xfrm>
          <a:prstGeom prst="rect">
            <a:avLst/>
          </a:prstGeom>
          <a:noFill/>
          <a:ln>
            <a:noFill/>
          </a:ln>
        </p:spPr>
      </p:pic>
      <p:pic>
        <p:nvPicPr>
          <p:cNvPr id="290" name="Google Shape;290;p19" title="qr-code Participant Guide.png"/>
          <p:cNvPicPr preferRelativeResize="0"/>
          <p:nvPr/>
        </p:nvPicPr>
        <p:blipFill rotWithShape="1">
          <a:blip r:embed="rId6">
            <a:alphaModFix/>
          </a:blip>
          <a:srcRect b="0" l="0" r="0" t="0"/>
          <a:stretch/>
        </p:blipFill>
        <p:spPr>
          <a:xfrm>
            <a:off x="5733025" y="688650"/>
            <a:ext cx="2131650" cy="2131650"/>
          </a:xfrm>
          <a:prstGeom prst="rect">
            <a:avLst/>
          </a:prstGeom>
          <a:noFill/>
          <a:ln>
            <a:noFill/>
          </a:ln>
        </p:spPr>
      </p:pic>
      <p:sp>
        <p:nvSpPr>
          <p:cNvPr id="291" name="Google Shape;291;p19"/>
          <p:cNvSpPr txBox="1"/>
          <p:nvPr>
            <p:ph type="ctrTitle"/>
          </p:nvPr>
        </p:nvSpPr>
        <p:spPr>
          <a:xfrm>
            <a:off x="5781853" y="214050"/>
            <a:ext cx="2256000" cy="47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36364"/>
              <a:buNone/>
            </a:pPr>
            <a:r>
              <a:rPr lang="en" sz="1906"/>
              <a:t>Participant Guide</a:t>
            </a:r>
            <a:endParaRPr sz="2573"/>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0"/>
          <p:cNvSpPr txBox="1"/>
          <p:nvPr>
            <p:ph type="ctrTitle"/>
          </p:nvPr>
        </p:nvSpPr>
        <p:spPr>
          <a:xfrm>
            <a:off x="2118450" y="723675"/>
            <a:ext cx="4907100" cy="9042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96854"/>
              <a:buNone/>
            </a:pPr>
            <a:r>
              <a:rPr lang="en" sz="2684"/>
              <a:t>Please take the </a:t>
            </a:r>
            <a:endParaRPr sz="2684"/>
          </a:p>
          <a:p>
            <a:pPr indent="0" lvl="0" marL="0" rtl="0" algn="ctr">
              <a:lnSpc>
                <a:spcPct val="100000"/>
              </a:lnSpc>
              <a:spcBef>
                <a:spcPts val="0"/>
              </a:spcBef>
              <a:spcAft>
                <a:spcPts val="0"/>
              </a:spcAft>
              <a:buSzPct val="96854"/>
              <a:buNone/>
            </a:pPr>
            <a:r>
              <a:rPr lang="en" sz="2684"/>
              <a:t>UIFCW Post Event Survey</a:t>
            </a:r>
            <a:endParaRPr sz="2684"/>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97" name="Google Shape;297;p20" title="qr-code UIFCW Post event survey.png"/>
          <p:cNvPicPr preferRelativeResize="0"/>
          <p:nvPr/>
        </p:nvPicPr>
        <p:blipFill>
          <a:blip r:embed="rId3">
            <a:alphaModFix/>
          </a:blip>
          <a:stretch>
            <a:fillRect/>
          </a:stretch>
        </p:blipFill>
        <p:spPr>
          <a:xfrm>
            <a:off x="3345450" y="1701650"/>
            <a:ext cx="2356549" cy="23565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