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5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Nunito-regular.fntdata"/><Relationship Id="rId25" Type="http://schemas.openxmlformats.org/officeDocument/2006/relationships/font" Target="fonts/ProximaNova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a5ab87cfd_0_8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37a5ab87cfd_0_8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a5ab87cfd_0_1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7a5ab87cfd_0_1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1min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7a5ab87cfd_0_1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7a5ab87cfd_0_1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7a5ab87cfd_0_1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7a5ab87cfd_0_1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7a5ab87cfd_0_1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7a5ab87cfd_0_1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7a5ab87cfd_0_1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7a5ab87cfd_0_1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7a5ab87cfd_0_1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7a5ab87cfd_0_1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7a5ab87cfd_0_1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7a5ab87cfd_0_1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7a5ab87cfd_0_1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7a5ab87cfd_0_1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7a5ab87cfd_0_1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7a5ab87cfd_0_1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Left to right:</a:t>
            </a:r>
            <a:br>
              <a:rPr lang="en"/>
            </a:br>
            <a:r>
              <a:rPr lang="en"/>
              <a:t>2 min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7a5ab87cfd_0_1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7a5ab87cfd_0_1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Intra-Physics coupling. Scheme-to-Scheme, Group-to-Group, or call to static API (CCPP SCM)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7a5ab87cfd_0_1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7a5ab87cfd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P2D Coupling: Handles evolution of atmospheric state. Stochy and 3D physics.</a:t>
            </a:r>
            <a:br>
              <a:rPr lang="en"/>
            </a:br>
            <a:r>
              <a:rPr lang="en"/>
              <a:t>ESMF Infrastructure above.</a:t>
            </a:r>
            <a:br>
              <a:rPr lang="en"/>
            </a:br>
            <a:r>
              <a:rPr lang="en"/>
              <a:t>CCPP Framework below.</a:t>
            </a: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7a5ab87cfd_0_1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7a5ab87cfd_0_1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ESMF </a:t>
            </a:r>
            <a:r>
              <a:rPr lang="en"/>
              <a:t>infrastructure</a:t>
            </a:r>
            <a:r>
              <a:rPr lang="en"/>
              <a:t> layer containing hooks to the forward integration step(s) described in the P2D coupling layer.</a:t>
            </a:r>
            <a:br>
              <a:rPr lang="en"/>
            </a:br>
            <a:r>
              <a:rPr lang="en"/>
              <a:t>Overlaying NUOPC Cap that uses EMSF forecast grid components.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a5ab87cfd_0_1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a5ab87cfd_0_1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1min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7a5ab87cfd_0_1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37a5ab87cfd_0_1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1min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145FA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 title="wave1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1637" y="-404450"/>
            <a:ext cx="9307274" cy="698045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" name="Google Shape;59;p14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300" y="3166714"/>
            <a:ext cx="1937475" cy="146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5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62" name="Google Shape;62;p15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63" name="Google Shape;63;p15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5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" name="Google Shape;65;p15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6" name="Google Shape;66;p15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5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5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9" name="Google Shape;69;p15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70" name="Google Shape;70;p15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5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74" name="Google Shape;74;p15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75" name="Google Shape;75;p15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6" name="Google Shape;76;p15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15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9" name="Google Shape;79;p15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2" name="Google Shape;82;p15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83" name="Google Shape;83;p15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15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5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7" name="Google Shape;87;p15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8" name="Google Shape;88;p15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5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5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5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5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3" name="Google Shape;93;p15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6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85575" y="3869550"/>
            <a:ext cx="1155000" cy="870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6"/>
          <p:cNvGrpSpPr/>
          <p:nvPr/>
        </p:nvGrpSpPr>
        <p:grpSpPr>
          <a:xfrm>
            <a:off x="1419300" y="598575"/>
            <a:ext cx="1072800" cy="0"/>
            <a:chOff x="1376350" y="528325"/>
            <a:chExt cx="1072800" cy="0"/>
          </a:xfrm>
        </p:grpSpPr>
        <p:cxnSp>
          <p:nvCxnSpPr>
            <p:cNvPr id="101" name="Google Shape;101;p16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16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16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17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875" y="3880775"/>
            <a:ext cx="1152143" cy="8686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7"/>
          <p:cNvGrpSpPr/>
          <p:nvPr/>
        </p:nvGrpSpPr>
        <p:grpSpPr>
          <a:xfrm>
            <a:off x="1404700" y="598575"/>
            <a:ext cx="1072800" cy="0"/>
            <a:chOff x="1376350" y="528325"/>
            <a:chExt cx="1072800" cy="0"/>
          </a:xfrm>
        </p:grpSpPr>
        <p:cxnSp>
          <p:nvCxnSpPr>
            <p:cNvPr id="111" name="Google Shape;111;p17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17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17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18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" name="Google Shape;118;p18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119" name="Google Shape;119;p18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18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18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6" name="Google Shape;126;p19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9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128" name="Google Shape;128;p19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9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9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6"/>
            <a:ext cx="9144001" cy="565991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20" title="UIFCW2025_Logo_whit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625" y="3745100"/>
            <a:ext cx="1373148" cy="103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1" name="Google Shape;141;p21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49225" y="3879750"/>
            <a:ext cx="1152143" cy="875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1"/>
          <p:cNvGrpSpPr/>
          <p:nvPr/>
        </p:nvGrpSpPr>
        <p:grpSpPr>
          <a:xfrm>
            <a:off x="1376350" y="528325"/>
            <a:ext cx="1072800" cy="0"/>
            <a:chOff x="1376350" y="528325"/>
            <a:chExt cx="1072800" cy="0"/>
          </a:xfrm>
        </p:grpSpPr>
        <p:cxnSp>
          <p:nvCxnSpPr>
            <p:cNvPr id="143" name="Google Shape;143;p21"/>
            <p:cNvCxnSpPr/>
            <p:nvPr/>
          </p:nvCxnSpPr>
          <p:spPr>
            <a:xfrm>
              <a:off x="13763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145FA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21"/>
            <p:cNvCxnSpPr/>
            <p:nvPr/>
          </p:nvCxnSpPr>
          <p:spPr>
            <a:xfrm>
              <a:off x="17339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F1761A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21"/>
            <p:cNvCxnSpPr/>
            <p:nvPr/>
          </p:nvCxnSpPr>
          <p:spPr>
            <a:xfrm>
              <a:off x="2091550" y="528325"/>
              <a:ext cx="357600" cy="0"/>
            </a:xfrm>
            <a:prstGeom prst="straightConnector1">
              <a:avLst/>
            </a:prstGeom>
            <a:noFill/>
            <a:ln cap="flat" cmpd="sng" w="28575">
              <a:solidFill>
                <a:srgbClr val="00C9FF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" name="Google Shape;149;p22" title="UIFCW2025_Log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11650" y="3874450"/>
            <a:ext cx="1152143" cy="875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rgbClr val="145FA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3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52" name="Google Shape;152;p23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53" name="Google Shape;153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23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58" name="Google Shape;158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23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23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64" name="Google Shape;164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23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23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9" name="Google Shape;169;p23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23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23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" name="Google Shape;172;p23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73" name="Google Shape;173;p23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23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23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23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23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23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9" name="Google Shape;179;p23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23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23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23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3" name="Google Shape;183;p23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84" name="Google Shape;184;p23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23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3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" name="Google Shape;187;p23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88" name="Google Shape;188;p23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3" name="Google Shape;193;p23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94" name="Google Shape;194;p23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23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9" name="Google Shape;199;p23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23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04" name="Google Shape;204;p23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7" name="Google Shape;207;p23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08" name="Google Shape;208;p23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23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13" name="Google Shape;213;p23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7" name="Google Shape;217;p23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18" name="Google Shape;218;p23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23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24" name="Google Shape;224;p23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23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9" name="Google Shape;229;p23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" name="Google Shape;232;p23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33" name="Google Shape;233;p23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7" name="Google Shape;237;p23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38" name="Google Shape;238;p23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3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23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3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3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23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44" name="Google Shape;244;p23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8" name="Google Shape;248;p23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9" name="Google Shape;249;p23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2" name="Google Shape;252;p23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53" name="Google Shape;253;p23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23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9" name="Google Shape;259;p23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23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64" name="Google Shape;264;p23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8" name="Google Shape;268;p23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9" name="Google Shape;269;p23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2" name="Google Shape;272;p23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73" name="Google Shape;273;p23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7" name="Google Shape;277;p23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23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9" name="Google Shape;279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/>
          <p:nvPr>
            <p:ph type="ctrTitle"/>
          </p:nvPr>
        </p:nvSpPr>
        <p:spPr>
          <a:xfrm>
            <a:off x="1051850" y="839850"/>
            <a:ext cx="61986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Proxima Nova"/>
                <a:ea typeface="Proxima Nova"/>
                <a:cs typeface="Proxima Nova"/>
                <a:sym typeface="Proxima Nova"/>
              </a:rPr>
              <a:t>Implementation of the </a:t>
            </a:r>
            <a:r>
              <a:rPr lang="en" sz="3800">
                <a:latin typeface="Proxima Nova"/>
                <a:ea typeface="Proxima Nova"/>
                <a:cs typeface="Proxima Nova"/>
                <a:sym typeface="Proxima Nova"/>
              </a:rPr>
              <a:t>MPAS</a:t>
            </a:r>
            <a:r>
              <a:rPr lang="en" sz="3800">
                <a:latin typeface="Proxima Nova"/>
                <a:ea typeface="Proxima Nova"/>
                <a:cs typeface="Proxima Nova"/>
                <a:sym typeface="Proxima Nova"/>
              </a:rPr>
              <a:t>-A Dynamical Core in the UFS</a:t>
            </a:r>
            <a:endParaRPr sz="6200"/>
          </a:p>
        </p:txBody>
      </p:sp>
      <p:sp>
        <p:nvSpPr>
          <p:cNvPr id="287" name="Google Shape;287;p25"/>
          <p:cNvSpPr txBox="1"/>
          <p:nvPr>
            <p:ph idx="1" type="subTitle"/>
          </p:nvPr>
        </p:nvSpPr>
        <p:spPr>
          <a:xfrm>
            <a:off x="2045101" y="2712750"/>
            <a:ext cx="5053800" cy="1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Dustin Swales</a:t>
            </a:r>
            <a:r>
              <a:rPr baseline="30000" lang="en" sz="1500"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, Ligia Bernardet</a:t>
            </a:r>
            <a:r>
              <a:rPr baseline="30000" lang="en" sz="1500"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, Grant Firl</a:t>
            </a:r>
            <a:r>
              <a:rPr baseline="30000" lang="en" sz="1500">
                <a:latin typeface="Arial"/>
                <a:ea typeface="Arial"/>
                <a:cs typeface="Arial"/>
                <a:sym typeface="Arial"/>
              </a:rPr>
              <a:t>1,2,3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,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Soren Rasmussen</a:t>
            </a:r>
            <a:r>
              <a:rPr baseline="30000" lang="en" sz="1500">
                <a:latin typeface="Arial"/>
                <a:ea typeface="Arial"/>
                <a:cs typeface="Arial"/>
                <a:sym typeface="Arial"/>
              </a:rPr>
              <a:t>2,4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, Vanderlei Vargas</a:t>
            </a:r>
            <a:r>
              <a:rPr baseline="30000" lang="en" sz="1500">
                <a:latin typeface="Arial"/>
                <a:ea typeface="Arial"/>
                <a:cs typeface="Arial"/>
                <a:sym typeface="Arial"/>
              </a:rPr>
              <a:t>1,2,3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, Lulin Xue</a:t>
            </a:r>
            <a:r>
              <a:rPr baseline="30000" lang="en" sz="1500">
                <a:latin typeface="Arial"/>
                <a:ea typeface="Arial"/>
                <a:cs typeface="Arial"/>
                <a:sym typeface="Arial"/>
              </a:rPr>
              <a:t>2,4</a:t>
            </a:r>
            <a:endParaRPr baseline="3000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800">
                <a:latin typeface="Arial"/>
                <a:ea typeface="Arial"/>
                <a:cs typeface="Arial"/>
                <a:sym typeface="Arial"/>
              </a:rPr>
              <a:t>National Oceanic and Atmospheric Administration (NOAA) Global Systems Laboratory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800">
                <a:latin typeface="Arial"/>
                <a:ea typeface="Arial"/>
                <a:cs typeface="Arial"/>
                <a:sym typeface="Arial"/>
              </a:rPr>
              <a:t>Developmental Testbed Center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800">
                <a:latin typeface="Arial"/>
                <a:ea typeface="Arial"/>
                <a:cs typeface="Arial"/>
                <a:sym typeface="Arial"/>
              </a:rPr>
              <a:t>Colorado State University, Cooperative Institute for Research in the Atmosphere</a:t>
            </a:r>
            <a:endParaRPr sz="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800">
                <a:latin typeface="Arial"/>
                <a:ea typeface="Arial"/>
                <a:cs typeface="Arial"/>
                <a:sym typeface="Arial"/>
              </a:rPr>
              <a:t>NSF National Center for Atmospheric Research, Research Applications Laboratory</a:t>
            </a:r>
            <a:endParaRPr sz="20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P2D Coupling: 3D Physics</a:t>
            </a:r>
            <a:endParaRPr/>
          </a:p>
        </p:txBody>
      </p:sp>
      <p:sp>
        <p:nvSpPr>
          <p:cNvPr id="357" name="Google Shape;357;p34"/>
          <p:cNvSpPr txBox="1"/>
          <p:nvPr>
            <p:ph idx="1" type="body"/>
          </p:nvPr>
        </p:nvSpPr>
        <p:spPr>
          <a:xfrm>
            <a:off x="226900" y="3661850"/>
            <a:ext cx="8107500" cy="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en" sz="1607"/>
              <a:t>For FV3 based UWM applications, the </a:t>
            </a:r>
            <a:r>
              <a:rPr b="1" i="1" lang="en" sz="1607"/>
              <a:t>Stochastic Physics</a:t>
            </a:r>
            <a:r>
              <a:rPr lang="en" sz="1607"/>
              <a:t> parameterizations are </a:t>
            </a:r>
            <a:r>
              <a:rPr b="1" i="1" lang="en" sz="1607"/>
              <a:t>invoked within the P2D coupling</a:t>
            </a:r>
            <a:r>
              <a:rPr lang="en" sz="1607"/>
              <a:t>.</a:t>
            </a:r>
            <a:endParaRPr sz="1607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rPr lang="en" sz="1407"/>
              <a:t>This will be </a:t>
            </a:r>
            <a:r>
              <a:rPr lang="en" sz="1407"/>
              <a:t>the same for MPAS-dycore in the UWM. </a:t>
            </a:r>
            <a:r>
              <a:rPr b="1" i="1" lang="en" sz="1407"/>
              <a:t>Effort underway!</a:t>
            </a:r>
            <a:endParaRPr sz="1407"/>
          </a:p>
        </p:txBody>
      </p:sp>
      <p:pic>
        <p:nvPicPr>
          <p:cNvPr id="358" name="Google Shape;358;p34" title="Screenshot 2025-08-25 at 9.31.2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900" y="1197199"/>
            <a:ext cx="7224549" cy="242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ESMF and NUOPC Infrastructure</a:t>
            </a:r>
            <a:endParaRPr/>
          </a:p>
        </p:txBody>
      </p:sp>
      <p:sp>
        <p:nvSpPr>
          <p:cNvPr id="364" name="Google Shape;364;p35"/>
          <p:cNvSpPr txBox="1"/>
          <p:nvPr>
            <p:ph idx="1" type="body"/>
          </p:nvPr>
        </p:nvSpPr>
        <p:spPr>
          <a:xfrm>
            <a:off x="1303800" y="1242450"/>
            <a:ext cx="6562500" cy="3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/>
              <a:t>ESMF Forecast grid component:</a:t>
            </a:r>
            <a:endParaRPr b="1" i="1"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Responsible for integrating the Atmosphere forward in time. 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Interfaces directly with the P2D coupling.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800"/>
              <a:t>ESMF </a:t>
            </a:r>
            <a:r>
              <a:rPr b="1" i="1" lang="en" sz="1800"/>
              <a:t>Write</a:t>
            </a:r>
            <a:r>
              <a:rPr b="1" i="1" lang="en" sz="1800"/>
              <a:t> grid component:</a:t>
            </a:r>
            <a:endParaRPr b="1" i="1"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Responsible for asynchronous input/output.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Needed for operational production runs. MPAS’s native IO, PIO, not sufficient for this </a:t>
            </a:r>
            <a:r>
              <a:rPr lang="en" sz="1800"/>
              <a:t>level of throughput.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800"/>
              <a:t>NUOPC Cap:</a:t>
            </a:r>
            <a:endParaRPr b="1" i="1" sz="1800"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Enables either FV3 or MPAS based atmospheric forecasts.</a:t>
            </a:r>
            <a:endParaRPr sz="1800"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 sz="1800"/>
              <a:t>Coupling to other ESM components.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Status</a:t>
            </a:r>
            <a:endParaRPr/>
          </a:p>
        </p:txBody>
      </p:sp>
      <p:sp>
        <p:nvSpPr>
          <p:cNvPr id="370" name="Google Shape;370;p36"/>
          <p:cNvSpPr txBox="1"/>
          <p:nvPr>
            <p:ph idx="1" type="body"/>
          </p:nvPr>
        </p:nvSpPr>
        <p:spPr>
          <a:xfrm>
            <a:off x="888425" y="1292550"/>
            <a:ext cx="7446000" cy="374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Char char="-"/>
            </a:pPr>
            <a:r>
              <a:rPr lang="en" sz="2100">
                <a:solidFill>
                  <a:srgbClr val="000000"/>
                </a:solidFill>
              </a:rPr>
              <a:t>UFS Atmosphere component has been refactored/partitioned to accommodate multiple dynamical cores (</a:t>
            </a:r>
            <a:r>
              <a:rPr b="1" i="1" lang="en" sz="2100">
                <a:solidFill>
                  <a:srgbClr val="000000"/>
                </a:solidFill>
              </a:rPr>
              <a:t>FV3ATM -&gt; UFSATM</a:t>
            </a:r>
            <a:r>
              <a:rPr lang="en" sz="2100">
                <a:solidFill>
                  <a:srgbClr val="000000"/>
                </a:solidFill>
              </a:rPr>
              <a:t>).</a:t>
            </a:r>
            <a:endParaRPr sz="2100">
              <a:solidFill>
                <a:srgbClr val="000000"/>
              </a:solidFill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Char char="-"/>
            </a:pPr>
            <a:r>
              <a:rPr b="1" i="1" lang="en" sz="2100">
                <a:solidFill>
                  <a:srgbClr val="000000"/>
                </a:solidFill>
              </a:rPr>
              <a:t>Initial MPAS based atmospheric driver </a:t>
            </a:r>
            <a:r>
              <a:rPr lang="en" sz="2100">
                <a:solidFill>
                  <a:srgbClr val="000000"/>
                </a:solidFill>
              </a:rPr>
              <a:t>has been created for UFS.</a:t>
            </a:r>
            <a:endParaRPr sz="2100">
              <a:solidFill>
                <a:srgbClr val="000000"/>
              </a:solidFill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Char char="-"/>
            </a:pPr>
            <a:r>
              <a:rPr lang="en" sz="2100">
                <a:solidFill>
                  <a:srgbClr val="000000"/>
                </a:solidFill>
              </a:rPr>
              <a:t>All CCPP Physics schemes were </a:t>
            </a:r>
            <a:r>
              <a:rPr b="1" i="1" lang="en" sz="2100">
                <a:solidFill>
                  <a:srgbClr val="000000"/>
                </a:solidFill>
              </a:rPr>
              <a:t>refactored to provide tendencies</a:t>
            </a:r>
            <a:r>
              <a:rPr lang="en" sz="2100">
                <a:solidFill>
                  <a:srgbClr val="000000"/>
                </a:solidFill>
              </a:rPr>
              <a:t>.</a:t>
            </a:r>
            <a:endParaRPr sz="2100">
              <a:solidFill>
                <a:srgbClr val="000000"/>
              </a:solidFill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Char char="-"/>
            </a:pPr>
            <a:r>
              <a:rPr lang="en" sz="2100">
                <a:solidFill>
                  <a:srgbClr val="000000"/>
                </a:solidFill>
              </a:rPr>
              <a:t>Stochastic pattern generator and physics are under development using </a:t>
            </a:r>
            <a:r>
              <a:rPr b="1" i="1" lang="en" sz="2100">
                <a:solidFill>
                  <a:srgbClr val="000000"/>
                </a:solidFill>
              </a:rPr>
              <a:t>standalone MPAS</a:t>
            </a:r>
            <a:r>
              <a:rPr lang="en" sz="2100">
                <a:solidFill>
                  <a:srgbClr val="000000"/>
                </a:solidFill>
              </a:rPr>
              <a:t>. </a:t>
            </a:r>
            <a:endParaRPr sz="2100">
              <a:solidFill>
                <a:srgbClr val="000000"/>
              </a:solidFill>
            </a:endParaRPr>
          </a:p>
          <a:p>
            <a:pPr indent="-34194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Proxima Nova"/>
              <a:buChar char="-"/>
            </a:pPr>
            <a:r>
              <a:rPr b="1" i="1" lang="en" sz="2100">
                <a:solidFill>
                  <a:srgbClr val="000000"/>
                </a:solidFill>
              </a:rPr>
              <a:t>NUOPC/ESMF infrastructure</a:t>
            </a:r>
            <a:r>
              <a:rPr lang="en" sz="2100">
                <a:solidFill>
                  <a:srgbClr val="000000"/>
                </a:solidFill>
              </a:rPr>
              <a:t> created for MPAS-enabled UWM forecasts.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UWM Architecture (UFS Atmosphere)</a:t>
            </a:r>
            <a:endParaRPr/>
          </a:p>
        </p:txBody>
      </p:sp>
      <p:pic>
        <p:nvPicPr>
          <p:cNvPr id="376" name="Google Shape;376;p37" title="Screenshot 2025-09-02 at 9.50.23 AM.png"/>
          <p:cNvPicPr preferRelativeResize="0"/>
          <p:nvPr/>
        </p:nvPicPr>
        <p:blipFill rotWithShape="1">
          <a:blip r:embed="rId3">
            <a:alphaModFix/>
          </a:blip>
          <a:srcRect b="3965" l="0" r="0" t="6516"/>
          <a:stretch/>
        </p:blipFill>
        <p:spPr>
          <a:xfrm>
            <a:off x="108625" y="1239450"/>
            <a:ext cx="9144001" cy="29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7"/>
          <p:cNvSpPr txBox="1"/>
          <p:nvPr>
            <p:ph idx="1" type="body"/>
          </p:nvPr>
        </p:nvSpPr>
        <p:spPr>
          <a:xfrm>
            <a:off x="208700" y="4118100"/>
            <a:ext cx="7030500" cy="9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Atmospheric component has </a:t>
            </a:r>
            <a:r>
              <a:rPr b="1" i="1" lang="en" sz="1600">
                <a:solidFill>
                  <a:srgbClr val="000000"/>
                </a:solidFill>
              </a:rPr>
              <a:t>separate</a:t>
            </a:r>
            <a:r>
              <a:rPr lang="en" sz="1600">
                <a:solidFill>
                  <a:srgbClr val="000000"/>
                </a:solidFill>
              </a:rPr>
              <a:t> interfaces for the FV3 and MPAS-A dynamical cores.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UWM uses a </a:t>
            </a:r>
            <a:r>
              <a:rPr b="1" i="1" lang="en" sz="1600">
                <a:solidFill>
                  <a:srgbClr val="000000"/>
                </a:solidFill>
              </a:rPr>
              <a:t>single</a:t>
            </a:r>
            <a:r>
              <a:rPr lang="en" sz="1600">
                <a:solidFill>
                  <a:srgbClr val="000000"/>
                </a:solidFill>
              </a:rPr>
              <a:t> NUOPC Cap for the Atmospheric component.</a:t>
            </a: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for RRFSv2</a:t>
            </a:r>
            <a:endParaRPr/>
          </a:p>
        </p:txBody>
      </p:sp>
      <p:sp>
        <p:nvSpPr>
          <p:cNvPr id="383" name="Google Shape;383;p38"/>
          <p:cNvSpPr txBox="1"/>
          <p:nvPr>
            <p:ph idx="1" type="body"/>
          </p:nvPr>
        </p:nvSpPr>
        <p:spPr>
          <a:xfrm>
            <a:off x="821625" y="1175650"/>
            <a:ext cx="7164000" cy="40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en" sz="2100">
                <a:solidFill>
                  <a:srgbClr val="000000"/>
                </a:solidFill>
              </a:rPr>
              <a:t>The </a:t>
            </a:r>
            <a:r>
              <a:rPr b="1" i="1" lang="en" sz="2100">
                <a:solidFill>
                  <a:srgbClr val="000000"/>
                </a:solidFill>
              </a:rPr>
              <a:t>P2D coupling needs to be built</a:t>
            </a:r>
            <a:r>
              <a:rPr lang="en" sz="2100">
                <a:solidFill>
                  <a:srgbClr val="000000"/>
                </a:solidFill>
              </a:rPr>
              <a:t> to integrate the forecast forward in time. Efforts (parallel) to address this are ongoing/underway.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en" sz="2100">
                <a:solidFill>
                  <a:srgbClr val="000000"/>
                </a:solidFill>
              </a:rPr>
              <a:t>Integrate </a:t>
            </a:r>
            <a:r>
              <a:rPr b="1" i="1" lang="en" sz="2100">
                <a:solidFill>
                  <a:srgbClr val="000000"/>
                </a:solidFill>
              </a:rPr>
              <a:t>stochastic physics</a:t>
            </a:r>
            <a:r>
              <a:rPr lang="en" sz="2100">
                <a:solidFill>
                  <a:srgbClr val="000000"/>
                </a:solidFill>
              </a:rPr>
              <a:t> developed in standalone MPAS to UWM.</a:t>
            </a:r>
            <a:endParaRPr sz="2100">
              <a:solidFill>
                <a:srgbClr val="000000"/>
              </a:solidFill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-"/>
            </a:pPr>
            <a:r>
              <a:rPr lang="en" sz="2100">
                <a:solidFill>
                  <a:srgbClr val="000000"/>
                </a:solidFill>
              </a:rPr>
              <a:t>Create </a:t>
            </a:r>
            <a:r>
              <a:rPr lang="en" sz="2100">
                <a:solidFill>
                  <a:srgbClr val="000000"/>
                </a:solidFill>
              </a:rPr>
              <a:t>ESMF Write Grid component for asynchronous I/O.</a:t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Beyond RRFSv2</a:t>
            </a:r>
            <a:endParaRPr/>
          </a:p>
        </p:txBody>
      </p:sp>
      <p:sp>
        <p:nvSpPr>
          <p:cNvPr id="389" name="Google Shape;389;p39"/>
          <p:cNvSpPr txBox="1"/>
          <p:nvPr>
            <p:ph idx="1" type="body"/>
          </p:nvPr>
        </p:nvSpPr>
        <p:spPr>
          <a:xfrm>
            <a:off x="821625" y="1175650"/>
            <a:ext cx="7512600" cy="39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100">
                <a:solidFill>
                  <a:srgbClr val="000000"/>
                </a:solidFill>
              </a:rPr>
              <a:t>Uncoupled </a:t>
            </a:r>
            <a:r>
              <a:rPr b="1" i="1" lang="en" sz="2100">
                <a:solidFill>
                  <a:srgbClr val="000000"/>
                </a:solidFill>
              </a:rPr>
              <a:t>global</a:t>
            </a:r>
            <a:r>
              <a:rPr lang="en" sz="2100">
                <a:solidFill>
                  <a:srgbClr val="000000"/>
                </a:solidFill>
              </a:rPr>
              <a:t> atmosphere only experiments with MPAS “should” be straightforward with the proper ICs. </a:t>
            </a:r>
            <a:endParaRPr sz="21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66">
                <a:solidFill>
                  <a:srgbClr val="000000"/>
                </a:solidFill>
              </a:rPr>
              <a:t>(There are no plans to evaluate this as part of this initial effort).</a:t>
            </a:r>
            <a:endParaRPr i="1" sz="1766">
              <a:solidFill>
                <a:srgbClr val="000000"/>
              </a:solidFill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100">
                <a:solidFill>
                  <a:srgbClr val="000000"/>
                </a:solidFill>
              </a:rPr>
              <a:t>Coupled UFS applications (e.g. GFS/GEFS) will require </a:t>
            </a:r>
            <a:r>
              <a:rPr b="1" i="1" lang="en" sz="2100">
                <a:solidFill>
                  <a:srgbClr val="000000"/>
                </a:solidFill>
              </a:rPr>
              <a:t>additional effort</a:t>
            </a:r>
            <a:r>
              <a:rPr lang="en" sz="2100">
                <a:solidFill>
                  <a:srgbClr val="000000"/>
                </a:solidFill>
              </a:rPr>
              <a:t> to enable MPAS. </a:t>
            </a:r>
            <a:endParaRPr sz="2100">
              <a:solidFill>
                <a:srgbClr val="000000"/>
              </a:solidFill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100">
                <a:solidFill>
                  <a:srgbClr val="000000"/>
                </a:solidFill>
              </a:rPr>
              <a:t>UFS applications that use nested regional domains could be </a:t>
            </a:r>
            <a:r>
              <a:rPr lang="en" sz="2100">
                <a:solidFill>
                  <a:srgbClr val="000000"/>
                </a:solidFill>
              </a:rPr>
              <a:t>revisited</a:t>
            </a:r>
            <a:r>
              <a:rPr lang="en" sz="2100">
                <a:solidFill>
                  <a:srgbClr val="000000"/>
                </a:solidFill>
              </a:rPr>
              <a:t> with MPAS (e.g. HAFS).</a:t>
            </a:r>
            <a:endParaRPr sz="2100">
              <a:solidFill>
                <a:srgbClr val="000000"/>
              </a:solidFill>
            </a:endParaRPr>
          </a:p>
          <a:p>
            <a:pPr indent="-35194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lang="en" sz="2100">
                <a:solidFill>
                  <a:srgbClr val="000000"/>
                </a:solidFill>
              </a:rPr>
              <a:t>Further </a:t>
            </a:r>
            <a:r>
              <a:rPr b="1" i="1" lang="en" sz="2100">
                <a:solidFill>
                  <a:srgbClr val="000000"/>
                </a:solidFill>
              </a:rPr>
              <a:t>enabling science questions</a:t>
            </a:r>
            <a:r>
              <a:rPr lang="en" sz="2100">
                <a:solidFill>
                  <a:srgbClr val="000000"/>
                </a:solidFill>
              </a:rPr>
              <a:t> about P2D coupling. (</a:t>
            </a:r>
            <a:r>
              <a:rPr i="1" lang="en" sz="2100">
                <a:solidFill>
                  <a:srgbClr val="000000"/>
                </a:solidFill>
              </a:rPr>
              <a:t>Good framework in place for this!)</a:t>
            </a:r>
            <a:endParaRPr sz="21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Goal(s)/Question(s)</a:t>
            </a:r>
            <a:endParaRPr/>
          </a:p>
        </p:txBody>
      </p:sp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1303800" y="1189650"/>
            <a:ext cx="6703500" cy="3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00"/>
                </a:solidFill>
              </a:rPr>
              <a:t>Enable </a:t>
            </a:r>
            <a:r>
              <a:rPr b="1" i="1" lang="en" sz="2000">
                <a:solidFill>
                  <a:srgbClr val="000000"/>
                </a:solidFill>
              </a:rPr>
              <a:t>MPAS Dynamical core for use in the UFS Weather Model (UWM).</a:t>
            </a:r>
            <a:endParaRPr sz="2000">
              <a:solidFill>
                <a:srgbClr val="000000"/>
              </a:solidFill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</a:rPr>
              <a:t>Initially targeting RRFSv2 application: regional and uncoupled.</a:t>
            </a:r>
            <a:endParaRPr i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00"/>
                </a:solidFill>
              </a:rPr>
              <a:t>Generalize UWM atmospheric component: multiple dynamical cores coupled to CCPP Physics.</a:t>
            </a:r>
            <a:endParaRPr sz="2000">
              <a:solidFill>
                <a:srgbClr val="000000"/>
              </a:solidFill>
            </a:endParaRPr>
          </a:p>
          <a:p>
            <a:pPr indent="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</a:rPr>
              <a:t>Lay groundwork for full (potential) MPAS-dycore integration.</a:t>
            </a:r>
            <a:endParaRPr i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00"/>
                </a:solidFill>
              </a:rPr>
              <a:t>How much of the existing infrastructure can we leverage?</a:t>
            </a:r>
            <a:endParaRPr b="1" i="1" sz="2000">
              <a:solidFill>
                <a:srgbClr val="000000"/>
              </a:solidFill>
            </a:endParaRPr>
          </a:p>
          <a:p>
            <a:pPr indent="2857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rgbClr val="000000"/>
                </a:solidFill>
              </a:rPr>
              <a:t>What is dycore-specific/agnostic?</a:t>
            </a:r>
            <a:endParaRPr i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000">
                <a:solidFill>
                  <a:srgbClr val="000000"/>
                </a:solidFill>
              </a:rPr>
              <a:t>What infrastructure do we need to build? </a:t>
            </a:r>
            <a:endParaRPr b="1" i="1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299" name="Google Shape;299;p27"/>
          <p:cNvSpPr txBox="1"/>
          <p:nvPr>
            <p:ph idx="1" type="body"/>
          </p:nvPr>
        </p:nvSpPr>
        <p:spPr>
          <a:xfrm>
            <a:off x="1303800" y="1156450"/>
            <a:ext cx="6612300" cy="27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00">
                <a:solidFill>
                  <a:srgbClr val="000000"/>
                </a:solidFill>
              </a:rPr>
              <a:t>The Unified Forecast System (UFS) Weather Model (UFSWM) is a </a:t>
            </a:r>
            <a:r>
              <a:rPr b="1" i="1" lang="en" sz="1800">
                <a:solidFill>
                  <a:srgbClr val="000000"/>
                </a:solidFill>
              </a:rPr>
              <a:t>multi-component</a:t>
            </a:r>
            <a:r>
              <a:rPr lang="en" sz="1800">
                <a:solidFill>
                  <a:srgbClr val="000000"/>
                </a:solidFill>
              </a:rPr>
              <a:t> (e.g. Atmosphere, Ocean, etc…) Earth System Model (ESM).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00">
                <a:solidFill>
                  <a:srgbClr val="000000"/>
                </a:solidFill>
              </a:rPr>
              <a:t>The </a:t>
            </a:r>
            <a:r>
              <a:rPr b="1" i="1" lang="en" sz="1800">
                <a:solidFill>
                  <a:srgbClr val="000000"/>
                </a:solidFill>
              </a:rPr>
              <a:t>Atmospheric component</a:t>
            </a:r>
            <a:r>
              <a:rPr lang="en" sz="1800">
                <a:solidFill>
                  <a:srgbClr val="000000"/>
                </a:solidFill>
              </a:rPr>
              <a:t> of the UFS has two* </a:t>
            </a:r>
            <a:r>
              <a:rPr lang="en" sz="1800">
                <a:solidFill>
                  <a:srgbClr val="000000"/>
                </a:solidFill>
              </a:rPr>
              <a:t>major components, the dynamics (</a:t>
            </a:r>
            <a:r>
              <a:rPr b="1" i="1" lang="en" sz="1800">
                <a:solidFill>
                  <a:srgbClr val="000000"/>
                </a:solidFill>
              </a:rPr>
              <a:t>FV3</a:t>
            </a:r>
            <a:r>
              <a:rPr lang="en" sz="1800">
                <a:solidFill>
                  <a:srgbClr val="000000"/>
                </a:solidFill>
              </a:rPr>
              <a:t>) and the physics (</a:t>
            </a:r>
            <a:r>
              <a:rPr b="1" i="1" lang="en" sz="1800">
                <a:solidFill>
                  <a:srgbClr val="000000"/>
                </a:solidFill>
              </a:rPr>
              <a:t>CCPP</a:t>
            </a:r>
            <a:r>
              <a:rPr lang="en" sz="1800">
                <a:solidFill>
                  <a:srgbClr val="000000"/>
                </a:solidFill>
              </a:rPr>
              <a:t>).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800">
                <a:solidFill>
                  <a:srgbClr val="000000"/>
                </a:solidFill>
              </a:rPr>
              <a:t>The </a:t>
            </a:r>
            <a:r>
              <a:rPr b="1" lang="en" sz="1800">
                <a:solidFill>
                  <a:srgbClr val="000000"/>
                </a:solidFill>
              </a:rPr>
              <a:t>Model for Prediction Across Scales Atmosphere</a:t>
            </a:r>
            <a:r>
              <a:rPr lang="en" sz="1800">
                <a:solidFill>
                  <a:srgbClr val="000000"/>
                </a:solidFill>
              </a:rPr>
              <a:t> (MPAS-A) is a standalone Atmospheric model with its </a:t>
            </a:r>
            <a:r>
              <a:rPr b="1" i="1" lang="en" sz="1800">
                <a:solidFill>
                  <a:srgbClr val="000000"/>
                </a:solidFill>
              </a:rPr>
              <a:t>own dynamical core (core_atmosphere) </a:t>
            </a:r>
            <a:r>
              <a:rPr lang="en" sz="1800">
                <a:solidFill>
                  <a:srgbClr val="000000"/>
                </a:solidFill>
              </a:rPr>
              <a:t>and</a:t>
            </a:r>
            <a:r>
              <a:rPr b="1" i="1" lang="en" sz="1800">
                <a:solidFill>
                  <a:srgbClr val="000000"/>
                </a:solidFill>
              </a:rPr>
              <a:t> physics</a:t>
            </a:r>
            <a:r>
              <a:rPr lang="en" sz="1800">
                <a:solidFill>
                  <a:srgbClr val="000000"/>
                </a:solidFill>
              </a:rPr>
              <a:t>**.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b="1" i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i="1" sz="2000">
              <a:solidFill>
                <a:srgbClr val="213B55"/>
              </a:solidFill>
            </a:endParaRPr>
          </a:p>
        </p:txBody>
      </p:sp>
      <p:sp>
        <p:nvSpPr>
          <p:cNvPr id="300" name="Google Shape;300;p27"/>
          <p:cNvSpPr txBox="1"/>
          <p:nvPr/>
        </p:nvSpPr>
        <p:spPr>
          <a:xfrm>
            <a:off x="0" y="4650900"/>
            <a:ext cx="7443300" cy="49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213B55"/>
                </a:solidFill>
                <a:latin typeface="Nunito"/>
                <a:ea typeface="Nunito"/>
                <a:cs typeface="Nunito"/>
                <a:sym typeface="Nunito"/>
              </a:rPr>
              <a:t>* There are other minor components (e.g Unified Post-Processing (UPP) and Stochastic Physics).</a:t>
            </a:r>
            <a:endParaRPr i="1" sz="1000">
              <a:solidFill>
                <a:srgbClr val="213B5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213B55"/>
                </a:solidFill>
                <a:latin typeface="Nunito"/>
                <a:ea typeface="Nunito"/>
                <a:cs typeface="Nunito"/>
                <a:sym typeface="Nunito"/>
              </a:rPr>
              <a:t>** There is an ongoing effort to develop and share physics across the MPAS-A and UWM (See Clark Evans talk (next!)).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UWM Architecture (FV3-Atmosphere)</a:t>
            </a:r>
            <a:endParaRPr/>
          </a:p>
        </p:txBody>
      </p:sp>
      <p:sp>
        <p:nvSpPr>
          <p:cNvPr id="306" name="Google Shape;306;p28"/>
          <p:cNvSpPr txBox="1"/>
          <p:nvPr>
            <p:ph idx="1" type="body"/>
          </p:nvPr>
        </p:nvSpPr>
        <p:spPr>
          <a:xfrm>
            <a:off x="192125" y="3744775"/>
            <a:ext cx="7400400" cy="14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Scheme-to-Scheme coupling (blue): 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CCPP Framework - Group/couple individual physics parameterizations.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Physics-to-Dynamic coupling (green):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CCPP Physics/FV3 dycore are coupled w/o using any specialized “infrastructure”.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ESM coupling (orange): 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ESMF/NUOPC -Connect the ESM components.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307" name="Google Shape;307;p28" title="Screenshot 2025-09-02 at 9.58.5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50" y="1329463"/>
            <a:ext cx="8302851" cy="24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UWM Architecture (FV3-Atmosphere)</a:t>
            </a:r>
            <a:endParaRPr/>
          </a:p>
        </p:txBody>
      </p:sp>
      <p:sp>
        <p:nvSpPr>
          <p:cNvPr id="313" name="Google Shape;313;p29"/>
          <p:cNvSpPr txBox="1"/>
          <p:nvPr>
            <p:ph idx="1" type="body"/>
          </p:nvPr>
        </p:nvSpPr>
        <p:spPr>
          <a:xfrm>
            <a:off x="192125" y="3744775"/>
            <a:ext cx="7400400" cy="14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  <a:highlight>
                  <a:srgbClr val="FFFF00"/>
                </a:highlight>
              </a:rPr>
              <a:t>Scheme-to-Scheme coupling (blue): </a:t>
            </a:r>
            <a:endParaRPr i="1" sz="1600" u="sng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CCPP Framework - Group/couple individual physics parameterizations.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Physics-to-Dynamic coupling (green):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CCPP Physics/FV3 dycore are coupled w/o using any specialized “infrastructure”.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ESM coupling (orange): 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ESMF/NUOPC -Connect the ESM components.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314" name="Google Shape;314;p29" title="Screenshot 2025-09-02 at 9.58.5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50" y="1329463"/>
            <a:ext cx="8302851" cy="24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9"/>
          <p:cNvSpPr/>
          <p:nvPr/>
        </p:nvSpPr>
        <p:spPr>
          <a:xfrm>
            <a:off x="4144850" y="2378025"/>
            <a:ext cx="427200" cy="1102200"/>
          </a:xfrm>
          <a:prstGeom prst="ellipse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UWM Architecture (FV3-Atmosphere)</a:t>
            </a:r>
            <a:endParaRPr/>
          </a:p>
        </p:txBody>
      </p:sp>
      <p:sp>
        <p:nvSpPr>
          <p:cNvPr id="321" name="Google Shape;321;p30"/>
          <p:cNvSpPr txBox="1"/>
          <p:nvPr>
            <p:ph idx="1" type="body"/>
          </p:nvPr>
        </p:nvSpPr>
        <p:spPr>
          <a:xfrm>
            <a:off x="192125" y="3744775"/>
            <a:ext cx="7400400" cy="14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Scheme-to-Scheme coupling (blue): 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CCPP Framework - Group/couple individual physics parameterizations.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  <a:highlight>
                  <a:srgbClr val="FFFF00"/>
                </a:highlight>
              </a:rPr>
              <a:t>Physics-to-Dynamic coupling (green):</a:t>
            </a:r>
            <a:endParaRPr i="1" sz="1600" u="sng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The CCPP Physics/FV3 dycore are coupled w/o using any specialized “infrastructure”.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ESM coupling (orange): 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ESMF/NUOPC -Connect the ESM components.</a:t>
            </a:r>
            <a:endParaRPr sz="1600">
              <a:solidFill>
                <a:srgbClr val="000000"/>
              </a:solidFill>
            </a:endParaRPr>
          </a:p>
        </p:txBody>
      </p:sp>
      <p:pic>
        <p:nvPicPr>
          <p:cNvPr id="322" name="Google Shape;322;p30" title="Screenshot 2025-09-02 at 9.58.5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50" y="1329463"/>
            <a:ext cx="8302851" cy="24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0"/>
          <p:cNvSpPr/>
          <p:nvPr/>
        </p:nvSpPr>
        <p:spPr>
          <a:xfrm>
            <a:off x="4128150" y="1359350"/>
            <a:ext cx="444000" cy="1102200"/>
          </a:xfrm>
          <a:prstGeom prst="ellipse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24" name="Google Shape;324;p30"/>
          <p:cNvSpPr txBox="1"/>
          <p:nvPr/>
        </p:nvSpPr>
        <p:spPr>
          <a:xfrm>
            <a:off x="1768700" y="1239400"/>
            <a:ext cx="1767000" cy="323700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“Atmospheric driver”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5" name="Google Shape;325;p30"/>
          <p:cNvCxnSpPr>
            <a:stCxn id="324" idx="3"/>
          </p:cNvCxnSpPr>
          <p:nvPr/>
        </p:nvCxnSpPr>
        <p:spPr>
          <a:xfrm>
            <a:off x="3535700" y="1401250"/>
            <a:ext cx="564300" cy="2778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UWM Architecture (FV3-Atmosphere)</a:t>
            </a:r>
            <a:endParaRPr/>
          </a:p>
        </p:txBody>
      </p:sp>
      <p:sp>
        <p:nvSpPr>
          <p:cNvPr id="331" name="Google Shape;331;p31"/>
          <p:cNvSpPr txBox="1"/>
          <p:nvPr>
            <p:ph idx="1" type="body"/>
          </p:nvPr>
        </p:nvSpPr>
        <p:spPr>
          <a:xfrm>
            <a:off x="192125" y="3744775"/>
            <a:ext cx="7400400" cy="14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Scheme-to-Scheme coupling (blue): 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CCPP Framework - Group/couple individual physics parameterizations.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</a:rPr>
              <a:t>Physics-to-Dynamic coupling (green):</a:t>
            </a:r>
            <a:endParaRPr i="1" sz="1600" u="sng">
              <a:solidFill>
                <a:srgbClr val="000000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The CCPP Physics/FV3 dycore are coupled w/o using any specialized “infrastructure”.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 u="sng">
                <a:solidFill>
                  <a:srgbClr val="000000"/>
                </a:solidFill>
                <a:highlight>
                  <a:srgbClr val="FFFF00"/>
                </a:highlight>
              </a:rPr>
              <a:t>ESM coupling (orange): </a:t>
            </a:r>
            <a:endParaRPr i="1" sz="1600" u="sng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highlight>
                  <a:srgbClr val="FFFF00"/>
                </a:highlight>
              </a:rPr>
              <a:t>ESMF/NUOPC -Connect the ESM components.</a:t>
            </a:r>
            <a:endParaRPr sz="160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pic>
        <p:nvPicPr>
          <p:cNvPr id="332" name="Google Shape;332;p31" title="Screenshot 2025-09-02 at 9.58.50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250" y="1329463"/>
            <a:ext cx="8302851" cy="24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1"/>
          <p:cNvSpPr/>
          <p:nvPr/>
        </p:nvSpPr>
        <p:spPr>
          <a:xfrm>
            <a:off x="2057350" y="1726750"/>
            <a:ext cx="851700" cy="701400"/>
          </a:xfrm>
          <a:prstGeom prst="ellipse">
            <a:avLst/>
          </a:prstGeom>
          <a:noFill/>
          <a:ln cap="flat" cmpd="sng" w="38100">
            <a:solidFill>
              <a:srgbClr val="0C0C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Physics to Dynamics (P2D) Coupling</a:t>
            </a:r>
            <a:endParaRPr/>
          </a:p>
        </p:txBody>
      </p:sp>
      <p:pic>
        <p:nvPicPr>
          <p:cNvPr id="339" name="Google Shape;339;p32" title="Screenshot 2025-06-02 at 8.49.35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75" y="1479950"/>
            <a:ext cx="4036050" cy="18439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0" name="Google Shape;340;p32" title="Screenshot 2025-06-02 at 8.49.44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479950"/>
            <a:ext cx="4183957" cy="18439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1" name="Google Shape;341;p32"/>
          <p:cNvSpPr txBox="1"/>
          <p:nvPr>
            <p:ph idx="1" type="body"/>
          </p:nvPr>
        </p:nvSpPr>
        <p:spPr>
          <a:xfrm>
            <a:off x="1884850" y="1173050"/>
            <a:ext cx="64494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b="1" lang="en" sz="1412" u="sng"/>
              <a:t>UFS-</a:t>
            </a:r>
            <a:r>
              <a:rPr b="1" lang="en" sz="1412" u="sng"/>
              <a:t>FV3</a:t>
            </a:r>
            <a:r>
              <a:rPr lang="en" sz="1412"/>
              <a:t>                                                                    </a:t>
            </a:r>
            <a:r>
              <a:rPr b="1" lang="en" sz="1412" u="sng"/>
              <a:t>MPAS-A</a:t>
            </a:r>
            <a:endParaRPr b="1" sz="1412" u="sng"/>
          </a:p>
        </p:txBody>
      </p:sp>
      <p:sp>
        <p:nvSpPr>
          <p:cNvPr id="342" name="Google Shape;342;p32"/>
          <p:cNvSpPr txBox="1"/>
          <p:nvPr>
            <p:ph idx="1" type="body"/>
          </p:nvPr>
        </p:nvSpPr>
        <p:spPr>
          <a:xfrm>
            <a:off x="259375" y="3323875"/>
            <a:ext cx="7524000" cy="184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major differences are the (a) </a:t>
            </a:r>
            <a:r>
              <a:rPr b="1" i="1" lang="en" sz="1400"/>
              <a:t>physics grouping</a:t>
            </a:r>
            <a:r>
              <a:rPr lang="en" sz="1400"/>
              <a:t> and (b) the </a:t>
            </a:r>
            <a:r>
              <a:rPr b="1" i="1" lang="en" sz="1400"/>
              <a:t>sequencing</a:t>
            </a:r>
            <a:r>
              <a:rPr lang="en" sz="1400"/>
              <a:t>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00"/>
              <a:t>Between the</a:t>
            </a:r>
            <a:r>
              <a:rPr lang="en" sz="1400"/>
              <a:t> </a:t>
            </a:r>
            <a:r>
              <a:rPr lang="en" sz="1400"/>
              <a:t>calls to the physics groups and dycores, t</a:t>
            </a:r>
            <a:r>
              <a:rPr lang="en" sz="1400"/>
              <a:t>he evolution of the prognostic state is handled differently between models.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/>
              <a:t>*There are UFS applications that are configured with a “fast-physics” step within the FV3 dycore</a:t>
            </a:r>
            <a:endParaRPr sz="1400"/>
          </a:p>
        </p:txBody>
      </p:sp>
      <p:sp>
        <p:nvSpPr>
          <p:cNvPr id="343" name="Google Shape;343;p32"/>
          <p:cNvSpPr txBox="1"/>
          <p:nvPr/>
        </p:nvSpPr>
        <p:spPr>
          <a:xfrm>
            <a:off x="3568950" y="1803550"/>
            <a:ext cx="174300" cy="2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*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Scheme-to-Scheme Coupling: </a:t>
            </a:r>
            <a:r>
              <a:rPr lang="en"/>
              <a:t>CCPP Physics</a:t>
            </a:r>
            <a:endParaRPr/>
          </a:p>
        </p:txBody>
      </p:sp>
      <p:sp>
        <p:nvSpPr>
          <p:cNvPr id="349" name="Google Shape;349;p33"/>
          <p:cNvSpPr txBox="1"/>
          <p:nvPr>
            <p:ph idx="1" type="body"/>
          </p:nvPr>
        </p:nvSpPr>
        <p:spPr>
          <a:xfrm>
            <a:off x="1303800" y="1192350"/>
            <a:ext cx="7700700" cy="1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700"/>
              <a:t>T</a:t>
            </a:r>
            <a:r>
              <a:rPr lang="en" sz="1700"/>
              <a:t>o </a:t>
            </a:r>
            <a:r>
              <a:rPr lang="en" sz="1700"/>
              <a:t>accommodate</a:t>
            </a:r>
            <a:r>
              <a:rPr lang="en" sz="1700"/>
              <a:t> the different P2D coupling strategies, the host-model needs </a:t>
            </a:r>
            <a:r>
              <a:rPr b="1" i="1" lang="en" sz="1700"/>
              <a:t>control over the evolution of the internal physics state</a:t>
            </a:r>
            <a:r>
              <a:rPr lang="en" sz="1700"/>
              <a:t>. (e.g. </a:t>
            </a:r>
            <a:r>
              <a:rPr b="1" i="1" lang="en" sz="1700"/>
              <a:t>process</a:t>
            </a:r>
            <a:r>
              <a:rPr lang="en" sz="1700"/>
              <a:t>-splitting (top) vs. </a:t>
            </a:r>
            <a:r>
              <a:rPr b="1" i="1" lang="en" sz="1700"/>
              <a:t>time</a:t>
            </a:r>
            <a:r>
              <a:rPr lang="en" sz="1700"/>
              <a:t>-splitting (bottom))</a:t>
            </a:r>
            <a:r>
              <a:rPr b="1" i="1" lang="en" sz="1700"/>
              <a:t>.</a:t>
            </a:r>
            <a:endParaRPr sz="1700"/>
          </a:p>
        </p:txBody>
      </p:sp>
      <p:pic>
        <p:nvPicPr>
          <p:cNvPr id="350" name="Google Shape;350;p33" title="Screenshot 2025-09-02 at 1.43.57 PM.png"/>
          <p:cNvPicPr preferRelativeResize="0"/>
          <p:nvPr/>
        </p:nvPicPr>
        <p:blipFill rotWithShape="1">
          <a:blip r:embed="rId3">
            <a:alphaModFix/>
          </a:blip>
          <a:srcRect b="39773" l="0" r="0" t="0"/>
          <a:stretch/>
        </p:blipFill>
        <p:spPr>
          <a:xfrm>
            <a:off x="1220300" y="2122425"/>
            <a:ext cx="6342150" cy="160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3" title="Screenshot 2025-09-02 at 1.43.57 PM.png"/>
          <p:cNvPicPr preferRelativeResize="0"/>
          <p:nvPr/>
        </p:nvPicPr>
        <p:blipFill rotWithShape="1">
          <a:blip r:embed="rId3">
            <a:alphaModFix/>
          </a:blip>
          <a:srcRect b="0" l="0" r="0" t="77658"/>
          <a:stretch/>
        </p:blipFill>
        <p:spPr>
          <a:xfrm>
            <a:off x="1220300" y="3914399"/>
            <a:ext cx="6342150" cy="59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