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Nunito"/>
      <p:regular r:id="rId21"/>
      <p:bold r:id="rId22"/>
      <p:italic r:id="rId23"/>
      <p:boldItalic r:id="rId24"/>
    </p:embeddedFont>
    <p:embeddedFont>
      <p:font typeface="Maven Pro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jmMaKSd0jm4aIzrufcVYxejJBN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Nunito-bold.fntdata"/><Relationship Id="rId21" Type="http://schemas.openxmlformats.org/officeDocument/2006/relationships/font" Target="fonts/Nunito-regular.fntdata"/><Relationship Id="rId24" Type="http://schemas.openxmlformats.org/officeDocument/2006/relationships/font" Target="fonts/Nunito-boldItalic.fntdata"/><Relationship Id="rId23" Type="http://schemas.openxmlformats.org/officeDocument/2006/relationships/font" Target="fonts/Nuni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avenPro-bold.fntdata"/><Relationship Id="rId25" Type="http://schemas.openxmlformats.org/officeDocument/2006/relationships/font" Target="fonts/MavenPro-regular.fntdata"/><Relationship Id="rId27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145FA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ave1.pngGoogle Shape;10;p2" id="10" name="Google Shape;1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1637" y="-404450"/>
            <a:ext cx="9307274" cy="698045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8"/>
          <p:cNvSpPr txBox="1"/>
          <p:nvPr>
            <p:ph type="title"/>
          </p:nvPr>
        </p:nvSpPr>
        <p:spPr>
          <a:xfrm>
            <a:off x="823999" y="1613813"/>
            <a:ext cx="4255501" cy="187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aven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18"/>
          <p:cNvSpPr txBox="1"/>
          <p:nvPr>
            <p:ph idx="1" type="body"/>
          </p:nvPr>
        </p:nvSpPr>
        <p:spPr>
          <a:xfrm>
            <a:off x="823999" y="3596299"/>
            <a:ext cx="4255501" cy="695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"/>
              <a:buNone/>
              <a:defRPr sz="1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"/>
              <a:buNone/>
              <a:defRPr sz="1600">
                <a:solidFill>
                  <a:srgbClr val="FFFFFF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"/>
              <a:buNone/>
              <a:defRPr sz="1600">
                <a:solidFill>
                  <a:srgbClr val="FFFFFF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"/>
              <a:buNone/>
              <a:defRPr sz="1600">
                <a:solidFill>
                  <a:srgbClr val="FFFFFF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"/>
              <a:buNone/>
              <a:defRPr sz="1600">
                <a:solidFill>
                  <a:srgbClr val="FFFFFF"/>
                </a:solidFill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pic>
        <p:nvPicPr>
          <p:cNvPr descr="UIFCW2025_Logo_white.pngGoogle Shape;14;p2" id="13" name="Google Shape;1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1299" y="3166714"/>
            <a:ext cx="1937476" cy="146256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42424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7"/>
          <p:cNvSpPr txBox="1"/>
          <p:nvPr>
            <p:ph idx="1" type="body"/>
          </p:nvPr>
        </p:nvSpPr>
        <p:spPr>
          <a:xfrm>
            <a:off x="1303799" y="4138974"/>
            <a:ext cx="5843101" cy="5349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1pPr>
          </a:lstStyle>
          <a:p/>
        </p:txBody>
      </p:sp>
      <p:pic>
        <p:nvPicPr>
          <p:cNvPr descr="UIFCW2025_Logo.pngGoogle Shape;104;p10" id="88" name="Google Shape;8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11650" y="3874449"/>
            <a:ext cx="1152144" cy="87563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7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bg>
      <p:bgPr>
        <a:solidFill>
          <a:srgbClr val="145FA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28"/>
          <p:cNvGrpSpPr/>
          <p:nvPr/>
        </p:nvGrpSpPr>
        <p:grpSpPr>
          <a:xfrm>
            <a:off x="51" y="4099199"/>
            <a:ext cx="9144038" cy="1044304"/>
            <a:chOff x="-1" y="-1"/>
            <a:chExt cx="9144037" cy="1044303"/>
          </a:xfrm>
        </p:grpSpPr>
        <p:grpSp>
          <p:nvGrpSpPr>
            <p:cNvPr id="92" name="Google Shape;92;p28"/>
            <p:cNvGrpSpPr/>
            <p:nvPr/>
          </p:nvGrpSpPr>
          <p:grpSpPr>
            <a:xfrm>
              <a:off x="-1" y="209998"/>
              <a:ext cx="231624" cy="834304"/>
              <a:chOff x="-1" y="-1"/>
              <a:chExt cx="231623" cy="834302"/>
            </a:xfrm>
          </p:grpSpPr>
          <p:sp>
            <p:nvSpPr>
              <p:cNvPr id="93" name="Google Shape;93;p28"/>
              <p:cNvSpPr/>
              <p:nvPr/>
            </p:nvSpPr>
            <p:spPr>
              <a:xfrm flipH="1">
                <a:off x="-1" y="419400"/>
                <a:ext cx="231623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8"/>
              <p:cNvSpPr/>
              <p:nvPr/>
            </p:nvSpPr>
            <p:spPr>
              <a:xfrm flipH="1">
                <a:off x="-1" y="-1"/>
                <a:ext cx="231623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8"/>
              <p:cNvSpPr/>
              <p:nvPr/>
            </p:nvSpPr>
            <p:spPr>
              <a:xfrm flipH="1">
                <a:off x="-1" y="209700"/>
                <a:ext cx="231623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8"/>
              <p:cNvSpPr/>
              <p:nvPr/>
            </p:nvSpPr>
            <p:spPr>
              <a:xfrm flipH="1">
                <a:off x="0" y="629100"/>
                <a:ext cx="231622" cy="205201"/>
              </a:xfrm>
              <a:custGeom>
                <a:rect b="b" l="l" r="r" t="t"/>
                <a:pathLst>
                  <a:path extrusionOk="0" h="21600" w="21600">
                    <a:moveTo>
                      <a:pt x="9568" y="0"/>
                    </a:moveTo>
                    <a:lnTo>
                      <a:pt x="12032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8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97;p28"/>
            <p:cNvGrpSpPr/>
            <p:nvPr/>
          </p:nvGrpSpPr>
          <p:grpSpPr>
            <a:xfrm>
              <a:off x="371353" y="-1"/>
              <a:ext cx="231624" cy="1044303"/>
              <a:chOff x="-1" y="-1"/>
              <a:chExt cx="231623" cy="1044302"/>
            </a:xfrm>
          </p:grpSpPr>
          <p:sp>
            <p:nvSpPr>
              <p:cNvPr id="98" name="Google Shape;98;p28"/>
              <p:cNvSpPr/>
              <p:nvPr/>
            </p:nvSpPr>
            <p:spPr>
              <a:xfrm flipH="1">
                <a:off x="-1" y="629400"/>
                <a:ext cx="231623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8"/>
              <p:cNvSpPr/>
              <p:nvPr/>
            </p:nvSpPr>
            <p:spPr>
              <a:xfrm flipH="1">
                <a:off x="-1" y="209999"/>
                <a:ext cx="231623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8"/>
              <p:cNvSpPr/>
              <p:nvPr/>
            </p:nvSpPr>
            <p:spPr>
              <a:xfrm flipH="1">
                <a:off x="-1" y="419700"/>
                <a:ext cx="231623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8"/>
              <p:cNvSpPr/>
              <p:nvPr/>
            </p:nvSpPr>
            <p:spPr>
              <a:xfrm flipH="1">
                <a:off x="-1" y="-1"/>
                <a:ext cx="231623" cy="104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072"/>
                      <a:pt x="21600" y="239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395"/>
                    </a:lnTo>
                    <a:cubicBezTo>
                      <a:pt x="0" y="107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8"/>
              <p:cNvSpPr/>
              <p:nvPr/>
            </p:nvSpPr>
            <p:spPr>
              <a:xfrm flipH="1">
                <a:off x="0" y="839100"/>
                <a:ext cx="231622" cy="205201"/>
              </a:xfrm>
              <a:custGeom>
                <a:rect b="b" l="l" r="r" t="t"/>
                <a:pathLst>
                  <a:path extrusionOk="0" h="21600" w="21600">
                    <a:moveTo>
                      <a:pt x="9568" y="0"/>
                    </a:moveTo>
                    <a:lnTo>
                      <a:pt x="12032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8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" name="Google Shape;103;p28"/>
            <p:cNvGrpSpPr/>
            <p:nvPr/>
          </p:nvGrpSpPr>
          <p:grpSpPr>
            <a:xfrm>
              <a:off x="742708" y="209998"/>
              <a:ext cx="231624" cy="834304"/>
              <a:chOff x="-1" y="-1"/>
              <a:chExt cx="231623" cy="834302"/>
            </a:xfrm>
          </p:grpSpPr>
          <p:sp>
            <p:nvSpPr>
              <p:cNvPr id="104" name="Google Shape;104;p28"/>
              <p:cNvSpPr/>
              <p:nvPr/>
            </p:nvSpPr>
            <p:spPr>
              <a:xfrm flipH="1">
                <a:off x="-1" y="419400"/>
                <a:ext cx="231623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8"/>
              <p:cNvSpPr/>
              <p:nvPr/>
            </p:nvSpPr>
            <p:spPr>
              <a:xfrm flipH="1">
                <a:off x="-1" y="-1"/>
                <a:ext cx="231623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8"/>
              <p:cNvSpPr/>
              <p:nvPr/>
            </p:nvSpPr>
            <p:spPr>
              <a:xfrm flipH="1">
                <a:off x="-1" y="209700"/>
                <a:ext cx="231623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8"/>
              <p:cNvSpPr/>
              <p:nvPr/>
            </p:nvSpPr>
            <p:spPr>
              <a:xfrm flipH="1">
                <a:off x="0" y="629100"/>
                <a:ext cx="231622" cy="205201"/>
              </a:xfrm>
              <a:custGeom>
                <a:rect b="b" l="l" r="r" t="t"/>
                <a:pathLst>
                  <a:path extrusionOk="0" h="21600" w="21600">
                    <a:moveTo>
                      <a:pt x="9568" y="0"/>
                    </a:moveTo>
                    <a:lnTo>
                      <a:pt x="12032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8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08;p28"/>
            <p:cNvGrpSpPr/>
            <p:nvPr/>
          </p:nvGrpSpPr>
          <p:grpSpPr>
            <a:xfrm>
              <a:off x="1114062" y="419698"/>
              <a:ext cx="231624" cy="624604"/>
              <a:chOff x="-1" y="-1"/>
              <a:chExt cx="231623" cy="624602"/>
            </a:xfrm>
          </p:grpSpPr>
          <p:sp>
            <p:nvSpPr>
              <p:cNvPr id="109" name="Google Shape;109;p28"/>
              <p:cNvSpPr/>
              <p:nvPr/>
            </p:nvSpPr>
            <p:spPr>
              <a:xfrm flipH="1">
                <a:off x="-1" y="209699"/>
                <a:ext cx="231623" cy="4149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8"/>
              <p:cNvSpPr/>
              <p:nvPr/>
            </p:nvSpPr>
            <p:spPr>
              <a:xfrm flipH="1">
                <a:off x="-1" y="-1"/>
                <a:ext cx="231623" cy="6246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8"/>
              <p:cNvSpPr/>
              <p:nvPr/>
            </p:nvSpPr>
            <p:spPr>
              <a:xfrm flipH="1">
                <a:off x="0" y="419400"/>
                <a:ext cx="231622" cy="205201"/>
              </a:xfrm>
              <a:custGeom>
                <a:rect b="b" l="l" r="r" t="t"/>
                <a:pathLst>
                  <a:path extrusionOk="0" h="21600" w="21600">
                    <a:moveTo>
                      <a:pt x="9568" y="0"/>
                    </a:moveTo>
                    <a:lnTo>
                      <a:pt x="12032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8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;p28"/>
            <p:cNvGrpSpPr/>
            <p:nvPr/>
          </p:nvGrpSpPr>
          <p:grpSpPr>
            <a:xfrm>
              <a:off x="1856699" y="-1"/>
              <a:ext cx="231603" cy="1044303"/>
              <a:chOff x="-1" y="-1"/>
              <a:chExt cx="231601" cy="1044302"/>
            </a:xfrm>
          </p:grpSpPr>
          <p:sp>
            <p:nvSpPr>
              <p:cNvPr id="113" name="Google Shape;113;p28"/>
              <p:cNvSpPr/>
              <p:nvPr/>
            </p:nvSpPr>
            <p:spPr>
              <a:xfrm flipH="1">
                <a:off x="-1" y="62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8"/>
              <p:cNvSpPr/>
              <p:nvPr/>
            </p:nvSpPr>
            <p:spPr>
              <a:xfrm flipH="1">
                <a:off x="-1" y="209999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8"/>
              <p:cNvSpPr/>
              <p:nvPr/>
            </p:nvSpPr>
            <p:spPr>
              <a:xfrm flipH="1">
                <a:off x="-1" y="41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8"/>
              <p:cNvSpPr/>
              <p:nvPr/>
            </p:nvSpPr>
            <p:spPr>
              <a:xfrm flipH="1">
                <a:off x="-1" y="-1"/>
                <a:ext cx="231601" cy="104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072"/>
                      <a:pt x="21600" y="239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395"/>
                    </a:lnTo>
                    <a:cubicBezTo>
                      <a:pt x="0" y="107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8"/>
              <p:cNvSpPr/>
              <p:nvPr/>
            </p:nvSpPr>
            <p:spPr>
              <a:xfrm flipH="1">
                <a:off x="0" y="83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" name="Google Shape;118;p28"/>
            <p:cNvGrpSpPr/>
            <p:nvPr/>
          </p:nvGrpSpPr>
          <p:grpSpPr>
            <a:xfrm>
              <a:off x="2228054" y="209998"/>
              <a:ext cx="231602" cy="834304"/>
              <a:chOff x="-1" y="-1"/>
              <a:chExt cx="231601" cy="834302"/>
            </a:xfrm>
          </p:grpSpPr>
          <p:sp>
            <p:nvSpPr>
              <p:cNvPr id="119" name="Google Shape;119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123;p28"/>
            <p:cNvGrpSpPr/>
            <p:nvPr/>
          </p:nvGrpSpPr>
          <p:grpSpPr>
            <a:xfrm>
              <a:off x="2599408" y="419698"/>
              <a:ext cx="231602" cy="624604"/>
              <a:chOff x="-1" y="-1"/>
              <a:chExt cx="231601" cy="624602"/>
            </a:xfrm>
          </p:grpSpPr>
          <p:sp>
            <p:nvSpPr>
              <p:cNvPr id="124" name="Google Shape;124;p28"/>
              <p:cNvSpPr/>
              <p:nvPr/>
            </p:nvSpPr>
            <p:spPr>
              <a:xfrm flipH="1">
                <a:off x="-1" y="209699"/>
                <a:ext cx="231601" cy="4149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8"/>
              <p:cNvSpPr/>
              <p:nvPr/>
            </p:nvSpPr>
            <p:spPr>
              <a:xfrm flipH="1">
                <a:off x="-1" y="-1"/>
                <a:ext cx="231601" cy="6246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8"/>
              <p:cNvSpPr/>
              <p:nvPr/>
            </p:nvSpPr>
            <p:spPr>
              <a:xfrm flipH="1">
                <a:off x="0" y="4194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" name="Google Shape;127;p28"/>
            <p:cNvGrpSpPr/>
            <p:nvPr/>
          </p:nvGrpSpPr>
          <p:grpSpPr>
            <a:xfrm>
              <a:off x="3342117" y="-1"/>
              <a:ext cx="231602" cy="1044303"/>
              <a:chOff x="-1" y="-1"/>
              <a:chExt cx="231601" cy="1044302"/>
            </a:xfrm>
          </p:grpSpPr>
          <p:sp>
            <p:nvSpPr>
              <p:cNvPr id="128" name="Google Shape;128;p28"/>
              <p:cNvSpPr/>
              <p:nvPr/>
            </p:nvSpPr>
            <p:spPr>
              <a:xfrm flipH="1">
                <a:off x="-1" y="62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8"/>
              <p:cNvSpPr/>
              <p:nvPr/>
            </p:nvSpPr>
            <p:spPr>
              <a:xfrm flipH="1">
                <a:off x="-1" y="209999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8"/>
              <p:cNvSpPr/>
              <p:nvPr/>
            </p:nvSpPr>
            <p:spPr>
              <a:xfrm flipH="1">
                <a:off x="-1" y="41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8"/>
              <p:cNvSpPr/>
              <p:nvPr/>
            </p:nvSpPr>
            <p:spPr>
              <a:xfrm flipH="1">
                <a:off x="-1" y="-1"/>
                <a:ext cx="231601" cy="104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072"/>
                      <a:pt x="21600" y="239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395"/>
                    </a:lnTo>
                    <a:cubicBezTo>
                      <a:pt x="0" y="107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8"/>
              <p:cNvSpPr/>
              <p:nvPr/>
            </p:nvSpPr>
            <p:spPr>
              <a:xfrm flipH="1">
                <a:off x="0" y="83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28"/>
            <p:cNvGrpSpPr/>
            <p:nvPr/>
          </p:nvGrpSpPr>
          <p:grpSpPr>
            <a:xfrm>
              <a:off x="3713471" y="209998"/>
              <a:ext cx="231602" cy="834304"/>
              <a:chOff x="-1" y="-1"/>
              <a:chExt cx="231601" cy="834302"/>
            </a:xfrm>
          </p:grpSpPr>
          <p:sp>
            <p:nvSpPr>
              <p:cNvPr id="134" name="Google Shape;134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38;p28"/>
            <p:cNvGrpSpPr/>
            <p:nvPr/>
          </p:nvGrpSpPr>
          <p:grpSpPr>
            <a:xfrm>
              <a:off x="1485345" y="209998"/>
              <a:ext cx="231602" cy="834304"/>
              <a:chOff x="-1" y="-1"/>
              <a:chExt cx="231601" cy="834302"/>
            </a:xfrm>
          </p:grpSpPr>
          <p:sp>
            <p:nvSpPr>
              <p:cNvPr id="139" name="Google Shape;139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28"/>
            <p:cNvGrpSpPr/>
            <p:nvPr/>
          </p:nvGrpSpPr>
          <p:grpSpPr>
            <a:xfrm>
              <a:off x="4084826" y="419698"/>
              <a:ext cx="231602" cy="624604"/>
              <a:chOff x="-1" y="-1"/>
              <a:chExt cx="231601" cy="624602"/>
            </a:xfrm>
          </p:grpSpPr>
          <p:sp>
            <p:nvSpPr>
              <p:cNvPr id="144" name="Google Shape;144;p28"/>
              <p:cNvSpPr/>
              <p:nvPr/>
            </p:nvSpPr>
            <p:spPr>
              <a:xfrm flipH="1">
                <a:off x="-1" y="209699"/>
                <a:ext cx="231601" cy="4149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8"/>
              <p:cNvSpPr/>
              <p:nvPr/>
            </p:nvSpPr>
            <p:spPr>
              <a:xfrm flipH="1">
                <a:off x="-1" y="-1"/>
                <a:ext cx="231601" cy="6246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8"/>
              <p:cNvSpPr/>
              <p:nvPr/>
            </p:nvSpPr>
            <p:spPr>
              <a:xfrm flipH="1">
                <a:off x="0" y="4194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28"/>
            <p:cNvGrpSpPr/>
            <p:nvPr/>
          </p:nvGrpSpPr>
          <p:grpSpPr>
            <a:xfrm>
              <a:off x="2970762" y="209998"/>
              <a:ext cx="231603" cy="834304"/>
              <a:chOff x="-1" y="-1"/>
              <a:chExt cx="231601" cy="834302"/>
            </a:xfrm>
          </p:grpSpPr>
          <p:sp>
            <p:nvSpPr>
              <p:cNvPr id="148" name="Google Shape;148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" name="Google Shape;152;p28"/>
            <p:cNvGrpSpPr/>
            <p:nvPr/>
          </p:nvGrpSpPr>
          <p:grpSpPr>
            <a:xfrm>
              <a:off x="4456180" y="209998"/>
              <a:ext cx="231602" cy="834304"/>
              <a:chOff x="-1" y="-1"/>
              <a:chExt cx="231601" cy="834302"/>
            </a:xfrm>
          </p:grpSpPr>
          <p:sp>
            <p:nvSpPr>
              <p:cNvPr id="153" name="Google Shape;153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" name="Google Shape;157;p28"/>
            <p:cNvGrpSpPr/>
            <p:nvPr/>
          </p:nvGrpSpPr>
          <p:grpSpPr>
            <a:xfrm>
              <a:off x="4827534" y="-1"/>
              <a:ext cx="231602" cy="1044303"/>
              <a:chOff x="-1" y="-1"/>
              <a:chExt cx="231601" cy="1044302"/>
            </a:xfrm>
          </p:grpSpPr>
          <p:sp>
            <p:nvSpPr>
              <p:cNvPr id="158" name="Google Shape;158;p28"/>
              <p:cNvSpPr/>
              <p:nvPr/>
            </p:nvSpPr>
            <p:spPr>
              <a:xfrm flipH="1">
                <a:off x="-1" y="62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8"/>
              <p:cNvSpPr/>
              <p:nvPr/>
            </p:nvSpPr>
            <p:spPr>
              <a:xfrm flipH="1">
                <a:off x="-1" y="209999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8"/>
              <p:cNvSpPr/>
              <p:nvPr/>
            </p:nvSpPr>
            <p:spPr>
              <a:xfrm flipH="1">
                <a:off x="-1" y="41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8"/>
              <p:cNvSpPr/>
              <p:nvPr/>
            </p:nvSpPr>
            <p:spPr>
              <a:xfrm flipH="1">
                <a:off x="-1" y="-1"/>
                <a:ext cx="231601" cy="104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072"/>
                      <a:pt x="21600" y="239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395"/>
                    </a:lnTo>
                    <a:cubicBezTo>
                      <a:pt x="0" y="107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8"/>
              <p:cNvSpPr/>
              <p:nvPr/>
            </p:nvSpPr>
            <p:spPr>
              <a:xfrm flipH="1">
                <a:off x="0" y="83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163;p28"/>
            <p:cNvGrpSpPr/>
            <p:nvPr/>
          </p:nvGrpSpPr>
          <p:grpSpPr>
            <a:xfrm>
              <a:off x="5198889" y="209998"/>
              <a:ext cx="231602" cy="834304"/>
              <a:chOff x="-1" y="-1"/>
              <a:chExt cx="231601" cy="834302"/>
            </a:xfrm>
          </p:grpSpPr>
          <p:sp>
            <p:nvSpPr>
              <p:cNvPr id="164" name="Google Shape;164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28"/>
            <p:cNvGrpSpPr/>
            <p:nvPr/>
          </p:nvGrpSpPr>
          <p:grpSpPr>
            <a:xfrm>
              <a:off x="5570243" y="419698"/>
              <a:ext cx="231602" cy="624604"/>
              <a:chOff x="-1" y="-1"/>
              <a:chExt cx="231601" cy="624602"/>
            </a:xfrm>
          </p:grpSpPr>
          <p:sp>
            <p:nvSpPr>
              <p:cNvPr id="169" name="Google Shape;169;p28"/>
              <p:cNvSpPr/>
              <p:nvPr/>
            </p:nvSpPr>
            <p:spPr>
              <a:xfrm flipH="1">
                <a:off x="-1" y="209699"/>
                <a:ext cx="231601" cy="4149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8"/>
              <p:cNvSpPr/>
              <p:nvPr/>
            </p:nvSpPr>
            <p:spPr>
              <a:xfrm flipH="1">
                <a:off x="-1" y="-1"/>
                <a:ext cx="231601" cy="6246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8"/>
              <p:cNvSpPr/>
              <p:nvPr/>
            </p:nvSpPr>
            <p:spPr>
              <a:xfrm flipH="1">
                <a:off x="0" y="4194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Google Shape;172;p28"/>
            <p:cNvGrpSpPr/>
            <p:nvPr/>
          </p:nvGrpSpPr>
          <p:grpSpPr>
            <a:xfrm>
              <a:off x="5941598" y="209998"/>
              <a:ext cx="231602" cy="834304"/>
              <a:chOff x="-1" y="-1"/>
              <a:chExt cx="231601" cy="834302"/>
            </a:xfrm>
          </p:grpSpPr>
          <p:sp>
            <p:nvSpPr>
              <p:cNvPr id="173" name="Google Shape;173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28"/>
            <p:cNvGrpSpPr/>
            <p:nvPr/>
          </p:nvGrpSpPr>
          <p:grpSpPr>
            <a:xfrm>
              <a:off x="6312952" y="-1"/>
              <a:ext cx="231602" cy="1044303"/>
              <a:chOff x="-1" y="-1"/>
              <a:chExt cx="231601" cy="1044302"/>
            </a:xfrm>
          </p:grpSpPr>
          <p:sp>
            <p:nvSpPr>
              <p:cNvPr id="178" name="Google Shape;178;p28"/>
              <p:cNvSpPr/>
              <p:nvPr/>
            </p:nvSpPr>
            <p:spPr>
              <a:xfrm flipH="1">
                <a:off x="-1" y="62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8"/>
              <p:cNvSpPr/>
              <p:nvPr/>
            </p:nvSpPr>
            <p:spPr>
              <a:xfrm flipH="1">
                <a:off x="-1" y="209999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8"/>
              <p:cNvSpPr/>
              <p:nvPr/>
            </p:nvSpPr>
            <p:spPr>
              <a:xfrm flipH="1">
                <a:off x="-1" y="41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8"/>
              <p:cNvSpPr/>
              <p:nvPr/>
            </p:nvSpPr>
            <p:spPr>
              <a:xfrm flipH="1">
                <a:off x="-1" y="-1"/>
                <a:ext cx="231601" cy="104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072"/>
                      <a:pt x="21600" y="239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395"/>
                    </a:lnTo>
                    <a:cubicBezTo>
                      <a:pt x="0" y="107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8"/>
              <p:cNvSpPr/>
              <p:nvPr/>
            </p:nvSpPr>
            <p:spPr>
              <a:xfrm flipH="1">
                <a:off x="0" y="83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3" name="Google Shape;183;p28"/>
            <p:cNvGrpSpPr/>
            <p:nvPr/>
          </p:nvGrpSpPr>
          <p:grpSpPr>
            <a:xfrm>
              <a:off x="6684307" y="209998"/>
              <a:ext cx="231602" cy="834304"/>
              <a:chOff x="-1" y="-1"/>
              <a:chExt cx="231601" cy="834302"/>
            </a:xfrm>
          </p:grpSpPr>
          <p:sp>
            <p:nvSpPr>
              <p:cNvPr id="184" name="Google Shape;184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8;p28"/>
            <p:cNvGrpSpPr/>
            <p:nvPr/>
          </p:nvGrpSpPr>
          <p:grpSpPr>
            <a:xfrm>
              <a:off x="7055661" y="419698"/>
              <a:ext cx="231602" cy="624604"/>
              <a:chOff x="-1" y="-1"/>
              <a:chExt cx="231601" cy="624602"/>
            </a:xfrm>
          </p:grpSpPr>
          <p:sp>
            <p:nvSpPr>
              <p:cNvPr id="189" name="Google Shape;189;p28"/>
              <p:cNvSpPr/>
              <p:nvPr/>
            </p:nvSpPr>
            <p:spPr>
              <a:xfrm flipH="1">
                <a:off x="-1" y="209699"/>
                <a:ext cx="231601" cy="4149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8"/>
              <p:cNvSpPr/>
              <p:nvPr/>
            </p:nvSpPr>
            <p:spPr>
              <a:xfrm flipH="1">
                <a:off x="-1" y="-1"/>
                <a:ext cx="231601" cy="6246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8"/>
              <p:cNvSpPr/>
              <p:nvPr/>
            </p:nvSpPr>
            <p:spPr>
              <a:xfrm flipH="1">
                <a:off x="0" y="4194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" name="Google Shape;192;p28"/>
            <p:cNvGrpSpPr/>
            <p:nvPr/>
          </p:nvGrpSpPr>
          <p:grpSpPr>
            <a:xfrm>
              <a:off x="7798370" y="-1"/>
              <a:ext cx="231602" cy="1044303"/>
              <a:chOff x="-1" y="-1"/>
              <a:chExt cx="231601" cy="1044302"/>
            </a:xfrm>
          </p:grpSpPr>
          <p:sp>
            <p:nvSpPr>
              <p:cNvPr id="193" name="Google Shape;193;p28"/>
              <p:cNvSpPr/>
              <p:nvPr/>
            </p:nvSpPr>
            <p:spPr>
              <a:xfrm flipH="1">
                <a:off x="-1" y="62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8"/>
              <p:cNvSpPr/>
              <p:nvPr/>
            </p:nvSpPr>
            <p:spPr>
              <a:xfrm flipH="1">
                <a:off x="-1" y="209999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8"/>
              <p:cNvSpPr/>
              <p:nvPr/>
            </p:nvSpPr>
            <p:spPr>
              <a:xfrm flipH="1">
                <a:off x="-1" y="41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8"/>
              <p:cNvSpPr/>
              <p:nvPr/>
            </p:nvSpPr>
            <p:spPr>
              <a:xfrm flipH="1">
                <a:off x="-1" y="-1"/>
                <a:ext cx="231601" cy="104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072"/>
                      <a:pt x="21600" y="239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395"/>
                    </a:lnTo>
                    <a:cubicBezTo>
                      <a:pt x="0" y="107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8"/>
              <p:cNvSpPr/>
              <p:nvPr/>
            </p:nvSpPr>
            <p:spPr>
              <a:xfrm flipH="1">
                <a:off x="0" y="83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28"/>
            <p:cNvGrpSpPr/>
            <p:nvPr/>
          </p:nvGrpSpPr>
          <p:grpSpPr>
            <a:xfrm>
              <a:off x="8169725" y="209998"/>
              <a:ext cx="231602" cy="834304"/>
              <a:chOff x="-1" y="-1"/>
              <a:chExt cx="231601" cy="834302"/>
            </a:xfrm>
          </p:grpSpPr>
          <p:sp>
            <p:nvSpPr>
              <p:cNvPr id="199" name="Google Shape;199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3" name="Google Shape;203;p28"/>
            <p:cNvGrpSpPr/>
            <p:nvPr/>
          </p:nvGrpSpPr>
          <p:grpSpPr>
            <a:xfrm>
              <a:off x="7427016" y="209998"/>
              <a:ext cx="231602" cy="834304"/>
              <a:chOff x="-1" y="-1"/>
              <a:chExt cx="231601" cy="834302"/>
            </a:xfrm>
          </p:grpSpPr>
          <p:sp>
            <p:nvSpPr>
              <p:cNvPr id="204" name="Google Shape;204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" name="Google Shape;208;p28"/>
            <p:cNvGrpSpPr/>
            <p:nvPr/>
          </p:nvGrpSpPr>
          <p:grpSpPr>
            <a:xfrm>
              <a:off x="8541079" y="419698"/>
              <a:ext cx="231602" cy="624604"/>
              <a:chOff x="-1" y="-1"/>
              <a:chExt cx="231601" cy="624602"/>
            </a:xfrm>
          </p:grpSpPr>
          <p:sp>
            <p:nvSpPr>
              <p:cNvPr id="209" name="Google Shape;209;p28"/>
              <p:cNvSpPr/>
              <p:nvPr/>
            </p:nvSpPr>
            <p:spPr>
              <a:xfrm flipH="1">
                <a:off x="-1" y="209699"/>
                <a:ext cx="231601" cy="4149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28"/>
              <p:cNvSpPr/>
              <p:nvPr/>
            </p:nvSpPr>
            <p:spPr>
              <a:xfrm flipH="1">
                <a:off x="-1" y="-1"/>
                <a:ext cx="231601" cy="6246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8"/>
              <p:cNvSpPr/>
              <p:nvPr/>
            </p:nvSpPr>
            <p:spPr>
              <a:xfrm flipH="1">
                <a:off x="0" y="4194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" name="Google Shape;212;p28"/>
            <p:cNvGrpSpPr/>
            <p:nvPr/>
          </p:nvGrpSpPr>
          <p:grpSpPr>
            <a:xfrm>
              <a:off x="8912434" y="209998"/>
              <a:ext cx="231602" cy="834304"/>
              <a:chOff x="-1" y="-1"/>
              <a:chExt cx="231601" cy="834302"/>
            </a:xfrm>
          </p:grpSpPr>
          <p:sp>
            <p:nvSpPr>
              <p:cNvPr id="213" name="Google Shape;213;p28"/>
              <p:cNvSpPr/>
              <p:nvPr/>
            </p:nvSpPr>
            <p:spPr>
              <a:xfrm flipH="1">
                <a:off x="-1" y="419400"/>
                <a:ext cx="231601" cy="4149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699"/>
                      <a:pt x="21600" y="602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6029"/>
                    </a:lnTo>
                    <a:cubicBezTo>
                      <a:pt x="0" y="26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8"/>
              <p:cNvSpPr/>
              <p:nvPr/>
            </p:nvSpPr>
            <p:spPr>
              <a:xfrm flipH="1">
                <a:off x="-1" y="-1"/>
                <a:ext cx="231601" cy="8343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342"/>
                      <a:pt x="21600" y="299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998"/>
                    </a:lnTo>
                    <a:cubicBezTo>
                      <a:pt x="0" y="1342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8"/>
              <p:cNvSpPr/>
              <p:nvPr/>
            </p:nvSpPr>
            <p:spPr>
              <a:xfrm flipH="1">
                <a:off x="-1" y="209700"/>
                <a:ext cx="231601" cy="6246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793"/>
                      <a:pt x="21600" y="400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005"/>
                    </a:lnTo>
                    <a:cubicBezTo>
                      <a:pt x="0" y="1793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8"/>
              <p:cNvSpPr/>
              <p:nvPr/>
            </p:nvSpPr>
            <p:spPr>
              <a:xfrm flipH="1">
                <a:off x="0" y="629100"/>
                <a:ext cx="231600" cy="205201"/>
              </a:xfrm>
              <a:custGeom>
                <a:rect b="b" l="l" r="r" t="t"/>
                <a:pathLst>
                  <a:path extrusionOk="0" h="21600" w="21600">
                    <a:moveTo>
                      <a:pt x="9569" y="0"/>
                    </a:moveTo>
                    <a:lnTo>
                      <a:pt x="12031" y="0"/>
                    </a:lnTo>
                    <a:cubicBezTo>
                      <a:pt x="17316" y="0"/>
                      <a:pt x="21600" y="4835"/>
                      <a:pt x="21600" y="1080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800"/>
                    </a:lnTo>
                    <a:cubicBezTo>
                      <a:pt x="0" y="4835"/>
                      <a:pt x="4284" y="0"/>
                      <a:pt x="9569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7" name="Google Shape;217;p28"/>
          <p:cNvSpPr txBox="1"/>
          <p:nvPr>
            <p:ph hasCustomPrompt="1" type="title"/>
          </p:nvPr>
        </p:nvSpPr>
        <p:spPr>
          <a:xfrm>
            <a:off x="1388625" y="772725"/>
            <a:ext cx="6366901" cy="1863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Maven Pro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18" name="Google Shape;218;p28"/>
          <p:cNvSpPr txBox="1"/>
          <p:nvPr>
            <p:ph idx="1" type="body"/>
          </p:nvPr>
        </p:nvSpPr>
        <p:spPr>
          <a:xfrm>
            <a:off x="1388625" y="2712299"/>
            <a:ext cx="6366901" cy="1111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indent="-3111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indent="-3111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indent="-3111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indent="-3111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19" name="Google Shape;219;p28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42424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4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1303799" y="598573"/>
            <a:ext cx="7030502" cy="99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sp>
        <p:nvSpPr>
          <p:cNvPr id="224" name="Google Shape;224;p30"/>
          <p:cNvSpPr txBox="1"/>
          <p:nvPr>
            <p:ph idx="1" type="body"/>
          </p:nvPr>
        </p:nvSpPr>
        <p:spPr>
          <a:xfrm>
            <a:off x="1303799" y="1990050"/>
            <a:ext cx="7030502" cy="2541602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Helvetica Neue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pic>
        <p:nvPicPr>
          <p:cNvPr descr="Google Shape;12;p2" id="225" name="Google Shape;22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85574" y="3869549"/>
            <a:ext cx="1155003" cy="87020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>
            <p:ph idx="12" type="sldNum"/>
          </p:nvPr>
        </p:nvSpPr>
        <p:spPr>
          <a:xfrm>
            <a:off x="8677110" y="4772525"/>
            <a:ext cx="322637" cy="322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 type="tx">
  <p:cSld name="TITLE_AND_BODY">
    <p:bg>
      <p:bgPr>
        <a:solidFill>
          <a:srgbClr val="C0791B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87;p8" id="16" name="Google Shape;1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"/>
            <a:ext cx="9144001" cy="56599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/>
          <p:nvPr>
            <p:ph type="title"/>
          </p:nvPr>
        </p:nvSpPr>
        <p:spPr>
          <a:xfrm>
            <a:off x="823999" y="763599"/>
            <a:ext cx="5857801" cy="3573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aven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pic>
        <p:nvPicPr>
          <p:cNvPr descr="UIFCW2025_Logo_white.pngGoogle Shape;90;p8" id="18" name="Google Shape;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5625" y="3745100"/>
            <a:ext cx="1373149" cy="10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9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42424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bg>
      <p:bgPr>
        <a:solidFill>
          <a:srgbClr val="C0791B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20"/>
          <p:cNvGrpSpPr/>
          <p:nvPr/>
        </p:nvGrpSpPr>
        <p:grpSpPr>
          <a:xfrm>
            <a:off x="146766" y="3404"/>
            <a:ext cx="1233219" cy="1384539"/>
            <a:chOff x="-2" y="-1"/>
            <a:chExt cx="1233217" cy="1384537"/>
          </a:xfrm>
        </p:grpSpPr>
        <p:grpSp>
          <p:nvGrpSpPr>
            <p:cNvPr id="22" name="Google Shape;22;p20"/>
            <p:cNvGrpSpPr/>
            <p:nvPr/>
          </p:nvGrpSpPr>
          <p:grpSpPr>
            <a:xfrm>
              <a:off x="916412" y="-1"/>
              <a:ext cx="316803" cy="688516"/>
              <a:chOff x="-1" y="0"/>
              <a:chExt cx="316801" cy="688514"/>
            </a:xfrm>
          </p:grpSpPr>
          <p:sp>
            <p:nvSpPr>
              <p:cNvPr id="23" name="Google Shape;23;p20"/>
              <p:cNvSpPr/>
              <p:nvPr/>
            </p:nvSpPr>
            <p:spPr>
              <a:xfrm rot="10800000">
                <a:off x="-1" y="13"/>
                <a:ext cx="316801" cy="688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225"/>
                      <a:pt x="21600" y="496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969"/>
                    </a:lnTo>
                    <a:cubicBezTo>
                      <a:pt x="0" y="222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0"/>
              <p:cNvSpPr/>
              <p:nvPr/>
            </p:nvSpPr>
            <p:spPr>
              <a:xfrm rot="10800000">
                <a:off x="-1" y="0"/>
                <a:ext cx="316801" cy="340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4499"/>
                      <a:pt x="21600" y="1004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48"/>
                    </a:lnTo>
                    <a:cubicBezTo>
                      <a:pt x="0" y="44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0"/>
            <p:cNvGrpSpPr/>
            <p:nvPr/>
          </p:nvGrpSpPr>
          <p:grpSpPr>
            <a:xfrm>
              <a:off x="458205" y="-1"/>
              <a:ext cx="316803" cy="1036526"/>
              <a:chOff x="-1" y="0"/>
              <a:chExt cx="316801" cy="1036525"/>
            </a:xfrm>
          </p:grpSpPr>
          <p:sp>
            <p:nvSpPr>
              <p:cNvPr id="26" name="Google Shape;26;p20"/>
              <p:cNvSpPr/>
              <p:nvPr/>
            </p:nvSpPr>
            <p:spPr>
              <a:xfrm rot="10800000">
                <a:off x="-1" y="13"/>
                <a:ext cx="316801" cy="688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225"/>
                      <a:pt x="21600" y="496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969"/>
                    </a:lnTo>
                    <a:cubicBezTo>
                      <a:pt x="0" y="222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0"/>
              <p:cNvSpPr/>
              <p:nvPr/>
            </p:nvSpPr>
            <p:spPr>
              <a:xfrm rot="10800000">
                <a:off x="-1" y="24"/>
                <a:ext cx="316801" cy="1036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478"/>
                      <a:pt x="21600" y="330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301"/>
                    </a:lnTo>
                    <a:cubicBezTo>
                      <a:pt x="0" y="1478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0"/>
              <p:cNvSpPr/>
              <p:nvPr/>
            </p:nvSpPr>
            <p:spPr>
              <a:xfrm rot="10800000">
                <a:off x="-1" y="0"/>
                <a:ext cx="316801" cy="340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4499"/>
                      <a:pt x="21600" y="1004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48"/>
                    </a:lnTo>
                    <a:cubicBezTo>
                      <a:pt x="0" y="44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0"/>
            <p:cNvGrpSpPr/>
            <p:nvPr/>
          </p:nvGrpSpPr>
          <p:grpSpPr>
            <a:xfrm>
              <a:off x="-2" y="-1"/>
              <a:ext cx="316803" cy="1384537"/>
              <a:chOff x="-1" y="0"/>
              <a:chExt cx="316801" cy="1384536"/>
            </a:xfrm>
          </p:grpSpPr>
          <p:sp>
            <p:nvSpPr>
              <p:cNvPr id="30" name="Google Shape;30;p20"/>
              <p:cNvSpPr/>
              <p:nvPr/>
            </p:nvSpPr>
            <p:spPr>
              <a:xfrm rot="10800000">
                <a:off x="-1" y="13"/>
                <a:ext cx="316801" cy="688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225"/>
                      <a:pt x="21600" y="496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969"/>
                    </a:lnTo>
                    <a:cubicBezTo>
                      <a:pt x="0" y="222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0"/>
              <p:cNvSpPr/>
              <p:nvPr/>
            </p:nvSpPr>
            <p:spPr>
              <a:xfrm rot="10800000">
                <a:off x="-1" y="35"/>
                <a:ext cx="316801" cy="1384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106"/>
                      <a:pt x="21600" y="247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71"/>
                    </a:lnTo>
                    <a:cubicBezTo>
                      <a:pt x="0" y="1106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0"/>
              <p:cNvSpPr/>
              <p:nvPr/>
            </p:nvSpPr>
            <p:spPr>
              <a:xfrm rot="10800000">
                <a:off x="-1" y="24"/>
                <a:ext cx="316801" cy="1036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478"/>
                      <a:pt x="21600" y="330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301"/>
                    </a:lnTo>
                    <a:cubicBezTo>
                      <a:pt x="0" y="1478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0"/>
              <p:cNvSpPr/>
              <p:nvPr/>
            </p:nvSpPr>
            <p:spPr>
              <a:xfrm rot="10800000">
                <a:off x="-1" y="0"/>
                <a:ext cx="316801" cy="340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4499"/>
                      <a:pt x="21600" y="1004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48"/>
                    </a:lnTo>
                    <a:cubicBezTo>
                      <a:pt x="0" y="44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" name="Google Shape;34;p20"/>
          <p:cNvGrpSpPr/>
          <p:nvPr/>
        </p:nvGrpSpPr>
        <p:grpSpPr>
          <a:xfrm>
            <a:off x="6775082" y="2904008"/>
            <a:ext cx="2186151" cy="2239504"/>
            <a:chOff x="-2" y="0"/>
            <a:chExt cx="2186150" cy="2239502"/>
          </a:xfrm>
        </p:grpSpPr>
        <p:grpSp>
          <p:nvGrpSpPr>
            <p:cNvPr id="35" name="Google Shape;35;p20"/>
            <p:cNvGrpSpPr/>
            <p:nvPr/>
          </p:nvGrpSpPr>
          <p:grpSpPr>
            <a:xfrm>
              <a:off x="-2" y="1349698"/>
              <a:ext cx="409503" cy="889804"/>
              <a:chOff x="-1" y="-1"/>
              <a:chExt cx="409502" cy="889802"/>
            </a:xfrm>
          </p:grpSpPr>
          <p:sp>
            <p:nvSpPr>
              <p:cNvPr id="36" name="Google Shape;36;p20"/>
              <p:cNvSpPr/>
              <p:nvPr/>
            </p:nvSpPr>
            <p:spPr>
              <a:xfrm>
                <a:off x="-1" y="-1"/>
                <a:ext cx="409502" cy="8898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225"/>
                      <a:pt x="21600" y="497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970"/>
                    </a:lnTo>
                    <a:cubicBezTo>
                      <a:pt x="0" y="222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0"/>
              <p:cNvSpPr/>
              <p:nvPr/>
            </p:nvSpPr>
            <p:spPr>
              <a:xfrm>
                <a:off x="-1" y="449700"/>
                <a:ext cx="409502" cy="4401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4499"/>
                      <a:pt x="21600" y="1004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49"/>
                    </a:lnTo>
                    <a:cubicBezTo>
                      <a:pt x="0" y="44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Google Shape;38;p20"/>
            <p:cNvGrpSpPr/>
            <p:nvPr/>
          </p:nvGrpSpPr>
          <p:grpSpPr>
            <a:xfrm>
              <a:off x="592213" y="899999"/>
              <a:ext cx="409503" cy="1339503"/>
              <a:chOff x="-1" y="-1"/>
              <a:chExt cx="409502" cy="1339502"/>
            </a:xfrm>
          </p:grpSpPr>
          <p:sp>
            <p:nvSpPr>
              <p:cNvPr id="39" name="Google Shape;39;p20"/>
              <p:cNvSpPr/>
              <p:nvPr/>
            </p:nvSpPr>
            <p:spPr>
              <a:xfrm>
                <a:off x="-1" y="449699"/>
                <a:ext cx="409502" cy="8898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225"/>
                      <a:pt x="21600" y="497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970"/>
                    </a:lnTo>
                    <a:cubicBezTo>
                      <a:pt x="0" y="222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0"/>
              <p:cNvSpPr/>
              <p:nvPr/>
            </p:nvSpPr>
            <p:spPr>
              <a:xfrm>
                <a:off x="-1" y="-1"/>
                <a:ext cx="409502" cy="13395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478"/>
                      <a:pt x="21600" y="3302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302"/>
                    </a:lnTo>
                    <a:cubicBezTo>
                      <a:pt x="0" y="1478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0"/>
              <p:cNvSpPr/>
              <p:nvPr/>
            </p:nvSpPr>
            <p:spPr>
              <a:xfrm>
                <a:off x="-1" y="899399"/>
                <a:ext cx="409502" cy="4401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4499"/>
                      <a:pt x="21600" y="1004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49"/>
                    </a:lnTo>
                    <a:cubicBezTo>
                      <a:pt x="0" y="44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" name="Google Shape;42;p20"/>
            <p:cNvGrpSpPr/>
            <p:nvPr/>
          </p:nvGrpSpPr>
          <p:grpSpPr>
            <a:xfrm>
              <a:off x="1184430" y="449998"/>
              <a:ext cx="409503" cy="1789504"/>
              <a:chOff x="-1" y="-1"/>
              <a:chExt cx="409502" cy="1789502"/>
            </a:xfrm>
          </p:grpSpPr>
          <p:sp>
            <p:nvSpPr>
              <p:cNvPr id="43" name="Google Shape;43;p20"/>
              <p:cNvSpPr/>
              <p:nvPr/>
            </p:nvSpPr>
            <p:spPr>
              <a:xfrm>
                <a:off x="-1" y="899700"/>
                <a:ext cx="409502" cy="8898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225"/>
                      <a:pt x="21600" y="497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970"/>
                    </a:lnTo>
                    <a:cubicBezTo>
                      <a:pt x="0" y="222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0"/>
              <p:cNvSpPr/>
              <p:nvPr/>
            </p:nvSpPr>
            <p:spPr>
              <a:xfrm>
                <a:off x="-1" y="-1"/>
                <a:ext cx="409502" cy="17895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106"/>
                      <a:pt x="21600" y="247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71"/>
                    </a:lnTo>
                    <a:cubicBezTo>
                      <a:pt x="0" y="1106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0"/>
              <p:cNvSpPr/>
              <p:nvPr/>
            </p:nvSpPr>
            <p:spPr>
              <a:xfrm>
                <a:off x="-1" y="450000"/>
                <a:ext cx="409502" cy="1339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478"/>
                      <a:pt x="21600" y="3302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302"/>
                    </a:lnTo>
                    <a:cubicBezTo>
                      <a:pt x="0" y="1478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0"/>
              <p:cNvSpPr/>
              <p:nvPr/>
            </p:nvSpPr>
            <p:spPr>
              <a:xfrm>
                <a:off x="-1" y="1349399"/>
                <a:ext cx="409502" cy="4401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4499"/>
                      <a:pt x="21600" y="1004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49"/>
                    </a:lnTo>
                    <a:cubicBezTo>
                      <a:pt x="0" y="44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47;p20"/>
            <p:cNvGrpSpPr/>
            <p:nvPr/>
          </p:nvGrpSpPr>
          <p:grpSpPr>
            <a:xfrm>
              <a:off x="1776645" y="0"/>
              <a:ext cx="409503" cy="2239502"/>
              <a:chOff x="-1" y="0"/>
              <a:chExt cx="409502" cy="2239501"/>
            </a:xfrm>
          </p:grpSpPr>
          <p:sp>
            <p:nvSpPr>
              <p:cNvPr id="48" name="Google Shape;48;p20"/>
              <p:cNvSpPr/>
              <p:nvPr/>
            </p:nvSpPr>
            <p:spPr>
              <a:xfrm>
                <a:off x="-1" y="1349699"/>
                <a:ext cx="409502" cy="889802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2225"/>
                      <a:pt x="21600" y="4970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970"/>
                    </a:lnTo>
                    <a:cubicBezTo>
                      <a:pt x="0" y="222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0"/>
              <p:cNvSpPr/>
              <p:nvPr/>
            </p:nvSpPr>
            <p:spPr>
              <a:xfrm>
                <a:off x="-1" y="450000"/>
                <a:ext cx="409502" cy="1789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106"/>
                      <a:pt x="21600" y="247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71"/>
                    </a:lnTo>
                    <a:cubicBezTo>
                      <a:pt x="0" y="1106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0"/>
              <p:cNvSpPr/>
              <p:nvPr/>
            </p:nvSpPr>
            <p:spPr>
              <a:xfrm>
                <a:off x="-1" y="900000"/>
                <a:ext cx="409502" cy="13395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1478"/>
                      <a:pt x="21600" y="3302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3302"/>
                    </a:lnTo>
                    <a:cubicBezTo>
                      <a:pt x="0" y="1478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0"/>
              <p:cNvSpPr/>
              <p:nvPr/>
            </p:nvSpPr>
            <p:spPr>
              <a:xfrm>
                <a:off x="-1" y="0"/>
                <a:ext cx="409502" cy="2239500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884"/>
                      <a:pt x="21600" y="1975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975"/>
                    </a:lnTo>
                    <a:cubicBezTo>
                      <a:pt x="0" y="884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0"/>
              <p:cNvSpPr/>
              <p:nvPr/>
            </p:nvSpPr>
            <p:spPr>
              <a:xfrm>
                <a:off x="-1" y="1799400"/>
                <a:ext cx="409502" cy="440101"/>
              </a:xfrm>
              <a:custGeom>
                <a:rect b="b" l="l" r="r" t="t"/>
                <a:pathLst>
                  <a:path extrusionOk="0" h="21600" w="21600">
                    <a:moveTo>
                      <a:pt x="10800" y="0"/>
                    </a:moveTo>
                    <a:cubicBezTo>
                      <a:pt x="16765" y="0"/>
                      <a:pt x="21600" y="4499"/>
                      <a:pt x="21600" y="1004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0049"/>
                    </a:lnTo>
                    <a:cubicBezTo>
                      <a:pt x="0" y="4499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FFFFFF">
                  <a:alpha val="9019"/>
                </a:srgbClr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" name="Google Shape;53;p20"/>
          <p:cNvSpPr txBox="1"/>
          <p:nvPr>
            <p:ph type="title"/>
          </p:nvPr>
        </p:nvSpPr>
        <p:spPr>
          <a:xfrm>
            <a:off x="823999" y="1613825"/>
            <a:ext cx="5857801" cy="187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aven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20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uni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42424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1"/>
          <p:cNvSpPr txBox="1"/>
          <p:nvPr>
            <p:ph type="title"/>
          </p:nvPr>
        </p:nvSpPr>
        <p:spPr>
          <a:xfrm>
            <a:off x="1303799" y="598574"/>
            <a:ext cx="7030502" cy="9993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" type="body"/>
          </p:nvPr>
        </p:nvSpPr>
        <p:spPr>
          <a:xfrm>
            <a:off x="1303799" y="1990050"/>
            <a:ext cx="3430501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2" type="body"/>
          </p:nvPr>
        </p:nvSpPr>
        <p:spPr>
          <a:xfrm>
            <a:off x="4903649" y="1990050"/>
            <a:ext cx="3430501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pic>
        <p:nvPicPr>
          <p:cNvPr descr="UIFCW2025_Logo.pngGoogle Shape;64;p5" id="59" name="Google Shape;5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8875" y="3880775"/>
            <a:ext cx="1152144" cy="86867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1303799" y="598573"/>
            <a:ext cx="7030502" cy="99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" type="body"/>
          </p:nvPr>
        </p:nvSpPr>
        <p:spPr>
          <a:xfrm>
            <a:off x="1303799" y="1990050"/>
            <a:ext cx="7030502" cy="25416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pic>
        <p:nvPicPr>
          <p:cNvPr descr="UIFCW2025_Logo.pngGoogle Shape;54;p4" id="64" name="Google Shape;6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85574" y="3869549"/>
            <a:ext cx="1155003" cy="87020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2"/>
          <p:cNvSpPr txBox="1"/>
          <p:nvPr>
            <p:ph idx="12" type="sldNum"/>
          </p:nvPr>
        </p:nvSpPr>
        <p:spPr>
          <a:xfrm>
            <a:off x="8677062" y="4772501"/>
            <a:ext cx="322685" cy="3225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3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/>
          <p:nvPr>
            <p:ph type="title"/>
          </p:nvPr>
        </p:nvSpPr>
        <p:spPr>
          <a:xfrm>
            <a:off x="1303799" y="598574"/>
            <a:ext cx="7030502" cy="9993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1303799" y="1990050"/>
            <a:ext cx="7030502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pic>
        <p:nvPicPr>
          <p:cNvPr descr="UIFCW2025_Logo.pngGoogle Shape;54;p4" id="69" name="Google Shape;6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85574" y="3869549"/>
            <a:ext cx="1155002" cy="87020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3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 txBox="1"/>
          <p:nvPr>
            <p:ph type="title"/>
          </p:nvPr>
        </p:nvSpPr>
        <p:spPr>
          <a:xfrm>
            <a:off x="1303799" y="598574"/>
            <a:ext cx="7030502" cy="9993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pic>
        <p:nvPicPr>
          <p:cNvPr descr="UIFCW2025_Logo.pngGoogle Shape;72;p6" id="73" name="Google Shape;7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4" cy="87563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4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5"/>
          <p:cNvSpPr txBox="1"/>
          <p:nvPr>
            <p:ph type="title"/>
          </p:nvPr>
        </p:nvSpPr>
        <p:spPr>
          <a:xfrm>
            <a:off x="1303799" y="598574"/>
            <a:ext cx="3312002" cy="1590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" type="body"/>
          </p:nvPr>
        </p:nvSpPr>
        <p:spPr>
          <a:xfrm>
            <a:off x="1303799" y="2309674"/>
            <a:ext cx="3312002" cy="22218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pic>
        <p:nvPicPr>
          <p:cNvPr descr="UIFCW2025_Logo.pngGoogle Shape;81;p7" id="78" name="Google Shape;7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4" cy="87563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6"/>
          <p:cNvSpPr txBox="1"/>
          <p:nvPr>
            <p:ph type="title"/>
          </p:nvPr>
        </p:nvSpPr>
        <p:spPr>
          <a:xfrm>
            <a:off x="1303799" y="598574"/>
            <a:ext cx="3430501" cy="1990202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1" type="body"/>
          </p:nvPr>
        </p:nvSpPr>
        <p:spPr>
          <a:xfrm>
            <a:off x="1303799" y="2743202"/>
            <a:ext cx="3430501" cy="726001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600"/>
              <a:buFont typeface="Nuni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2" type="body"/>
          </p:nvPr>
        </p:nvSpPr>
        <p:spPr>
          <a:xfrm>
            <a:off x="4903699" y="660999"/>
            <a:ext cx="3430501" cy="3870602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pic>
        <p:nvPicPr>
          <p:cNvPr descr="UIFCW2025_Logo.pngGoogle Shape;96;p9" id="84" name="Google Shape;8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4" cy="87563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6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sz="9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800"/>
              <a:buFont typeface="Maven Pro"/>
              <a:buNone/>
              <a:defRPr b="1" i="0" sz="2800" u="none" cap="none" strike="noStrike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11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11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11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11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11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11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2" type="sldNum"/>
          </p:nvPr>
        </p:nvSpPr>
        <p:spPr>
          <a:xfrm>
            <a:off x="8677059" y="4772500"/>
            <a:ext cx="322688" cy="322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900"/>
              <a:buFont typeface="Nunito"/>
              <a:buNone/>
              <a:defRPr b="0" i="0" sz="9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17.pn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20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"/>
          <p:cNvSpPr txBox="1"/>
          <p:nvPr>
            <p:ph idx="4294967295" type="ctrTitle"/>
          </p:nvPr>
        </p:nvSpPr>
        <p:spPr>
          <a:xfrm>
            <a:off x="823999" y="1613813"/>
            <a:ext cx="4255501" cy="187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68"/>
              <a:buFont typeface="Maven Pro"/>
              <a:buNone/>
            </a:pPr>
            <a:r>
              <a:rPr b="1" i="0" lang="en-US" sz="3168" u="none" cap="none" strike="noStrik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Academic research that benefits NOAA: UAlbany experiences</a:t>
            </a:r>
            <a:endParaRPr/>
          </a:p>
        </p:txBody>
      </p:sp>
      <p:sp>
        <p:nvSpPr>
          <p:cNvPr id="232" name="Google Shape;232;p1"/>
          <p:cNvSpPr txBox="1"/>
          <p:nvPr>
            <p:ph idx="4294967295" type="subTitle"/>
          </p:nvPr>
        </p:nvSpPr>
        <p:spPr>
          <a:xfrm>
            <a:off x="823999" y="3596299"/>
            <a:ext cx="4255501" cy="695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145287" lvl="0" marL="2738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8"/>
              <a:buFont typeface="Helvetica Neue"/>
              <a:buNone/>
            </a:pPr>
            <a:r>
              <a:rPr b="0" i="0" lang="en-US" sz="1408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Cheng-Hsuan (Sarah) Lu</a:t>
            </a:r>
            <a:endParaRPr/>
          </a:p>
          <a:p>
            <a:pPr indent="-145287" lvl="0" marL="2738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8"/>
              <a:buFont typeface="Helvetica Neue"/>
              <a:buNone/>
            </a:pPr>
            <a:r>
              <a:rPr b="0" i="0" lang="en-US" sz="1408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University at Albany, State University of New York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/>
          <p:cNvSpPr/>
          <p:nvPr/>
        </p:nvSpPr>
        <p:spPr>
          <a:xfrm>
            <a:off x="63247" y="1652167"/>
            <a:ext cx="1370655" cy="1286445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0"/>
          <p:cNvSpPr txBox="1"/>
          <p:nvPr>
            <p:ph type="title"/>
          </p:nvPr>
        </p:nvSpPr>
        <p:spPr>
          <a:xfrm>
            <a:off x="284804" y="533877"/>
            <a:ext cx="8572473" cy="999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12"/>
              <a:buFont typeface="Maven Pro"/>
              <a:buNone/>
            </a:pPr>
            <a:r>
              <a:rPr lang="en-US" sz="2112">
                <a:solidFill>
                  <a:srgbClr val="3F3F3F"/>
                </a:solidFill>
              </a:rPr>
              <a:t>Evaluating UFS Heat and Moisture Fluxes Using Eddy Covariance Observations from the New York State Mesonet (Student Session)</a:t>
            </a:r>
            <a:endParaRPr/>
          </a:p>
        </p:txBody>
      </p:sp>
      <p:sp>
        <p:nvSpPr>
          <p:cNvPr id="286" name="Google Shape;286;p10"/>
          <p:cNvSpPr txBox="1"/>
          <p:nvPr/>
        </p:nvSpPr>
        <p:spPr>
          <a:xfrm>
            <a:off x="55458" y="3055393"/>
            <a:ext cx="1386233" cy="1973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Anna Glodzik</a:t>
            </a:r>
            <a:endParaRPr/>
          </a:p>
        </p:txBody>
      </p:sp>
      <p:sp>
        <p:nvSpPr>
          <p:cNvPr id="287" name="Google Shape;287;p10"/>
          <p:cNvSpPr/>
          <p:nvPr/>
        </p:nvSpPr>
        <p:spPr>
          <a:xfrm>
            <a:off x="6021700" y="1650650"/>
            <a:ext cx="2720027" cy="2196253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0"/>
          <p:cNvSpPr txBox="1"/>
          <p:nvPr/>
        </p:nvSpPr>
        <p:spPr>
          <a:xfrm>
            <a:off x="6119463" y="1758176"/>
            <a:ext cx="2524502" cy="1981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Background: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18 NYSM eddy covariance sites with 7+ years of 30-minute turbulent flux and Bowen ratio measurements allow for evaluation of the UFS HR model's surface energy exchange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t/>
            </a:r>
            <a:endParaRPr b="0" i="0" sz="1100" u="none" cap="none" strike="noStrike">
              <a:solidFill>
                <a:srgbClr val="C0791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Objective: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Quantify UFS skill for fluxes and Bowen ratio across sites, seasons, and the diurnal cycle, diagnose where energy exchange deviates between the model and observations</a:t>
            </a:r>
            <a:endParaRPr/>
          </a:p>
        </p:txBody>
      </p:sp>
      <p:sp>
        <p:nvSpPr>
          <p:cNvPr id="289" name="Google Shape;289;p10"/>
          <p:cNvSpPr/>
          <p:nvPr/>
        </p:nvSpPr>
        <p:spPr>
          <a:xfrm>
            <a:off x="1476686" y="1652167"/>
            <a:ext cx="4455279" cy="2098947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0"/>
          <p:cNvSpPr/>
          <p:nvPr/>
        </p:nvSpPr>
        <p:spPr>
          <a:xfrm>
            <a:off x="1476686" y="3815546"/>
            <a:ext cx="4455279" cy="978209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1538927" y="3887627"/>
            <a:ext cx="4330798" cy="825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0289" lvl="0" marL="11028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Char char="•"/>
            </a:pP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NYSM and UFS flux/Bowen ratio comparisons can inform land-atmosphere coupling metrics in METplus.</a:t>
            </a:r>
            <a:endParaRPr/>
          </a:p>
          <a:p>
            <a:pPr indent="-110289" lvl="0" marL="11028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Char char="•"/>
            </a:pP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Energy-partitioning accuracy can be quantified both in real time and retrospectively, and identify when and where the UFS misrepresents land surface processes  </a:t>
            </a:r>
            <a:endParaRPr/>
          </a:p>
        </p:txBody>
      </p:sp>
      <p:pic>
        <p:nvPicPr>
          <p:cNvPr descr="Picture 1" id="292" name="Google Shape;292;p10"/>
          <p:cNvPicPr preferRelativeResize="0"/>
          <p:nvPr/>
        </p:nvPicPr>
        <p:blipFill rotWithShape="1">
          <a:blip r:embed="rId3">
            <a:alphaModFix/>
          </a:blip>
          <a:srcRect b="9643" l="19577" r="19210" t="0"/>
          <a:stretch/>
        </p:blipFill>
        <p:spPr>
          <a:xfrm>
            <a:off x="71505" y="1659198"/>
            <a:ext cx="1354086" cy="1272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2" id="293" name="Google Shape;29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8718" y="1742725"/>
            <a:ext cx="2141389" cy="1917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3" id="294" name="Google Shape;29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7101" y="1963807"/>
            <a:ext cx="2189313" cy="147566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0"/>
          <p:cNvSpPr/>
          <p:nvPr/>
        </p:nvSpPr>
        <p:spPr>
          <a:xfrm>
            <a:off x="6035874" y="4035204"/>
            <a:ext cx="1712494" cy="1"/>
          </a:xfrm>
          <a:custGeom>
            <a:rect b="b" l="l" r="r" t="t"/>
            <a:pathLst>
              <a:path extrusionOk="0" h="120000" w="2160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F5C"/>
              </a:buClr>
              <a:buSzPts val="1100"/>
              <a:buFont typeface="Nunito"/>
              <a:buNone/>
            </a:pPr>
            <a:r>
              <a:rPr b="0" i="1" lang="en-US" sz="1100" u="none" cap="none" strike="noStrike">
                <a:solidFill>
                  <a:srgbClr val="084F5C"/>
                </a:solidFill>
                <a:latin typeface="Nunito"/>
                <a:ea typeface="Nunito"/>
                <a:cs typeface="Nunito"/>
                <a:sym typeface="Nunito"/>
              </a:rPr>
              <a:t>NOAA Joint Technology Transfer Initiative (JTTI)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"/>
          <p:cNvSpPr/>
          <p:nvPr/>
        </p:nvSpPr>
        <p:spPr>
          <a:xfrm>
            <a:off x="63247" y="1652167"/>
            <a:ext cx="1370655" cy="1286445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1"/>
          <p:cNvSpPr txBox="1"/>
          <p:nvPr>
            <p:ph type="title"/>
          </p:nvPr>
        </p:nvSpPr>
        <p:spPr>
          <a:xfrm>
            <a:off x="1387544" y="533877"/>
            <a:ext cx="7469733" cy="999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Maven Pro"/>
              <a:buNone/>
            </a:pPr>
            <a:r>
              <a:rPr lang="en-US" sz="2200">
                <a:solidFill>
                  <a:srgbClr val="3F3F3F"/>
                </a:solidFill>
              </a:rPr>
              <a:t>Aerosol Data Assimilation using GCAFS/JEDI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Maven Pro"/>
              <a:buNone/>
            </a:pPr>
            <a:r>
              <a:rPr lang="en-US" sz="2200">
                <a:solidFill>
                  <a:srgbClr val="3F3F3F"/>
                </a:solidFill>
              </a:rPr>
              <a:t>(Student Session)</a:t>
            </a:r>
            <a:endParaRPr/>
          </a:p>
        </p:txBody>
      </p:sp>
      <p:sp>
        <p:nvSpPr>
          <p:cNvPr id="302" name="Google Shape;302;p11"/>
          <p:cNvSpPr txBox="1"/>
          <p:nvPr/>
        </p:nvSpPr>
        <p:spPr>
          <a:xfrm>
            <a:off x="55458" y="3055393"/>
            <a:ext cx="1386233" cy="400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Michael Benneh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(Howard Univ.)</a:t>
            </a:r>
            <a:endParaRPr/>
          </a:p>
        </p:txBody>
      </p:sp>
      <p:sp>
        <p:nvSpPr>
          <p:cNvPr id="303" name="Google Shape;303;p11"/>
          <p:cNvSpPr/>
          <p:nvPr/>
        </p:nvSpPr>
        <p:spPr>
          <a:xfrm>
            <a:off x="6021700" y="1650650"/>
            <a:ext cx="2720100" cy="19701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1"/>
          <p:cNvSpPr txBox="1"/>
          <p:nvPr/>
        </p:nvSpPr>
        <p:spPr>
          <a:xfrm>
            <a:off x="6119463" y="1758176"/>
            <a:ext cx="2524502" cy="1651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Background: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Despite the clear benefit of AOD assimilation for aerosol forecasts and analyses, AOD assimilation has limited positive impact on the vertical profiles of aerosol loading.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t/>
            </a:r>
            <a:endParaRPr b="0" i="0" sz="1100" u="none" cap="none" strike="noStrike">
              <a:solidFill>
                <a:srgbClr val="C0791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Objective: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Advance JEDI aerosol data assimilation capability by conducting R&amp;D on assimilating aerosol backscatter profiles from CALIOP.</a:t>
            </a:r>
            <a:endParaRPr/>
          </a:p>
        </p:txBody>
      </p:sp>
      <p:sp>
        <p:nvSpPr>
          <p:cNvPr id="305" name="Google Shape;305;p11"/>
          <p:cNvSpPr/>
          <p:nvPr/>
        </p:nvSpPr>
        <p:spPr>
          <a:xfrm>
            <a:off x="1521463" y="1649958"/>
            <a:ext cx="4455278" cy="1970213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1"/>
          <p:cNvSpPr/>
          <p:nvPr/>
        </p:nvSpPr>
        <p:spPr>
          <a:xfrm>
            <a:off x="1476686" y="3726952"/>
            <a:ext cx="4455279" cy="1066803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1"/>
          <p:cNvSpPr txBox="1"/>
          <p:nvPr/>
        </p:nvSpPr>
        <p:spPr>
          <a:xfrm>
            <a:off x="1538927" y="3795639"/>
            <a:ext cx="4330798" cy="825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0289" lvl="0" marL="11028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Char char="•"/>
            </a:pP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Adopt NCEP/EMC AOD DA workflow (POC: Cory Martin, EMC)</a:t>
            </a:r>
            <a:endParaRPr/>
          </a:p>
          <a:p>
            <a:pPr indent="-110289" lvl="0" marL="11028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Char char="•"/>
            </a:pP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Demonstrates the current capabilities of GCAFS/JEDI aerosol DA system</a:t>
            </a:r>
            <a:endParaRPr/>
          </a:p>
          <a:p>
            <a:pPr indent="-110289" lvl="0" marL="11028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Char char="•"/>
            </a:pP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The results with VIIRS AOD assimilated are verified using MODIS AOD</a:t>
            </a:r>
            <a:endParaRPr/>
          </a:p>
        </p:txBody>
      </p:sp>
      <p:sp>
        <p:nvSpPr>
          <p:cNvPr id="308" name="Google Shape;308;p11"/>
          <p:cNvSpPr/>
          <p:nvPr/>
        </p:nvSpPr>
        <p:spPr>
          <a:xfrm>
            <a:off x="6074620" y="3725238"/>
            <a:ext cx="1712493" cy="1"/>
          </a:xfrm>
          <a:custGeom>
            <a:rect b="b" l="l" r="r" t="t"/>
            <a:pathLst>
              <a:path extrusionOk="0" h="120000" w="2160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F5C"/>
              </a:buClr>
              <a:buSzPts val="1100"/>
              <a:buFont typeface="Nunito"/>
              <a:buNone/>
            </a:pPr>
            <a:r>
              <a:rPr b="0" i="1" lang="en-US" sz="1100" u="none" cap="none" strike="noStrike">
                <a:solidFill>
                  <a:srgbClr val="084F5C"/>
                </a:solidFill>
                <a:latin typeface="Nunito"/>
                <a:ea typeface="Nunito"/>
                <a:cs typeface="Nunito"/>
                <a:sym typeface="Nunito"/>
              </a:rPr>
              <a:t>Consortium for Advanced Data Assimilation Research and Education (CADRE)</a:t>
            </a:r>
            <a:endParaRPr/>
          </a:p>
        </p:txBody>
      </p:sp>
      <p:pic>
        <p:nvPicPr>
          <p:cNvPr descr="Google Shape;232;p13" id="309" name="Google Shape;3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96" y="1717347"/>
            <a:ext cx="1231758" cy="1156084"/>
          </a:xfrm>
          <a:prstGeom prst="rect">
            <a:avLst/>
          </a:prstGeom>
          <a:noFill/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0" name="Google Shape;310;p11"/>
          <p:cNvSpPr txBox="1"/>
          <p:nvPr/>
        </p:nvSpPr>
        <p:spPr>
          <a:xfrm>
            <a:off x="4508500" y="2482850"/>
            <a:ext cx="127000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/>
          </a:p>
        </p:txBody>
      </p:sp>
      <p:sp>
        <p:nvSpPr>
          <p:cNvPr id="311" name="Google Shape;311;p11"/>
          <p:cNvSpPr txBox="1"/>
          <p:nvPr/>
        </p:nvSpPr>
        <p:spPr>
          <a:xfrm>
            <a:off x="4635500" y="2609850"/>
            <a:ext cx="127001" cy="177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/>
          </a:p>
        </p:txBody>
      </p:sp>
      <p:sp>
        <p:nvSpPr>
          <p:cNvPr id="312" name="Google Shape;312;p11"/>
          <p:cNvSpPr txBox="1"/>
          <p:nvPr/>
        </p:nvSpPr>
        <p:spPr>
          <a:xfrm>
            <a:off x="4762500" y="2736850"/>
            <a:ext cx="127000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/>
          </a:p>
        </p:txBody>
      </p:sp>
      <p:sp>
        <p:nvSpPr>
          <p:cNvPr id="313" name="Google Shape;313;p11"/>
          <p:cNvSpPr txBox="1"/>
          <p:nvPr/>
        </p:nvSpPr>
        <p:spPr>
          <a:xfrm>
            <a:off x="3767825" y="2675373"/>
            <a:ext cx="127001" cy="177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/>
          </a:p>
        </p:txBody>
      </p:sp>
      <p:sp>
        <p:nvSpPr>
          <p:cNvPr id="314" name="Google Shape;314;p11"/>
          <p:cNvSpPr txBox="1"/>
          <p:nvPr/>
        </p:nvSpPr>
        <p:spPr>
          <a:xfrm>
            <a:off x="3894825" y="2802373"/>
            <a:ext cx="127001" cy="177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/>
          </a:p>
        </p:txBody>
      </p:sp>
      <p:pic>
        <p:nvPicPr>
          <p:cNvPr descr="compare.pngGoogle Shape;233;p13" id="315" name="Google Shape;31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0125" y="1731125"/>
            <a:ext cx="2666998" cy="17775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lidation.pngGoogle Shape;234;p13" id="316" name="Google Shape;316;p11"/>
          <p:cNvPicPr preferRelativeResize="0"/>
          <p:nvPr/>
        </p:nvPicPr>
        <p:blipFill rotWithShape="1">
          <a:blip r:embed="rId5">
            <a:alphaModFix/>
          </a:blip>
          <a:srcRect b="0" l="20745" r="24843" t="0"/>
          <a:stretch/>
        </p:blipFill>
        <p:spPr>
          <a:xfrm>
            <a:off x="4181644" y="1846659"/>
            <a:ext cx="1778001" cy="170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"/>
          <p:cNvSpPr/>
          <p:nvPr/>
        </p:nvSpPr>
        <p:spPr>
          <a:xfrm>
            <a:off x="63247" y="1652167"/>
            <a:ext cx="1370655" cy="1425751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2"/>
          <p:cNvSpPr txBox="1"/>
          <p:nvPr>
            <p:ph type="title"/>
          </p:nvPr>
        </p:nvSpPr>
        <p:spPr>
          <a:xfrm>
            <a:off x="1387544" y="533877"/>
            <a:ext cx="7469733" cy="999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Maven Pro"/>
              <a:buNone/>
            </a:pPr>
            <a:r>
              <a:rPr lang="en-US" sz="2200">
                <a:solidFill>
                  <a:srgbClr val="3F3F3F"/>
                </a:solidFill>
              </a:rPr>
              <a:t>Atmospheric Composition in JEDI</a:t>
            </a:r>
            <a:endParaRPr/>
          </a:p>
        </p:txBody>
      </p:sp>
      <p:sp>
        <p:nvSpPr>
          <p:cNvPr id="323" name="Google Shape;323;p12"/>
          <p:cNvSpPr txBox="1"/>
          <p:nvPr/>
        </p:nvSpPr>
        <p:spPr>
          <a:xfrm>
            <a:off x="55458" y="3196908"/>
            <a:ext cx="1386233" cy="197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Dr. Shih-Wei Wei</a:t>
            </a:r>
            <a:endParaRPr/>
          </a:p>
        </p:txBody>
      </p:sp>
      <p:sp>
        <p:nvSpPr>
          <p:cNvPr id="324" name="Google Shape;324;p12"/>
          <p:cNvSpPr/>
          <p:nvPr/>
        </p:nvSpPr>
        <p:spPr>
          <a:xfrm>
            <a:off x="5451562" y="1650650"/>
            <a:ext cx="3290165" cy="1535853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2"/>
          <p:cNvSpPr txBox="1"/>
          <p:nvPr/>
        </p:nvSpPr>
        <p:spPr>
          <a:xfrm>
            <a:off x="5549325" y="1758176"/>
            <a:ext cx="3094640" cy="13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Approach: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Evaluate AQ model output using JEDI paired model-observations with forward operator calculations by interfacing JEDI with Versatile Interface for Native Data (VIND) and METplus.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t/>
            </a:r>
            <a:endParaRPr b="0" i="0" sz="1100" u="none" cap="none" strike="noStrike">
              <a:solidFill>
                <a:srgbClr val="C0791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Objective: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Provide a unified tool to evaluate model systematically and enable the cross comparison among observations.</a:t>
            </a:r>
            <a:endParaRPr/>
          </a:p>
        </p:txBody>
      </p:sp>
      <p:sp>
        <p:nvSpPr>
          <p:cNvPr id="326" name="Google Shape;326;p12"/>
          <p:cNvSpPr/>
          <p:nvPr/>
        </p:nvSpPr>
        <p:spPr>
          <a:xfrm>
            <a:off x="1500162" y="1652166"/>
            <a:ext cx="3885141" cy="2973023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2"/>
          <p:cNvSpPr/>
          <p:nvPr/>
        </p:nvSpPr>
        <p:spPr>
          <a:xfrm>
            <a:off x="5506724" y="3376081"/>
            <a:ext cx="1712493" cy="1"/>
          </a:xfrm>
          <a:custGeom>
            <a:rect b="b" l="l" r="r" t="t"/>
            <a:pathLst>
              <a:path extrusionOk="0" h="120000" w="2160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F5C"/>
              </a:buClr>
              <a:buSzPts val="1100"/>
              <a:buFont typeface="Nunito"/>
              <a:buNone/>
            </a:pPr>
            <a:r>
              <a:rPr b="0" i="1" lang="en-US" sz="1100" u="none" cap="none" strike="noStrike">
                <a:solidFill>
                  <a:srgbClr val="084F5C"/>
                </a:solidFill>
                <a:latin typeface="Nunito"/>
                <a:ea typeface="Nunito"/>
                <a:cs typeface="Nunito"/>
                <a:sym typeface="Nunito"/>
              </a:rPr>
              <a:t>JPSS Proving Ground and Risk Reduction (PGRR)</a:t>
            </a:r>
            <a:endParaRPr/>
          </a:p>
        </p:txBody>
      </p:sp>
      <p:pic>
        <p:nvPicPr>
          <p:cNvPr descr="Picture 2" id="328" name="Google Shape;328;p12"/>
          <p:cNvPicPr preferRelativeResize="0"/>
          <p:nvPr/>
        </p:nvPicPr>
        <p:blipFill rotWithShape="1">
          <a:blip r:embed="rId3">
            <a:alphaModFix/>
          </a:blip>
          <a:srcRect b="51932" l="8348" r="57700" t="20098"/>
          <a:stretch/>
        </p:blipFill>
        <p:spPr>
          <a:xfrm>
            <a:off x="110327" y="1668526"/>
            <a:ext cx="1268395" cy="1393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6" id="329" name="Google Shape;32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7320" y="1708255"/>
            <a:ext cx="3496135" cy="267695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2"/>
          <p:cNvSpPr txBox="1"/>
          <p:nvPr/>
        </p:nvSpPr>
        <p:spPr>
          <a:xfrm>
            <a:off x="1886917" y="4422225"/>
            <a:ext cx="3603549" cy="172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TROPOMI and TEMPO NO2 vs WRF-Chem</a:t>
            </a:r>
            <a:endParaRPr/>
          </a:p>
        </p:txBody>
      </p:sp>
      <p:sp>
        <p:nvSpPr>
          <p:cNvPr id="331" name="Google Shape;331;p12"/>
          <p:cNvSpPr txBox="1"/>
          <p:nvPr/>
        </p:nvSpPr>
        <p:spPr>
          <a:xfrm>
            <a:off x="4508500" y="2482850"/>
            <a:ext cx="127000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/>
          <p:nvPr/>
        </p:nvSpPr>
        <p:spPr>
          <a:xfrm>
            <a:off x="63247" y="1652167"/>
            <a:ext cx="1370655" cy="1286445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"/>
          <p:cNvSpPr txBox="1"/>
          <p:nvPr>
            <p:ph type="title"/>
          </p:nvPr>
        </p:nvSpPr>
        <p:spPr>
          <a:xfrm>
            <a:off x="284804" y="533877"/>
            <a:ext cx="8572473" cy="999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Maven Pro"/>
              <a:buNone/>
            </a:pPr>
            <a:r>
              <a:rPr lang="en-US" sz="2200">
                <a:solidFill>
                  <a:srgbClr val="3F3F3F"/>
                </a:solidFill>
              </a:rPr>
              <a:t>Radiative effects of dust on African Easterly Waves</a:t>
            </a: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6021700" y="1650650"/>
            <a:ext cx="2720027" cy="1842200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"/>
          <p:cNvSpPr txBox="1"/>
          <p:nvPr/>
        </p:nvSpPr>
        <p:spPr>
          <a:xfrm>
            <a:off x="6051669" y="1723740"/>
            <a:ext cx="2660089" cy="1651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Background: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AEWs are a major source of synoptic and mesoscale rainfall variability over West Africa.  They are also the main precursors for East Atlantic TC genesis events.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t/>
            </a:r>
            <a:endParaRPr b="0" i="0" sz="1100" u="none" cap="none" strike="noStrike">
              <a:solidFill>
                <a:srgbClr val="C0791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Nunito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Objective: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Investigate the dust radiative impact on the AEW environment using MERRA-2 reanalysis as well as numerical experiments with CCPP-SCM and UFS.</a:t>
            </a: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1476686" y="1652167"/>
            <a:ext cx="4455279" cy="2098947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"/>
          <p:cNvSpPr/>
          <p:nvPr/>
        </p:nvSpPr>
        <p:spPr>
          <a:xfrm>
            <a:off x="1476686" y="3815546"/>
            <a:ext cx="4455279" cy="978209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6054528" y="3810663"/>
            <a:ext cx="1712493" cy="1"/>
          </a:xfrm>
          <a:custGeom>
            <a:rect b="b" l="l" r="r" t="t"/>
            <a:pathLst>
              <a:path extrusionOk="0" h="120000" w="2160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F5C"/>
              </a:buClr>
              <a:buSzPts val="1100"/>
              <a:buFont typeface="Nunito"/>
              <a:buNone/>
            </a:pPr>
            <a:r>
              <a:rPr b="0" i="1" lang="en-US" sz="1100" u="none" cap="none" strike="noStrike">
                <a:solidFill>
                  <a:srgbClr val="084F5C"/>
                </a:solidFill>
                <a:latin typeface="Nunito"/>
                <a:ea typeface="Nunito"/>
                <a:cs typeface="Nunito"/>
                <a:sym typeface="Nunito"/>
              </a:rPr>
              <a:t>National Science Foundation (NSF) </a:t>
            </a:r>
            <a:endParaRPr/>
          </a:p>
        </p:txBody>
      </p:sp>
      <p:pic>
        <p:nvPicPr>
          <p:cNvPr descr="Picture 4" id="343" name="Google Shape;343;p13"/>
          <p:cNvPicPr preferRelativeResize="0"/>
          <p:nvPr/>
        </p:nvPicPr>
        <p:blipFill rotWithShape="1">
          <a:blip r:embed="rId3">
            <a:alphaModFix/>
          </a:blip>
          <a:srcRect b="0" l="0" r="0" t="19308"/>
          <a:stretch/>
        </p:blipFill>
        <p:spPr>
          <a:xfrm>
            <a:off x="174296" y="1678843"/>
            <a:ext cx="1148701" cy="123304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3"/>
          <p:cNvSpPr txBox="1"/>
          <p:nvPr/>
        </p:nvSpPr>
        <p:spPr>
          <a:xfrm>
            <a:off x="142220" y="3057602"/>
            <a:ext cx="1066792" cy="300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Christian Barreto-Schuler</a:t>
            </a:r>
            <a:endParaRPr/>
          </a:p>
        </p:txBody>
      </p:sp>
      <p:pic>
        <p:nvPicPr>
          <p:cNvPr descr="Picture 5" id="345" name="Google Shape;34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3294" y="1748466"/>
            <a:ext cx="1588393" cy="19816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2" id="346" name="Google Shape;34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9961" y="1738472"/>
            <a:ext cx="1120711" cy="1971008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3"/>
          <p:cNvSpPr txBox="1"/>
          <p:nvPr/>
        </p:nvSpPr>
        <p:spPr>
          <a:xfrm>
            <a:off x="4525203" y="2653997"/>
            <a:ext cx="1340629" cy="1107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800"/>
              <a:buFont typeface="Nunito"/>
              <a:buNone/>
            </a:pPr>
            <a:r>
              <a:rPr b="0" i="0" lang="en-US" sz="800" u="none" cap="none" strike="noStrike">
                <a:solidFill>
                  <a:srgbClr val="C0791B"/>
                </a:solidFill>
                <a:latin typeface="Nunito"/>
                <a:ea typeface="Nunito"/>
                <a:cs typeface="Nunito"/>
                <a:sym typeface="Nunito"/>
              </a:rPr>
              <a:t>Figure 1. (a) Average dust profile over the southern region of the AEW trough. (b) Temperature profiles around noon on the first day of simulation, averaged under different dust concentrations.</a:t>
            </a:r>
            <a:endParaRPr/>
          </a:p>
        </p:txBody>
      </p:sp>
      <p:sp>
        <p:nvSpPr>
          <p:cNvPr id="348" name="Google Shape;348;p13"/>
          <p:cNvSpPr txBox="1"/>
          <p:nvPr/>
        </p:nvSpPr>
        <p:spPr>
          <a:xfrm>
            <a:off x="1583576" y="3869549"/>
            <a:ext cx="4241500" cy="909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0289" lvl="0" marL="11028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The southern region of the AEW trough over the eastern Atlantic is associated with convective activity.</a:t>
            </a:r>
            <a:endParaRPr/>
          </a:p>
          <a:p>
            <a:pPr indent="-110289" lvl="0" marL="11028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Gradual increases in mid-tropospheric dust led to a stronger thermal inversion above the boundary layer.</a:t>
            </a:r>
            <a:endParaRPr/>
          </a:p>
          <a:p>
            <a:pPr indent="-110289" lvl="0" marL="110289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Preliminary results indicate that deep convection is delayed with an increase in DUAOD values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"/>
          <p:cNvSpPr/>
          <p:nvPr/>
        </p:nvSpPr>
        <p:spPr>
          <a:xfrm>
            <a:off x="68269" y="1804438"/>
            <a:ext cx="1320902" cy="1518179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4"/>
          <p:cNvSpPr txBox="1"/>
          <p:nvPr>
            <p:ph type="title"/>
          </p:nvPr>
        </p:nvSpPr>
        <p:spPr>
          <a:xfrm>
            <a:off x="-1" y="515444"/>
            <a:ext cx="9144001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Maven Pro"/>
              <a:buNone/>
            </a:pPr>
            <a:r>
              <a:rPr lang="en-US" sz="2400"/>
              <a:t>Anthropogenic VOC tracer and sensitivity analysis using WRF-Chem</a:t>
            </a:r>
            <a:endParaRPr/>
          </a:p>
        </p:txBody>
      </p:sp>
      <p:sp>
        <p:nvSpPr>
          <p:cNvPr id="355" name="Google Shape;355;p14"/>
          <p:cNvSpPr txBox="1"/>
          <p:nvPr/>
        </p:nvSpPr>
        <p:spPr>
          <a:xfrm>
            <a:off x="254012" y="3357764"/>
            <a:ext cx="893524" cy="197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Liam Sheji</a:t>
            </a:r>
            <a:endParaRPr/>
          </a:p>
        </p:txBody>
      </p:sp>
      <p:sp>
        <p:nvSpPr>
          <p:cNvPr id="356" name="Google Shape;356;p14"/>
          <p:cNvSpPr/>
          <p:nvPr/>
        </p:nvSpPr>
        <p:spPr>
          <a:xfrm>
            <a:off x="1482212" y="1295034"/>
            <a:ext cx="3724790" cy="1431542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4"/>
          <p:cNvSpPr txBox="1"/>
          <p:nvPr/>
        </p:nvSpPr>
        <p:spPr>
          <a:xfrm>
            <a:off x="1557736" y="1363675"/>
            <a:ext cx="3661966" cy="1294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Background: </a:t>
            </a: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Anthropogenic volatile organic carbon (VOC) emissions have been shown to impact New York City (NYC) ozone (O</a:t>
            </a:r>
            <a:r>
              <a:rPr b="0" baseline="-2500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) concentrations more than previously thought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Objective:</a:t>
            </a: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 (1) Understand how regional transport of VOCs affects NYC, especially on O</a:t>
            </a:r>
            <a:r>
              <a:rPr b="0" baseline="-2500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 exceedance days (2) How can NY State (NYS) implement VOC reduction policies to mitigate O</a:t>
            </a:r>
            <a:r>
              <a:rPr b="0" baseline="-2500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 concentrations?</a:t>
            </a:r>
            <a:endParaRPr/>
          </a:p>
        </p:txBody>
      </p:sp>
      <p:sp>
        <p:nvSpPr>
          <p:cNvPr id="358" name="Google Shape;358;p14"/>
          <p:cNvSpPr/>
          <p:nvPr/>
        </p:nvSpPr>
        <p:spPr>
          <a:xfrm>
            <a:off x="1482211" y="2790612"/>
            <a:ext cx="5768687" cy="2352888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5250288" y="1295034"/>
            <a:ext cx="3079065" cy="1431542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C0791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4"/>
          <p:cNvSpPr txBox="1"/>
          <p:nvPr/>
        </p:nvSpPr>
        <p:spPr>
          <a:xfrm>
            <a:off x="5300871" y="1439875"/>
            <a:ext cx="2977901" cy="11418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Arial"/>
              <a:buChar char="-"/>
            </a:pP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Notable VOC transport into NYC; 4 out of 7 O</a:t>
            </a:r>
            <a:r>
              <a:rPr b="0" baseline="-2500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 exceedance days modelled were impacted by regional transport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100"/>
              <a:buFont typeface="Arial"/>
              <a:buChar char="-"/>
            </a:pP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NYS alone cannot decrease VOC emissions without increasing O</a:t>
            </a:r>
            <a:r>
              <a:rPr b="0" baseline="-2500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; need for interstate collaboration to effectively reduce O</a:t>
            </a:r>
            <a:r>
              <a:rPr b="0" baseline="-2500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en-US" sz="11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 concentrations</a:t>
            </a:r>
            <a:endParaRPr/>
          </a:p>
        </p:txBody>
      </p:sp>
      <p:pic>
        <p:nvPicPr>
          <p:cNvPr descr="Picture 2" id="361" name="Google Shape;3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352" y="1845560"/>
            <a:ext cx="1266526" cy="14359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3" id="362" name="Google Shape;362;p14"/>
          <p:cNvPicPr preferRelativeResize="0"/>
          <p:nvPr/>
        </p:nvPicPr>
        <p:blipFill rotWithShape="1">
          <a:blip r:embed="rId4">
            <a:alphaModFix/>
          </a:blip>
          <a:srcRect b="0" l="6877" r="6529" t="0"/>
          <a:stretch/>
        </p:blipFill>
        <p:spPr>
          <a:xfrm>
            <a:off x="1532260" y="2826274"/>
            <a:ext cx="2825621" cy="195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4"/>
          <p:cNvSpPr txBox="1"/>
          <p:nvPr/>
        </p:nvSpPr>
        <p:spPr>
          <a:xfrm>
            <a:off x="1639617" y="4784113"/>
            <a:ext cx="2601884" cy="287946"/>
          </a:xfrm>
          <a:prstGeom prst="rect">
            <a:avLst/>
          </a:prstGeom>
          <a:noFill/>
          <a:ln cap="flat" cmpd="sng" w="12700">
            <a:solidFill>
              <a:srgbClr val="084A57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791B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C0791B"/>
                </a:solidFill>
                <a:latin typeface="Arial"/>
                <a:ea typeface="Arial"/>
                <a:cs typeface="Arial"/>
                <a:sym typeface="Arial"/>
              </a:rPr>
              <a:t>Fig. 1 Results from WRF-Chem ethane tagged tracer analysis at Queens College, NY</a:t>
            </a:r>
            <a:endParaRPr/>
          </a:p>
        </p:txBody>
      </p:sp>
      <p:grpSp>
        <p:nvGrpSpPr>
          <p:cNvPr id="364" name="Google Shape;364;p14"/>
          <p:cNvGrpSpPr/>
          <p:nvPr/>
        </p:nvGrpSpPr>
        <p:grpSpPr>
          <a:xfrm>
            <a:off x="4284788" y="2930881"/>
            <a:ext cx="2939580" cy="2092633"/>
            <a:chOff x="0" y="0"/>
            <a:chExt cx="2939579" cy="2092632"/>
          </a:xfrm>
        </p:grpSpPr>
        <p:pic>
          <p:nvPicPr>
            <p:cNvPr descr="Picture 10" id="365" name="Google Shape;365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2939579" cy="1821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4"/>
            <p:cNvSpPr txBox="1"/>
            <p:nvPr/>
          </p:nvSpPr>
          <p:spPr>
            <a:xfrm>
              <a:off x="168847" y="1780556"/>
              <a:ext cx="2601884" cy="312076"/>
            </a:xfrm>
            <a:prstGeom prst="rect">
              <a:avLst/>
            </a:prstGeom>
            <a:noFill/>
            <a:ln cap="flat" cmpd="sng" w="12700">
              <a:solidFill>
                <a:srgbClr val="084A57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791B"/>
                </a:buClr>
                <a:buSzPts val="1000"/>
                <a:buFont typeface="Arial"/>
                <a:buNone/>
              </a:pPr>
              <a:r>
                <a:rPr b="0" i="0" lang="en-US" sz="1000" u="none" cap="none" strike="noStrike">
                  <a:solidFill>
                    <a:srgbClr val="C0791B"/>
                  </a:solidFill>
                  <a:latin typeface="Arial"/>
                  <a:ea typeface="Arial"/>
                  <a:cs typeface="Arial"/>
                  <a:sym typeface="Arial"/>
                </a:rPr>
                <a:t>Fig. 2 Time series of surface O</a:t>
              </a:r>
              <a:r>
                <a:rPr b="0" baseline="-25000" i="0" lang="en-US" sz="1000" u="none" cap="none" strike="noStrike">
                  <a:solidFill>
                    <a:srgbClr val="C0791B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b="0" i="0" lang="en-US" sz="1000" u="none" cap="none" strike="noStrike">
                  <a:solidFill>
                    <a:srgbClr val="C0791B"/>
                  </a:solidFill>
                  <a:latin typeface="Arial"/>
                  <a:ea typeface="Arial"/>
                  <a:cs typeface="Arial"/>
                  <a:sym typeface="Arial"/>
                </a:rPr>
                <a:t> from WRF-Chem 50% precursor reduction scenarios</a:t>
              </a:r>
              <a:endParaRPr/>
            </a:p>
          </p:txBody>
        </p:sp>
      </p:grpSp>
      <p:sp>
        <p:nvSpPr>
          <p:cNvPr id="367" name="Google Shape;367;p14"/>
          <p:cNvSpPr/>
          <p:nvPr/>
        </p:nvSpPr>
        <p:spPr>
          <a:xfrm>
            <a:off x="7344767" y="2895441"/>
            <a:ext cx="1712494" cy="1"/>
          </a:xfrm>
          <a:custGeom>
            <a:rect b="b" l="l" r="r" t="t"/>
            <a:pathLst>
              <a:path extrusionOk="0" h="120000" w="2160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F5C"/>
              </a:buClr>
              <a:buSzPts val="1100"/>
              <a:buFont typeface="Nunito"/>
              <a:buNone/>
            </a:pPr>
            <a:r>
              <a:rPr b="0" i="1" lang="en-US" sz="1100" u="none" cap="none" strike="noStrike">
                <a:solidFill>
                  <a:srgbClr val="084F5C"/>
                </a:solidFill>
                <a:latin typeface="Nunito"/>
                <a:ea typeface="Nunito"/>
                <a:cs typeface="Nunito"/>
                <a:sym typeface="Nunito"/>
              </a:rPr>
              <a:t>The New York State Energy Research and Development Authority (NYSERDA)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5"/>
          <p:cNvSpPr txBox="1"/>
          <p:nvPr>
            <p:ph type="title"/>
          </p:nvPr>
        </p:nvSpPr>
        <p:spPr>
          <a:xfrm>
            <a:off x="823999" y="763599"/>
            <a:ext cx="6864995" cy="3573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70"/>
              <a:buFont typeface="Maven Pro"/>
              <a:buNone/>
            </a:pPr>
            <a:r>
              <a:rPr lang="en-US" sz="2370"/>
              <a:t>Anticipated project outcomes that benefit NOAA:</a:t>
            </a:r>
            <a:endParaRPr/>
          </a:p>
          <a:p>
            <a:pPr indent="-237623" lvl="0" marL="23762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70"/>
              <a:buFont typeface="Maven Pro"/>
              <a:buNone/>
            </a:pPr>
            <a:r>
              <a:rPr lang="en-US" sz="2370"/>
              <a:t>NOAA funded projects: potential operational applications for METplus and JEDI  </a:t>
            </a:r>
            <a:endParaRPr/>
          </a:p>
          <a:p>
            <a:pPr indent="-237623" lvl="0" marL="23762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70"/>
              <a:buFont typeface="Maven Pro"/>
              <a:buNone/>
            </a:pPr>
            <a:r>
              <a:rPr lang="en-US" sz="2370"/>
              <a:t>Non-NOAA projects: enhance our understanding of key processes for improving weather and air quality forecasts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70"/>
              <a:buFont typeface="Maven Pro"/>
              <a:buNone/>
            </a:pPr>
            <a:r>
              <a:t/>
            </a:r>
            <a:endParaRPr sz="2370"/>
          </a:p>
        </p:txBody>
      </p:sp>
      <p:sp>
        <p:nvSpPr>
          <p:cNvPr id="373" name="Google Shape;373;p15"/>
          <p:cNvSpPr txBox="1"/>
          <p:nvPr/>
        </p:nvSpPr>
        <p:spPr>
          <a:xfrm>
            <a:off x="1001739" y="3431407"/>
            <a:ext cx="5990806" cy="17327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F5C"/>
              </a:buClr>
              <a:buSzPts val="2000"/>
              <a:buFont typeface="Nunito"/>
              <a:buNone/>
            </a:pPr>
            <a:r>
              <a:t/>
            </a:r>
            <a:endParaRPr b="1" i="1" sz="2000" u="none" cap="none" strike="noStrike">
              <a:solidFill>
                <a:srgbClr val="084F5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"/>
          <p:cNvSpPr txBox="1"/>
          <p:nvPr>
            <p:ph type="title"/>
          </p:nvPr>
        </p:nvSpPr>
        <p:spPr>
          <a:xfrm>
            <a:off x="823999" y="763599"/>
            <a:ext cx="7376244" cy="3573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aven Pro"/>
              <a:buNone/>
            </a:pPr>
            <a:r>
              <a:rPr lang="en-US" sz="2900"/>
              <a:t>R2O activities benefit from: </a:t>
            </a:r>
            <a:endParaRPr/>
          </a:p>
          <a:p>
            <a:pPr indent="-360947" lvl="0" marL="36094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aven Pro"/>
              <a:buNone/>
            </a:pPr>
            <a:r>
              <a:rPr lang="en-US" sz="2900"/>
              <a:t>Engagement with NOAA scientists </a:t>
            </a:r>
            <a:endParaRPr/>
          </a:p>
          <a:p>
            <a:pPr indent="-360947" lvl="0" marL="36094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aven Pro"/>
              <a:buNone/>
            </a:pPr>
            <a:r>
              <a:rPr lang="en-US" sz="2900"/>
              <a:t>Knowledge sharing </a:t>
            </a:r>
            <a:endParaRPr/>
          </a:p>
          <a:p>
            <a:pPr indent="-360947" lvl="0" marL="36094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F5C"/>
              </a:buClr>
              <a:buSzPts val="2900"/>
              <a:buFont typeface="Maven Pro"/>
              <a:buNone/>
            </a:pPr>
            <a:r>
              <a:rPr lang="en-US" sz="2900">
                <a:solidFill>
                  <a:srgbClr val="084F5C"/>
                </a:solidFill>
              </a:rPr>
              <a:t>Leverage UFS community modeling resources (code repo, EPIC support)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"/>
          <p:cNvSpPr txBox="1"/>
          <p:nvPr>
            <p:ph type="title"/>
          </p:nvPr>
        </p:nvSpPr>
        <p:spPr>
          <a:xfrm>
            <a:off x="823999" y="763599"/>
            <a:ext cx="5857801" cy="3573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80"/>
              <a:buFont typeface="Maven Pro"/>
              <a:buNone/>
            </a:pPr>
            <a:r>
              <a:t/>
            </a:r>
            <a:endParaRPr sz="1979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79"/>
              <a:buFont typeface="Maven Pro"/>
              <a:buNone/>
            </a:pPr>
            <a:r>
              <a:rPr lang="en-US" sz="1979"/>
              <a:t>There is impactful NOAA-relevant research conducted by faculty members from Department of Atmospheric and Environmental Sciences (DAES) and Atmospheric Sciences Research Center (ASRC), UAlbany.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80"/>
              <a:buFont typeface="Maven Pro"/>
              <a:buNone/>
            </a:pPr>
            <a:r>
              <a:t/>
            </a:r>
            <a:endParaRPr sz="1979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79"/>
              <a:buFont typeface="Maven Pro"/>
              <a:buNone/>
            </a:pPr>
            <a:r>
              <a:rPr lang="en-US" sz="1979"/>
              <a:t>This presentation focuses on the research activities by Lu research group. </a:t>
            </a:r>
            <a:endParaRPr/>
          </a:p>
        </p:txBody>
      </p:sp>
      <p:pic>
        <p:nvPicPr>
          <p:cNvPr descr="Picture 3" id="238" name="Google Shape;23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1866" y="1355032"/>
            <a:ext cx="1979148" cy="1091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"/>
          <p:cNvSpPr txBox="1"/>
          <p:nvPr>
            <p:ph type="title"/>
          </p:nvPr>
        </p:nvSpPr>
        <p:spPr>
          <a:xfrm>
            <a:off x="823999" y="1613825"/>
            <a:ext cx="5857801" cy="187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aven Pro"/>
              <a:buNone/>
            </a:pPr>
            <a:r>
              <a:rPr lang="en-US" sz="3600">
                <a:solidFill>
                  <a:srgbClr val="FFFFFF"/>
                </a:solidFill>
              </a:rPr>
              <a:t>Lessons learned from prior NOAA projects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/>
          <p:nvPr>
            <p:ph type="title"/>
          </p:nvPr>
        </p:nvSpPr>
        <p:spPr>
          <a:xfrm>
            <a:off x="1303799" y="598574"/>
            <a:ext cx="7030502" cy="9993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960"/>
              <a:buFont typeface="Maven Pro"/>
              <a:buNone/>
            </a:pPr>
            <a:r>
              <a:rPr lang="en-US" sz="1960"/>
              <a:t>MAPP CTB 2014: Improving cloud microphysics and their interactions with aerosols in the NCEP global models </a:t>
            </a:r>
            <a:endParaRPr/>
          </a:p>
        </p:txBody>
      </p:sp>
      <p:sp>
        <p:nvSpPr>
          <p:cNvPr id="249" name="Google Shape;249;p4"/>
          <p:cNvSpPr txBox="1"/>
          <p:nvPr>
            <p:ph idx="1" type="body"/>
          </p:nvPr>
        </p:nvSpPr>
        <p:spPr>
          <a:xfrm>
            <a:off x="1303799" y="1990050"/>
            <a:ext cx="3430501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US">
                <a:solidFill>
                  <a:srgbClr val="C94846"/>
                </a:solidFill>
              </a:rPr>
              <a:t>UAlbany</a:t>
            </a:r>
            <a:r>
              <a:rPr b="1" lang="en-US"/>
              <a:t> </a:t>
            </a: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- NCEP - GSFC team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Objective: Improve the representation of aerosol processes, cloud microphysics, and aerosol-cloud-radiation interactions in NCEP global models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Adopt GSFC’s physically-based aerosol and cloud microphysics package (MAM-7 modal aerosol scheme and MG scheme)</a:t>
            </a:r>
            <a:endParaRPr/>
          </a:p>
        </p:txBody>
      </p:sp>
      <p:sp>
        <p:nvSpPr>
          <p:cNvPr id="250" name="Google Shape;250;p4"/>
          <p:cNvSpPr txBox="1"/>
          <p:nvPr>
            <p:ph idx="2" type="body"/>
          </p:nvPr>
        </p:nvSpPr>
        <p:spPr>
          <a:xfrm>
            <a:off x="4903649" y="1990050"/>
            <a:ext cx="3430501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>
                <a:solidFill>
                  <a:srgbClr val="488995"/>
                </a:solidFill>
              </a:rPr>
              <a:t>UFS: GOCART (a bulk mass scheme)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Project outcomes: </a:t>
            </a:r>
            <a:endParaRPr/>
          </a:p>
          <a:p>
            <a:pPr indent="-130341" lvl="0" marL="44784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-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 option to determine aerosol optical properties from MERRA-2 climatology was implemented by NCEP</a:t>
            </a:r>
            <a:endParaRPr/>
          </a:p>
          <a:p>
            <a:pPr indent="-130341" lvl="0" marL="44784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unito"/>
              <a:buChar char="-"/>
            </a:pPr>
            <a:r>
              <a:rPr lang="en-US">
                <a:solidFill>
                  <a:srgbClr val="000000"/>
                </a:solidFill>
              </a:rPr>
              <a:t>Targeted for GFS v17</a:t>
            </a:r>
            <a:endParaRPr/>
          </a:p>
          <a:p>
            <a:pPr indent="-130341" lvl="0" marL="44784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-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NCEP reports GFS forecasts with OPAC vs MERRA-2 in Cheng and Yang (2023)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 txBox="1"/>
          <p:nvPr>
            <p:ph type="title"/>
          </p:nvPr>
        </p:nvSpPr>
        <p:spPr>
          <a:xfrm>
            <a:off x="1303799" y="598574"/>
            <a:ext cx="7030502" cy="9993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904"/>
              <a:buFont typeface="Maven Pro"/>
              <a:buNone/>
            </a:pPr>
            <a:r>
              <a:rPr lang="en-US" sz="1904"/>
              <a:t>CPO MAPP 2018: Joint NOAA-NASA development of a data assimilation system for aerosol reanalysis and forecasting  </a:t>
            </a:r>
            <a:endParaRPr/>
          </a:p>
        </p:txBody>
      </p:sp>
      <p:sp>
        <p:nvSpPr>
          <p:cNvPr id="256" name="Google Shape;256;p5"/>
          <p:cNvSpPr txBox="1"/>
          <p:nvPr>
            <p:ph idx="1" type="body"/>
          </p:nvPr>
        </p:nvSpPr>
        <p:spPr>
          <a:xfrm>
            <a:off x="1303799" y="1990050"/>
            <a:ext cx="3430501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295592" lvl="0" marL="4343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35"/>
              <a:t>CU - GSFC - </a:t>
            </a:r>
            <a:r>
              <a:rPr b="1" lang="en-US">
                <a:solidFill>
                  <a:srgbClr val="C94846"/>
                </a:solidFill>
              </a:rPr>
              <a:t>UAlbany</a:t>
            </a:r>
            <a:r>
              <a:rPr lang="en-US" sz="1235"/>
              <a:t> team</a:t>
            </a:r>
            <a:endParaRPr/>
          </a:p>
          <a:p>
            <a:pPr indent="-295592" lvl="0" marL="4343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35"/>
              <a:t>Objective: Develop JEDI-based aerosol DA system to improve aerosol forecasting and produce aerosol reanalysis</a:t>
            </a:r>
            <a:endParaRPr/>
          </a:p>
          <a:p>
            <a:pPr indent="-295592" lvl="0" marL="4343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35"/>
              <a:t>Adopt GSFC’s Neural Network Retrieval algorithm to produce VIIRS AOD, and prototype AOD data assimilation using GEFS-Aerosols as forward model and JEDI as the DA system</a:t>
            </a:r>
            <a:endParaRPr/>
          </a:p>
        </p:txBody>
      </p:sp>
      <p:sp>
        <p:nvSpPr>
          <p:cNvPr id="257" name="Google Shape;257;p5"/>
          <p:cNvSpPr txBox="1"/>
          <p:nvPr/>
        </p:nvSpPr>
        <p:spPr>
          <a:xfrm>
            <a:off x="4903649" y="1990050"/>
            <a:ext cx="3430501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88995"/>
              </a:buClr>
              <a:buSzPts val="1300"/>
              <a:buFont typeface="Helvetica Neue"/>
              <a:buChar char="●"/>
            </a:pPr>
            <a:r>
              <a:rPr b="0" i="0" lang="en-US" sz="1300" u="none" cap="none" strike="noStrike">
                <a:solidFill>
                  <a:srgbClr val="488995"/>
                </a:solidFill>
                <a:latin typeface="Nunito"/>
                <a:ea typeface="Nunito"/>
                <a:cs typeface="Nunito"/>
                <a:sym typeface="Nunito"/>
              </a:rPr>
              <a:t>UFS: JEDI with VIIRS AOD data assimilation is in parallel test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Helvetica Neue"/>
              <a:buChar char="●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Project outcomes: </a:t>
            </a:r>
            <a:endParaRPr/>
          </a:p>
          <a:p>
            <a:pPr indent="-130341" lvl="0" marL="44784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-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Development of JEDI-based aerosol data assimilation </a:t>
            </a:r>
            <a:endParaRPr/>
          </a:p>
          <a:p>
            <a:pPr indent="-130341" lvl="0" marL="44784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-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Generate NOAA Aerosol Reanalysis version 1.0 for 2016</a:t>
            </a:r>
            <a:endParaRPr/>
          </a:p>
          <a:p>
            <a:pPr indent="-130341" lvl="0" marL="44784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-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Refined to generate multiple-year aerosol reanalysis (led by B Huang at NOAA)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"/>
          <p:cNvSpPr txBox="1"/>
          <p:nvPr>
            <p:ph type="title"/>
          </p:nvPr>
        </p:nvSpPr>
        <p:spPr>
          <a:xfrm>
            <a:off x="1345030" y="619190"/>
            <a:ext cx="7030501" cy="9993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Font typeface="Maven Pro"/>
              <a:buNone/>
            </a:pPr>
            <a:r>
              <a:rPr lang="en-US" sz="2100"/>
              <a:t>NGGPS R2O 2015: Investigation of aerosol effects on weather forecast using NCEP Global Forecast System  </a:t>
            </a:r>
            <a:endParaRPr/>
          </a:p>
        </p:txBody>
      </p:sp>
      <p:sp>
        <p:nvSpPr>
          <p:cNvPr id="263" name="Google Shape;263;p6"/>
          <p:cNvSpPr txBox="1"/>
          <p:nvPr>
            <p:ph idx="1" type="body"/>
          </p:nvPr>
        </p:nvSpPr>
        <p:spPr>
          <a:xfrm>
            <a:off x="1303799" y="1990050"/>
            <a:ext cx="3430501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292481" lvl="0" marL="42976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-US">
                <a:solidFill>
                  <a:srgbClr val="C94846"/>
                </a:solidFill>
              </a:rPr>
              <a:t>UAlbany</a:t>
            </a:r>
            <a:r>
              <a:rPr lang="en-US" sz="1222"/>
              <a:t> - NCEP team</a:t>
            </a:r>
            <a:endParaRPr/>
          </a:p>
          <a:p>
            <a:pPr indent="-292481" lvl="0" marL="42976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22"/>
              <a:t>Objective: Investigate how much complexity is needed to accurately represent the aerosol processes and effectively account for aerosol effects</a:t>
            </a:r>
            <a:endParaRPr/>
          </a:p>
          <a:p>
            <a:pPr indent="-292481" lvl="0" marL="42976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22"/>
              <a:t>Loosely coupled system: aerosol fields from low-resolution aerosol forecast model are fed to high-resolution GDAS, affecting aerosol radiative effects in physics and radiance calculation in data assimilation </a:t>
            </a:r>
            <a:endParaRPr/>
          </a:p>
        </p:txBody>
      </p:sp>
      <p:sp>
        <p:nvSpPr>
          <p:cNvPr id="264" name="Google Shape;264;p6"/>
          <p:cNvSpPr txBox="1"/>
          <p:nvPr>
            <p:ph idx="2" type="body"/>
          </p:nvPr>
        </p:nvSpPr>
        <p:spPr>
          <a:xfrm>
            <a:off x="4903649" y="1990050"/>
            <a:ext cx="3430501" cy="2541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>
                <a:solidFill>
                  <a:srgbClr val="488995"/>
                </a:solidFill>
              </a:rPr>
              <a:t>UFS: Aerosol information from GEFS-Aerosols are not utilized in GDAS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0" i="0" lang="en-US" sz="1300" u="none" cap="none" strike="noStrike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Aerosol-aware data assimilation and the impact on weather forecast are reported in Grogan et al. (2022), Wei et al. (2021, 2022, 2025),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"/>
          <p:cNvSpPr txBox="1"/>
          <p:nvPr>
            <p:ph type="title"/>
          </p:nvPr>
        </p:nvSpPr>
        <p:spPr>
          <a:xfrm>
            <a:off x="823999" y="763599"/>
            <a:ext cx="6232882" cy="3573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</a:pPr>
            <a:r>
              <a:rPr lang="en-US" sz="3000"/>
              <a:t>Project outcomes range from peer-reviewed journal publication to algorithm adoption for GFS/JEDI applications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/>
          <p:nvPr>
            <p:ph type="title"/>
          </p:nvPr>
        </p:nvSpPr>
        <p:spPr>
          <a:xfrm>
            <a:off x="894068" y="785099"/>
            <a:ext cx="6860835" cy="3573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</a:pPr>
            <a:r>
              <a:rPr lang="en-US" sz="3000"/>
              <a:t>Productive R2O projects benefit from: </a:t>
            </a:r>
            <a:endParaRPr/>
          </a:p>
          <a:p>
            <a:pPr indent="-360947" lvl="0" marL="36094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</a:pPr>
            <a:r>
              <a:rPr lang="en-US" sz="3000"/>
              <a:t>Engagement with NOAA scientists </a:t>
            </a:r>
            <a:endParaRPr/>
          </a:p>
          <a:p>
            <a:pPr indent="-360947" lvl="0" marL="36094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</a:pPr>
            <a:r>
              <a:rPr lang="en-US" sz="3000"/>
              <a:t>Knowledge sharing (e.g., leveraging GSFC’s GOCART R&amp;D)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"/>
          <p:cNvSpPr txBox="1"/>
          <p:nvPr>
            <p:ph type="title"/>
          </p:nvPr>
        </p:nvSpPr>
        <p:spPr>
          <a:xfrm>
            <a:off x="823999" y="1613825"/>
            <a:ext cx="5857801" cy="187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aven Pro"/>
              <a:buNone/>
            </a:pPr>
            <a:r>
              <a:rPr lang="en-US" sz="3600">
                <a:solidFill>
                  <a:srgbClr val="FFFFFF"/>
                </a:solidFill>
              </a:rPr>
              <a:t>Ongoing research activities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C0791B"/>
      </a:lt1>
      <a:dk2>
        <a:srgbClr val="A7A7A7"/>
      </a:dk2>
      <a:lt2>
        <a:srgbClr val="53535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