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17"/>
  </p:notesMasterIdLst>
  <p:sldIdLst>
    <p:sldId id="256" r:id="rId3"/>
    <p:sldId id="258" r:id="rId4"/>
    <p:sldId id="406" r:id="rId5"/>
    <p:sldId id="368" r:id="rId6"/>
    <p:sldId id="358" r:id="rId7"/>
    <p:sldId id="260" r:id="rId8"/>
    <p:sldId id="369" r:id="rId9"/>
    <p:sldId id="400" r:id="rId10"/>
    <p:sldId id="401" r:id="rId11"/>
    <p:sldId id="371" r:id="rId12"/>
    <p:sldId id="403" r:id="rId13"/>
    <p:sldId id="404" r:id="rId14"/>
    <p:sldId id="405" r:id="rId15"/>
    <p:sldId id="394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 Math" panose="02040503050406030204" pitchFamily="18" charset="0"/>
      <p:regular r:id="rId24"/>
    </p:embeddedFont>
    <p:embeddedFont>
      <p:font typeface="Maven Pro" pitchFamily="2" charset="77"/>
      <p:regular r:id="rId25"/>
      <p:bold r:id="rId26"/>
    </p:embeddedFont>
    <p:embeddedFont>
      <p:font typeface="Nunito" pitchFamily="2" charset="77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2"/>
    <p:restoredTop sz="94705"/>
  </p:normalViewPr>
  <p:slideViewPr>
    <p:cSldViewPr snapToGrid="0">
      <p:cViewPr>
        <p:scale>
          <a:sx n="175" d="100"/>
          <a:sy n="175" d="100"/>
        </p:scale>
        <p:origin x="1064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5624b8b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345624b8b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589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007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9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812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05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990faa3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990faa3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990faa3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990faa3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4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990faa3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990faa3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63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990faa3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990faa3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82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915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50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56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b3ddde3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b3ddde31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71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145FA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wave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145FA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07" name="Google Shape;107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08" name="Google Shape;108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13" name="Google Shape;113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19" name="Google Shape;11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" name="Google Shape;123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24" name="Google Shape;12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28" name="Google Shape;128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34" name="Google Shape;134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39" name="Google Shape;139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43" name="Google Shape;143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54" name="Google Shape;154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158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59" name="Google Shape;159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" name="Google Shape;162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63" name="Google Shape;163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68" name="Google Shape;168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73" name="Google Shape;173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84" name="Google Shape;184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88" name="Google Shape;188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93" name="Google Shape;193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08" name="Google Shape;208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" name="Google Shape;213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14" name="Google Shape;214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19" name="Google Shape;219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28" name="Google Shape;228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BC44-7015-5348-9C0F-D1FC38350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352A2-6C9B-C54D-85A3-A12C99662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78603-0842-8745-9CE5-4FFB38F4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2FD3C-4225-3D44-AA09-7A897E1E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5F616-385C-5F49-9B2B-F1BB19DD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70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45F9-92B9-2D4C-9340-D50A43C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20D2-99F9-5942-8883-60B30934F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FA3E6-F45B-454E-B013-2F4DCA30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5F574-CD2A-F44C-B15B-FF0BE0ED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9C16F-F508-964F-B0BE-4331512E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8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936B-D060-B840-A524-61E16B33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4B7BA-2467-5240-8624-D5E15962E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07494-9B44-A745-AF1B-82969DEE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85B40-F799-D04F-A525-03B8802A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79948-284C-2447-8AF1-B9A1F0C4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5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6B5F-3990-6E4F-A9B4-0B623E20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9B75-AF15-944D-B1F2-4F4804FA6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C0CDD-9613-0248-B505-069BBD078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F95F6-0D55-3243-9871-76347394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B42CA-35F2-424D-8579-08158DAC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13D2F-3699-604F-AF89-56A767E6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5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579A-0694-9E44-AEB9-8D8236462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C475A-2002-2348-9589-7A6AFC1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8FD34-1608-EB4E-9FF1-C5DE73C71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270D6-8969-644C-A13D-8528A8437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EA960-AFF4-EB40-A459-DB801E393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09E5D-BDC9-EC4F-8325-652252BB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0C8A4-01F1-8544-B245-5F3278DA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F84E3-C2B8-6747-9B29-E70D7F1F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78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3663-D485-3C41-A6D6-92A8E29D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AD1A3-40EE-BD4D-9D7E-E947443D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87A33-2D17-B044-AB12-4B2D84F6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38B8A-7DD0-E74D-B919-7C2AC7A6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1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781E1-B4F4-454C-88A3-570547AA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07C6-5280-DA4D-BC1B-29B17C6E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80E3-94D0-6B42-B1B7-A71AFF3E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8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6BFA-CFAB-8C46-96BF-9703438F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873F7-2A02-D341-8CF1-00E5BE53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565F3-4126-274A-92EA-6B96549B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67D64-D3E9-194B-B54C-67BD5CDC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F0A51-52E3-CE46-BDDF-EFB9D863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1DC9E-FBE4-EA4B-9E30-29BD8ABF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7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17" name="Google Shape;17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8" name="Google Shape;18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25" name="Google Shape;25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FE6D-A9EF-4E4A-86AF-1E8D8FD2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213BB-4B74-1E43-AD31-8673E8503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039E9-427E-5C42-B55E-C0A975DE6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04AD0-C1BA-E447-9450-BBEACCC2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FF762-3DAF-4947-B1E8-EF901CA7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4192B-09A5-BD49-8CAA-8F960944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4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3366B-C022-2D46-B082-6E0A2BA1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0332D-C11E-FC44-AE2E-28A31FA3F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F36D-C128-2D4F-B34F-8D1ECFB50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E0B65-4CF4-3C47-98C5-2472BCF3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D736F-04B1-134E-B68D-D5930F01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6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B6A7A-9D37-4347-953E-0938A9540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1D559-714F-A84D-8495-D0832139B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32DEF-6A93-A84A-9558-169CF005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D0EE-8A62-2145-AA20-F46DDE87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0EB5-5C6F-0B48-886C-CF662270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54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Three Pictures">
  <p:cSld name="Title Slide Three Pictures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BlueDome_w_scud.psd"/>
          <p:cNvPicPr preferRelativeResize="0"/>
          <p:nvPr/>
        </p:nvPicPr>
        <p:blipFill rotWithShape="1">
          <a:blip r:embed="rId2">
            <a:alphaModFix/>
          </a:blip>
          <a:srcRect t="-310"/>
          <a:stretch/>
        </p:blipFill>
        <p:spPr>
          <a:xfrm>
            <a:off x="2" y="-7003"/>
            <a:ext cx="2234145" cy="321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090605_Wyoming6_Coniglio.psd"/>
          <p:cNvPicPr preferRelativeResize="0"/>
          <p:nvPr/>
        </p:nvPicPr>
        <p:blipFill rotWithShape="1">
          <a:blip r:embed="rId3">
            <a:alphaModFix/>
          </a:blip>
          <a:srcRect t="-310"/>
          <a:stretch/>
        </p:blipFill>
        <p:spPr>
          <a:xfrm>
            <a:off x="2319005" y="-7004"/>
            <a:ext cx="4505991" cy="321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 descr="15764.ps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856" y="2196"/>
            <a:ext cx="2234144" cy="320428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" y="3221358"/>
            <a:ext cx="91440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552484" y="4092920"/>
            <a:ext cx="55914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>
            <a:off x="214655" y="4524377"/>
            <a:ext cx="2476501" cy="523875"/>
            <a:chOff x="1823332" y="6023429"/>
            <a:chExt cx="2476501" cy="698500"/>
          </a:xfrm>
        </p:grpSpPr>
        <p:pic>
          <p:nvPicPr>
            <p:cNvPr id="57" name="Google Shape;57;p13" descr="noaa_wt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 descr="US-DeptOfCommerce-Seal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 descr="universal_gold_b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29309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219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4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4"/>
          <p:cNvGrpSpPr/>
          <p:nvPr/>
        </p:nvGrpSpPr>
        <p:grpSpPr>
          <a:xfrm>
            <a:off x="1419300" y="598575"/>
            <a:ext cx="1072800" cy="0"/>
            <a:chOff x="1376350" y="528325"/>
            <a:chExt cx="1072800" cy="0"/>
          </a:xfrm>
        </p:grpSpPr>
        <p:cxnSp>
          <p:nvCxnSpPr>
            <p:cNvPr id="56" name="Google Shape;56;p4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4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4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5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5"/>
          <p:cNvGrpSpPr/>
          <p:nvPr/>
        </p:nvGrpSpPr>
        <p:grpSpPr>
          <a:xfrm>
            <a:off x="1404700" y="598575"/>
            <a:ext cx="1072800" cy="0"/>
            <a:chOff x="1376350" y="528325"/>
            <a:chExt cx="1072800" cy="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6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6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74" name="Google Shape;74;p6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6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6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7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7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7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7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8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9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9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98" name="Google Shape;98;p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0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8DF0F9-1B25-4749-B2A4-2B96DEBA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C707E-8708-584C-8CD6-B1505A4B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83A39-8D35-EB47-9DD9-4940CDDF5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7325-55F0-E540-83B5-7CCE22792E5A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3BED8-E2D1-5B43-B07F-0CEA7D313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3F029-23D4-C54C-A00C-181AD8F79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6CC40-8C40-6340-8AAF-4B543FEFB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>
            <a:spLocks noGrp="1"/>
          </p:cNvSpPr>
          <p:nvPr>
            <p:ph type="ctrTitle"/>
          </p:nvPr>
        </p:nvSpPr>
        <p:spPr>
          <a:xfrm>
            <a:off x="324503" y="274382"/>
            <a:ext cx="8494994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000" dirty="0"/>
              <a:t>MPAS Evaluations During the 2025 NOAA/Hazardous Weather Testbed Spring Forecasting Experiment</a:t>
            </a:r>
            <a:endParaRPr sz="3000" dirty="0"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"/>
          </p:nvPr>
        </p:nvSpPr>
        <p:spPr>
          <a:xfrm>
            <a:off x="163978" y="3954868"/>
            <a:ext cx="7688100" cy="94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60" dirty="0"/>
              <a:t>Center Green Auditorium, Boulder, CO</a:t>
            </a:r>
            <a:endParaRPr sz="206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r>
              <a:rPr lang="en" sz="2060" dirty="0"/>
              <a:t>September 11, 2025</a:t>
            </a:r>
            <a:endParaRPr sz="2060" dirty="0"/>
          </a:p>
        </p:txBody>
      </p:sp>
      <p:sp>
        <p:nvSpPr>
          <p:cNvPr id="2" name="Google Shape;241;p13">
            <a:extLst>
              <a:ext uri="{FF2B5EF4-FFF2-40B4-BE49-F238E27FC236}">
                <a16:creationId xmlns:a16="http://schemas.microsoft.com/office/drawing/2014/main" id="{366F474E-B31E-7C96-BB55-CCDF873CEFE3}"/>
              </a:ext>
            </a:extLst>
          </p:cNvPr>
          <p:cNvSpPr txBox="1">
            <a:spLocks/>
          </p:cNvSpPr>
          <p:nvPr/>
        </p:nvSpPr>
        <p:spPr>
          <a:xfrm>
            <a:off x="163978" y="1958597"/>
            <a:ext cx="8816044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algn="ctr">
              <a:buSzPts val="4200"/>
            </a:pPr>
            <a:r>
              <a:rPr lang="en-US" sz="1400" b="0" dirty="0"/>
              <a:t>Adam J. Clark</a:t>
            </a:r>
            <a:r>
              <a:rPr lang="en-US" sz="1400" b="0" baseline="30000" dirty="0"/>
              <a:t>2,4</a:t>
            </a:r>
            <a:r>
              <a:rPr lang="en-US" sz="1400" b="0" dirty="0"/>
              <a:t>, Kent Knopfmeier</a:t>
            </a:r>
            <a:r>
              <a:rPr lang="en-US" sz="1400" b="0" baseline="30000" dirty="0"/>
              <a:t>2,3</a:t>
            </a:r>
            <a:r>
              <a:rPr lang="en-US" sz="1400" b="0" dirty="0"/>
              <a:t>, </a:t>
            </a:r>
            <a:r>
              <a:rPr lang="en-US" sz="1400" b="0" dirty="0" err="1"/>
              <a:t>Yunheng</a:t>
            </a:r>
            <a:r>
              <a:rPr lang="en-US" sz="1400" b="0" dirty="0"/>
              <a:t> Wang</a:t>
            </a:r>
            <a:r>
              <a:rPr lang="en-US" sz="1400" b="0" baseline="30000" dirty="0"/>
              <a:t>2,3</a:t>
            </a:r>
            <a:r>
              <a:rPr lang="en-US" sz="1400" b="0" dirty="0"/>
              <a:t>, Nusrat Yussouf</a:t>
            </a:r>
            <a:r>
              <a:rPr lang="en-US" sz="1400" b="0" baseline="30000" dirty="0"/>
              <a:t>2,3</a:t>
            </a:r>
            <a:r>
              <a:rPr lang="en-US" sz="1400" b="0" dirty="0"/>
              <a:t>, Israel Jirak</a:t>
            </a:r>
            <a:r>
              <a:rPr lang="en-US" sz="1400" b="0" baseline="30000" dirty="0"/>
              <a:t>1</a:t>
            </a:r>
            <a:r>
              <a:rPr lang="en-US" sz="1400" b="0" dirty="0"/>
              <a:t>, Louis Wicker</a:t>
            </a:r>
            <a:r>
              <a:rPr lang="en-US" sz="1400" b="0" baseline="30000" dirty="0"/>
              <a:t>2,4</a:t>
            </a:r>
            <a:r>
              <a:rPr lang="en-US" sz="1400" b="0" dirty="0"/>
              <a:t>, Clark Evans</a:t>
            </a:r>
            <a:r>
              <a:rPr lang="en-US" sz="1400" b="0" baseline="30000" dirty="0"/>
              <a:t>5</a:t>
            </a:r>
            <a:r>
              <a:rPr lang="en-US" sz="1400" b="0" dirty="0"/>
              <a:t>, David Dowell</a:t>
            </a:r>
            <a:r>
              <a:rPr lang="en-US" sz="1400" b="0" baseline="30000" dirty="0"/>
              <a:t>5</a:t>
            </a:r>
            <a:r>
              <a:rPr lang="en-US" sz="1400" b="0" dirty="0"/>
              <a:t>, Craig Schwartz</a:t>
            </a:r>
            <a:r>
              <a:rPr lang="en-US" sz="1400" b="0" baseline="30000" dirty="0"/>
              <a:t>6</a:t>
            </a:r>
            <a:r>
              <a:rPr lang="en-US" sz="1400" b="0" dirty="0"/>
              <a:t>, Ryan Sobash</a:t>
            </a:r>
            <a:r>
              <a:rPr lang="en-US" sz="1400" b="0" baseline="30000" dirty="0"/>
              <a:t>6</a:t>
            </a:r>
            <a:r>
              <a:rPr lang="en-US" sz="1400" b="0" dirty="0"/>
              <a:t>, Michael Duda</a:t>
            </a:r>
            <a:r>
              <a:rPr lang="en-US" sz="1400" b="0" baseline="30000" dirty="0"/>
              <a:t>6</a:t>
            </a:r>
            <a:r>
              <a:rPr lang="en-US" sz="1400" b="0" dirty="0"/>
              <a:t>, and William Skamarock</a:t>
            </a:r>
            <a:r>
              <a:rPr lang="en-US" sz="1400" b="0" baseline="30000" dirty="0"/>
              <a:t>6</a:t>
            </a:r>
          </a:p>
          <a:p>
            <a:pPr algn="ctr">
              <a:buSzPts val="4200"/>
            </a:pPr>
            <a:endParaRPr lang="en-US" sz="1400" b="0" baseline="30000" dirty="0"/>
          </a:p>
          <a:p>
            <a:pPr lvl="0" algn="ctr">
              <a:buSzPts val="4200"/>
            </a:pPr>
            <a:r>
              <a:rPr lang="en-US" sz="1400" b="0" baseline="30000" dirty="0"/>
              <a:t>1 NOAA/NWS/NCEP Storm Prediction Center, Norman, Oklahoma </a:t>
            </a:r>
          </a:p>
          <a:p>
            <a:pPr lvl="0" algn="ctr">
              <a:buSzPts val="4200"/>
            </a:pPr>
            <a:r>
              <a:rPr lang="en-US" sz="1400" b="0" baseline="30000" dirty="0"/>
              <a:t>2 NOAA/OAR National Severe Storms Laboratory, Norman, Oklahoma</a:t>
            </a:r>
          </a:p>
          <a:p>
            <a:pPr lvl="0" algn="ctr">
              <a:buSzPts val="4200"/>
            </a:pPr>
            <a:r>
              <a:rPr lang="en-US" sz="1400" b="0" baseline="30000" dirty="0"/>
              <a:t>3 Cooperative Institute for Severe and High-Impact Weather Research and Operations, University of Oklahoma, Norman, Oklahoma                        </a:t>
            </a:r>
          </a:p>
          <a:p>
            <a:pPr lvl="0" algn="ctr">
              <a:buSzPts val="4200"/>
            </a:pPr>
            <a:r>
              <a:rPr lang="en-US" sz="1400" b="0" baseline="30000" dirty="0"/>
              <a:t>4 School of Meteorology, University of Oklahoma, Norman, Oklahoma</a:t>
            </a:r>
          </a:p>
          <a:p>
            <a:pPr lvl="0" algn="ctr">
              <a:buSzPts val="4200"/>
            </a:pPr>
            <a:r>
              <a:rPr lang="en-US" sz="1400" b="0" baseline="30000" dirty="0"/>
              <a:t>5 NOAA/OAR Global Systems Laboratory, Boulder, Colorado</a:t>
            </a:r>
          </a:p>
          <a:p>
            <a:pPr lvl="0" algn="ctr">
              <a:buSzPts val="4200"/>
            </a:pPr>
            <a:r>
              <a:rPr lang="en-US" sz="1400" b="0" baseline="30000" dirty="0"/>
              <a:t>6 National Center for Atmospheric Research, Boulder, Colorado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566081" y="16207"/>
            <a:ext cx="6284794" cy="8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-US" sz="2550" b="1" dirty="0"/>
              <a:t>Day 1 Deterministic Flagships: Environment Fields</a:t>
            </a:r>
            <a:endParaRPr sz="25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B6FF04E1-3BAF-FE96-D388-DD4F57552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4445" r="9185" b="7686"/>
          <a:stretch/>
        </p:blipFill>
        <p:spPr bwMode="auto">
          <a:xfrm>
            <a:off x="434883" y="1047750"/>
            <a:ext cx="4756242" cy="39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BCDA87-C8F3-98CF-E370-CCDF593621E9}"/>
              </a:ext>
            </a:extLst>
          </p:cNvPr>
          <p:cNvSpPr txBox="1"/>
          <p:nvPr/>
        </p:nvSpPr>
        <p:spPr>
          <a:xfrm>
            <a:off x="5353050" y="1443037"/>
            <a:ext cx="36302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050" dirty="0"/>
              <a:t>MPAS runs and HRRR had almost identical average ratings for environment fields – temperature, dewpoint, and SBCAPE. </a:t>
            </a:r>
          </a:p>
        </p:txBody>
      </p:sp>
    </p:spTree>
    <p:extLst>
      <p:ext uri="{BB962C8B-B14F-4D97-AF65-F5344CB8AC3E}">
        <p14:creationId xmlns:p14="http://schemas.microsoft.com/office/powerpoint/2010/main" val="197704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566081" y="16207"/>
            <a:ext cx="6284794" cy="8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-US" sz="2550" b="1" dirty="0"/>
              <a:t>MPAS Resolution Sensitivity</a:t>
            </a:r>
            <a:endParaRPr sz="25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7EDAED5-7A3B-B96F-0314-D5A86C43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4445" r="9334" b="7870"/>
          <a:stretch/>
        </p:blipFill>
        <p:spPr bwMode="auto">
          <a:xfrm>
            <a:off x="132647" y="2173824"/>
            <a:ext cx="2967315" cy="24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F9F2E-E589-F084-D41A-D8830928A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296" y="2586298"/>
            <a:ext cx="5329238" cy="1807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DADCD-4708-3794-F419-3D0A8DD4B88D}"/>
              </a:ext>
            </a:extLst>
          </p:cNvPr>
          <p:cNvSpPr txBox="1"/>
          <p:nvPr/>
        </p:nvSpPr>
        <p:spPr>
          <a:xfrm>
            <a:off x="300037" y="1413330"/>
            <a:ext cx="82577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050" b="1" u="sng" dirty="0">
                <a:solidFill>
                  <a:srgbClr val="FF0000"/>
                </a:solidFill>
              </a:rPr>
              <a:t>Result:</a:t>
            </a:r>
            <a:r>
              <a:rPr lang="en-US" sz="1050" dirty="0"/>
              <a:t>  Almost impossible to distinguish between 3-km and 3.5 km grid-spacing MPAS configurations.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BF65D-647A-8B52-136B-637FFA545F38}"/>
              </a:ext>
            </a:extLst>
          </p:cNvPr>
          <p:cNvSpPr txBox="1"/>
          <p:nvPr/>
        </p:nvSpPr>
        <p:spPr>
          <a:xfrm>
            <a:off x="297133" y="750120"/>
            <a:ext cx="8260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500" b="1" u="sng" dirty="0">
                <a:solidFill>
                  <a:srgbClr val="FF0000"/>
                </a:solidFill>
              </a:rPr>
              <a:t>Question: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Does using 3.5-km grid-spacing noticeably improve or degrade forecast quality relative to 3-km? </a:t>
            </a:r>
          </a:p>
        </p:txBody>
      </p:sp>
    </p:spTree>
    <p:extLst>
      <p:ext uri="{BB962C8B-B14F-4D97-AF65-F5344CB8AC3E}">
        <p14:creationId xmlns:p14="http://schemas.microsoft.com/office/powerpoint/2010/main" val="428524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566081" y="16207"/>
            <a:ext cx="6284794" cy="8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-US" sz="2550" b="1" dirty="0"/>
              <a:t>MPAS Regional vs. Global CAM</a:t>
            </a:r>
            <a:endParaRPr sz="25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DADCD-4708-3794-F419-3D0A8DD4B88D}"/>
              </a:ext>
            </a:extLst>
          </p:cNvPr>
          <p:cNvSpPr txBox="1"/>
          <p:nvPr/>
        </p:nvSpPr>
        <p:spPr>
          <a:xfrm>
            <a:off x="300163" y="1615478"/>
            <a:ext cx="82577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050" b="1" u="sng" dirty="0">
                <a:solidFill>
                  <a:srgbClr val="FF0000"/>
                </a:solidFill>
              </a:rPr>
              <a:t>Result:</a:t>
            </a:r>
            <a:r>
              <a:rPr lang="en-US" sz="1050" dirty="0"/>
              <a:t>  Almost impossible to distinguish between regional and global CAM configurations.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BF65D-647A-8B52-136B-637FFA545F38}"/>
              </a:ext>
            </a:extLst>
          </p:cNvPr>
          <p:cNvSpPr txBox="1"/>
          <p:nvPr/>
        </p:nvSpPr>
        <p:spPr>
          <a:xfrm>
            <a:off x="297133" y="750120"/>
            <a:ext cx="82607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500" b="1" u="sng" dirty="0">
                <a:solidFill>
                  <a:srgbClr val="FF0000"/>
                </a:solidFill>
              </a:rPr>
              <a:t>Question:</a:t>
            </a:r>
            <a:r>
              <a:rPr lang="en-US" sz="1500" dirty="0">
                <a:solidFill>
                  <a:srgbClr val="FF0000"/>
                </a:solidFill>
              </a:rPr>
              <a:t>  </a:t>
            </a:r>
            <a:r>
              <a:rPr lang="en-US" sz="1500" dirty="0"/>
              <a:t>Does a uniform 3-km grid-spacing global CAM provide any advantage relative to a similarly configured model with a coarser global mesh locally refined to 3-km grid-spacing over the CONUS?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0D74CBE-0A69-00E7-D2A6-7D770A105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4258" r="9259" b="7686"/>
          <a:stretch/>
        </p:blipFill>
        <p:spPr bwMode="auto">
          <a:xfrm>
            <a:off x="182832" y="2209800"/>
            <a:ext cx="313994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69736C-0AA3-D8C6-5F39-AB00C2E4E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1862" y="2720927"/>
            <a:ext cx="5434013" cy="18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566081" y="16207"/>
            <a:ext cx="6284794" cy="82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-US" sz="2550" b="1" dirty="0"/>
              <a:t>NSF NCAR Extended Range MPAS Ensemble</a:t>
            </a:r>
            <a:endParaRPr sz="25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2B786-63F5-FC21-5116-7068902C3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9239"/>
            <a:ext cx="7001335" cy="3509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1E4EA-BEC0-693E-64DF-C5634B39305C}"/>
              </a:ext>
            </a:extLst>
          </p:cNvPr>
          <p:cNvSpPr txBox="1"/>
          <p:nvPr/>
        </p:nvSpPr>
        <p:spPr>
          <a:xfrm>
            <a:off x="194852" y="871722"/>
            <a:ext cx="8603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500" b="1" u="sng" dirty="0">
                <a:solidFill>
                  <a:srgbClr val="FF0000"/>
                </a:solidFill>
              </a:rPr>
              <a:t>Question: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Can extended range CAM ensembles provide value relative to GEFS when used in ML algorithms?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93BCA-533B-1E19-AE88-C00D44CEC272}"/>
              </a:ext>
            </a:extLst>
          </p:cNvPr>
          <p:cNvSpPr txBox="1"/>
          <p:nvPr/>
        </p:nvSpPr>
        <p:spPr>
          <a:xfrm>
            <a:off x="7001335" y="2093416"/>
            <a:ext cx="207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200" dirty="0"/>
              <a:t>CAM and GEFS subjective ratings at Days 3-5 were similar.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200" dirty="0"/>
              <a:t>Some days CAM did better; other days GEFS did better.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9F278-C801-C625-CF2C-2BDDE211B3EE}"/>
              </a:ext>
            </a:extLst>
          </p:cNvPr>
          <p:cNvSpPr txBox="1"/>
          <p:nvPr/>
        </p:nvSpPr>
        <p:spPr>
          <a:xfrm>
            <a:off x="2910114" y="1304609"/>
            <a:ext cx="2951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Day 5 Severe Weather Forecasts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0E8945-DB93-2414-2F3D-4D93EB9D5555}"/>
              </a:ext>
            </a:extLst>
          </p:cNvPr>
          <p:cNvSpPr/>
          <p:nvPr/>
        </p:nvSpPr>
        <p:spPr>
          <a:xfrm rot="19193678">
            <a:off x="2622459" y="1905643"/>
            <a:ext cx="613248" cy="1308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F13514-DC6D-3AAC-B38E-0D040E0F50A5}"/>
              </a:ext>
            </a:extLst>
          </p:cNvPr>
          <p:cNvSpPr/>
          <p:nvPr/>
        </p:nvSpPr>
        <p:spPr>
          <a:xfrm rot="19193678">
            <a:off x="5252214" y="1917361"/>
            <a:ext cx="613248" cy="1308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3CA8F-3F02-0BA0-FE53-7A3EC20E71A1}"/>
              </a:ext>
            </a:extLst>
          </p:cNvPr>
          <p:cNvSpPr txBox="1"/>
          <p:nvPr/>
        </p:nvSpPr>
        <p:spPr>
          <a:xfrm>
            <a:off x="3670646" y="2139582"/>
            <a:ext cx="1146629" cy="553998"/>
          </a:xfrm>
          <a:prstGeom prst="rect">
            <a:avLst/>
          </a:prstGeom>
          <a:solidFill>
            <a:schemeClr val="lt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Corridor of LSRs better captured with GEFS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D4C561-143D-5CAF-59F3-536F316DB7C3}"/>
              </a:ext>
            </a:extLst>
          </p:cNvPr>
          <p:cNvSpPr/>
          <p:nvPr/>
        </p:nvSpPr>
        <p:spPr>
          <a:xfrm>
            <a:off x="2296866" y="4047653"/>
            <a:ext cx="613248" cy="587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EE9632-98EF-15CC-B671-ABA5BEF805FD}"/>
              </a:ext>
            </a:extLst>
          </p:cNvPr>
          <p:cNvSpPr/>
          <p:nvPr/>
        </p:nvSpPr>
        <p:spPr>
          <a:xfrm>
            <a:off x="4902758" y="4047653"/>
            <a:ext cx="613248" cy="587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E40C2-4BD9-E2DA-025C-64B4FE588204}"/>
              </a:ext>
            </a:extLst>
          </p:cNvPr>
          <p:cNvSpPr txBox="1"/>
          <p:nvPr/>
        </p:nvSpPr>
        <p:spPr>
          <a:xfrm>
            <a:off x="3561849" y="4047653"/>
            <a:ext cx="1146629" cy="553998"/>
          </a:xfrm>
          <a:prstGeom prst="rect">
            <a:avLst/>
          </a:prstGeom>
          <a:solidFill>
            <a:schemeClr val="lt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LSRs in NE CO better captured with CAM</a:t>
            </a:r>
          </a:p>
        </p:txBody>
      </p:sp>
    </p:spTree>
    <p:extLst>
      <p:ext uri="{BB962C8B-B14F-4D97-AF65-F5344CB8AC3E}">
        <p14:creationId xmlns:p14="http://schemas.microsoft.com/office/powerpoint/2010/main" val="93266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654080" y="56099"/>
            <a:ext cx="6453378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" sz="3000" b="1" dirty="0"/>
              <a:t>SFE 2025 Takeaways</a:t>
            </a:r>
            <a:endParaRPr sz="300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4BBC2-EF47-37AC-7253-3C3FADA444FE}"/>
              </a:ext>
            </a:extLst>
          </p:cNvPr>
          <p:cNvSpPr txBox="1"/>
          <p:nvPr/>
        </p:nvSpPr>
        <p:spPr>
          <a:xfrm>
            <a:off x="128343" y="895955"/>
            <a:ext cx="5227427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Deterministic MPAS configurations performed very well and were consistently ranked as good as or better than the HRRR. </a:t>
            </a:r>
          </a:p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were discrepancies in objective verification statistics. We need to dig deeper to learn why.</a:t>
            </a:r>
          </a:p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</a:rPr>
              <a:t>What’s next?</a:t>
            </a:r>
          </a:p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</a:rPr>
              <a:t>MPAS-based WoFS in development (P. Skinner’s presentation). Real-time testing planned for Spring 2026.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91A52-64F4-8102-19BE-83F1BDB27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228" y="3328096"/>
            <a:ext cx="2595523" cy="1733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3D1BD-032D-6D45-609B-B0482DBAA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07" y="3309938"/>
            <a:ext cx="1160456" cy="1751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03964-F070-D07B-C785-A0E38827A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137" y="3328096"/>
            <a:ext cx="2423380" cy="1733045"/>
          </a:xfrm>
          <a:prstGeom prst="rect">
            <a:avLst/>
          </a:prstGeom>
        </p:spPr>
      </p:pic>
      <p:pic>
        <p:nvPicPr>
          <p:cNvPr id="9" name="Google Shape;72;p15" descr="25553242184_91f214e66e_h.jpg">
            <a:extLst>
              <a:ext uri="{FF2B5EF4-FFF2-40B4-BE49-F238E27FC236}">
                <a16:creationId xmlns:a16="http://schemas.microsoft.com/office/drawing/2014/main" id="{8D43B10B-D3ED-514D-56A2-7869868178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1445"/>
          <a:stretch/>
        </p:blipFill>
        <p:spPr>
          <a:xfrm>
            <a:off x="6739983" y="3118919"/>
            <a:ext cx="2086095" cy="194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C2ABD-FB63-31AC-E964-1969B133D7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02"/>
          <a:stretch/>
        </p:blipFill>
        <p:spPr>
          <a:xfrm>
            <a:off x="6021363" y="1158058"/>
            <a:ext cx="1736523" cy="1733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7C0A8B-F961-2B38-834D-5B9D0AE1AE36}"/>
              </a:ext>
            </a:extLst>
          </p:cNvPr>
          <p:cNvSpPr txBox="1"/>
          <p:nvPr/>
        </p:nvSpPr>
        <p:spPr>
          <a:xfrm>
            <a:off x="5623893" y="76109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SFE 2025 Final 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D6B12-C598-E68A-B9FC-63D074E349E4}"/>
              </a:ext>
            </a:extLst>
          </p:cNvPr>
          <p:cNvSpPr txBox="1"/>
          <p:nvPr/>
        </p:nvSpPr>
        <p:spPr>
          <a:xfrm>
            <a:off x="2286000" y="241876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5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547200" y="549467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2550" dirty="0"/>
              <a:t>2025 NOAA/HWT Spring Forecasting Experiment</a:t>
            </a:r>
            <a:endParaRPr sz="2550" dirty="0"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76199" y="1039021"/>
            <a:ext cx="8906933" cy="6809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390522" indent="-257175">
              <a:buSzPts val="1500"/>
              <a:buFont typeface="Wingdings" pitchFamily="2" charset="2"/>
              <a:buChar char="Ø"/>
            </a:pPr>
            <a:r>
              <a:rPr lang="en-US" sz="1725" dirty="0"/>
              <a:t>SFEs are five-week experiments jointly organized and facilitated by SPC and NSSL</a:t>
            </a:r>
          </a:p>
          <a:p>
            <a:pPr marL="390522" indent="-257175">
              <a:buSzPts val="1500"/>
              <a:buFont typeface="Wingdings" pitchFamily="2" charset="2"/>
              <a:buChar char="Ø"/>
            </a:pPr>
            <a:r>
              <a:rPr lang="en-US" sz="1725" dirty="0"/>
              <a:t>The 2025 SFE was </a:t>
            </a:r>
            <a:r>
              <a:rPr lang="en-US" sz="1725" i="1" dirty="0"/>
              <a:t>hybrid </a:t>
            </a:r>
            <a:r>
              <a:rPr lang="en-US" sz="1725" dirty="0"/>
              <a:t>with 75 remote and 56 in-person participants. </a:t>
            </a:r>
          </a:p>
        </p:txBody>
      </p:sp>
      <p:sp>
        <p:nvSpPr>
          <p:cNvPr id="98" name="Google Shape;98;p16"/>
          <p:cNvSpPr txBox="1"/>
          <p:nvPr/>
        </p:nvSpPr>
        <p:spPr>
          <a:xfrm>
            <a:off x="5953375" y="1650157"/>
            <a:ext cx="3278436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1500" b="1" dirty="0"/>
              <a:t>HWT SFE Model Contributions</a:t>
            </a:r>
            <a:r>
              <a:rPr lang="en" sz="1500" dirty="0"/>
              <a:t> </a:t>
            </a:r>
            <a:endParaRPr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B60AB-CC51-9696-D43A-1EC3F48E0E82}"/>
              </a:ext>
            </a:extLst>
          </p:cNvPr>
          <p:cNvSpPr txBox="1"/>
          <p:nvPr/>
        </p:nvSpPr>
        <p:spPr>
          <a:xfrm>
            <a:off x="146935" y="1908158"/>
            <a:ext cx="5806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ts val="1500"/>
            </a:pPr>
            <a:r>
              <a:rPr lang="en-US" sz="1500" b="1" u="sng" dirty="0"/>
              <a:t>SFE Goals include:</a:t>
            </a:r>
          </a:p>
          <a:p>
            <a:pPr indent="-323842" defTabSz="342900">
              <a:buSzPts val="1500"/>
              <a:buFont typeface="Arial" panose="020B0604020202020204" pitchFamily="34" charset="0"/>
              <a:buChar char="•"/>
            </a:pPr>
            <a:r>
              <a:rPr lang="en-US" sz="1200" dirty="0"/>
              <a:t>Testing &amp; evaluation of emerging technologies for severe weather prediction</a:t>
            </a:r>
          </a:p>
          <a:p>
            <a:pPr indent="-323842">
              <a:buSzPts val="1500"/>
              <a:buFont typeface="Arial" panose="020B0604020202020204" pitchFamily="34" charset="0"/>
              <a:buChar char="•"/>
            </a:pPr>
            <a:r>
              <a:rPr lang="en-US" sz="1200" dirty="0"/>
              <a:t>Accelerating R2O; developing &amp; strengthening O2R pathways</a:t>
            </a:r>
          </a:p>
          <a:p>
            <a:pPr indent="-323842">
              <a:buSzPts val="1500"/>
              <a:buFont typeface="Arial" panose="020B0604020202020204" pitchFamily="34" charset="0"/>
              <a:buChar char="•"/>
            </a:pPr>
            <a:r>
              <a:rPr lang="en-US" sz="1200" dirty="0"/>
              <a:t>Facilitating experiments to: </a:t>
            </a:r>
            <a:r>
              <a:rPr lang="en-US" sz="1200" b="1" i="1" dirty="0">
                <a:solidFill>
                  <a:srgbClr val="FF0000"/>
                </a:solidFill>
              </a:rPr>
              <a:t>optimize deterministic and ensemble CAMs informing Unified Forecast System Development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dirty="0"/>
              <a:t>[using Community Leveraged Ensemble (CLUE) framework].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97A686-633C-8AE3-7E90-D51DD0D26960}"/>
                  </a:ext>
                </a:extLst>
              </p:cNvPr>
              <p:cNvSpPr txBox="1"/>
              <p:nvPr/>
            </p:nvSpPr>
            <p:spPr>
              <a:xfrm>
                <a:off x="76199" y="3438261"/>
                <a:ext cx="7246257" cy="15773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50" indent="-6350">
                  <a:spcAft>
                    <a:spcPts val="600"/>
                  </a:spcAft>
                  <a:buSzPts val="1500"/>
                </a:pPr>
                <a:r>
                  <a:rPr lang="en-US" sz="1500" b="1" u="sng" dirty="0"/>
                  <a:t>Model for Prediction Across Scales (MPAS)</a:t>
                </a:r>
              </a:p>
              <a:p>
                <a:pPr marL="325438" indent="-325438">
                  <a:buSzPts val="1500"/>
                  <a:buFont typeface="Wingdings" pitchFamily="2" charset="2"/>
                  <a:buChar char="Ø"/>
                </a:pPr>
                <a:r>
                  <a:rPr lang="en-US" sz="1275" dirty="0"/>
                  <a:t>SFE 2025 included MPAS configurations from NSSL, GSL, &amp; NCAR.   </a:t>
                </a:r>
              </a:p>
              <a:p>
                <a:pPr marL="325438" indent="-325438">
                  <a:buSzPts val="1500"/>
                  <a:buFont typeface="Wingdings" pitchFamily="2" charset="2"/>
                  <a:buChar char="Ø"/>
                </a:pPr>
                <a:r>
                  <a:rPr lang="en-US" sz="1275" dirty="0"/>
                  <a:t>Motivation: MPAS replacing WRF in NSSL’s Warn-on-Forecast System (WoFS) &amp; FV3 in RRFSv2. </a:t>
                </a:r>
              </a:p>
              <a:p>
                <a:pPr marL="325438" indent="-325438">
                  <a:buSzPts val="1500"/>
                  <a:buFont typeface="Wingdings" pitchFamily="2" charset="2"/>
                  <a:buChar char="Ø"/>
                </a:pPr>
                <a:r>
                  <a:rPr lang="en-US" sz="1275" dirty="0"/>
                  <a:t>A model is needed that accommodates (1) grid-spacing refinements (i.e., </a:t>
                </a:r>
                <a14:m>
                  <m:oMath xmlns:m="http://schemas.openxmlformats.org/officeDocument/2006/math">
                    <m:r>
                      <a:rPr lang="en-US" sz="12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" sz="1275" dirty="0"/>
                  <a:t>1-km), (2) DA advances, and (3) fits within NOAA’s UFS.  </a:t>
                </a:r>
              </a:p>
              <a:p>
                <a:pPr marL="325438" indent="-325438">
                  <a:buSzPts val="1500"/>
                  <a:buFont typeface="Wingdings" pitchFamily="2" charset="2"/>
                  <a:buChar char="Ø"/>
                </a:pPr>
                <a:r>
                  <a:rPr lang="en" sz="1275" dirty="0"/>
                  <a:t>SFE 2025 marks the 3rd year of MPAS evaluations, building on success of previous years.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97A686-633C-8AE3-7E90-D51DD0D26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3438261"/>
                <a:ext cx="7246257" cy="1577355"/>
              </a:xfrm>
              <a:prstGeom prst="rect">
                <a:avLst/>
              </a:prstGeom>
              <a:blipFill>
                <a:blip r:embed="rId3"/>
                <a:stretch>
                  <a:fillRect l="-350" t="-794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C485EC47-F9FC-7803-5682-E06FC70F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79" y="1963909"/>
            <a:ext cx="2889286" cy="183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1455738" y="84529"/>
            <a:ext cx="6624775" cy="6857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2250" b="1" dirty="0">
                <a:latin typeface="Arial" panose="020B0604020202020204" pitchFamily="34" charset="0"/>
                <a:cs typeface="Arial" panose="020B0604020202020204" pitchFamily="34" charset="0"/>
              </a:rPr>
              <a:t>SFE 2025 featured average severe weather activity</a:t>
            </a:r>
            <a:endParaRPr sz="2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Google Shape;91;p16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B99649C-427A-10E5-E4B4-7CEEE570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4601"/>
            <a:ext cx="3580871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87C56A1-09A8-0BD2-3BD9-CE61AB45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7" y="2571750"/>
            <a:ext cx="3538535" cy="23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61CEA9A-0A39-909A-2116-592C83F0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12" y="958696"/>
            <a:ext cx="3668316" cy="24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FA02FB-6F77-2028-1CA3-93CDE7F59594}"/>
              </a:ext>
            </a:extLst>
          </p:cNvPr>
          <p:cNvSpPr/>
          <p:nvPr/>
        </p:nvSpPr>
        <p:spPr>
          <a:xfrm>
            <a:off x="1371600" y="1943100"/>
            <a:ext cx="309563" cy="1390650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372311-0C30-0838-CE3C-7450CBCE1138}"/>
              </a:ext>
            </a:extLst>
          </p:cNvPr>
          <p:cNvSpPr/>
          <p:nvPr/>
        </p:nvSpPr>
        <p:spPr>
          <a:xfrm>
            <a:off x="3543300" y="3397090"/>
            <a:ext cx="309563" cy="1390650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3FEDC-BC7D-3EDD-FEED-59F029EDBB05}"/>
              </a:ext>
            </a:extLst>
          </p:cNvPr>
          <p:cNvSpPr/>
          <p:nvPr/>
        </p:nvSpPr>
        <p:spPr>
          <a:xfrm>
            <a:off x="6548437" y="1876425"/>
            <a:ext cx="309563" cy="1390650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11CE2-806F-689C-A9D7-B41B982047DC}"/>
              </a:ext>
            </a:extLst>
          </p:cNvPr>
          <p:cNvSpPr txBox="1"/>
          <p:nvPr/>
        </p:nvSpPr>
        <p:spPr>
          <a:xfrm>
            <a:off x="1335703" y="1943100"/>
            <a:ext cx="429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0AEFC-7D2F-8AD5-9EC0-CEE6C3602A46}"/>
              </a:ext>
            </a:extLst>
          </p:cNvPr>
          <p:cNvSpPr txBox="1"/>
          <p:nvPr/>
        </p:nvSpPr>
        <p:spPr>
          <a:xfrm>
            <a:off x="3507403" y="3389233"/>
            <a:ext cx="429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SFE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74A49-3E09-F7F3-E45A-0CBEC16CFBDB}"/>
              </a:ext>
            </a:extLst>
          </p:cNvPr>
          <p:cNvSpPr txBox="1"/>
          <p:nvPr/>
        </p:nvSpPr>
        <p:spPr>
          <a:xfrm>
            <a:off x="6512541" y="1843087"/>
            <a:ext cx="429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1EB24-6EAF-D5A1-9717-DD24B020829C}"/>
              </a:ext>
            </a:extLst>
          </p:cNvPr>
          <p:cNvSpPr txBox="1"/>
          <p:nvPr/>
        </p:nvSpPr>
        <p:spPr>
          <a:xfrm>
            <a:off x="6132419" y="3747814"/>
            <a:ext cx="294133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Wingdings" pitchFamily="2" charset="2"/>
              <a:buChar char="Ø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Cumulative severe weather reports</a:t>
            </a:r>
          </a:p>
          <a:p>
            <a:pPr marL="214313" indent="-214313" defTabSz="685800">
              <a:buClrTx/>
              <a:buFont typeface="Wingdings" pitchFamily="2" charset="2"/>
              <a:buChar char="Ø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Box around SFE period.</a:t>
            </a:r>
          </a:p>
          <a:p>
            <a:pPr marL="214313" indent="-214313" defTabSz="685800">
              <a:buClrTx/>
              <a:buFont typeface="Wingdings" pitchFamily="2" charset="2"/>
              <a:buChar char="Ø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Above average activity for the year, but mainly from March and April.</a:t>
            </a:r>
          </a:p>
          <a:p>
            <a:pPr marL="214313" indent="-214313" defTabSz="685800">
              <a:buClrTx/>
              <a:buFont typeface="Wingdings" pitchFamily="2" charset="2"/>
              <a:buChar char="Ø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SFE period was average.</a:t>
            </a:r>
          </a:p>
        </p:txBody>
      </p:sp>
    </p:spTree>
    <p:extLst>
      <p:ext uri="{BB962C8B-B14F-4D97-AF65-F5344CB8AC3E}">
        <p14:creationId xmlns:p14="http://schemas.microsoft.com/office/powerpoint/2010/main" val="343010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620470" y="71667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3000" dirty="0"/>
              <a:t>SFE 2025 MPAS configurations</a:t>
            </a:r>
            <a:endParaRPr sz="3000" dirty="0"/>
          </a:p>
        </p:txBody>
      </p:sp>
      <p:pic>
        <p:nvPicPr>
          <p:cNvPr id="91" name="Google Shape;91;p16" descr="spc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descr="nssl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805D96-9997-D4A4-3131-E255CF0AF105}"/>
              </a:ext>
            </a:extLst>
          </p:cNvPr>
          <p:cNvSpPr txBox="1"/>
          <p:nvPr/>
        </p:nvSpPr>
        <p:spPr>
          <a:xfrm>
            <a:off x="145697" y="3165632"/>
            <a:ext cx="5521677" cy="1951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u="sng" dirty="0"/>
              <a:t>NSSL: Three unique regional configurations initialized at 00 &amp; 12Z.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Two initialized from the HRRR with Thompson and NSSL microphysics. </a:t>
            </a:r>
          </a:p>
          <a:p>
            <a:pPr marL="214313" indent="-214313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125" dirty="0"/>
              <a:t>One initialized from RRFS with Thompson microphysics. </a:t>
            </a:r>
          </a:p>
          <a:p>
            <a:r>
              <a:rPr lang="en-US" sz="1125" b="1" u="sng" dirty="0"/>
              <a:t>GSL: Two unique regional configurations 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GSL-MPAS-RRFS: RRFSv2 Development System</a:t>
            </a:r>
          </a:p>
          <a:p>
            <a:pPr marL="214313" indent="-214313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125" dirty="0"/>
              <a:t>GSL-MPAS3.5: Grid-spacing sensitivity experiment</a:t>
            </a:r>
          </a:p>
          <a:p>
            <a:r>
              <a:rPr lang="en-US" sz="1125" b="1" u="sng" dirty="0"/>
              <a:t>NCAR: 8-member ensemble, and global CAM experiment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NCAR-MPAS: GEFS initialized, CONUS refined mesh ensemble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NCAR-</a:t>
            </a:r>
            <a:r>
              <a:rPr lang="en-US" sz="1125" dirty="0" err="1"/>
              <a:t>MPASgbl</a:t>
            </a:r>
            <a:r>
              <a:rPr lang="en-US" sz="1125" dirty="0"/>
              <a:t>: Global 3-km grid-mesh initialized from GFS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NCAR-</a:t>
            </a:r>
            <a:r>
              <a:rPr lang="en-US" sz="1125" dirty="0" err="1"/>
              <a:t>MPASctl</a:t>
            </a:r>
            <a:r>
              <a:rPr lang="en-US" sz="1125" dirty="0"/>
              <a:t>: control run with regional 3-km mesh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30B28-38B3-C622-2A96-91C73F5EE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98" y="794875"/>
            <a:ext cx="5521677" cy="23566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B672F3-061F-A481-5714-F7D289356E74}"/>
              </a:ext>
            </a:extLst>
          </p:cNvPr>
          <p:cNvSpPr/>
          <p:nvPr/>
        </p:nvSpPr>
        <p:spPr>
          <a:xfrm>
            <a:off x="190500" y="1695450"/>
            <a:ext cx="5429250" cy="533400"/>
          </a:xfrm>
          <a:prstGeom prst="rect">
            <a:avLst/>
          </a:prstGeom>
          <a:solidFill>
            <a:srgbClr val="FFFF00">
              <a:alpha val="2502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44D759-E0BD-8036-1670-B659119EE842}"/>
              </a:ext>
            </a:extLst>
          </p:cNvPr>
          <p:cNvSpPr/>
          <p:nvPr/>
        </p:nvSpPr>
        <p:spPr>
          <a:xfrm>
            <a:off x="190500" y="2596026"/>
            <a:ext cx="5429250" cy="494837"/>
          </a:xfrm>
          <a:prstGeom prst="rect">
            <a:avLst/>
          </a:prstGeom>
          <a:solidFill>
            <a:srgbClr val="FFFF00">
              <a:alpha val="2502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80D0D6-A7AA-8589-BA4D-53CE8A4A0831}"/>
              </a:ext>
            </a:extLst>
          </p:cNvPr>
          <p:cNvSpPr txBox="1"/>
          <p:nvPr/>
        </p:nvSpPr>
        <p:spPr>
          <a:xfrm>
            <a:off x="4244619" y="689456"/>
            <a:ext cx="14446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MPAS configurations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3C729-17A2-C11D-D14A-E7FBCD44C5FC}"/>
              </a:ext>
            </a:extLst>
          </p:cNvPr>
          <p:cNvSpPr/>
          <p:nvPr/>
        </p:nvSpPr>
        <p:spPr>
          <a:xfrm>
            <a:off x="3662362" y="737468"/>
            <a:ext cx="557213" cy="180975"/>
          </a:xfrm>
          <a:prstGeom prst="rect">
            <a:avLst/>
          </a:prstGeom>
          <a:solidFill>
            <a:srgbClr val="FFFF00">
              <a:alpha val="2502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3DEED-11CD-3176-1793-19F600F40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178" y="974191"/>
            <a:ext cx="2474154" cy="1869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076583-2627-0E29-8FBD-AC2F044DA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3075" y="3084209"/>
            <a:ext cx="2472606" cy="19616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8D26C2-477C-B455-EE99-56F4003E3302}"/>
              </a:ext>
            </a:extLst>
          </p:cNvPr>
          <p:cNvSpPr txBox="1"/>
          <p:nvPr/>
        </p:nvSpPr>
        <p:spPr>
          <a:xfrm>
            <a:off x="6567103" y="2874512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cams.nssl.noaa.gov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DB9BC-CB6B-76C2-D9D7-581209152D1C}"/>
              </a:ext>
            </a:extLst>
          </p:cNvPr>
          <p:cNvSpPr txBox="1"/>
          <p:nvPr/>
        </p:nvSpPr>
        <p:spPr>
          <a:xfrm>
            <a:off x="6671470" y="713658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ensemble.ucar.edu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8927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1864625" y="112508"/>
            <a:ext cx="541475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SFE 2025 Evaluations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Google Shape;91;p16" descr="spc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descr="nssl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CC9778-5459-BB05-EBB9-5DD4386DC309}"/>
              </a:ext>
            </a:extLst>
          </p:cNvPr>
          <p:cNvSpPr/>
          <p:nvPr/>
        </p:nvSpPr>
        <p:spPr>
          <a:xfrm>
            <a:off x="616967" y="902415"/>
            <a:ext cx="433650" cy="2390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BBB91-AF62-087D-D23E-52525CAFE6A6}"/>
              </a:ext>
            </a:extLst>
          </p:cNvPr>
          <p:cNvSpPr txBox="1"/>
          <p:nvPr/>
        </p:nvSpPr>
        <p:spPr>
          <a:xfrm>
            <a:off x="1140719" y="862145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MPAS-related evaluations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50934-F480-FC4D-DF2A-4EB274228FC2}"/>
              </a:ext>
            </a:extLst>
          </p:cNvPr>
          <p:cNvSpPr/>
          <p:nvPr/>
        </p:nvSpPr>
        <p:spPr>
          <a:xfrm>
            <a:off x="4355175" y="932455"/>
            <a:ext cx="433650" cy="23908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1C1E7-98C8-DCB8-A469-702CD251D604}"/>
              </a:ext>
            </a:extLst>
          </p:cNvPr>
          <p:cNvSpPr txBox="1"/>
          <p:nvPr/>
        </p:nvSpPr>
        <p:spPr>
          <a:xfrm>
            <a:off x="4830618" y="86527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Evaluations presented herein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A69E1B-3BC3-4A90-C991-6FEE29D655B0}"/>
              </a:ext>
            </a:extLst>
          </p:cNvPr>
          <p:cNvGraphicFramePr>
            <a:graphicFrameLocks noGrp="1"/>
          </p:cNvGraphicFramePr>
          <p:nvPr/>
        </p:nvGraphicFramePr>
        <p:xfrm>
          <a:off x="471487" y="1273579"/>
          <a:ext cx="8091488" cy="3430493"/>
        </p:xfrm>
        <a:graphic>
          <a:graphicData uri="http://schemas.openxmlformats.org/drawingml/2006/table">
            <a:tbl>
              <a:tblPr/>
              <a:tblGrid>
                <a:gridCol w="1905847">
                  <a:extLst>
                    <a:ext uri="{9D8B030D-6E8A-4147-A177-3AD203B41FA5}">
                      <a16:colId xmlns:a16="http://schemas.microsoft.com/office/drawing/2014/main" val="413215910"/>
                    </a:ext>
                  </a:extLst>
                </a:gridCol>
                <a:gridCol w="1564800">
                  <a:extLst>
                    <a:ext uri="{9D8B030D-6E8A-4147-A177-3AD203B41FA5}">
                      <a16:colId xmlns:a16="http://schemas.microsoft.com/office/drawing/2014/main" val="2048735939"/>
                    </a:ext>
                  </a:extLst>
                </a:gridCol>
                <a:gridCol w="1544738">
                  <a:extLst>
                    <a:ext uri="{9D8B030D-6E8A-4147-A177-3AD203B41FA5}">
                      <a16:colId xmlns:a16="http://schemas.microsoft.com/office/drawing/2014/main" val="4004804063"/>
                    </a:ext>
                  </a:extLst>
                </a:gridCol>
                <a:gridCol w="1464492">
                  <a:extLst>
                    <a:ext uri="{9D8B030D-6E8A-4147-A177-3AD203B41FA5}">
                      <a16:colId xmlns:a16="http://schemas.microsoft.com/office/drawing/2014/main" val="624526859"/>
                    </a:ext>
                  </a:extLst>
                </a:gridCol>
                <a:gridCol w="1611611">
                  <a:extLst>
                    <a:ext uri="{9D8B030D-6E8A-4147-A177-3AD203B41FA5}">
                      <a16:colId xmlns:a16="http://schemas.microsoft.com/office/drawing/2014/main" val="728962801"/>
                    </a:ext>
                  </a:extLst>
                </a:gridCol>
              </a:tblGrid>
              <a:tr h="52190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(D)eterministic CAMS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CAM (E)nsembles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(C)alibrated Guidance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(A)nalyses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(A)rtificial (I)ntelligence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127199"/>
                  </a:ext>
                </a:extLst>
              </a:tr>
              <a:tr h="38616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D1: Day 1 Deterministic Flagships</a:t>
                      </a:r>
                      <a:endParaRPr lang="en-US" sz="1200" dirty="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E1 &amp; E2: Day 1 REFS vs. HREF</a:t>
                      </a:r>
                      <a:endParaRPr lang="en-US" sz="1200" dirty="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C1: Medium-Range GEFS Severe ML guidance</a:t>
                      </a:r>
                      <a:endParaRPr lang="en-US" sz="1200" dirty="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A1: Mesoscale Analysis Background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AI1: Global NWP Emulators: GFS ICs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199984"/>
                  </a:ext>
                </a:extLst>
              </a:tr>
              <a:tr h="3390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D2: Day 2 Deterministic Flagships</a:t>
                      </a:r>
                      <a:endParaRPr lang="en-US" sz="1200" dirty="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E3: Day 2 REFS vs. HREF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C2: Medium-Range CAM Severe ML guidance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A2: Upscale Mesoscale Analysis Background 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AI2: Global NWP Emulators: EC ICs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698765"/>
                  </a:ext>
                </a:extLst>
              </a:tr>
              <a:tr h="4139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D3: Day 3 Deterministic Flagships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A3. Storm-Scale Analysis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AI3: Global NWP Emulators: IC Comparison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690638"/>
                  </a:ext>
                </a:extLst>
              </a:tr>
              <a:tr h="36188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D4: 00Z RRFS vs. Operational CAMs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AI4: Global Ensemble NWP Emulator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662389"/>
                  </a:ext>
                </a:extLst>
              </a:tr>
              <a:tr h="3390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D5: 12Z RRFS vs. Operational CAMs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AI5: WoFSCast vs. WoFS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946680"/>
                  </a:ext>
                </a:extLst>
              </a:tr>
              <a:tr h="3390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D6: RRFS vs. HRRR Data Assimilation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051489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D7: MPAS Resolution Sensitivity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579456"/>
                  </a:ext>
                </a:extLst>
              </a:tr>
              <a:tr h="3390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D8: Day 2 Regional vs. Global CAM configurations</a:t>
                      </a:r>
                      <a:endParaRPr lang="en-US" sz="1200">
                        <a:effectLst/>
                      </a:endParaRPr>
                    </a:p>
                  </a:txBody>
                  <a:tcPr marL="64701" marR="64701" marT="32351" marB="32351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</a:txBody>
                  <a:tcPr marL="64701" marR="64701" marT="32351" marB="32351">
                    <a:lnL>
                      <a:noFill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11529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2FEC1D9F-C4FA-39B9-BD31-9688F17D0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6" y="1332385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7DF822-6AFD-1F28-E2C9-CFE26C96989D}"/>
              </a:ext>
            </a:extLst>
          </p:cNvPr>
          <p:cNvSpPr/>
          <p:nvPr/>
        </p:nvSpPr>
        <p:spPr>
          <a:xfrm>
            <a:off x="471488" y="1768567"/>
            <a:ext cx="1828800" cy="11556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D0755B-1FDA-C77E-0ED5-5905137F812A}"/>
              </a:ext>
            </a:extLst>
          </p:cNvPr>
          <p:cNvSpPr/>
          <p:nvPr/>
        </p:nvSpPr>
        <p:spPr>
          <a:xfrm>
            <a:off x="471488" y="4071256"/>
            <a:ext cx="1828800" cy="6328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856E02-79F8-FE4E-A6AF-491236B18168}"/>
              </a:ext>
            </a:extLst>
          </p:cNvPr>
          <p:cNvSpPr/>
          <p:nvPr/>
        </p:nvSpPr>
        <p:spPr>
          <a:xfrm>
            <a:off x="3948113" y="2143125"/>
            <a:ext cx="1438275" cy="42862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D0075-A30C-8DC4-7AC7-1B5F4AE030F9}"/>
              </a:ext>
            </a:extLst>
          </p:cNvPr>
          <p:cNvSpPr/>
          <p:nvPr/>
        </p:nvSpPr>
        <p:spPr>
          <a:xfrm>
            <a:off x="485907" y="1794747"/>
            <a:ext cx="1814381" cy="412873"/>
          </a:xfrm>
          <a:prstGeom prst="rect">
            <a:avLst/>
          </a:prstGeom>
          <a:solidFill>
            <a:srgbClr val="FFFF00">
              <a:alpha val="3546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173FD-5123-FB3F-1835-FFD45F63D3A1}"/>
              </a:ext>
            </a:extLst>
          </p:cNvPr>
          <p:cNvSpPr/>
          <p:nvPr/>
        </p:nvSpPr>
        <p:spPr>
          <a:xfrm>
            <a:off x="485907" y="4071257"/>
            <a:ext cx="1814381" cy="671786"/>
          </a:xfrm>
          <a:prstGeom prst="rect">
            <a:avLst/>
          </a:prstGeom>
          <a:solidFill>
            <a:srgbClr val="FFFF00">
              <a:alpha val="3546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1822D-D76E-6C74-C4FF-6655F439021D}"/>
              </a:ext>
            </a:extLst>
          </p:cNvPr>
          <p:cNvSpPr/>
          <p:nvPr/>
        </p:nvSpPr>
        <p:spPr>
          <a:xfrm>
            <a:off x="485907" y="1794748"/>
            <a:ext cx="1814381" cy="346248"/>
          </a:xfrm>
          <a:prstGeom prst="rect">
            <a:avLst/>
          </a:prstGeom>
          <a:solidFill>
            <a:srgbClr val="FFFF00">
              <a:alpha val="3546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151B91-59AB-8625-1A2B-B923998265D2}"/>
              </a:ext>
            </a:extLst>
          </p:cNvPr>
          <p:cNvSpPr txBox="1"/>
          <p:nvPr/>
        </p:nvSpPr>
        <p:spPr>
          <a:xfrm>
            <a:off x="2988965" y="3014916"/>
            <a:ext cx="2859633" cy="145424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350" b="1" u="sng" dirty="0">
                <a:latin typeface="Arial" panose="020B0604020202020204" pitchFamily="34" charset="0"/>
              </a:rPr>
              <a:t>Major Themes</a:t>
            </a:r>
            <a:endParaRPr lang="en-US" sz="1050" dirty="0"/>
          </a:p>
          <a:p>
            <a:r>
              <a:rPr lang="en-US" sz="1350" dirty="0">
                <a:latin typeface="Arial" panose="020B0604020202020204" pitchFamily="34" charset="0"/>
              </a:rPr>
              <a:t>RRFS/REFS</a:t>
            </a:r>
            <a:endParaRPr lang="en-US" sz="1050" dirty="0"/>
          </a:p>
          <a:p>
            <a:r>
              <a:rPr lang="en-US" sz="1350" b="1" i="1" dirty="0">
                <a:latin typeface="Arial" panose="020B0604020202020204" pitchFamily="34" charset="0"/>
              </a:rPr>
              <a:t>MPAS Development</a:t>
            </a:r>
            <a:endParaRPr lang="en-US" sz="1050" b="1" i="1" dirty="0"/>
          </a:p>
          <a:p>
            <a:r>
              <a:rPr lang="en-US" sz="1350" dirty="0">
                <a:latin typeface="Arial" panose="020B0604020202020204" pitchFamily="34" charset="0"/>
              </a:rPr>
              <a:t>AI4NWP</a:t>
            </a:r>
            <a:endParaRPr lang="en-US" sz="1050" dirty="0"/>
          </a:p>
          <a:p>
            <a:r>
              <a:rPr lang="en-US" sz="1350" dirty="0">
                <a:latin typeface="Arial" panose="020B0604020202020204" pitchFamily="34" charset="0"/>
              </a:rPr>
              <a:t>Medium-range severe hazards</a:t>
            </a:r>
            <a:endParaRPr lang="en-US" sz="1050" dirty="0"/>
          </a:p>
          <a:p>
            <a:br>
              <a:rPr lang="en-US" sz="1050" dirty="0"/>
            </a:b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09074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/>
      <p:bldP spid="9" grpId="0" animBg="1"/>
      <p:bldP spid="10" grpId="0"/>
      <p:bldP spid="11" grpId="0" animBg="1"/>
      <p:bldP spid="15" grpId="0" animBg="1"/>
      <p:bldP spid="17" grpId="0" animBg="1"/>
      <p:bldP spid="5" grpId="0" animBg="1"/>
      <p:bldP spid="18" grpId="0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7139D1-1027-3A7A-DAFF-825D1481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32" y="1313407"/>
            <a:ext cx="6313218" cy="3768626"/>
          </a:xfrm>
          <a:prstGeom prst="rect">
            <a:avLst/>
          </a:prstGeom>
        </p:spPr>
      </p:pic>
      <p:sp>
        <p:nvSpPr>
          <p:cNvPr id="103" name="Google Shape;103;p17"/>
          <p:cNvSpPr txBox="1"/>
          <p:nvPr/>
        </p:nvSpPr>
        <p:spPr>
          <a:xfrm>
            <a:off x="1689875" y="82925"/>
            <a:ext cx="59715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" sz="2700" b="1" dirty="0"/>
              <a:t>Day 1 00Z Deterministic Flagships</a:t>
            </a:r>
            <a:endParaRPr sz="270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BFE10-B2D9-19CC-2A04-939E0AD9F8A3}"/>
              </a:ext>
            </a:extLst>
          </p:cNvPr>
          <p:cNvSpPr txBox="1"/>
          <p:nvPr/>
        </p:nvSpPr>
        <p:spPr>
          <a:xfrm>
            <a:off x="297133" y="720622"/>
            <a:ext cx="8260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500" b="1" u="sng" dirty="0">
                <a:solidFill>
                  <a:srgbClr val="FF0000"/>
                </a:solidFill>
              </a:rPr>
              <a:t>Goal: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Gauge progress for severe weather predictions for a single deterministic model from each SFE contributor relative to HRRRv4.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2A6A4-D8A4-3AC5-C1E0-26ED3538DF81}"/>
              </a:ext>
            </a:extLst>
          </p:cNvPr>
          <p:cNvSpPr txBox="1"/>
          <p:nvPr/>
        </p:nvSpPr>
        <p:spPr>
          <a:xfrm>
            <a:off x="6888925" y="1576370"/>
            <a:ext cx="19579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UH &amp; composite reflectivity evaluated over forecast hours 12-36. Consider timing of CI, convective mode, displacement errors, etc. </a:t>
            </a:r>
          </a:p>
          <a:p>
            <a:endParaRPr lang="en-US" sz="1125" dirty="0"/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b="1" dirty="0"/>
              <a:t>Comparisons were blinded</a:t>
            </a:r>
            <a:r>
              <a:rPr lang="en-US" sz="1125" dirty="0"/>
              <a:t>, and models revealed after ratings were assigned. </a:t>
            </a:r>
          </a:p>
          <a:p>
            <a:endParaRPr lang="en-US" sz="1125" dirty="0"/>
          </a:p>
          <a:p>
            <a:pPr marL="214313" indent="-214313">
              <a:buFont typeface="Wingdings" pitchFamily="2" charset="2"/>
              <a:buChar char="Ø"/>
            </a:pPr>
            <a:r>
              <a:rPr lang="en-US" sz="1125" dirty="0"/>
              <a:t>MPAS RT (NSSL) and GSL MPAS (GSL) were compared to HRRR, RRFS, and NASA GEOS.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4A4A1C-98FB-271B-0BDC-C33E590E9139}"/>
              </a:ext>
            </a:extLst>
          </p:cNvPr>
          <p:cNvSpPr txBox="1"/>
          <p:nvPr/>
        </p:nvSpPr>
        <p:spPr>
          <a:xfrm>
            <a:off x="383762" y="3596254"/>
            <a:ext cx="1004073" cy="25391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GSL MPAS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5D2C6-A47F-1F69-29A7-8604934B1CBA}"/>
              </a:ext>
            </a:extLst>
          </p:cNvPr>
          <p:cNvSpPr txBox="1"/>
          <p:nvPr/>
        </p:nvSpPr>
        <p:spPr>
          <a:xfrm>
            <a:off x="4572000" y="1920923"/>
            <a:ext cx="790601" cy="25391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MPAS-RT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BC052-0FB3-0F77-9A19-387190FAE4E0}"/>
              </a:ext>
            </a:extLst>
          </p:cNvPr>
          <p:cNvSpPr txBox="1"/>
          <p:nvPr/>
        </p:nvSpPr>
        <p:spPr>
          <a:xfrm>
            <a:off x="2524726" y="3592765"/>
            <a:ext cx="575799" cy="25391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HRRR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4202B-1B10-2D06-4180-4B59B5068977}"/>
              </a:ext>
            </a:extLst>
          </p:cNvPr>
          <p:cNvSpPr txBox="1"/>
          <p:nvPr/>
        </p:nvSpPr>
        <p:spPr>
          <a:xfrm>
            <a:off x="383761" y="1917604"/>
            <a:ext cx="551754" cy="25391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RRFS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A12BF-8934-64EC-F9BB-E1664BDD7E45}"/>
              </a:ext>
            </a:extLst>
          </p:cNvPr>
          <p:cNvSpPr txBox="1"/>
          <p:nvPr/>
        </p:nvSpPr>
        <p:spPr>
          <a:xfrm>
            <a:off x="2465318" y="1917604"/>
            <a:ext cx="976549" cy="25391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NASA GEOS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DECF6-6476-71F7-139A-BC90A2535319}"/>
              </a:ext>
            </a:extLst>
          </p:cNvPr>
          <p:cNvSpPr txBox="1"/>
          <p:nvPr/>
        </p:nvSpPr>
        <p:spPr>
          <a:xfrm>
            <a:off x="4572001" y="3585467"/>
            <a:ext cx="917239" cy="25391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MRMS OBS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22690-1940-BB4A-7B26-CCD1D1AEB308}"/>
              </a:ext>
            </a:extLst>
          </p:cNvPr>
          <p:cNvSpPr/>
          <p:nvPr/>
        </p:nvSpPr>
        <p:spPr>
          <a:xfrm rot="3043521">
            <a:off x="4113922" y="3874570"/>
            <a:ext cx="284315" cy="542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9157CA-8BF2-741B-714E-37B6F660F95A}"/>
              </a:ext>
            </a:extLst>
          </p:cNvPr>
          <p:cNvSpPr/>
          <p:nvPr/>
        </p:nvSpPr>
        <p:spPr>
          <a:xfrm rot="3043521">
            <a:off x="2593682" y="4327818"/>
            <a:ext cx="284315" cy="7487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2180A0-4165-E75D-F066-5D857AB9EB66}"/>
              </a:ext>
            </a:extLst>
          </p:cNvPr>
          <p:cNvSpPr txBox="1"/>
          <p:nvPr/>
        </p:nvSpPr>
        <p:spPr>
          <a:xfrm>
            <a:off x="3343275" y="4560530"/>
            <a:ext cx="714375" cy="392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75" dirty="0"/>
              <a:t>Spurious storms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C81CBD-8B9A-029C-62EA-92F80257DEAA}"/>
              </a:ext>
            </a:extLst>
          </p:cNvPr>
          <p:cNvCxnSpPr>
            <a:cxnSpLocks/>
          </p:cNvCxnSpPr>
          <p:nvPr/>
        </p:nvCxnSpPr>
        <p:spPr>
          <a:xfrm flipV="1">
            <a:off x="3781804" y="4355153"/>
            <a:ext cx="237746" cy="1026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663BC9-32AD-3837-32B8-33B97D578A5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990850" y="4702195"/>
            <a:ext cx="352425" cy="5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EA3130D-2F98-001A-292D-AB72452E1B50}"/>
              </a:ext>
            </a:extLst>
          </p:cNvPr>
          <p:cNvSpPr/>
          <p:nvPr/>
        </p:nvSpPr>
        <p:spPr>
          <a:xfrm rot="3043521">
            <a:off x="1225627" y="3565167"/>
            <a:ext cx="284315" cy="9584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5558EF-C053-F5FC-DFDA-556688547D05}"/>
              </a:ext>
            </a:extLst>
          </p:cNvPr>
          <p:cNvSpPr txBox="1"/>
          <p:nvPr/>
        </p:nvSpPr>
        <p:spPr>
          <a:xfrm>
            <a:off x="76200" y="4015506"/>
            <a:ext cx="75961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750" dirty="0"/>
              <a:t>Displacement errors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408251-528D-1673-52DC-F4151FAB51AE}"/>
              </a:ext>
            </a:extLst>
          </p:cNvPr>
          <p:cNvCxnSpPr>
            <a:cxnSpLocks/>
          </p:cNvCxnSpPr>
          <p:nvPr/>
        </p:nvCxnSpPr>
        <p:spPr>
          <a:xfrm>
            <a:off x="835811" y="4165546"/>
            <a:ext cx="153166" cy="30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221FE7-EAD0-5D81-D7D7-1A1AF5504ED9}"/>
              </a:ext>
            </a:extLst>
          </p:cNvPr>
          <p:cNvSpPr txBox="1"/>
          <p:nvPr/>
        </p:nvSpPr>
        <p:spPr>
          <a:xfrm>
            <a:off x="1315841" y="4465523"/>
            <a:ext cx="374034" cy="207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750" dirty="0"/>
              <a:t>Hit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312C49-070F-87DE-ED22-7FD79380E7F0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490663" y="4315588"/>
            <a:ext cx="12195" cy="149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C0005D8-2DE9-4097-2BFE-A1D7EC2953FA}"/>
              </a:ext>
            </a:extLst>
          </p:cNvPr>
          <p:cNvSpPr txBox="1"/>
          <p:nvPr/>
        </p:nvSpPr>
        <p:spPr>
          <a:xfrm>
            <a:off x="3286125" y="4330950"/>
            <a:ext cx="462652" cy="207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750" dirty="0"/>
              <a:t>Miss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6633A6-BDCF-D1D9-F7BA-FDC3B351CE62}"/>
              </a:ext>
            </a:extLst>
          </p:cNvPr>
          <p:cNvCxnSpPr>
            <a:cxnSpLocks/>
          </p:cNvCxnSpPr>
          <p:nvPr/>
        </p:nvCxnSpPr>
        <p:spPr>
          <a:xfrm flipV="1">
            <a:off x="3462338" y="4268714"/>
            <a:ext cx="97460" cy="62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9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2" grpId="0" animBg="1"/>
      <p:bldP spid="23" grpId="0" animBg="1"/>
      <p:bldP spid="28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680519" y="16208"/>
            <a:ext cx="6567617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" sz="2250" b="1" dirty="0"/>
              <a:t>Deterministic Flagships: Composite Reflectivity &amp; UH</a:t>
            </a:r>
            <a:endParaRPr sz="22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33B597-595D-AEB4-A5FD-488502F14A6A}"/>
              </a:ext>
            </a:extLst>
          </p:cNvPr>
          <p:cNvSpPr txBox="1"/>
          <p:nvPr/>
        </p:nvSpPr>
        <p:spPr>
          <a:xfrm>
            <a:off x="4708281" y="1578161"/>
            <a:ext cx="4274987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fontAlgn="base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350" dirty="0">
                <a:latin typeface="Calibri" panose="020F0502020204030204" pitchFamily="34" charset="0"/>
              </a:rPr>
              <a:t>Performance tightly clustered, but GSL MPAS had highest average ratings (differences not significant).</a:t>
            </a:r>
          </a:p>
          <a:p>
            <a:pPr marL="214313" indent="-214313" fontAlgn="base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350" dirty="0">
                <a:latin typeface="Calibri" panose="020F0502020204030204" pitchFamily="34" charset="0"/>
              </a:rPr>
              <a:t>Relative to 2024, less spread in average ratings. HRRR went down, RRFS &amp; NASA GEOS went up (GSL MPAS &amp; MPAS RT were not rated last year).</a:t>
            </a:r>
          </a:p>
          <a:p>
            <a:pPr marL="214313" indent="-214313" fontAlgn="base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350" b="1" u="sng" dirty="0">
                <a:latin typeface="Calibri" panose="020F0502020204030204" pitchFamily="34" charset="0"/>
              </a:rPr>
              <a:t>New to SFE 2025:</a:t>
            </a:r>
            <a:r>
              <a:rPr lang="en-US" sz="1350" dirty="0">
                <a:latin typeface="Calibri" panose="020F0502020204030204" pitchFamily="34" charset="0"/>
              </a:rPr>
              <a:t> Weekly results that were reviewed Fridays showed large week-to-week variability. Need multiple weeks for robust performance measures.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FA452-575D-5F11-D827-612688EF22AD}"/>
              </a:ext>
            </a:extLst>
          </p:cNvPr>
          <p:cNvSpPr txBox="1"/>
          <p:nvPr/>
        </p:nvSpPr>
        <p:spPr>
          <a:xfrm>
            <a:off x="367748" y="486650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83705-1B45-7742-0CF9-1175FD430471}"/>
              </a:ext>
            </a:extLst>
          </p:cNvPr>
          <p:cNvSpPr txBox="1"/>
          <p:nvPr/>
        </p:nvSpPr>
        <p:spPr>
          <a:xfrm>
            <a:off x="3935897" y="4866501"/>
            <a:ext cx="5357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Worst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39975F-2839-D97F-9EF5-AFF7339E1607}"/>
              </a:ext>
            </a:extLst>
          </p:cNvPr>
          <p:cNvCxnSpPr>
            <a:endCxn id="17" idx="1"/>
          </p:cNvCxnSpPr>
          <p:nvPr/>
        </p:nvCxnSpPr>
        <p:spPr>
          <a:xfrm flipV="1">
            <a:off x="944218" y="4993459"/>
            <a:ext cx="2991679" cy="115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70739E-252F-2241-72AD-541E832A3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4352" r="9407" b="7407"/>
          <a:stretch/>
        </p:blipFill>
        <p:spPr bwMode="auto">
          <a:xfrm>
            <a:off x="152400" y="1156276"/>
            <a:ext cx="4370918" cy="365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5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EE7679AE-2FD4-1B15-5085-605401ABE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1024" r="8889" b="7686"/>
          <a:stretch/>
        </p:blipFill>
        <p:spPr bwMode="auto">
          <a:xfrm>
            <a:off x="2779108" y="3187847"/>
            <a:ext cx="2533934" cy="19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Google Shape;103;p17"/>
          <p:cNvSpPr txBox="1"/>
          <p:nvPr/>
        </p:nvSpPr>
        <p:spPr>
          <a:xfrm>
            <a:off x="1596961" y="-76316"/>
            <a:ext cx="6567617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" sz="2250" b="1" dirty="0"/>
              <a:t>Deterministic Flagships: Composite Reflectivity &amp; UH</a:t>
            </a:r>
            <a:endParaRPr sz="22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33B597-595D-AEB4-A5FD-488502F14A6A}"/>
              </a:ext>
            </a:extLst>
          </p:cNvPr>
          <p:cNvSpPr txBox="1"/>
          <p:nvPr/>
        </p:nvSpPr>
        <p:spPr>
          <a:xfrm>
            <a:off x="5600700" y="3445021"/>
            <a:ext cx="3176588" cy="12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fontAlgn="base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350" dirty="0">
                <a:latin typeface="Calibri" panose="020F0502020204030204" pitchFamily="34" charset="0"/>
              </a:rPr>
              <a:t>High weekly variability in ratings.</a:t>
            </a:r>
          </a:p>
          <a:p>
            <a:pPr marL="214313" indent="-214313" fontAlgn="base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350" dirty="0">
                <a:latin typeface="Calibri" panose="020F0502020204030204" pitchFamily="34" charset="0"/>
              </a:rPr>
              <a:t>Weeks 1 &amp; 2 mirror images.</a:t>
            </a:r>
          </a:p>
          <a:p>
            <a:pPr marL="214313" indent="-214313" fontAlgn="base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350" dirty="0">
                <a:latin typeface="Calibri" panose="020F0502020204030204" pitchFamily="34" charset="0"/>
              </a:rPr>
              <a:t>Week 3 contained highest impact events, so notable that GSL MPAS performed so well.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1F952B5-073F-068A-B4D5-56AD8B64E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11775" r="9407" b="7778"/>
          <a:stretch/>
        </p:blipFill>
        <p:spPr bwMode="auto">
          <a:xfrm>
            <a:off x="163907" y="1042988"/>
            <a:ext cx="2542682" cy="19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1868DCD-F9C2-10A0-BD5C-C6701752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11879" r="9038" b="7871"/>
          <a:stretch/>
        </p:blipFill>
        <p:spPr bwMode="auto">
          <a:xfrm>
            <a:off x="2778737" y="1042988"/>
            <a:ext cx="2534305" cy="19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644E654-4932-89C1-76EA-B35C5A023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1817" r="9274" b="7870"/>
          <a:stretch/>
        </p:blipFill>
        <p:spPr bwMode="auto">
          <a:xfrm>
            <a:off x="5385189" y="1028681"/>
            <a:ext cx="2521394" cy="19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77C8159B-8DF6-966C-F73F-D53E5043B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0877" r="8889" b="8055"/>
          <a:stretch/>
        </p:blipFill>
        <p:spPr bwMode="auto">
          <a:xfrm>
            <a:off x="163908" y="3187847"/>
            <a:ext cx="2543149" cy="193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FD240-6E15-8102-668D-0BE526086569}"/>
              </a:ext>
            </a:extLst>
          </p:cNvPr>
          <p:cNvSpPr txBox="1"/>
          <p:nvPr/>
        </p:nvSpPr>
        <p:spPr>
          <a:xfrm>
            <a:off x="1089893" y="813448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Week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50F70-07DA-9FC6-2FF1-07749DD9C50C}"/>
              </a:ext>
            </a:extLst>
          </p:cNvPr>
          <p:cNvSpPr txBox="1"/>
          <p:nvPr/>
        </p:nvSpPr>
        <p:spPr>
          <a:xfrm>
            <a:off x="3753406" y="813448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Week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27003-B8AB-D0CC-8FD3-01EFFA31F2C9}"/>
              </a:ext>
            </a:extLst>
          </p:cNvPr>
          <p:cNvSpPr txBox="1"/>
          <p:nvPr/>
        </p:nvSpPr>
        <p:spPr>
          <a:xfrm>
            <a:off x="6416919" y="790097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Week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5EB54-56EB-79D3-4A72-6F10540C28E8}"/>
              </a:ext>
            </a:extLst>
          </p:cNvPr>
          <p:cNvSpPr txBox="1"/>
          <p:nvPr/>
        </p:nvSpPr>
        <p:spPr>
          <a:xfrm>
            <a:off x="1147043" y="2979151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Week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FB1BF-EA7B-7F0E-6155-D18F69DCD9EF}"/>
              </a:ext>
            </a:extLst>
          </p:cNvPr>
          <p:cNvSpPr txBox="1"/>
          <p:nvPr/>
        </p:nvSpPr>
        <p:spPr>
          <a:xfrm>
            <a:off x="3753406" y="2982929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Week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4D04E-8BA1-31C4-C15B-067E506B9F22}"/>
              </a:ext>
            </a:extLst>
          </p:cNvPr>
          <p:cNvSpPr txBox="1"/>
          <p:nvPr/>
        </p:nvSpPr>
        <p:spPr>
          <a:xfrm>
            <a:off x="623656" y="2605013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Mirror image of week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3AAF4-B79F-F518-AF2F-BFAFF76FAAE5}"/>
              </a:ext>
            </a:extLst>
          </p:cNvPr>
          <p:cNvSpPr txBox="1"/>
          <p:nvPr/>
        </p:nvSpPr>
        <p:spPr>
          <a:xfrm>
            <a:off x="3314469" y="2584687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Mirror image of week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D3507-B7CF-EF7A-506A-38992131566B}"/>
              </a:ext>
            </a:extLst>
          </p:cNvPr>
          <p:cNvCxnSpPr/>
          <p:nvPr/>
        </p:nvCxnSpPr>
        <p:spPr>
          <a:xfrm>
            <a:off x="2447925" y="2731970"/>
            <a:ext cx="804863" cy="0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766466-38A2-374D-664F-3EF49D8AAA6D}"/>
              </a:ext>
            </a:extLst>
          </p:cNvPr>
          <p:cNvSpPr txBox="1"/>
          <p:nvPr/>
        </p:nvSpPr>
        <p:spPr>
          <a:xfrm>
            <a:off x="5919595" y="2565637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Highest impact days</a:t>
            </a:r>
          </a:p>
        </p:txBody>
      </p:sp>
    </p:spTree>
    <p:extLst>
      <p:ext uri="{BB962C8B-B14F-4D97-AF65-F5344CB8AC3E}">
        <p14:creationId xmlns:p14="http://schemas.microsoft.com/office/powerpoint/2010/main" val="296736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596961" y="-76316"/>
            <a:ext cx="6567617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/>
            <a:r>
              <a:rPr lang="en" sz="2250" b="1" dirty="0"/>
              <a:t>Deterministic Flagships: Composite Reflectivity &amp; UH</a:t>
            </a:r>
            <a:endParaRPr sz="2250" b="1" dirty="0"/>
          </a:p>
        </p:txBody>
      </p:sp>
      <p:pic>
        <p:nvPicPr>
          <p:cNvPr id="104" name="Google Shape;104;p17" descr="spc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95250"/>
            <a:ext cx="1379538" cy="55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 descr="nssl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5801" y="57151"/>
            <a:ext cx="677467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5FCDDB7-A76F-36F5-95BB-993A74D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1128454"/>
            <a:ext cx="4686300" cy="374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5924E4-4EE9-FCA7-5140-62BEE096EF0F}"/>
              </a:ext>
            </a:extLst>
          </p:cNvPr>
          <p:cNvSpPr txBox="1"/>
          <p:nvPr/>
        </p:nvSpPr>
        <p:spPr>
          <a:xfrm>
            <a:off x="603186" y="877682"/>
            <a:ext cx="31902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Objective results – Performance diagram (40 </a:t>
            </a:r>
            <a:r>
              <a:rPr lang="en-US" sz="1050" dirty="0" err="1"/>
              <a:t>dBZ</a:t>
            </a:r>
            <a:r>
              <a:rPr lang="en-US" sz="105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1D705-E972-C603-127C-5162EC667680}"/>
              </a:ext>
            </a:extLst>
          </p:cNvPr>
          <p:cNvSpPr txBox="1"/>
          <p:nvPr/>
        </p:nvSpPr>
        <p:spPr>
          <a:xfrm>
            <a:off x="5033962" y="1128455"/>
            <a:ext cx="372903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050" dirty="0"/>
              <a:t>Objective results don’t match subjective ones. This is very unusual for the SFE.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050" dirty="0"/>
              <a:t>Hypothesis: Lower bias in GSL MPAS hurting relative performance.</a:t>
            </a:r>
          </a:p>
          <a:p>
            <a:r>
              <a:rPr lang="en-US" sz="1050" dirty="0"/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863E1-C5BA-D0F5-940A-EA666FE4F8B0}"/>
              </a:ext>
            </a:extLst>
          </p:cNvPr>
          <p:cNvSpPr txBox="1"/>
          <p:nvPr/>
        </p:nvSpPr>
        <p:spPr>
          <a:xfrm>
            <a:off x="1414463" y="3490913"/>
            <a:ext cx="989373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GSL MPAS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D22D87-6249-C377-169D-697B1221B457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341832" y="2177250"/>
            <a:ext cx="655881" cy="39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1166F9-65A6-21BE-7568-88C93FE9BB91}"/>
              </a:ext>
            </a:extLst>
          </p:cNvPr>
          <p:cNvSpPr txBox="1"/>
          <p:nvPr/>
        </p:nvSpPr>
        <p:spPr>
          <a:xfrm>
            <a:off x="2332306" y="1900251"/>
            <a:ext cx="1330814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NSSL MPAS RT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8038DC-482D-A75A-717B-E7CD8BF71EA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909150" y="3119438"/>
            <a:ext cx="300650" cy="371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1D6D2F7-84B5-FC3D-3276-E0EFDF323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113" y="2526230"/>
            <a:ext cx="1510274" cy="1186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470036-AB79-F053-D458-A8EEF8A97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757" y="2526231"/>
            <a:ext cx="1481614" cy="11657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064059-CF6E-8A99-6175-D9828F76B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114" y="3821865"/>
            <a:ext cx="1512034" cy="11864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5409D7-F7D6-8EB9-55AD-27732BF50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6757" y="3788714"/>
            <a:ext cx="1562419" cy="12299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2B3EB9-FCAD-D3AA-6766-1844290E097D}"/>
              </a:ext>
            </a:extLst>
          </p:cNvPr>
          <p:cNvSpPr txBox="1"/>
          <p:nvPr/>
        </p:nvSpPr>
        <p:spPr>
          <a:xfrm>
            <a:off x="6376988" y="2716667"/>
            <a:ext cx="605399" cy="496290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25" dirty="0"/>
              <a:t>Best depiction of stratiform and convective core intensity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B43E2A-673C-E48C-F55D-37349748E190}"/>
              </a:ext>
            </a:extLst>
          </p:cNvPr>
          <p:cNvSpPr txBox="1"/>
          <p:nvPr/>
        </p:nvSpPr>
        <p:spPr>
          <a:xfrm>
            <a:off x="7905190" y="3161228"/>
            <a:ext cx="605399" cy="334707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25" dirty="0"/>
              <a:t>High biases in cores and stratiform.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747611-5169-2E55-518A-8F54897D71AF}"/>
              </a:ext>
            </a:extLst>
          </p:cNvPr>
          <p:cNvSpPr txBox="1"/>
          <p:nvPr/>
        </p:nvSpPr>
        <p:spPr>
          <a:xfrm>
            <a:off x="7878267" y="4520027"/>
            <a:ext cx="605399" cy="334707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25" dirty="0"/>
              <a:t>High biases in cores and stratiform.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8ED7E2-D127-647D-4392-B5CBF14F9538}"/>
              </a:ext>
            </a:extLst>
          </p:cNvPr>
          <p:cNvSpPr txBox="1"/>
          <p:nvPr/>
        </p:nvSpPr>
        <p:spPr>
          <a:xfrm>
            <a:off x="6415464" y="2239403"/>
            <a:ext cx="10326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Example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5709BC-67C0-CFD8-882F-4BA2F6D358C6}"/>
              </a:ext>
            </a:extLst>
          </p:cNvPr>
          <p:cNvSpPr txBox="1"/>
          <p:nvPr/>
        </p:nvSpPr>
        <p:spPr>
          <a:xfrm>
            <a:off x="1291562" y="2377903"/>
            <a:ext cx="627095" cy="276999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HRRR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AA1DD1F-74D0-656E-6B31-5EB404E7DF7D}"/>
              </a:ext>
            </a:extLst>
          </p:cNvPr>
          <p:cNvCxnSpPr>
            <a:cxnSpLocks/>
          </p:cNvCxnSpPr>
          <p:nvPr/>
        </p:nvCxnSpPr>
        <p:spPr>
          <a:xfrm>
            <a:off x="1878148" y="2504861"/>
            <a:ext cx="317189" cy="126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6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/>
    </p:bld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1208</Words>
  <Application>Microsoft Macintosh PowerPoint</Application>
  <PresentationFormat>On-screen Show (16:9)</PresentationFormat>
  <Paragraphs>169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Cambria Math</vt:lpstr>
      <vt:lpstr>Calibri</vt:lpstr>
      <vt:lpstr>Wingdings</vt:lpstr>
      <vt:lpstr>Maven Pro</vt:lpstr>
      <vt:lpstr>Calibri Light</vt:lpstr>
      <vt:lpstr>Arial</vt:lpstr>
      <vt:lpstr>Nunito</vt:lpstr>
      <vt:lpstr>Momentum</vt:lpstr>
      <vt:lpstr>Office Theme</vt:lpstr>
      <vt:lpstr>MPAS Evaluations During the 2025 NOAA/Hazardous Weather Testbed Spring Forecasting Experiment</vt:lpstr>
      <vt:lpstr>2025 NOAA/HWT Spring Forecasting Experiment</vt:lpstr>
      <vt:lpstr>SFE 2025 featured average severe weather activity</vt:lpstr>
      <vt:lpstr>SFE 2025 MPAS configurations</vt:lpstr>
      <vt:lpstr>SFE 2025 Evaluations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MPAS Evaluations During the 2025 NOAA/Hazardous Weather Testbed Spring Forecasting Experiment</dc:title>
  <cp:lastModifiedBy>adam.clark</cp:lastModifiedBy>
  <cp:revision>1</cp:revision>
  <dcterms:modified xsi:type="dcterms:W3CDTF">2025-09-06T14:45:53Z</dcterms:modified>
</cp:coreProperties>
</file>