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40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po.noaa.gov/wp-content/uploads/2022/08/FINAL-EPIC-Community-Workshop-Report-Novemeber-201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pository.library.noaa.gov/view/noaa/56332/noaa_56332_DS1.pdf" TargetMode="External"/><Relationship Id="rId5" Type="http://schemas.openxmlformats.org/officeDocument/2006/relationships/hyperlink" Target="https://wpo.noaa.gov/wp-content/uploads/2022/09/Signed_EpicStrategicPlan2021-0903.pdf" TargetMode="External"/><Relationship Id="rId4" Type="http://schemas.openxmlformats.org/officeDocument/2006/relationships/hyperlink" Target="https://epic.noaa.gov/wp-content/uploads/2022/09/EPIC_Vision_Paper_noaa_29972_DS1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5624b8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45624b8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8c16046f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8c16046f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8c16046f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8c16046f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8c16046f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8c16046f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Based on the congressional mandates and feedback from Community Workshops, an EPIC strategic plan is drafted and approved by the congress in January 2020. In the strategic plan, EPIC’s</a:t>
            </a:r>
            <a:r>
              <a:rPr lang="en" i="1">
                <a:solidFill>
                  <a:schemeClr val="dk1"/>
                </a:solidFill>
              </a:rPr>
              <a:t> Vision:</a:t>
            </a:r>
            <a:r>
              <a:rPr lang="en">
                <a:solidFill>
                  <a:schemeClr val="dk1"/>
                </a:solidFill>
              </a:rPr>
              <a:t> is to </a:t>
            </a:r>
            <a:r>
              <a:rPr lang="en" i="1">
                <a:solidFill>
                  <a:schemeClr val="dk1"/>
                </a:solidFill>
              </a:rPr>
              <a:t>enable</a:t>
            </a:r>
            <a:r>
              <a:rPr lang="en">
                <a:solidFill>
                  <a:schemeClr val="dk1"/>
                </a:solidFill>
              </a:rPr>
              <a:t> the most accurate and reliable operational numerical forecast model in the world. </a:t>
            </a:r>
            <a:r>
              <a:rPr lang="en" i="1">
                <a:solidFill>
                  <a:schemeClr val="dk1"/>
                </a:solidFill>
              </a:rPr>
              <a:t>EPIC’s mission is t</a:t>
            </a:r>
            <a:r>
              <a:rPr lang="en">
                <a:solidFill>
                  <a:schemeClr val="dk1"/>
                </a:solidFill>
              </a:rPr>
              <a:t>o be the </a:t>
            </a:r>
            <a:r>
              <a:rPr lang="en" i="1">
                <a:solidFill>
                  <a:schemeClr val="dk1"/>
                </a:solidFill>
              </a:rPr>
              <a:t>catalyst </a:t>
            </a:r>
            <a:r>
              <a:rPr lang="en">
                <a:solidFill>
                  <a:schemeClr val="dk1"/>
                </a:solidFill>
              </a:rPr>
              <a:t>for community research and modeling system advances that continually inform and accelerate advances in our nation’s operational forecast modeling systems.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Key Governance Documents::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EPIC Community Workshop Report 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 Vision Paper for EPIC (2019)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EPIC Strategic Plan 2021-2025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NOAA Modeling Strategy 2024-2033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8c1344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348c13443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8c13443a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348c13443a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48c16046f0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48c16046f0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48c16046f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48c16046f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45FA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361400" y="133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body" idx="1"/>
          </p:nvPr>
        </p:nvSpPr>
        <p:spPr>
          <a:xfrm>
            <a:off x="361400" y="1903625"/>
            <a:ext cx="8520600" cy="25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ldNum" idx="12"/>
          </p:nvPr>
        </p:nvSpPr>
        <p:spPr>
          <a:xfrm>
            <a:off x="1" y="4752775"/>
            <a:ext cx="3117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 idx="2"/>
          </p:nvPr>
        </p:nvSpPr>
        <p:spPr>
          <a:xfrm>
            <a:off x="1019750" y="4752775"/>
            <a:ext cx="7813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14"/>
          <p:cNvGrpSpPr/>
          <p:nvPr/>
        </p:nvGrpSpPr>
        <p:grpSpPr>
          <a:xfrm>
            <a:off x="355550" y="6025"/>
            <a:ext cx="8814471" cy="634076"/>
            <a:chOff x="355550" y="6025"/>
            <a:chExt cx="8814471" cy="634076"/>
          </a:xfrm>
        </p:grpSpPr>
        <p:pic>
          <p:nvPicPr>
            <p:cNvPr id="246" name="Google Shape;246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5550" y="6026"/>
              <a:ext cx="4623476" cy="634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4"/>
            <p:cNvPicPr preferRelativeResize="0"/>
            <p:nvPr/>
          </p:nvPicPr>
          <p:blipFill rotWithShape="1">
            <a:blip r:embed="rId2">
              <a:alphaModFix/>
            </a:blip>
            <a:srcRect l="48652"/>
            <a:stretch/>
          </p:blipFill>
          <p:spPr>
            <a:xfrm>
              <a:off x="4967200" y="6025"/>
              <a:ext cx="2374021" cy="63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4"/>
            <p:cNvSpPr/>
            <p:nvPr/>
          </p:nvSpPr>
          <p:spPr>
            <a:xfrm>
              <a:off x="4936175" y="480975"/>
              <a:ext cx="2373900" cy="159000"/>
            </a:xfrm>
            <a:prstGeom prst="rect">
              <a:avLst/>
            </a:prstGeom>
            <a:solidFill>
              <a:srgbClr val="0E1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054750" y="170375"/>
              <a:ext cx="20352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064225" y="142000"/>
              <a:ext cx="20352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1" name="Google Shape;251;p14"/>
            <p:cNvPicPr preferRelativeResize="0"/>
            <p:nvPr/>
          </p:nvPicPr>
          <p:blipFill rotWithShape="1">
            <a:blip r:embed="rId2">
              <a:alphaModFix/>
            </a:blip>
            <a:srcRect l="48652"/>
            <a:stretch/>
          </p:blipFill>
          <p:spPr>
            <a:xfrm>
              <a:off x="6796000" y="6025"/>
              <a:ext cx="2374021" cy="63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4"/>
            <p:cNvSpPr/>
            <p:nvPr/>
          </p:nvSpPr>
          <p:spPr>
            <a:xfrm>
              <a:off x="6764975" y="480975"/>
              <a:ext cx="2373900" cy="159000"/>
            </a:xfrm>
            <a:prstGeom prst="rect">
              <a:avLst/>
            </a:prstGeom>
            <a:solidFill>
              <a:srgbClr val="0E1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6883550" y="170375"/>
              <a:ext cx="20352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992" y="75510"/>
            <a:ext cx="260625" cy="2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5542" y="75510"/>
            <a:ext cx="260625" cy="2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>
            <a:spLocks noGrp="1"/>
          </p:cNvSpPr>
          <p:nvPr>
            <p:ph type="ctrTitle"/>
          </p:nvPr>
        </p:nvSpPr>
        <p:spPr>
          <a:xfrm>
            <a:off x="307100" y="972575"/>
            <a:ext cx="81546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3394"/>
              <a:buNone/>
            </a:pPr>
            <a:r>
              <a:rPr lang="en" sz="2422">
                <a:latin typeface="Nunito"/>
                <a:ea typeface="Nunito"/>
                <a:cs typeface="Nunito"/>
                <a:sym typeface="Nunito"/>
              </a:rPr>
              <a:t>Synergy Between Joint Technology Transfer Initiative and Earth Prediction Innovation Center in Advancing NOAA’s Unified Forecast System</a:t>
            </a:r>
            <a:endParaRPr sz="2422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0909"/>
              <a:buNone/>
            </a:pP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Chandra Kondragunta and Maoyi Huang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Weather Program Office, OAR, NOAA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1"/>
          </p:nvPr>
        </p:nvSpPr>
        <p:spPr>
          <a:xfrm>
            <a:off x="307102" y="3822850"/>
            <a:ext cx="76881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Center Green Auditorium, Boulder, CO</a:t>
            </a:r>
            <a:endParaRPr sz="206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" sz="2060"/>
              <a:t>September 8-12, 2025</a:t>
            </a:r>
            <a:endParaRPr sz="20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/>
        </p:nvSpPr>
        <p:spPr>
          <a:xfrm>
            <a:off x="1283500" y="104600"/>
            <a:ext cx="547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Outline</a:t>
            </a:r>
            <a:endParaRPr sz="22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446850" y="1939500"/>
            <a:ext cx="6331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399300" y="865175"/>
            <a:ext cx="547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JTTI Mission 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EPIC Mission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Current NWS R2O2R cycle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Synergy between JTTI and EPIC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Success stories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25" cy="38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/>
        </p:nvSpPr>
        <p:spPr>
          <a:xfrm>
            <a:off x="530375" y="3060675"/>
            <a:ext cx="39420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Mission</a:t>
            </a:r>
            <a:endParaRPr sz="17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be the catalyst for community research and modeling system advances that continually inform and accelerate advances in our nation’s operational forecast modeling systems.</a:t>
            </a:r>
            <a:endParaRPr sz="1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530375" y="1693325"/>
            <a:ext cx="3628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 Condensed"/>
                <a:ea typeface="Roboto Condensed"/>
                <a:cs typeface="Roboto Condensed"/>
                <a:sym typeface="Roboto Condensed"/>
              </a:rPr>
              <a:t>Vision</a:t>
            </a: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To enable the most accurate and reliable operational numerical forecast model in the world.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530375" y="787975"/>
            <a:ext cx="4338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PARTNERING WITH THE COMMUNITY</a:t>
            </a:r>
            <a:br>
              <a:rPr lang="en" sz="1900" b="1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1900" b="1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THE BENEFIT OF THE NATION</a:t>
            </a:r>
            <a:endParaRPr sz="1900" b="1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86" name="Google Shape;286;p19"/>
          <p:cNvPicPr preferRelativeResize="0"/>
          <p:nvPr/>
        </p:nvPicPr>
        <p:blipFill rotWithShape="1">
          <a:blip r:embed="rId3">
            <a:alphaModFix/>
          </a:blip>
          <a:srcRect t="18791" b="7948"/>
          <a:stretch/>
        </p:blipFill>
        <p:spPr>
          <a:xfrm>
            <a:off x="4633475" y="617225"/>
            <a:ext cx="4537475" cy="4526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9"/>
          <p:cNvSpPr txBox="1"/>
          <p:nvPr/>
        </p:nvSpPr>
        <p:spPr>
          <a:xfrm>
            <a:off x="4633475" y="507350"/>
            <a:ext cx="36714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(2024) Bulletin of the American Meteorological Society, 105 (2) https://journals.ametsoc.org/view/journals/bams/103/10/BAMS-D-21-0061.1.xml</a:t>
            </a:r>
            <a:endParaRPr sz="700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93125" y="4789250"/>
            <a:ext cx="25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4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/>
          <p:nvPr/>
        </p:nvSpPr>
        <p:spPr>
          <a:xfrm>
            <a:off x="93125" y="4789250"/>
            <a:ext cx="25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520273" y="-39350"/>
            <a:ext cx="816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Current NWS R2O2R cycle</a:t>
            </a:r>
            <a:endParaRPr sz="2300" b="1" i="0" u="none" strike="noStrike" cap="non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5389839" y="337773"/>
            <a:ext cx="108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200" b="1" i="0" u="none" strike="noStrike" cap="none">
                <a:solidFill>
                  <a:srgbClr val="D70100"/>
                </a:solidFill>
                <a:latin typeface="Calibri"/>
                <a:ea typeface="Calibri"/>
                <a:cs typeface="Calibri"/>
                <a:sym typeface="Calibri"/>
              </a:rPr>
              <a:t>R2O</a:t>
            </a:r>
            <a:endParaRPr sz="1200" b="1" i="0" u="none" strike="noStrike" cap="none">
              <a:solidFill>
                <a:srgbClr val="D70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20"/>
          <p:cNvGrpSpPr/>
          <p:nvPr/>
        </p:nvGrpSpPr>
        <p:grpSpPr>
          <a:xfrm>
            <a:off x="372351" y="481600"/>
            <a:ext cx="8578773" cy="4594921"/>
            <a:chOff x="372351" y="481600"/>
            <a:chExt cx="8578773" cy="4594921"/>
          </a:xfrm>
        </p:grpSpPr>
        <p:sp>
          <p:nvSpPr>
            <p:cNvPr id="297" name="Google Shape;297;p20"/>
            <p:cNvSpPr/>
            <p:nvPr/>
          </p:nvSpPr>
          <p:spPr>
            <a:xfrm>
              <a:off x="5769324" y="788226"/>
              <a:ext cx="3181800" cy="3950100"/>
            </a:xfrm>
            <a:prstGeom prst="roundRect">
              <a:avLst>
                <a:gd name="adj" fmla="val 16667"/>
              </a:avLst>
            </a:prstGeom>
            <a:solidFill>
              <a:srgbClr val="0098D8">
                <a:alpha val="27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2633540" y="760911"/>
              <a:ext cx="2858100" cy="4045500"/>
            </a:xfrm>
            <a:prstGeom prst="roundRect">
              <a:avLst>
                <a:gd name="adj" fmla="val 16667"/>
              </a:avLst>
            </a:prstGeom>
            <a:solidFill>
              <a:srgbClr val="0098D8">
                <a:alpha val="27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2732439" y="1321322"/>
              <a:ext cx="2657400" cy="592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849671" y="3311959"/>
              <a:ext cx="1817100" cy="6357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Post Processing Tools </a:t>
              </a:r>
              <a:endParaRPr sz="14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125275" y="2266224"/>
              <a:ext cx="1878900" cy="5478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Testing and Evaluation </a:t>
              </a:r>
              <a:endParaRPr sz="16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3199107" y="4146138"/>
              <a:ext cx="1830900" cy="592200"/>
            </a:xfrm>
            <a:prstGeom prst="roundRect">
              <a:avLst>
                <a:gd name="adj" fmla="val 16667"/>
              </a:avLst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NWS Modeling Operations (UFS)</a:t>
              </a:r>
              <a:endParaRPr sz="12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5926475" y="885413"/>
              <a:ext cx="26574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Products &amp; Services Framework </a:t>
              </a:r>
              <a:endParaRPr sz="2000" b="1" i="0" u="none" strike="noStrike" cap="none">
                <a:solidFill>
                  <a:srgbClr val="D701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2668576" y="1376688"/>
              <a:ext cx="28920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(DA, Physic</a:t>
              </a:r>
              <a:r>
                <a:rPr lang="en" b="1">
                  <a:latin typeface="Roboto Condensed"/>
                  <a:ea typeface="Roboto Condensed"/>
                  <a:cs typeface="Roboto Condensed"/>
                  <a:sym typeface="Roboto Condensed"/>
                </a:rPr>
                <a:t>al &amp; Dynamical Model Development</a:t>
              </a:r>
              <a:r>
                <a:rPr lang="en" sz="14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, V&amp;V)</a:t>
              </a:r>
              <a:endParaRPr sz="14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7807527" y="1561674"/>
              <a:ext cx="1129200" cy="749400"/>
            </a:xfrm>
            <a:prstGeom prst="roundRect">
              <a:avLst>
                <a:gd name="adj" fmla="val 16667"/>
              </a:avLst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NWS Operations  </a:t>
              </a:r>
              <a:endParaRPr sz="12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7743243" y="3307860"/>
              <a:ext cx="1129200" cy="6246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SBES</a:t>
              </a:r>
              <a:endParaRPr sz="16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6891782" y="4056870"/>
              <a:ext cx="1129200" cy="592800"/>
            </a:xfrm>
            <a:prstGeom prst="roundRect">
              <a:avLst>
                <a:gd name="adj" fmla="val 16667"/>
              </a:avLst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IDSS</a:t>
              </a:r>
              <a:endParaRPr sz="16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446576" y="2306135"/>
              <a:ext cx="242700" cy="1015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149125" y="3156069"/>
              <a:ext cx="1866900" cy="7197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Operational testing of UFS </a:t>
              </a:r>
              <a:endParaRPr sz="14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-153318">
              <a:off x="4066748" y="3873128"/>
              <a:ext cx="181681" cy="29188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5818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4043225" y="1917023"/>
              <a:ext cx="183000" cy="379500"/>
            </a:xfrm>
            <a:prstGeom prst="upDownArrow">
              <a:avLst>
                <a:gd name="adj1" fmla="val 50000"/>
                <a:gd name="adj2" fmla="val 73976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5400000">
              <a:off x="3957275" y="2885975"/>
              <a:ext cx="353700" cy="184200"/>
            </a:xfrm>
            <a:prstGeom prst="leftRightArrow">
              <a:avLst>
                <a:gd name="adj1" fmla="val 50000"/>
                <a:gd name="adj2" fmla="val 58705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3" name="Google Shape;313;p20"/>
            <p:cNvCxnSpPr>
              <a:stCxn id="302" idx="3"/>
              <a:endCxn id="302" idx="3"/>
            </p:cNvCxnSpPr>
            <p:nvPr/>
          </p:nvCxnSpPr>
          <p:spPr>
            <a:xfrm>
              <a:off x="5030007" y="444223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4" name="Google Shape;314;p20"/>
            <p:cNvSpPr/>
            <p:nvPr/>
          </p:nvSpPr>
          <p:spPr>
            <a:xfrm>
              <a:off x="5025831" y="3963164"/>
              <a:ext cx="1345200" cy="4869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 txBox="1"/>
            <p:nvPr/>
          </p:nvSpPr>
          <p:spPr>
            <a:xfrm>
              <a:off x="2560388" y="834933"/>
              <a:ext cx="300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Modeling Framework</a:t>
              </a:r>
              <a:endParaRPr sz="2000" b="1" i="0" u="none" strike="noStrike" cap="none">
                <a:solidFill>
                  <a:srgbClr val="D701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05361" y="810700"/>
              <a:ext cx="1885500" cy="3978600"/>
            </a:xfrm>
            <a:prstGeom prst="roundRect">
              <a:avLst>
                <a:gd name="adj" fmla="val 16667"/>
              </a:avLst>
            </a:prstGeom>
            <a:solidFill>
              <a:srgbClr val="0098D8">
                <a:alpha val="27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5400000" flipH="1">
              <a:off x="7055525" y="1421602"/>
              <a:ext cx="399300" cy="1090200"/>
            </a:xfrm>
            <a:prstGeom prst="bentUpArrow">
              <a:avLst>
                <a:gd name="adj1" fmla="val 25000"/>
                <a:gd name="adj2" fmla="val 21814"/>
                <a:gd name="adj3" fmla="val 25000"/>
              </a:avLst>
            </a:prstGeom>
            <a:solidFill>
              <a:srgbClr val="45818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372351" y="954527"/>
              <a:ext cx="19791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Observational</a:t>
              </a:r>
              <a:endParaRPr sz="2000" b="1" i="0" u="none" strike="noStrike" cap="none">
                <a:solidFill>
                  <a:srgbClr val="D701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Framework</a:t>
              </a:r>
              <a:endParaRPr sz="2000" b="1" i="0" u="none" strike="noStrike" cap="none">
                <a:solidFill>
                  <a:srgbClr val="D701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5400000">
              <a:off x="2366902" y="1536161"/>
              <a:ext cx="183000" cy="379500"/>
            </a:xfrm>
            <a:prstGeom prst="upDownArrow">
              <a:avLst>
                <a:gd name="adj1" fmla="val 50000"/>
                <a:gd name="adj2" fmla="val 73976"/>
              </a:avLst>
            </a:prstGeom>
            <a:solidFill>
              <a:srgbClr val="0B539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5871092" y="2171326"/>
              <a:ext cx="1817100" cy="5721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Testing and Evaluation </a:t>
              </a:r>
              <a:endParaRPr sz="14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10800000" flipH="1">
              <a:off x="7684255" y="2416269"/>
              <a:ext cx="429900" cy="875100"/>
            </a:xfrm>
            <a:prstGeom prst="leftUpArrow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5400000" flipH="1">
              <a:off x="8000732" y="3952788"/>
              <a:ext cx="579300" cy="5388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rgbClr val="45818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5400000">
              <a:off x="6528520" y="2935696"/>
              <a:ext cx="572100" cy="1830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03800" y="1917036"/>
              <a:ext cx="1516200" cy="7494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New Obs. &amp; obs. products</a:t>
              </a:r>
              <a:endParaRPr sz="16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10648512">
              <a:off x="4095388" y="4810840"/>
              <a:ext cx="190685" cy="193695"/>
            </a:xfrm>
            <a:prstGeom prst="downArrow">
              <a:avLst>
                <a:gd name="adj1" fmla="val 64611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376850" y="481600"/>
              <a:ext cx="6390300" cy="329100"/>
            </a:xfrm>
            <a:prstGeom prst="uturnArrow">
              <a:avLst>
                <a:gd name="adj1" fmla="val 25000"/>
                <a:gd name="adj2" fmla="val 25000"/>
                <a:gd name="adj3" fmla="val 28247"/>
                <a:gd name="adj4" fmla="val 43750"/>
                <a:gd name="adj5" fmla="val 90049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10800000">
              <a:off x="1276471" y="4747421"/>
              <a:ext cx="6390300" cy="329100"/>
            </a:xfrm>
            <a:prstGeom prst="uturnArrow">
              <a:avLst>
                <a:gd name="adj1" fmla="val 25000"/>
                <a:gd name="adj2" fmla="val 25000"/>
                <a:gd name="adj3" fmla="val 28247"/>
                <a:gd name="adj4" fmla="val 59447"/>
                <a:gd name="adj5" fmla="val 90049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10648512">
              <a:off x="4046079" y="561098"/>
              <a:ext cx="190685" cy="193695"/>
            </a:xfrm>
            <a:prstGeom prst="downArrow">
              <a:avLst>
                <a:gd name="adj1" fmla="val 64611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20"/>
          <p:cNvSpPr txBox="1"/>
          <p:nvPr/>
        </p:nvSpPr>
        <p:spPr>
          <a:xfrm>
            <a:off x="5389839" y="291569"/>
            <a:ext cx="1086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500" b="1" i="0" u="none" strike="noStrike" cap="none">
                <a:solidFill>
                  <a:srgbClr val="D70100"/>
                </a:solidFill>
                <a:latin typeface="Calibri"/>
                <a:ea typeface="Calibri"/>
                <a:cs typeface="Calibri"/>
                <a:sym typeface="Calibri"/>
              </a:rPr>
              <a:t>R2O</a:t>
            </a:r>
            <a:endParaRPr sz="1500" b="1" i="0" u="none" strike="noStrike" cap="none">
              <a:solidFill>
                <a:srgbClr val="D70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5016050" y="4857025"/>
            <a:ext cx="101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O2R</a:t>
            </a:r>
            <a:endParaRPr sz="1700"/>
          </a:p>
        </p:txBody>
      </p:sp>
      <p:sp>
        <p:nvSpPr>
          <p:cNvPr id="331" name="Google Shape;331;p20"/>
          <p:cNvSpPr/>
          <p:nvPr/>
        </p:nvSpPr>
        <p:spPr>
          <a:xfrm>
            <a:off x="669325" y="2975825"/>
            <a:ext cx="1353000" cy="161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917722" y="2861725"/>
            <a:ext cx="8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800725" y="3311437"/>
            <a:ext cx="1090200" cy="486000"/>
          </a:xfrm>
          <a:prstGeom prst="flowChartAlternateProcess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JTTI</a:t>
            </a:r>
            <a:r>
              <a:rPr lang="en" sz="10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-enabled activities</a:t>
            </a:r>
            <a:endParaRPr sz="1000" b="1" i="0" u="none" strike="noStrike" cap="none">
              <a:solidFill>
                <a:srgbClr val="FF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800725" y="3979416"/>
            <a:ext cx="1090200" cy="4101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NWS activities  </a:t>
            </a:r>
            <a:endParaRPr sz="1000" b="1" i="0" u="none" strike="noStrike" cap="none">
              <a:solidFill>
                <a:srgbClr val="FF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/>
        </p:nvSpPr>
        <p:spPr>
          <a:xfrm>
            <a:off x="93125" y="4789250"/>
            <a:ext cx="25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533400" y="-33050"/>
            <a:ext cx="7880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Synergy between JTTI &amp; EPIC - </a:t>
            </a:r>
            <a:r>
              <a:rPr lang="en" sz="2300" b="1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Looking into the Future</a:t>
            </a:r>
            <a:endParaRPr sz="2300" b="1" i="0" u="none" strike="noStrike" cap="non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2915400" y="4867050"/>
            <a:ext cx="86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D70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21"/>
          <p:cNvGrpSpPr/>
          <p:nvPr/>
        </p:nvGrpSpPr>
        <p:grpSpPr>
          <a:xfrm>
            <a:off x="152604" y="505756"/>
            <a:ext cx="8720215" cy="4367494"/>
            <a:chOff x="142629" y="471556"/>
            <a:chExt cx="8720215" cy="4367494"/>
          </a:xfrm>
        </p:grpSpPr>
        <p:sp>
          <p:nvSpPr>
            <p:cNvPr id="343" name="Google Shape;343;p21"/>
            <p:cNvSpPr/>
            <p:nvPr/>
          </p:nvSpPr>
          <p:spPr>
            <a:xfrm>
              <a:off x="2390748" y="533750"/>
              <a:ext cx="4140000" cy="4305300"/>
            </a:xfrm>
            <a:prstGeom prst="roundRect">
              <a:avLst>
                <a:gd name="adj" fmla="val 16667"/>
              </a:avLst>
            </a:prstGeom>
            <a:solidFill>
              <a:srgbClr val="0098D8">
                <a:alpha val="27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791075" y="895425"/>
              <a:ext cx="3234900" cy="1594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911450" y="960275"/>
              <a:ext cx="3000000" cy="7080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366725" y="1938925"/>
              <a:ext cx="1584900" cy="4860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Testing and Evaluation</a:t>
              </a:r>
              <a:r>
                <a:rPr lang="en" sz="10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endParaRPr sz="10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2911438" y="1098450"/>
              <a:ext cx="28920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(DA, Physic</a:t>
              </a:r>
              <a:r>
                <a:rPr lang="en" sz="1600" b="1">
                  <a:latin typeface="Roboto Condensed"/>
                  <a:ea typeface="Roboto Condensed"/>
                  <a:cs typeface="Roboto Condensed"/>
                  <a:sym typeface="Roboto Condensed"/>
                </a:rPr>
                <a:t>al &amp; Dynamical Model Development</a:t>
              </a:r>
              <a:r>
                <a:rPr lang="en" sz="16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, V&amp;V)</a:t>
              </a:r>
              <a:endParaRPr sz="16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747275" y="2704550"/>
              <a:ext cx="1197900" cy="5928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Operational testing of UFS </a:t>
              </a:r>
              <a:endParaRPr sz="12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 rot="-155273">
              <a:off x="5266484" y="3264254"/>
              <a:ext cx="159463" cy="2687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5818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254725" y="1653265"/>
              <a:ext cx="183000" cy="304500"/>
            </a:xfrm>
            <a:prstGeom prst="upDownArrow">
              <a:avLst>
                <a:gd name="adj1" fmla="val 50000"/>
                <a:gd name="adj2" fmla="val 73976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 rot="5400000">
              <a:off x="5211075" y="2480250"/>
              <a:ext cx="280500" cy="183000"/>
            </a:xfrm>
            <a:prstGeom prst="leftRightArrow">
              <a:avLst>
                <a:gd name="adj1" fmla="val 50000"/>
                <a:gd name="adj2" fmla="val 58705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2" name="Google Shape;352;p21"/>
            <p:cNvCxnSpPr/>
            <p:nvPr/>
          </p:nvCxnSpPr>
          <p:spPr>
            <a:xfrm>
              <a:off x="6314150" y="411822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3" name="Google Shape;353;p21"/>
            <p:cNvSpPr txBox="1"/>
            <p:nvPr/>
          </p:nvSpPr>
          <p:spPr>
            <a:xfrm>
              <a:off x="2745071" y="471556"/>
              <a:ext cx="300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Modeling Framework</a:t>
              </a:r>
              <a:endParaRPr sz="2000" b="1" i="0" u="none" strike="noStrike" cap="none">
                <a:solidFill>
                  <a:srgbClr val="D701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 rot="5400000">
              <a:off x="2121000" y="1519800"/>
              <a:ext cx="183000" cy="412200"/>
            </a:xfrm>
            <a:prstGeom prst="upDownArrow">
              <a:avLst>
                <a:gd name="adj1" fmla="val 50000"/>
                <a:gd name="adj2" fmla="val 73976"/>
              </a:avLst>
            </a:prstGeom>
            <a:solidFill>
              <a:srgbClr val="0B539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Google Shape;355;p21"/>
            <p:cNvGrpSpPr/>
            <p:nvPr/>
          </p:nvGrpSpPr>
          <p:grpSpPr>
            <a:xfrm>
              <a:off x="7324025" y="2487225"/>
              <a:ext cx="1353000" cy="2351676"/>
              <a:chOff x="752325" y="3176925"/>
              <a:chExt cx="1353000" cy="2091494"/>
            </a:xfrm>
          </p:grpSpPr>
          <p:sp>
            <p:nvSpPr>
              <p:cNvPr id="356" name="Google Shape;356;p21"/>
              <p:cNvSpPr/>
              <p:nvPr/>
            </p:nvSpPr>
            <p:spPr>
              <a:xfrm>
                <a:off x="752325" y="3261719"/>
                <a:ext cx="1353000" cy="2006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870650" y="3552469"/>
                <a:ext cx="1090200" cy="432300"/>
              </a:xfrm>
              <a:prstGeom prst="flowChartAlternateProcess">
                <a:avLst/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000" b="1">
                    <a:solidFill>
                      <a:srgbClr val="FFFF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JTTI</a:t>
                </a:r>
                <a:r>
                  <a:rPr lang="en" sz="1000" b="1" i="0" u="none" strike="noStrike" cap="none">
                    <a:solidFill>
                      <a:srgbClr val="FFFF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-enabled activities</a:t>
                </a:r>
                <a:endParaRPr sz="10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883725" y="4093117"/>
                <a:ext cx="1090200" cy="364800"/>
              </a:xfrm>
              <a:prstGeom prst="roundRect">
                <a:avLst>
                  <a:gd name="adj" fmla="val 16667"/>
                </a:avLst>
              </a:pr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FFFF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NWS activities</a:t>
                </a:r>
                <a:r>
                  <a:rPr lang="en" sz="1000" b="1" i="0" u="none" strike="noStrike" cap="none">
                    <a:solidFill>
                      <a:srgbClr val="0000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  </a:t>
                </a:r>
                <a:endParaRPr sz="10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59" name="Google Shape;359;p21"/>
              <p:cNvSpPr txBox="1"/>
              <p:nvPr/>
            </p:nvSpPr>
            <p:spPr>
              <a:xfrm>
                <a:off x="948347" y="3176925"/>
                <a:ext cx="8562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Legend</a:t>
                </a: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0" name="Google Shape;360;p21"/>
            <p:cNvSpPr/>
            <p:nvPr/>
          </p:nvSpPr>
          <p:spPr>
            <a:xfrm>
              <a:off x="6651450" y="605850"/>
              <a:ext cx="2211300" cy="1734300"/>
            </a:xfrm>
            <a:prstGeom prst="roundRect">
              <a:avLst>
                <a:gd name="adj" fmla="val 16667"/>
              </a:avLst>
            </a:prstGeom>
            <a:solidFill>
              <a:srgbClr val="0098D8">
                <a:alpha val="27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6693075" y="1704650"/>
              <a:ext cx="1154700" cy="3555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Post Processing Tools </a:t>
              </a:r>
              <a:endParaRPr sz="9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6699462" y="728942"/>
              <a:ext cx="2031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Products &amp; Services Framework </a:t>
              </a:r>
              <a:endParaRPr sz="1400" b="1" i="0" u="none" strike="noStrike" cap="none">
                <a:solidFill>
                  <a:srgbClr val="D701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7974844" y="1054944"/>
              <a:ext cx="888000" cy="303900"/>
            </a:xfrm>
            <a:prstGeom prst="roundRect">
              <a:avLst>
                <a:gd name="adj" fmla="val 16667"/>
              </a:avLst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NWS Operations  </a:t>
              </a:r>
              <a:endParaRPr sz="8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7959530" y="1772511"/>
              <a:ext cx="717600" cy="2409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SBES</a:t>
              </a:r>
              <a:endParaRPr sz="1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7395655" y="2090845"/>
              <a:ext cx="717600" cy="240900"/>
            </a:xfrm>
            <a:prstGeom prst="roundRect">
              <a:avLst>
                <a:gd name="adj" fmla="val 16667"/>
              </a:avLst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IDSS</a:t>
              </a:r>
              <a:endParaRPr sz="11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8425962" y="1359412"/>
              <a:ext cx="116400" cy="412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6314113" y="2044300"/>
              <a:ext cx="869100" cy="2219100"/>
            </a:xfrm>
            <a:prstGeom prst="bentUpArrow">
              <a:avLst>
                <a:gd name="adj1" fmla="val 7068"/>
                <a:gd name="adj2" fmla="val 16268"/>
                <a:gd name="adj3" fmla="val 41241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 rot="5400000" flipH="1">
              <a:off x="7552412" y="833155"/>
              <a:ext cx="162300" cy="692700"/>
            </a:xfrm>
            <a:prstGeom prst="bentUpArrow">
              <a:avLst>
                <a:gd name="adj1" fmla="val 25000"/>
                <a:gd name="adj2" fmla="val 21814"/>
                <a:gd name="adj3" fmla="val 25000"/>
              </a:avLst>
            </a:prstGeom>
            <a:solidFill>
              <a:srgbClr val="45818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6692543" y="1245696"/>
              <a:ext cx="1197900" cy="304500"/>
            </a:xfrm>
            <a:prstGeom prst="flowChartAlternateProcess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Testing and Evaluation </a:t>
              </a:r>
              <a:endParaRPr sz="9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 rot="10800000" flipH="1">
              <a:off x="7891734" y="1407786"/>
              <a:ext cx="273300" cy="355500"/>
            </a:xfrm>
            <a:prstGeom prst="leftUpArrow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 rot="-5400000" flipH="1">
              <a:off x="8131011" y="1955507"/>
              <a:ext cx="235200" cy="3423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rgbClr val="45818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 rot="5400000">
              <a:off x="7221196" y="1567288"/>
              <a:ext cx="232500" cy="116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D70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21"/>
            <p:cNvGrpSpPr/>
            <p:nvPr/>
          </p:nvGrpSpPr>
          <p:grpSpPr>
            <a:xfrm>
              <a:off x="142629" y="676577"/>
              <a:ext cx="1883905" cy="1461542"/>
              <a:chOff x="562205" y="590228"/>
              <a:chExt cx="1979100" cy="2065200"/>
            </a:xfrm>
          </p:grpSpPr>
          <p:sp>
            <p:nvSpPr>
              <p:cNvPr id="374" name="Google Shape;374;p21"/>
              <p:cNvSpPr/>
              <p:nvPr/>
            </p:nvSpPr>
            <p:spPr>
              <a:xfrm>
                <a:off x="644086" y="590228"/>
                <a:ext cx="1885500" cy="2065200"/>
              </a:xfrm>
              <a:prstGeom prst="roundRect">
                <a:avLst>
                  <a:gd name="adj" fmla="val 16667"/>
                </a:avLst>
              </a:prstGeom>
              <a:solidFill>
                <a:srgbClr val="0098D8">
                  <a:alpha val="27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1"/>
              <p:cNvSpPr txBox="1"/>
              <p:nvPr/>
            </p:nvSpPr>
            <p:spPr>
              <a:xfrm>
                <a:off x="562205" y="638590"/>
                <a:ext cx="1979100" cy="10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1" i="0" u="none" strike="noStrike" cap="none">
                    <a:solidFill>
                      <a:srgbClr val="D701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Observational</a:t>
                </a:r>
                <a:endParaRPr sz="14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1" i="0" u="none" strike="noStrike" cap="none">
                    <a:solidFill>
                      <a:srgbClr val="D701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Framework</a:t>
                </a:r>
                <a:endParaRPr sz="1400" b="1" i="0" u="none" strike="noStrike" cap="none">
                  <a:solidFill>
                    <a:srgbClr val="D70100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734644" y="1460726"/>
                <a:ext cx="1580100" cy="749400"/>
              </a:xfrm>
              <a:prstGeom prst="flowChartAlternateProcess">
                <a:avLst/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300" b="1" i="0" u="none" strike="noStrike" cap="none">
                    <a:solidFill>
                      <a:srgbClr val="FFFF00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New Obs. &amp; obs. products</a:t>
                </a:r>
                <a:endParaRPr sz="1300" b="1" i="0" u="none" strike="noStrike" cap="none">
                  <a:solidFill>
                    <a:srgbClr val="FFF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377" name="Google Shape;377;p21"/>
            <p:cNvSpPr/>
            <p:nvPr/>
          </p:nvSpPr>
          <p:spPr>
            <a:xfrm>
              <a:off x="2583400" y="3519975"/>
              <a:ext cx="2031000" cy="1067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b="1" i="0" u="none" strike="noStrike" cap="none">
                  <a:solidFill>
                    <a:srgbClr val="1155CC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EPIC Public Releases</a:t>
              </a:r>
              <a:endParaRPr b="1">
                <a:solidFill>
                  <a:srgbClr val="1155CC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b="1">
                  <a:solidFill>
                    <a:srgbClr val="1155CC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(e.g., EAGLEv2, UFS Global App)</a:t>
              </a:r>
              <a:endParaRPr b="1">
                <a:solidFill>
                  <a:srgbClr val="1155CC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998400" y="2439363"/>
              <a:ext cx="251700" cy="10677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7455425" y="4115215"/>
              <a:ext cx="1096800" cy="429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000" b="1" i="0" u="none" strike="noStrike" cap="none">
                  <a:solidFill>
                    <a:srgbClr val="0000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EPIC Infrastructure</a:t>
              </a:r>
              <a:endParaRPr sz="1000" b="1" i="0" u="none" strike="noStrike" cap="non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1263112" y="3925850"/>
              <a:ext cx="1320300" cy="199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highlight>
                  <a:srgbClr val="F1C232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158430" y="2245849"/>
              <a:ext cx="2051700" cy="1581600"/>
            </a:xfrm>
            <a:prstGeom prst="cloudCallout">
              <a:avLst>
                <a:gd name="adj1" fmla="val -1691"/>
                <a:gd name="adj2" fmla="val 65651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Research, Development, and applications inside/outside of NOAA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21"/>
          <p:cNvSpPr/>
          <p:nvPr/>
        </p:nvSpPr>
        <p:spPr>
          <a:xfrm>
            <a:off x="2865475" y="1968050"/>
            <a:ext cx="1461300" cy="492600"/>
          </a:xfrm>
          <a:prstGeom prst="flowChartAlternateProcess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AI/ML Model Dev., </a:t>
            </a:r>
            <a:r>
              <a:rPr lang="en" sz="11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Testing and Evaluation</a:t>
            </a:r>
            <a:r>
              <a:rPr lang="en" sz="10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000" b="1" i="0" u="none" strike="noStrike" cap="none">
              <a:solidFill>
                <a:srgbClr val="FF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4680725" y="3545875"/>
            <a:ext cx="1681200" cy="10482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1" i="0" u="none" strike="noStrike" cap="none">
                <a:solidFill>
                  <a:srgbClr val="FF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NWS Modeling Operations (UFS)</a:t>
            </a:r>
            <a:endParaRPr sz="1600" b="1" i="0" u="none" strike="noStrike" cap="none">
              <a:solidFill>
                <a:srgbClr val="FF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3645650" y="1663540"/>
            <a:ext cx="183000" cy="304500"/>
          </a:xfrm>
          <a:prstGeom prst="upDownArrow">
            <a:avLst>
              <a:gd name="adj1" fmla="val 50000"/>
              <a:gd name="adj2" fmla="val 73976"/>
            </a:avLst>
          </a:prstGeom>
          <a:solidFill>
            <a:srgbClr val="FF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D70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4376700" y="2478163"/>
            <a:ext cx="251700" cy="106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"/>
          <p:cNvSpPr/>
          <p:nvPr/>
        </p:nvSpPr>
        <p:spPr>
          <a:xfrm flipH="1">
            <a:off x="3755225" y="2478175"/>
            <a:ext cx="1058700" cy="816300"/>
          </a:xfrm>
          <a:prstGeom prst="leftUpArrow">
            <a:avLst/>
          </a:prstGeom>
          <a:solidFill>
            <a:srgbClr val="FF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D701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/>
          <p:nvPr/>
        </p:nvSpPr>
        <p:spPr>
          <a:xfrm>
            <a:off x="1283500" y="104600"/>
            <a:ext cx="547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Success Stories</a:t>
            </a:r>
            <a:endParaRPr sz="22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22"/>
          <p:cNvSpPr txBox="1"/>
          <p:nvPr/>
        </p:nvSpPr>
        <p:spPr>
          <a:xfrm>
            <a:off x="446850" y="1939500"/>
            <a:ext cx="6331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399300" y="865175"/>
            <a:ext cx="7967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UFS Weather:  Model and foundation of all UFS Apps initiated via JTTI funding, maintained and supported by EPIC funding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Land DA:  JTTI funding established the foundation for component land models, EPIC integrated with JEDI and workflow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SRW App: JTTI supports RRFS development, EPIC integrates to SRW App, maintains the infrastructure, supports releases and provides user support  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Unified Workflow:  EPIC and partners developed /released the modular toolset, JTTI funds integration to SRW and RRFS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70100"/>
              </a:buClr>
              <a:buSzPts val="1800"/>
              <a:buFont typeface="Nunito"/>
              <a:buChar char="●"/>
            </a:pPr>
            <a:r>
              <a:rPr lang="en" sz="1800" b="1">
                <a:solidFill>
                  <a:srgbClr val="D70100"/>
                </a:solidFill>
                <a:latin typeface="Nunito"/>
                <a:ea typeface="Nunito"/>
                <a:cs typeface="Nunito"/>
                <a:sym typeface="Nunito"/>
              </a:rPr>
              <a:t>Funding Opportunity:  Released a joint Notice of Funding Opportunity (NOFO) in 2023: “Innovations for Community Modeling”</a:t>
            </a:r>
            <a:endParaRPr sz="1800" b="1">
              <a:solidFill>
                <a:srgbClr val="D701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700" y="532425"/>
            <a:ext cx="7615425" cy="34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(16:9)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Roboto</vt:lpstr>
      <vt:lpstr>Maven Pro</vt:lpstr>
      <vt:lpstr>Roboto Condensed</vt:lpstr>
      <vt:lpstr>Lato</vt:lpstr>
      <vt:lpstr>Arial</vt:lpstr>
      <vt:lpstr>Calibri</vt:lpstr>
      <vt:lpstr>Nunito</vt:lpstr>
      <vt:lpstr>Momentum</vt:lpstr>
      <vt:lpstr>Synergy Between Joint Technology Transfer Initiative and Earth Prediction Innovation Center in Advancing NOAA’s Unified Forecast System  Chandra Kondragunta and Maoyi Huang Weather Program Office, OAR, NOAA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Chandra Kondragunta</dc:creator>
  <cp:lastModifiedBy>Chandra Kondragunta</cp:lastModifiedBy>
  <cp:revision>1</cp:revision>
  <dcterms:modified xsi:type="dcterms:W3CDTF">2025-09-05T20:09:52Z</dcterms:modified>
</cp:coreProperties>
</file>