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5143500" cx="9144000"/>
  <p:notesSz cx="6858000" cy="9144000"/>
  <p:embeddedFontLst>
    <p:embeddedFont>
      <p:font typeface="Nunito"/>
      <p:regular r:id="rId15"/>
      <p:bold r:id="rId16"/>
      <p:italic r:id="rId17"/>
      <p:boldItalic r:id="rId18"/>
    </p:embeddedFont>
    <p:embeddedFont>
      <p:font typeface="Maven Pro"/>
      <p:regular r:id="rId19"/>
      <p:bold r:id="rId20"/>
    </p:embeddedFont>
    <p:embeddedFont>
      <p:font typeface="Century Gothic"/>
      <p:regular r:id="rId21"/>
      <p:bold r:id="rId22"/>
      <p:italic r:id="rId23"/>
      <p:boldItalic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avenPro-bold.fntdata"/><Relationship Id="rId11" Type="http://schemas.openxmlformats.org/officeDocument/2006/relationships/slide" Target="slides/slide6.xml"/><Relationship Id="rId22" Type="http://schemas.openxmlformats.org/officeDocument/2006/relationships/font" Target="fonts/CenturyGothic-bold.fntdata"/><Relationship Id="rId10" Type="http://schemas.openxmlformats.org/officeDocument/2006/relationships/slide" Target="slides/slide5.xml"/><Relationship Id="rId21" Type="http://schemas.openxmlformats.org/officeDocument/2006/relationships/font" Target="fonts/CenturyGothic-regular.fntdata"/><Relationship Id="rId13" Type="http://schemas.openxmlformats.org/officeDocument/2006/relationships/slide" Target="slides/slide8.xml"/><Relationship Id="rId24" Type="http://schemas.openxmlformats.org/officeDocument/2006/relationships/font" Target="fonts/CenturyGothic-boldItalic.fntdata"/><Relationship Id="rId12" Type="http://schemas.openxmlformats.org/officeDocument/2006/relationships/slide" Target="slides/slide7.xml"/><Relationship Id="rId23" Type="http://schemas.openxmlformats.org/officeDocument/2006/relationships/font" Target="fonts/CenturyGothic-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Nunito-regular.fntdata"/><Relationship Id="rId14" Type="http://schemas.openxmlformats.org/officeDocument/2006/relationships/slide" Target="slides/slide9.xml"/><Relationship Id="rId17" Type="http://schemas.openxmlformats.org/officeDocument/2006/relationships/font" Target="fonts/Nunito-italic.fntdata"/><Relationship Id="rId16" Type="http://schemas.openxmlformats.org/officeDocument/2006/relationships/font" Target="fonts/Nunito-bold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MavenPro-regular.fntdata"/><Relationship Id="rId6" Type="http://schemas.openxmlformats.org/officeDocument/2006/relationships/slide" Target="slides/slide1.xml"/><Relationship Id="rId18" Type="http://schemas.openxmlformats.org/officeDocument/2006/relationships/font" Target="fonts/Nunito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37a6a0defc9_0_2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4" name="Google Shape;244;g37a6a0defc9_0_2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>
                <a:solidFill>
                  <a:schemeClr val="dk1"/>
                </a:solidFill>
              </a:rPr>
              <a:t>The Sandbox is a resource to improve models and forecasts through increased efficiency, lower computational costs, and collaboration opportunities. The Sandbox can serve as a platform for NOAA and partners to work together to improve community models, couple models, and advance the UFS. 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3098066ea39_1_12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" name="Google Shape;256;g3098066ea39_1_12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400">
              <a:solidFill>
                <a:srgbClr val="99999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35b2745024c_0_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8" name="Google Shape;308;g35b2745024c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 how is the sandbox different? The sandbox is an AWS cloud-based platform for high performance computing and collaboration. </a:t>
            </a:r>
            <a:endParaRPr sz="1400" strike="sng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en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It is intended to be an environment where NOAA modelers and their partners can work together in the same space </a:t>
            </a:r>
            <a:endParaRPr sz="1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9" name="Google Shape;309;g35b2745024c_0_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g3551724db9a_0_3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7" name="Google Shape;317;g3551724db9a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C0791B"/>
              </a:buClr>
              <a:buSzPts val="1100"/>
              <a:buFont typeface="Arial"/>
              <a:buNone/>
            </a:pPr>
            <a:r>
              <a:rPr b="1" lang="en" sz="1400">
                <a:solidFill>
                  <a:srgbClr val="42424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</a:t>
            </a:r>
            <a:r>
              <a:rPr b="1" lang="en" sz="1400">
                <a:solidFill>
                  <a:srgbClr val="42424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mmediate Job Execution:</a:t>
            </a:r>
            <a:r>
              <a:rPr lang="en" sz="1400">
                <a:solidFill>
                  <a:srgbClr val="42424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Jobs start instantly without waiting for resource availability.</a:t>
            </a:r>
            <a:endParaRPr sz="1400">
              <a:solidFill>
                <a:srgbClr val="42424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C0791B"/>
              </a:buClr>
              <a:buSzPts val="1100"/>
              <a:buFont typeface="Arial"/>
              <a:buNone/>
            </a:pPr>
            <a:r>
              <a:rPr b="1" lang="en" sz="1400">
                <a:solidFill>
                  <a:srgbClr val="42424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Run Without Limits:</a:t>
            </a:r>
            <a:r>
              <a:rPr lang="en" sz="1400">
                <a:solidFill>
                  <a:srgbClr val="42424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No job time limit, allowing continuous runs from start to finish. </a:t>
            </a:r>
            <a:endParaRPr sz="1400">
              <a:solidFill>
                <a:srgbClr val="42424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C0791B"/>
              </a:buClr>
              <a:buSzPts val="1100"/>
              <a:buFont typeface="Arial"/>
              <a:buNone/>
            </a:pPr>
            <a:r>
              <a:rPr b="1" lang="en" sz="1400">
                <a:solidFill>
                  <a:srgbClr val="42424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Scalable, Flexible Computing:</a:t>
            </a:r>
            <a:r>
              <a:rPr lang="en" sz="1400">
                <a:solidFill>
                  <a:srgbClr val="42424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Adaptability to scale resources up or down based on compute needs and configure cluster configuration on demand. </a:t>
            </a:r>
            <a:r>
              <a:rPr i="1" lang="en" sz="1400">
                <a:solidFill>
                  <a:srgbClr val="42424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Up to 24,000 on-demand HPC vCPUs available!</a:t>
            </a:r>
            <a:endParaRPr i="1" sz="1400">
              <a:solidFill>
                <a:srgbClr val="42424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C0791B"/>
              </a:buClr>
              <a:buSzPts val="1100"/>
              <a:buFont typeface="Arial"/>
              <a:buNone/>
            </a:pPr>
            <a:r>
              <a:rPr b="1" lang="en" sz="1400">
                <a:solidFill>
                  <a:srgbClr val="42424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Enhanced Analysis Tools:</a:t>
            </a:r>
            <a:r>
              <a:rPr lang="en" sz="1400">
                <a:solidFill>
                  <a:srgbClr val="42424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Improved flexibility for running Python-based workflows for output analysis and post-processing.</a:t>
            </a:r>
            <a:endParaRPr sz="1400">
              <a:solidFill>
                <a:srgbClr val="42424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C0791B"/>
              </a:buClr>
              <a:buSzPts val="1100"/>
              <a:buFont typeface="Arial"/>
              <a:buNone/>
            </a:pPr>
            <a:r>
              <a:rPr b="1" lang="en" sz="1400">
                <a:solidFill>
                  <a:srgbClr val="42424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Collaborative Development:</a:t>
            </a:r>
            <a:r>
              <a:rPr lang="en" sz="1400">
                <a:solidFill>
                  <a:srgbClr val="42424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Provides a space for partners to work together and streamline code development.</a:t>
            </a:r>
            <a:endParaRPr sz="1400">
              <a:solidFill>
                <a:srgbClr val="42424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C0791B"/>
              </a:buClr>
              <a:buSzPts val="1100"/>
              <a:buFont typeface="Arial"/>
              <a:buNone/>
            </a:pPr>
            <a:r>
              <a:rPr b="1" lang="en" sz="1400">
                <a:solidFill>
                  <a:srgbClr val="42424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Improved Data Access: </a:t>
            </a:r>
            <a:r>
              <a:rPr lang="en" sz="1400">
                <a:solidFill>
                  <a:srgbClr val="42424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Import and process data directly in the cloud without downloading to local machines and easily share data with partners and users. </a:t>
            </a:r>
            <a:endParaRPr sz="1400">
              <a:solidFill>
                <a:srgbClr val="42424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C0791B"/>
              </a:buClr>
              <a:buSzPts val="1100"/>
              <a:buFont typeface="Arial"/>
              <a:buNone/>
            </a:pPr>
            <a:r>
              <a:t/>
            </a:r>
            <a:endParaRPr sz="1500">
              <a:solidFill>
                <a:srgbClr val="42424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100">
              <a:solidFill>
                <a:srgbClr val="42424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480"/>
              </a:spcBef>
              <a:spcAft>
                <a:spcPts val="8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18" name="Google Shape;318;g3551724db9a_0_3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g2d3f6bb48a5_0_47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6" name="Google Shape;336;g2d3f6bb48a5_0_47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Once it was up and running the first external partner model run in the sandbox was the University of Washington’s LiveOcean model as a proof of platform. </a:t>
            </a:r>
            <a:endParaRPr sz="1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7" name="Google Shape;337;g2d3f6bb48a5_0_47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g3551724db9a_0_5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8" name="Google Shape;348;g3551724db9a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222222"/>
              </a:solidFill>
              <a:highlight>
                <a:srgbClr val="FFFFFF"/>
              </a:highlight>
            </a:endParaRPr>
          </a:p>
        </p:txBody>
      </p:sp>
      <p:sp>
        <p:nvSpPr>
          <p:cNvPr id="349" name="Google Shape;349;g3551724db9a_0_5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g3551724db9a_0_1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3" name="Google Shape;363;g3551724db9a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99999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64" name="Google Shape;364;g3551724db9a_0_1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g2d70ec5baa4_0_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6" name="Google Shape;376;g2d70ec5baa4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77" name="Google Shape;377;g2d70ec5baa4_0_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g37a6a0defc9_0_9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0" name="Google Shape;390;g37a6a0defc9_0_9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>
                <a:solidFill>
                  <a:schemeClr val="dk1"/>
                </a:solidFill>
              </a:rPr>
              <a:t>Cloud computing improves efficiency and overcomes roadblocks of traditional high performance computing, leading to NOS and partners providing better, quicker forecasts to coastal communities. 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6.png"/><Relationship Id="rId3" Type="http://schemas.openxmlformats.org/officeDocument/2006/relationships/image" Target="../media/image1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rgbClr val="145FA6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 title="wave1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81637" y="-404450"/>
            <a:ext cx="9307274" cy="6980452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 txBox="1"/>
          <p:nvPr>
            <p:ph type="ctrTitle"/>
          </p:nvPr>
        </p:nvSpPr>
        <p:spPr>
          <a:xfrm>
            <a:off x="824000" y="1613813"/>
            <a:ext cx="4255500" cy="1872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824000" y="3596300"/>
            <a:ext cx="4255500" cy="69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4" name="Google Shape;14;p2" title="UIFCW2025_Logo_white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61300" y="3166714"/>
            <a:ext cx="1937475" cy="14625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rgbClr val="145FA6"/>
        </a:solidFill>
      </p:bgPr>
    </p:bg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p11"/>
          <p:cNvGrpSpPr/>
          <p:nvPr/>
        </p:nvGrpSpPr>
        <p:grpSpPr>
          <a:xfrm>
            <a:off x="52" y="4099200"/>
            <a:ext cx="9144036" cy="1044300"/>
            <a:chOff x="52" y="4099200"/>
            <a:chExt cx="9144036" cy="1044300"/>
          </a:xfrm>
        </p:grpSpPr>
        <p:grpSp>
          <p:nvGrpSpPr>
            <p:cNvPr id="107" name="Google Shape;107;p11"/>
            <p:cNvGrpSpPr/>
            <p:nvPr/>
          </p:nvGrpSpPr>
          <p:grpSpPr>
            <a:xfrm>
              <a:off x="52" y="4309200"/>
              <a:ext cx="231622" cy="834300"/>
              <a:chOff x="2688737" y="4301380"/>
              <a:chExt cx="231900" cy="834300"/>
            </a:xfrm>
          </p:grpSpPr>
          <p:sp>
            <p:nvSpPr>
              <p:cNvPr id="108" name="Google Shape;108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9" name="Google Shape;109;p11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0" name="Google Shape;110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1" name="Google Shape;111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12" name="Google Shape;112;p11"/>
            <p:cNvGrpSpPr/>
            <p:nvPr/>
          </p:nvGrpSpPr>
          <p:grpSpPr>
            <a:xfrm>
              <a:off x="371406" y="4099200"/>
              <a:ext cx="231622" cy="1044300"/>
              <a:chOff x="2688737" y="4091380"/>
              <a:chExt cx="231900" cy="1044300"/>
            </a:xfrm>
          </p:grpSpPr>
          <p:sp>
            <p:nvSpPr>
              <p:cNvPr id="113" name="Google Shape;113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4" name="Google Shape;114;p11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5" name="Google Shape;115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6" name="Google Shape;116;p11"/>
              <p:cNvSpPr/>
              <p:nvPr/>
            </p:nvSpPr>
            <p:spPr>
              <a:xfrm flipH="1">
                <a:off x="2688737" y="4091380"/>
                <a:ext cx="2319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7" name="Google Shape;117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18" name="Google Shape;118;p11"/>
            <p:cNvGrpSpPr/>
            <p:nvPr/>
          </p:nvGrpSpPr>
          <p:grpSpPr>
            <a:xfrm>
              <a:off x="742761" y="4309200"/>
              <a:ext cx="231622" cy="834300"/>
              <a:chOff x="2688737" y="4301380"/>
              <a:chExt cx="231900" cy="834300"/>
            </a:xfrm>
          </p:grpSpPr>
          <p:sp>
            <p:nvSpPr>
              <p:cNvPr id="119" name="Google Shape;119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0" name="Google Shape;120;p11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1" name="Google Shape;121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2" name="Google Shape;122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23" name="Google Shape;123;p11"/>
            <p:cNvGrpSpPr/>
            <p:nvPr/>
          </p:nvGrpSpPr>
          <p:grpSpPr>
            <a:xfrm>
              <a:off x="1114115" y="4518900"/>
              <a:ext cx="231622" cy="624600"/>
              <a:chOff x="2688737" y="4511080"/>
              <a:chExt cx="231900" cy="624600"/>
            </a:xfrm>
          </p:grpSpPr>
          <p:sp>
            <p:nvSpPr>
              <p:cNvPr id="124" name="Google Shape;124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5" name="Google Shape;125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6" name="Google Shape;126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27" name="Google Shape;127;p11"/>
            <p:cNvGrpSpPr/>
            <p:nvPr/>
          </p:nvGrpSpPr>
          <p:grpSpPr>
            <a:xfrm>
              <a:off x="1856753" y="4099200"/>
              <a:ext cx="231600" cy="1044300"/>
              <a:chOff x="1856753" y="4099200"/>
              <a:chExt cx="231600" cy="1044300"/>
            </a:xfrm>
          </p:grpSpPr>
          <p:sp>
            <p:nvSpPr>
              <p:cNvPr id="128" name="Google Shape;128;p11"/>
              <p:cNvSpPr/>
              <p:nvPr/>
            </p:nvSpPr>
            <p:spPr>
              <a:xfrm flipH="1">
                <a:off x="1856753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9" name="Google Shape;129;p11"/>
              <p:cNvSpPr/>
              <p:nvPr/>
            </p:nvSpPr>
            <p:spPr>
              <a:xfrm flipH="1">
                <a:off x="1856753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0" name="Google Shape;130;p11"/>
              <p:cNvSpPr/>
              <p:nvPr/>
            </p:nvSpPr>
            <p:spPr>
              <a:xfrm flipH="1">
                <a:off x="1856753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1" name="Google Shape;131;p11"/>
              <p:cNvSpPr/>
              <p:nvPr/>
            </p:nvSpPr>
            <p:spPr>
              <a:xfrm flipH="1">
                <a:off x="1856753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2" name="Google Shape;132;p11"/>
              <p:cNvSpPr/>
              <p:nvPr/>
            </p:nvSpPr>
            <p:spPr>
              <a:xfrm flipH="1">
                <a:off x="1856753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33" name="Google Shape;133;p11"/>
            <p:cNvGrpSpPr/>
            <p:nvPr/>
          </p:nvGrpSpPr>
          <p:grpSpPr>
            <a:xfrm>
              <a:off x="2228107" y="4309200"/>
              <a:ext cx="231600" cy="834300"/>
              <a:chOff x="2228107" y="4309200"/>
              <a:chExt cx="231600" cy="834300"/>
            </a:xfrm>
          </p:grpSpPr>
          <p:sp>
            <p:nvSpPr>
              <p:cNvPr id="134" name="Google Shape;134;p11"/>
              <p:cNvSpPr/>
              <p:nvPr/>
            </p:nvSpPr>
            <p:spPr>
              <a:xfrm flipH="1">
                <a:off x="2228107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5" name="Google Shape;135;p11"/>
              <p:cNvSpPr/>
              <p:nvPr/>
            </p:nvSpPr>
            <p:spPr>
              <a:xfrm flipH="1">
                <a:off x="2228107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6" name="Google Shape;136;p11"/>
              <p:cNvSpPr/>
              <p:nvPr/>
            </p:nvSpPr>
            <p:spPr>
              <a:xfrm flipH="1">
                <a:off x="2228107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7" name="Google Shape;137;p11"/>
              <p:cNvSpPr/>
              <p:nvPr/>
            </p:nvSpPr>
            <p:spPr>
              <a:xfrm flipH="1">
                <a:off x="2228107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38" name="Google Shape;138;p11"/>
            <p:cNvGrpSpPr/>
            <p:nvPr/>
          </p:nvGrpSpPr>
          <p:grpSpPr>
            <a:xfrm>
              <a:off x="2599462" y="4518900"/>
              <a:ext cx="231600" cy="624600"/>
              <a:chOff x="2599462" y="4518900"/>
              <a:chExt cx="231600" cy="624600"/>
            </a:xfrm>
          </p:grpSpPr>
          <p:sp>
            <p:nvSpPr>
              <p:cNvPr id="139" name="Google Shape;139;p11"/>
              <p:cNvSpPr/>
              <p:nvPr/>
            </p:nvSpPr>
            <p:spPr>
              <a:xfrm flipH="1">
                <a:off x="2599462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0" name="Google Shape;140;p11"/>
              <p:cNvSpPr/>
              <p:nvPr/>
            </p:nvSpPr>
            <p:spPr>
              <a:xfrm flipH="1">
                <a:off x="2599462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1" name="Google Shape;141;p11"/>
              <p:cNvSpPr/>
              <p:nvPr/>
            </p:nvSpPr>
            <p:spPr>
              <a:xfrm flipH="1">
                <a:off x="2599462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42" name="Google Shape;142;p11"/>
            <p:cNvGrpSpPr/>
            <p:nvPr/>
          </p:nvGrpSpPr>
          <p:grpSpPr>
            <a:xfrm>
              <a:off x="3342171" y="4099200"/>
              <a:ext cx="231600" cy="1044300"/>
              <a:chOff x="3342171" y="4099200"/>
              <a:chExt cx="231600" cy="1044300"/>
            </a:xfrm>
          </p:grpSpPr>
          <p:sp>
            <p:nvSpPr>
              <p:cNvPr id="143" name="Google Shape;143;p11"/>
              <p:cNvSpPr/>
              <p:nvPr/>
            </p:nvSpPr>
            <p:spPr>
              <a:xfrm flipH="1">
                <a:off x="3342171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4" name="Google Shape;144;p11"/>
              <p:cNvSpPr/>
              <p:nvPr/>
            </p:nvSpPr>
            <p:spPr>
              <a:xfrm flipH="1">
                <a:off x="3342171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5" name="Google Shape;145;p11"/>
              <p:cNvSpPr/>
              <p:nvPr/>
            </p:nvSpPr>
            <p:spPr>
              <a:xfrm flipH="1">
                <a:off x="3342171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6" name="Google Shape;146;p11"/>
              <p:cNvSpPr/>
              <p:nvPr/>
            </p:nvSpPr>
            <p:spPr>
              <a:xfrm flipH="1">
                <a:off x="3342171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7" name="Google Shape;147;p11"/>
              <p:cNvSpPr/>
              <p:nvPr/>
            </p:nvSpPr>
            <p:spPr>
              <a:xfrm flipH="1">
                <a:off x="3342171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48" name="Google Shape;148;p11"/>
            <p:cNvGrpSpPr/>
            <p:nvPr/>
          </p:nvGrpSpPr>
          <p:grpSpPr>
            <a:xfrm>
              <a:off x="3713525" y="4309200"/>
              <a:ext cx="231600" cy="834300"/>
              <a:chOff x="3713525" y="4309200"/>
              <a:chExt cx="231600" cy="834300"/>
            </a:xfrm>
          </p:grpSpPr>
          <p:sp>
            <p:nvSpPr>
              <p:cNvPr id="149" name="Google Shape;149;p11"/>
              <p:cNvSpPr/>
              <p:nvPr/>
            </p:nvSpPr>
            <p:spPr>
              <a:xfrm flipH="1">
                <a:off x="3713525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0" name="Google Shape;150;p11"/>
              <p:cNvSpPr/>
              <p:nvPr/>
            </p:nvSpPr>
            <p:spPr>
              <a:xfrm flipH="1">
                <a:off x="3713525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1" name="Google Shape;151;p11"/>
              <p:cNvSpPr/>
              <p:nvPr/>
            </p:nvSpPr>
            <p:spPr>
              <a:xfrm flipH="1">
                <a:off x="3713525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2" name="Google Shape;152;p11"/>
              <p:cNvSpPr/>
              <p:nvPr/>
            </p:nvSpPr>
            <p:spPr>
              <a:xfrm flipH="1">
                <a:off x="3713525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53" name="Google Shape;153;p11"/>
            <p:cNvGrpSpPr/>
            <p:nvPr/>
          </p:nvGrpSpPr>
          <p:grpSpPr>
            <a:xfrm>
              <a:off x="1485398" y="4309200"/>
              <a:ext cx="231600" cy="834300"/>
              <a:chOff x="1485398" y="4309200"/>
              <a:chExt cx="231600" cy="834300"/>
            </a:xfrm>
          </p:grpSpPr>
          <p:sp>
            <p:nvSpPr>
              <p:cNvPr id="154" name="Google Shape;154;p11"/>
              <p:cNvSpPr/>
              <p:nvPr/>
            </p:nvSpPr>
            <p:spPr>
              <a:xfrm flipH="1">
                <a:off x="1485398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5" name="Google Shape;155;p11"/>
              <p:cNvSpPr/>
              <p:nvPr/>
            </p:nvSpPr>
            <p:spPr>
              <a:xfrm flipH="1">
                <a:off x="1485398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6" name="Google Shape;156;p11"/>
              <p:cNvSpPr/>
              <p:nvPr/>
            </p:nvSpPr>
            <p:spPr>
              <a:xfrm flipH="1">
                <a:off x="1485398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7" name="Google Shape;157;p11"/>
              <p:cNvSpPr/>
              <p:nvPr/>
            </p:nvSpPr>
            <p:spPr>
              <a:xfrm flipH="1">
                <a:off x="1485398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58" name="Google Shape;158;p11"/>
            <p:cNvGrpSpPr/>
            <p:nvPr/>
          </p:nvGrpSpPr>
          <p:grpSpPr>
            <a:xfrm>
              <a:off x="4084879" y="4518900"/>
              <a:ext cx="231600" cy="624600"/>
              <a:chOff x="4084879" y="4518900"/>
              <a:chExt cx="231600" cy="624600"/>
            </a:xfrm>
          </p:grpSpPr>
          <p:sp>
            <p:nvSpPr>
              <p:cNvPr id="159" name="Google Shape;159;p11"/>
              <p:cNvSpPr/>
              <p:nvPr/>
            </p:nvSpPr>
            <p:spPr>
              <a:xfrm flipH="1">
                <a:off x="4084879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0" name="Google Shape;160;p11"/>
              <p:cNvSpPr/>
              <p:nvPr/>
            </p:nvSpPr>
            <p:spPr>
              <a:xfrm flipH="1">
                <a:off x="4084879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1" name="Google Shape;161;p11"/>
              <p:cNvSpPr/>
              <p:nvPr/>
            </p:nvSpPr>
            <p:spPr>
              <a:xfrm flipH="1">
                <a:off x="4084879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62" name="Google Shape;162;p11"/>
            <p:cNvGrpSpPr/>
            <p:nvPr/>
          </p:nvGrpSpPr>
          <p:grpSpPr>
            <a:xfrm>
              <a:off x="2970816" y="4309200"/>
              <a:ext cx="231600" cy="834300"/>
              <a:chOff x="2970816" y="4309200"/>
              <a:chExt cx="231600" cy="834300"/>
            </a:xfrm>
          </p:grpSpPr>
          <p:sp>
            <p:nvSpPr>
              <p:cNvPr id="163" name="Google Shape;163;p11"/>
              <p:cNvSpPr/>
              <p:nvPr/>
            </p:nvSpPr>
            <p:spPr>
              <a:xfrm flipH="1">
                <a:off x="2970816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4" name="Google Shape;164;p11"/>
              <p:cNvSpPr/>
              <p:nvPr/>
            </p:nvSpPr>
            <p:spPr>
              <a:xfrm flipH="1">
                <a:off x="2970816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5" name="Google Shape;165;p11"/>
              <p:cNvSpPr/>
              <p:nvPr/>
            </p:nvSpPr>
            <p:spPr>
              <a:xfrm flipH="1">
                <a:off x="2970816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6" name="Google Shape;166;p11"/>
              <p:cNvSpPr/>
              <p:nvPr/>
            </p:nvSpPr>
            <p:spPr>
              <a:xfrm flipH="1">
                <a:off x="2970816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67" name="Google Shape;167;p11"/>
            <p:cNvGrpSpPr/>
            <p:nvPr/>
          </p:nvGrpSpPr>
          <p:grpSpPr>
            <a:xfrm>
              <a:off x="4456234" y="4309200"/>
              <a:ext cx="231600" cy="834300"/>
              <a:chOff x="4456234" y="4309200"/>
              <a:chExt cx="231600" cy="834300"/>
            </a:xfrm>
          </p:grpSpPr>
          <p:sp>
            <p:nvSpPr>
              <p:cNvPr id="168" name="Google Shape;168;p11"/>
              <p:cNvSpPr/>
              <p:nvPr/>
            </p:nvSpPr>
            <p:spPr>
              <a:xfrm flipH="1">
                <a:off x="4456234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9" name="Google Shape;169;p11"/>
              <p:cNvSpPr/>
              <p:nvPr/>
            </p:nvSpPr>
            <p:spPr>
              <a:xfrm flipH="1">
                <a:off x="4456234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0" name="Google Shape;170;p11"/>
              <p:cNvSpPr/>
              <p:nvPr/>
            </p:nvSpPr>
            <p:spPr>
              <a:xfrm flipH="1">
                <a:off x="4456234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1" name="Google Shape;171;p11"/>
              <p:cNvSpPr/>
              <p:nvPr/>
            </p:nvSpPr>
            <p:spPr>
              <a:xfrm flipH="1">
                <a:off x="4456234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72" name="Google Shape;172;p11"/>
            <p:cNvGrpSpPr/>
            <p:nvPr/>
          </p:nvGrpSpPr>
          <p:grpSpPr>
            <a:xfrm>
              <a:off x="4827588" y="4099200"/>
              <a:ext cx="231600" cy="1044300"/>
              <a:chOff x="4827588" y="4099200"/>
              <a:chExt cx="231600" cy="1044300"/>
            </a:xfrm>
          </p:grpSpPr>
          <p:sp>
            <p:nvSpPr>
              <p:cNvPr id="173" name="Google Shape;173;p11"/>
              <p:cNvSpPr/>
              <p:nvPr/>
            </p:nvSpPr>
            <p:spPr>
              <a:xfrm flipH="1">
                <a:off x="4827588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4" name="Google Shape;174;p11"/>
              <p:cNvSpPr/>
              <p:nvPr/>
            </p:nvSpPr>
            <p:spPr>
              <a:xfrm flipH="1">
                <a:off x="4827588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5" name="Google Shape;175;p11"/>
              <p:cNvSpPr/>
              <p:nvPr/>
            </p:nvSpPr>
            <p:spPr>
              <a:xfrm flipH="1">
                <a:off x="4827588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6" name="Google Shape;176;p11"/>
              <p:cNvSpPr/>
              <p:nvPr/>
            </p:nvSpPr>
            <p:spPr>
              <a:xfrm flipH="1">
                <a:off x="4827588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7" name="Google Shape;177;p11"/>
              <p:cNvSpPr/>
              <p:nvPr/>
            </p:nvSpPr>
            <p:spPr>
              <a:xfrm flipH="1">
                <a:off x="4827588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78" name="Google Shape;178;p11"/>
            <p:cNvGrpSpPr/>
            <p:nvPr/>
          </p:nvGrpSpPr>
          <p:grpSpPr>
            <a:xfrm>
              <a:off x="5198943" y="4309200"/>
              <a:ext cx="231600" cy="834300"/>
              <a:chOff x="5198943" y="4309200"/>
              <a:chExt cx="231600" cy="834300"/>
            </a:xfrm>
          </p:grpSpPr>
          <p:sp>
            <p:nvSpPr>
              <p:cNvPr id="179" name="Google Shape;179;p11"/>
              <p:cNvSpPr/>
              <p:nvPr/>
            </p:nvSpPr>
            <p:spPr>
              <a:xfrm flipH="1">
                <a:off x="5198943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0" name="Google Shape;180;p11"/>
              <p:cNvSpPr/>
              <p:nvPr/>
            </p:nvSpPr>
            <p:spPr>
              <a:xfrm flipH="1">
                <a:off x="5198943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1" name="Google Shape;181;p11"/>
              <p:cNvSpPr/>
              <p:nvPr/>
            </p:nvSpPr>
            <p:spPr>
              <a:xfrm flipH="1">
                <a:off x="5198943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2" name="Google Shape;182;p11"/>
              <p:cNvSpPr/>
              <p:nvPr/>
            </p:nvSpPr>
            <p:spPr>
              <a:xfrm flipH="1">
                <a:off x="5198943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83" name="Google Shape;183;p11"/>
            <p:cNvGrpSpPr/>
            <p:nvPr/>
          </p:nvGrpSpPr>
          <p:grpSpPr>
            <a:xfrm>
              <a:off x="5570297" y="4518900"/>
              <a:ext cx="231600" cy="624600"/>
              <a:chOff x="5570297" y="4518900"/>
              <a:chExt cx="231600" cy="624600"/>
            </a:xfrm>
          </p:grpSpPr>
          <p:sp>
            <p:nvSpPr>
              <p:cNvPr id="184" name="Google Shape;184;p11"/>
              <p:cNvSpPr/>
              <p:nvPr/>
            </p:nvSpPr>
            <p:spPr>
              <a:xfrm flipH="1">
                <a:off x="5570297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5" name="Google Shape;185;p11"/>
              <p:cNvSpPr/>
              <p:nvPr/>
            </p:nvSpPr>
            <p:spPr>
              <a:xfrm flipH="1">
                <a:off x="5570297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6" name="Google Shape;186;p11"/>
              <p:cNvSpPr/>
              <p:nvPr/>
            </p:nvSpPr>
            <p:spPr>
              <a:xfrm flipH="1">
                <a:off x="5570297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87" name="Google Shape;187;p11"/>
            <p:cNvGrpSpPr/>
            <p:nvPr/>
          </p:nvGrpSpPr>
          <p:grpSpPr>
            <a:xfrm>
              <a:off x="5941652" y="4309200"/>
              <a:ext cx="231600" cy="834300"/>
              <a:chOff x="5941652" y="4309200"/>
              <a:chExt cx="231600" cy="834300"/>
            </a:xfrm>
          </p:grpSpPr>
          <p:sp>
            <p:nvSpPr>
              <p:cNvPr id="188" name="Google Shape;188;p11"/>
              <p:cNvSpPr/>
              <p:nvPr/>
            </p:nvSpPr>
            <p:spPr>
              <a:xfrm flipH="1">
                <a:off x="5941652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9" name="Google Shape;189;p11"/>
              <p:cNvSpPr/>
              <p:nvPr/>
            </p:nvSpPr>
            <p:spPr>
              <a:xfrm flipH="1">
                <a:off x="5941652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0" name="Google Shape;190;p11"/>
              <p:cNvSpPr/>
              <p:nvPr/>
            </p:nvSpPr>
            <p:spPr>
              <a:xfrm flipH="1">
                <a:off x="5941652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1" name="Google Shape;191;p11"/>
              <p:cNvSpPr/>
              <p:nvPr/>
            </p:nvSpPr>
            <p:spPr>
              <a:xfrm flipH="1">
                <a:off x="5941652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92" name="Google Shape;192;p11"/>
            <p:cNvGrpSpPr/>
            <p:nvPr/>
          </p:nvGrpSpPr>
          <p:grpSpPr>
            <a:xfrm>
              <a:off x="6313006" y="4099200"/>
              <a:ext cx="231600" cy="1044300"/>
              <a:chOff x="6313006" y="4099200"/>
              <a:chExt cx="231600" cy="1044300"/>
            </a:xfrm>
          </p:grpSpPr>
          <p:sp>
            <p:nvSpPr>
              <p:cNvPr id="193" name="Google Shape;193;p11"/>
              <p:cNvSpPr/>
              <p:nvPr/>
            </p:nvSpPr>
            <p:spPr>
              <a:xfrm flipH="1">
                <a:off x="6313006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4" name="Google Shape;194;p11"/>
              <p:cNvSpPr/>
              <p:nvPr/>
            </p:nvSpPr>
            <p:spPr>
              <a:xfrm flipH="1">
                <a:off x="6313006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5" name="Google Shape;195;p11"/>
              <p:cNvSpPr/>
              <p:nvPr/>
            </p:nvSpPr>
            <p:spPr>
              <a:xfrm flipH="1">
                <a:off x="6313006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6" name="Google Shape;196;p11"/>
              <p:cNvSpPr/>
              <p:nvPr/>
            </p:nvSpPr>
            <p:spPr>
              <a:xfrm flipH="1">
                <a:off x="6313006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7" name="Google Shape;197;p11"/>
              <p:cNvSpPr/>
              <p:nvPr/>
            </p:nvSpPr>
            <p:spPr>
              <a:xfrm flipH="1">
                <a:off x="6313006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98" name="Google Shape;198;p11"/>
            <p:cNvGrpSpPr/>
            <p:nvPr/>
          </p:nvGrpSpPr>
          <p:grpSpPr>
            <a:xfrm>
              <a:off x="6684361" y="4309200"/>
              <a:ext cx="231600" cy="834300"/>
              <a:chOff x="6684361" y="4309200"/>
              <a:chExt cx="231600" cy="834300"/>
            </a:xfrm>
          </p:grpSpPr>
          <p:sp>
            <p:nvSpPr>
              <p:cNvPr id="199" name="Google Shape;199;p11"/>
              <p:cNvSpPr/>
              <p:nvPr/>
            </p:nvSpPr>
            <p:spPr>
              <a:xfrm flipH="1">
                <a:off x="6684361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0" name="Google Shape;200;p11"/>
              <p:cNvSpPr/>
              <p:nvPr/>
            </p:nvSpPr>
            <p:spPr>
              <a:xfrm flipH="1">
                <a:off x="6684361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1" name="Google Shape;201;p11"/>
              <p:cNvSpPr/>
              <p:nvPr/>
            </p:nvSpPr>
            <p:spPr>
              <a:xfrm flipH="1">
                <a:off x="6684361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2" name="Google Shape;202;p11"/>
              <p:cNvSpPr/>
              <p:nvPr/>
            </p:nvSpPr>
            <p:spPr>
              <a:xfrm flipH="1">
                <a:off x="6684361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03" name="Google Shape;203;p11"/>
            <p:cNvGrpSpPr/>
            <p:nvPr/>
          </p:nvGrpSpPr>
          <p:grpSpPr>
            <a:xfrm>
              <a:off x="7055715" y="4518900"/>
              <a:ext cx="231600" cy="624600"/>
              <a:chOff x="7055715" y="4518900"/>
              <a:chExt cx="231600" cy="624600"/>
            </a:xfrm>
          </p:grpSpPr>
          <p:sp>
            <p:nvSpPr>
              <p:cNvPr id="204" name="Google Shape;204;p11"/>
              <p:cNvSpPr/>
              <p:nvPr/>
            </p:nvSpPr>
            <p:spPr>
              <a:xfrm flipH="1">
                <a:off x="7055715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5" name="Google Shape;205;p11"/>
              <p:cNvSpPr/>
              <p:nvPr/>
            </p:nvSpPr>
            <p:spPr>
              <a:xfrm flipH="1">
                <a:off x="7055715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6" name="Google Shape;206;p11"/>
              <p:cNvSpPr/>
              <p:nvPr/>
            </p:nvSpPr>
            <p:spPr>
              <a:xfrm flipH="1">
                <a:off x="7055715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07" name="Google Shape;207;p11"/>
            <p:cNvGrpSpPr/>
            <p:nvPr/>
          </p:nvGrpSpPr>
          <p:grpSpPr>
            <a:xfrm>
              <a:off x="7798424" y="4099200"/>
              <a:ext cx="231600" cy="1044300"/>
              <a:chOff x="7798424" y="4099200"/>
              <a:chExt cx="231600" cy="1044300"/>
            </a:xfrm>
          </p:grpSpPr>
          <p:sp>
            <p:nvSpPr>
              <p:cNvPr id="208" name="Google Shape;208;p11"/>
              <p:cNvSpPr/>
              <p:nvPr/>
            </p:nvSpPr>
            <p:spPr>
              <a:xfrm flipH="1">
                <a:off x="7798424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9" name="Google Shape;209;p11"/>
              <p:cNvSpPr/>
              <p:nvPr/>
            </p:nvSpPr>
            <p:spPr>
              <a:xfrm flipH="1">
                <a:off x="7798424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0" name="Google Shape;210;p11"/>
              <p:cNvSpPr/>
              <p:nvPr/>
            </p:nvSpPr>
            <p:spPr>
              <a:xfrm flipH="1">
                <a:off x="7798424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1" name="Google Shape;211;p11"/>
              <p:cNvSpPr/>
              <p:nvPr/>
            </p:nvSpPr>
            <p:spPr>
              <a:xfrm flipH="1">
                <a:off x="7798424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2" name="Google Shape;212;p11"/>
              <p:cNvSpPr/>
              <p:nvPr/>
            </p:nvSpPr>
            <p:spPr>
              <a:xfrm flipH="1">
                <a:off x="7798424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13" name="Google Shape;213;p11"/>
            <p:cNvGrpSpPr/>
            <p:nvPr/>
          </p:nvGrpSpPr>
          <p:grpSpPr>
            <a:xfrm>
              <a:off x="8169779" y="4309200"/>
              <a:ext cx="231600" cy="834300"/>
              <a:chOff x="8169779" y="4309200"/>
              <a:chExt cx="231600" cy="834300"/>
            </a:xfrm>
          </p:grpSpPr>
          <p:sp>
            <p:nvSpPr>
              <p:cNvPr id="214" name="Google Shape;214;p11"/>
              <p:cNvSpPr/>
              <p:nvPr/>
            </p:nvSpPr>
            <p:spPr>
              <a:xfrm flipH="1">
                <a:off x="8169779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5" name="Google Shape;215;p11"/>
              <p:cNvSpPr/>
              <p:nvPr/>
            </p:nvSpPr>
            <p:spPr>
              <a:xfrm flipH="1">
                <a:off x="8169779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6" name="Google Shape;216;p11"/>
              <p:cNvSpPr/>
              <p:nvPr/>
            </p:nvSpPr>
            <p:spPr>
              <a:xfrm flipH="1">
                <a:off x="8169779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7" name="Google Shape;217;p11"/>
              <p:cNvSpPr/>
              <p:nvPr/>
            </p:nvSpPr>
            <p:spPr>
              <a:xfrm flipH="1">
                <a:off x="8169779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18" name="Google Shape;218;p11"/>
            <p:cNvGrpSpPr/>
            <p:nvPr/>
          </p:nvGrpSpPr>
          <p:grpSpPr>
            <a:xfrm>
              <a:off x="7427070" y="4309200"/>
              <a:ext cx="231600" cy="834300"/>
              <a:chOff x="7427070" y="4309200"/>
              <a:chExt cx="231600" cy="834300"/>
            </a:xfrm>
          </p:grpSpPr>
          <p:sp>
            <p:nvSpPr>
              <p:cNvPr id="219" name="Google Shape;219;p11"/>
              <p:cNvSpPr/>
              <p:nvPr/>
            </p:nvSpPr>
            <p:spPr>
              <a:xfrm flipH="1">
                <a:off x="7427070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0" name="Google Shape;220;p11"/>
              <p:cNvSpPr/>
              <p:nvPr/>
            </p:nvSpPr>
            <p:spPr>
              <a:xfrm flipH="1">
                <a:off x="7427070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1" name="Google Shape;221;p11"/>
              <p:cNvSpPr/>
              <p:nvPr/>
            </p:nvSpPr>
            <p:spPr>
              <a:xfrm flipH="1">
                <a:off x="7427070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2" name="Google Shape;222;p11"/>
              <p:cNvSpPr/>
              <p:nvPr/>
            </p:nvSpPr>
            <p:spPr>
              <a:xfrm flipH="1">
                <a:off x="7427070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23" name="Google Shape;223;p11"/>
            <p:cNvGrpSpPr/>
            <p:nvPr/>
          </p:nvGrpSpPr>
          <p:grpSpPr>
            <a:xfrm>
              <a:off x="8541133" y="4518900"/>
              <a:ext cx="231600" cy="624600"/>
              <a:chOff x="8541133" y="4518900"/>
              <a:chExt cx="231600" cy="624600"/>
            </a:xfrm>
          </p:grpSpPr>
          <p:sp>
            <p:nvSpPr>
              <p:cNvPr id="224" name="Google Shape;224;p11"/>
              <p:cNvSpPr/>
              <p:nvPr/>
            </p:nvSpPr>
            <p:spPr>
              <a:xfrm flipH="1">
                <a:off x="8541133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5" name="Google Shape;225;p11"/>
              <p:cNvSpPr/>
              <p:nvPr/>
            </p:nvSpPr>
            <p:spPr>
              <a:xfrm flipH="1">
                <a:off x="8541133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6" name="Google Shape;226;p11"/>
              <p:cNvSpPr/>
              <p:nvPr/>
            </p:nvSpPr>
            <p:spPr>
              <a:xfrm flipH="1">
                <a:off x="8541133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27" name="Google Shape;227;p11"/>
            <p:cNvGrpSpPr/>
            <p:nvPr/>
          </p:nvGrpSpPr>
          <p:grpSpPr>
            <a:xfrm>
              <a:off x="8912488" y="4309200"/>
              <a:ext cx="231600" cy="834300"/>
              <a:chOff x="8912488" y="4309200"/>
              <a:chExt cx="231600" cy="834300"/>
            </a:xfrm>
          </p:grpSpPr>
          <p:sp>
            <p:nvSpPr>
              <p:cNvPr id="228" name="Google Shape;228;p11"/>
              <p:cNvSpPr/>
              <p:nvPr/>
            </p:nvSpPr>
            <p:spPr>
              <a:xfrm flipH="1">
                <a:off x="8912488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9" name="Google Shape;229;p11"/>
              <p:cNvSpPr/>
              <p:nvPr/>
            </p:nvSpPr>
            <p:spPr>
              <a:xfrm flipH="1">
                <a:off x="8912488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0" name="Google Shape;230;p11"/>
              <p:cNvSpPr/>
              <p:nvPr/>
            </p:nvSpPr>
            <p:spPr>
              <a:xfrm flipH="1">
                <a:off x="8912488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1" name="Google Shape;231;p11"/>
              <p:cNvSpPr/>
              <p:nvPr/>
            </p:nvSpPr>
            <p:spPr>
              <a:xfrm flipH="1">
                <a:off x="8912488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232" name="Google Shape;232;p11"/>
          <p:cNvSpPr txBox="1"/>
          <p:nvPr>
            <p:ph hasCustomPrompt="1" type="title"/>
          </p:nvPr>
        </p:nvSpPr>
        <p:spPr>
          <a:xfrm>
            <a:off x="1388625" y="772725"/>
            <a:ext cx="6366900" cy="186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33" name="Google Shape;233;p11"/>
          <p:cNvSpPr txBox="1"/>
          <p:nvPr>
            <p:ph idx="1" type="body"/>
          </p:nvPr>
        </p:nvSpPr>
        <p:spPr>
          <a:xfrm>
            <a:off x="1388625" y="2712300"/>
            <a:ext cx="6366900" cy="11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indent="-298450" lvl="1" marL="9144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indent="-298450" lvl="2" marL="1371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indent="-298450" lvl="3" marL="18288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indent="-298450" lvl="4" marL="22860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indent="-298450" lvl="5" marL="2743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indent="-298450" lvl="6" marL="32004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indent="-298450" lvl="7" marL="3657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indent="-298450" lvl="8" marL="41148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34" name="Google Shape;234;p11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2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3"/>
          <p:cNvSpPr txBox="1"/>
          <p:nvPr>
            <p:ph type="title"/>
          </p:nvPr>
        </p:nvSpPr>
        <p:spPr>
          <a:xfrm>
            <a:off x="4354" y="13063"/>
            <a:ext cx="9139500" cy="44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39" name="Google Shape;239;p13"/>
          <p:cNvSpPr txBox="1"/>
          <p:nvPr>
            <p:ph idx="1" type="body"/>
          </p:nvPr>
        </p:nvSpPr>
        <p:spPr>
          <a:xfrm>
            <a:off x="457200" y="742951"/>
            <a:ext cx="8229600" cy="394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/>
            </a:lvl1pPr>
            <a:lvl2pPr indent="-342900" lvl="1" marL="914400" algn="l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/>
            </a:lvl2pPr>
            <a:lvl3pPr indent="-342900" lvl="2" marL="1371600" algn="l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3pPr>
            <a:lvl4pPr indent="-342900" lvl="3" marL="1828800" algn="l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/>
            </a:lvl4pPr>
            <a:lvl5pPr indent="-342900" lvl="4" marL="2286000" algn="l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/>
            </a:lvl5pPr>
            <a:lvl6pPr indent="-342900" lvl="5" marL="27432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indent="-342900" lvl="6" marL="32004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indent="-342900" lvl="7" marL="36576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indent="-342900" lvl="8" marL="4114800" algn="l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/>
        </p:txBody>
      </p:sp>
      <p:sp>
        <p:nvSpPr>
          <p:cNvPr id="240" name="Google Shape;240;p13"/>
          <p:cNvSpPr txBox="1"/>
          <p:nvPr>
            <p:ph idx="11" type="ftr"/>
          </p:nvPr>
        </p:nvSpPr>
        <p:spPr>
          <a:xfrm>
            <a:off x="1600200" y="4767263"/>
            <a:ext cx="5334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1" name="Google Shape;241;p13"/>
          <p:cNvSpPr txBox="1"/>
          <p:nvPr>
            <p:ph idx="12" type="sldNum"/>
          </p:nvPr>
        </p:nvSpPr>
        <p:spPr>
          <a:xfrm>
            <a:off x="457200" y="4767263"/>
            <a:ext cx="762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oogle Shape;16;p3"/>
          <p:cNvGrpSpPr/>
          <p:nvPr/>
        </p:nvGrpSpPr>
        <p:grpSpPr>
          <a:xfrm>
            <a:off x="146769" y="3406"/>
            <a:ext cx="1233215" cy="1384535"/>
            <a:chOff x="146769" y="3406"/>
            <a:chExt cx="1233215" cy="1384535"/>
          </a:xfrm>
        </p:grpSpPr>
        <p:grpSp>
          <p:nvGrpSpPr>
            <p:cNvPr id="17" name="Google Shape;17;p3"/>
            <p:cNvGrpSpPr/>
            <p:nvPr/>
          </p:nvGrpSpPr>
          <p:grpSpPr>
            <a:xfrm>
              <a:off x="1063183" y="3406"/>
              <a:ext cx="316800" cy="688513"/>
              <a:chOff x="1063183" y="3406"/>
              <a:chExt cx="316800" cy="688513"/>
            </a:xfrm>
          </p:grpSpPr>
          <p:sp>
            <p:nvSpPr>
              <p:cNvPr id="18" name="Google Shape;18;p3"/>
              <p:cNvSpPr/>
              <p:nvPr/>
            </p:nvSpPr>
            <p:spPr>
              <a:xfrm rot="10800000">
                <a:off x="1063183" y="3419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" name="Google Shape;19;p3"/>
              <p:cNvSpPr/>
              <p:nvPr/>
            </p:nvSpPr>
            <p:spPr>
              <a:xfrm rot="10800000">
                <a:off x="1063183" y="3406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0" name="Google Shape;20;p3"/>
            <p:cNvGrpSpPr/>
            <p:nvPr/>
          </p:nvGrpSpPr>
          <p:grpSpPr>
            <a:xfrm>
              <a:off x="604976" y="3406"/>
              <a:ext cx="316800" cy="1036524"/>
              <a:chOff x="604976" y="3406"/>
              <a:chExt cx="316800" cy="1036524"/>
            </a:xfrm>
          </p:grpSpPr>
          <p:sp>
            <p:nvSpPr>
              <p:cNvPr id="21" name="Google Shape;21;p3"/>
              <p:cNvSpPr/>
              <p:nvPr/>
            </p:nvSpPr>
            <p:spPr>
              <a:xfrm rot="10800000">
                <a:off x="604976" y="3419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" name="Google Shape;22;p3"/>
              <p:cNvSpPr/>
              <p:nvPr/>
            </p:nvSpPr>
            <p:spPr>
              <a:xfrm rot="10800000">
                <a:off x="604976" y="343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" name="Google Shape;23;p3"/>
              <p:cNvSpPr/>
              <p:nvPr/>
            </p:nvSpPr>
            <p:spPr>
              <a:xfrm rot="10800000">
                <a:off x="604976" y="3406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4" name="Google Shape;24;p3"/>
            <p:cNvGrpSpPr/>
            <p:nvPr/>
          </p:nvGrpSpPr>
          <p:grpSpPr>
            <a:xfrm>
              <a:off x="146769" y="3406"/>
              <a:ext cx="316800" cy="1384535"/>
              <a:chOff x="146769" y="3406"/>
              <a:chExt cx="316800" cy="1384535"/>
            </a:xfrm>
          </p:grpSpPr>
          <p:sp>
            <p:nvSpPr>
              <p:cNvPr id="25" name="Google Shape;25;p3"/>
              <p:cNvSpPr/>
              <p:nvPr/>
            </p:nvSpPr>
            <p:spPr>
              <a:xfrm rot="10800000">
                <a:off x="146769" y="3419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" name="Google Shape;26;p3"/>
              <p:cNvSpPr/>
              <p:nvPr/>
            </p:nvSpPr>
            <p:spPr>
              <a:xfrm rot="10800000">
                <a:off x="146769" y="3441"/>
                <a:ext cx="316800" cy="1384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" name="Google Shape;27;p3"/>
              <p:cNvSpPr/>
              <p:nvPr/>
            </p:nvSpPr>
            <p:spPr>
              <a:xfrm rot="10800000">
                <a:off x="146769" y="343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" name="Google Shape;28;p3"/>
              <p:cNvSpPr/>
              <p:nvPr/>
            </p:nvSpPr>
            <p:spPr>
              <a:xfrm rot="10800000">
                <a:off x="146769" y="3406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29" name="Google Shape;29;p3"/>
          <p:cNvGrpSpPr/>
          <p:nvPr/>
        </p:nvGrpSpPr>
        <p:grpSpPr>
          <a:xfrm>
            <a:off x="6775084" y="2904008"/>
            <a:ext cx="2186148" cy="2239500"/>
            <a:chOff x="6775084" y="2904008"/>
            <a:chExt cx="2186148" cy="2239500"/>
          </a:xfrm>
        </p:grpSpPr>
        <p:grpSp>
          <p:nvGrpSpPr>
            <p:cNvPr id="30" name="Google Shape;30;p3"/>
            <p:cNvGrpSpPr/>
            <p:nvPr/>
          </p:nvGrpSpPr>
          <p:grpSpPr>
            <a:xfrm>
              <a:off x="6775084" y="4253708"/>
              <a:ext cx="409500" cy="889800"/>
              <a:chOff x="6775084" y="4253708"/>
              <a:chExt cx="409500" cy="889800"/>
            </a:xfrm>
          </p:grpSpPr>
          <p:sp>
            <p:nvSpPr>
              <p:cNvPr id="31" name="Google Shape;31;p3"/>
              <p:cNvSpPr/>
              <p:nvPr/>
            </p:nvSpPr>
            <p:spPr>
              <a:xfrm>
                <a:off x="6775084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" name="Google Shape;32;p3"/>
              <p:cNvSpPr/>
              <p:nvPr/>
            </p:nvSpPr>
            <p:spPr>
              <a:xfrm>
                <a:off x="6775084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33" name="Google Shape;33;p3"/>
            <p:cNvGrpSpPr/>
            <p:nvPr/>
          </p:nvGrpSpPr>
          <p:grpSpPr>
            <a:xfrm>
              <a:off x="7367299" y="3804008"/>
              <a:ext cx="409500" cy="1339500"/>
              <a:chOff x="7367299" y="3804008"/>
              <a:chExt cx="409500" cy="1339500"/>
            </a:xfrm>
          </p:grpSpPr>
          <p:sp>
            <p:nvSpPr>
              <p:cNvPr id="34" name="Google Shape;34;p3"/>
              <p:cNvSpPr/>
              <p:nvPr/>
            </p:nvSpPr>
            <p:spPr>
              <a:xfrm>
                <a:off x="7367299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" name="Google Shape;35;p3"/>
              <p:cNvSpPr/>
              <p:nvPr/>
            </p:nvSpPr>
            <p:spPr>
              <a:xfrm>
                <a:off x="7367299" y="3804008"/>
                <a:ext cx="409500" cy="13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" name="Google Shape;36;p3"/>
              <p:cNvSpPr/>
              <p:nvPr/>
            </p:nvSpPr>
            <p:spPr>
              <a:xfrm>
                <a:off x="7367299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37" name="Google Shape;37;p3"/>
            <p:cNvGrpSpPr/>
            <p:nvPr/>
          </p:nvGrpSpPr>
          <p:grpSpPr>
            <a:xfrm>
              <a:off x="7959516" y="3354008"/>
              <a:ext cx="409500" cy="1789500"/>
              <a:chOff x="7959516" y="3354008"/>
              <a:chExt cx="409500" cy="1789500"/>
            </a:xfrm>
          </p:grpSpPr>
          <p:sp>
            <p:nvSpPr>
              <p:cNvPr id="38" name="Google Shape;38;p3"/>
              <p:cNvSpPr/>
              <p:nvPr/>
            </p:nvSpPr>
            <p:spPr>
              <a:xfrm>
                <a:off x="7959516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" name="Google Shape;39;p3"/>
              <p:cNvSpPr/>
              <p:nvPr/>
            </p:nvSpPr>
            <p:spPr>
              <a:xfrm>
                <a:off x="7959516" y="3354008"/>
                <a:ext cx="409500" cy="178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" name="Google Shape;40;p3"/>
              <p:cNvSpPr/>
              <p:nvPr/>
            </p:nvSpPr>
            <p:spPr>
              <a:xfrm>
                <a:off x="7959516" y="3804008"/>
                <a:ext cx="409500" cy="13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" name="Google Shape;41;p3"/>
              <p:cNvSpPr/>
              <p:nvPr/>
            </p:nvSpPr>
            <p:spPr>
              <a:xfrm>
                <a:off x="7959516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42" name="Google Shape;42;p3"/>
            <p:cNvGrpSpPr/>
            <p:nvPr/>
          </p:nvGrpSpPr>
          <p:grpSpPr>
            <a:xfrm>
              <a:off x="8551731" y="2904008"/>
              <a:ext cx="409500" cy="2239500"/>
              <a:chOff x="8551731" y="2904008"/>
              <a:chExt cx="409500" cy="2239500"/>
            </a:xfrm>
          </p:grpSpPr>
          <p:sp>
            <p:nvSpPr>
              <p:cNvPr id="43" name="Google Shape;43;p3"/>
              <p:cNvSpPr/>
              <p:nvPr/>
            </p:nvSpPr>
            <p:spPr>
              <a:xfrm>
                <a:off x="8551731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" name="Google Shape;44;p3"/>
              <p:cNvSpPr/>
              <p:nvPr/>
            </p:nvSpPr>
            <p:spPr>
              <a:xfrm>
                <a:off x="8551731" y="3354008"/>
                <a:ext cx="409500" cy="178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" name="Google Shape;45;p3"/>
              <p:cNvSpPr/>
              <p:nvPr/>
            </p:nvSpPr>
            <p:spPr>
              <a:xfrm>
                <a:off x="8551731" y="3804008"/>
                <a:ext cx="409500" cy="13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" name="Google Shape;46;p3"/>
              <p:cNvSpPr/>
              <p:nvPr/>
            </p:nvSpPr>
            <p:spPr>
              <a:xfrm>
                <a:off x="8551731" y="2904008"/>
                <a:ext cx="409500" cy="22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" name="Google Shape;47;p3"/>
              <p:cNvSpPr/>
              <p:nvPr/>
            </p:nvSpPr>
            <p:spPr>
              <a:xfrm>
                <a:off x="8551731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48" name="Google Shape;48;p3"/>
          <p:cNvSpPr txBox="1"/>
          <p:nvPr>
            <p:ph type="title"/>
          </p:nvPr>
        </p:nvSpPr>
        <p:spPr>
          <a:xfrm>
            <a:off x="824000" y="1613825"/>
            <a:ext cx="5857800" cy="1872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9" name="Google Shape;49;p3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4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2" name="Google Shape;52;p4"/>
          <p:cNvSpPr txBox="1"/>
          <p:nvPr>
            <p:ph idx="1" type="body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3" name="Google Shape;53;p4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4" name="Google Shape;54;p4" title="UIFCW2025_Logo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585575" y="3869550"/>
            <a:ext cx="1155000" cy="87020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5" name="Google Shape;55;p4"/>
          <p:cNvGrpSpPr/>
          <p:nvPr/>
        </p:nvGrpSpPr>
        <p:grpSpPr>
          <a:xfrm>
            <a:off x="1419300" y="598575"/>
            <a:ext cx="1072800" cy="0"/>
            <a:chOff x="1376350" y="528325"/>
            <a:chExt cx="1072800" cy="0"/>
          </a:xfrm>
        </p:grpSpPr>
        <p:cxnSp>
          <p:nvCxnSpPr>
            <p:cNvPr id="56" name="Google Shape;56;p4"/>
            <p:cNvCxnSpPr/>
            <p:nvPr/>
          </p:nvCxnSpPr>
          <p:spPr>
            <a:xfrm>
              <a:off x="1376350" y="528325"/>
              <a:ext cx="357600" cy="0"/>
            </a:xfrm>
            <a:prstGeom prst="straightConnector1">
              <a:avLst/>
            </a:prstGeom>
            <a:noFill/>
            <a:ln cap="flat" cmpd="sng" w="28575">
              <a:solidFill>
                <a:srgbClr val="145FA6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" name="Google Shape;57;p4"/>
            <p:cNvCxnSpPr/>
            <p:nvPr/>
          </p:nvCxnSpPr>
          <p:spPr>
            <a:xfrm>
              <a:off x="1733950" y="528325"/>
              <a:ext cx="357600" cy="0"/>
            </a:xfrm>
            <a:prstGeom prst="straightConnector1">
              <a:avLst/>
            </a:prstGeom>
            <a:noFill/>
            <a:ln cap="flat" cmpd="sng" w="28575">
              <a:solidFill>
                <a:srgbClr val="F1761A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" name="Google Shape;58;p4"/>
            <p:cNvCxnSpPr/>
            <p:nvPr/>
          </p:nvCxnSpPr>
          <p:spPr>
            <a:xfrm>
              <a:off x="2091550" y="528325"/>
              <a:ext cx="357600" cy="0"/>
            </a:xfrm>
            <a:prstGeom prst="straightConnector1">
              <a:avLst/>
            </a:prstGeom>
            <a:noFill/>
            <a:ln cap="flat" cmpd="sng" w="28575">
              <a:solidFill>
                <a:srgbClr val="00C9FF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5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1" name="Google Shape;61;p5"/>
          <p:cNvSpPr txBox="1"/>
          <p:nvPr>
            <p:ph idx="1" type="body"/>
          </p:nvPr>
        </p:nvSpPr>
        <p:spPr>
          <a:xfrm>
            <a:off x="1303800" y="1990050"/>
            <a:ext cx="34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2" name="Google Shape;62;p5"/>
          <p:cNvSpPr txBox="1"/>
          <p:nvPr>
            <p:ph idx="2" type="body"/>
          </p:nvPr>
        </p:nvSpPr>
        <p:spPr>
          <a:xfrm>
            <a:off x="4903650" y="1990050"/>
            <a:ext cx="34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3" name="Google Shape;63;p5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64" name="Google Shape;64;p5" title="UIFCW2025_Logo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558875" y="3880775"/>
            <a:ext cx="1152143" cy="86867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5" name="Google Shape;65;p5"/>
          <p:cNvGrpSpPr/>
          <p:nvPr/>
        </p:nvGrpSpPr>
        <p:grpSpPr>
          <a:xfrm>
            <a:off x="1404700" y="598575"/>
            <a:ext cx="1072800" cy="0"/>
            <a:chOff x="1376350" y="528325"/>
            <a:chExt cx="1072800" cy="0"/>
          </a:xfrm>
        </p:grpSpPr>
        <p:cxnSp>
          <p:nvCxnSpPr>
            <p:cNvPr id="66" name="Google Shape;66;p5"/>
            <p:cNvCxnSpPr/>
            <p:nvPr/>
          </p:nvCxnSpPr>
          <p:spPr>
            <a:xfrm>
              <a:off x="1376350" y="528325"/>
              <a:ext cx="357600" cy="0"/>
            </a:xfrm>
            <a:prstGeom prst="straightConnector1">
              <a:avLst/>
            </a:prstGeom>
            <a:noFill/>
            <a:ln cap="flat" cmpd="sng" w="28575">
              <a:solidFill>
                <a:srgbClr val="145FA6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7" name="Google Shape;67;p5"/>
            <p:cNvCxnSpPr/>
            <p:nvPr/>
          </p:nvCxnSpPr>
          <p:spPr>
            <a:xfrm>
              <a:off x="1733950" y="528325"/>
              <a:ext cx="357600" cy="0"/>
            </a:xfrm>
            <a:prstGeom prst="straightConnector1">
              <a:avLst/>
            </a:prstGeom>
            <a:noFill/>
            <a:ln cap="flat" cmpd="sng" w="28575">
              <a:solidFill>
                <a:srgbClr val="F1761A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8" name="Google Shape;68;p5"/>
            <p:cNvCxnSpPr/>
            <p:nvPr/>
          </p:nvCxnSpPr>
          <p:spPr>
            <a:xfrm>
              <a:off x="2091550" y="528325"/>
              <a:ext cx="357600" cy="0"/>
            </a:xfrm>
            <a:prstGeom prst="straightConnector1">
              <a:avLst/>
            </a:prstGeom>
            <a:noFill/>
            <a:ln cap="flat" cmpd="sng" w="28575">
              <a:solidFill>
                <a:srgbClr val="00C9FF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6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1" name="Google Shape;71;p6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72" name="Google Shape;72;p6" title="UIFCW2025_Logo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549225" y="3879750"/>
            <a:ext cx="1152143" cy="87562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3" name="Google Shape;73;p6"/>
          <p:cNvGrpSpPr/>
          <p:nvPr/>
        </p:nvGrpSpPr>
        <p:grpSpPr>
          <a:xfrm>
            <a:off x="1376350" y="528325"/>
            <a:ext cx="1072800" cy="0"/>
            <a:chOff x="1376350" y="528325"/>
            <a:chExt cx="1072800" cy="0"/>
          </a:xfrm>
        </p:grpSpPr>
        <p:cxnSp>
          <p:nvCxnSpPr>
            <p:cNvPr id="74" name="Google Shape;74;p6"/>
            <p:cNvCxnSpPr/>
            <p:nvPr/>
          </p:nvCxnSpPr>
          <p:spPr>
            <a:xfrm>
              <a:off x="1376350" y="528325"/>
              <a:ext cx="357600" cy="0"/>
            </a:xfrm>
            <a:prstGeom prst="straightConnector1">
              <a:avLst/>
            </a:prstGeom>
            <a:noFill/>
            <a:ln cap="flat" cmpd="sng" w="28575">
              <a:solidFill>
                <a:srgbClr val="145FA6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5" name="Google Shape;75;p6"/>
            <p:cNvCxnSpPr/>
            <p:nvPr/>
          </p:nvCxnSpPr>
          <p:spPr>
            <a:xfrm>
              <a:off x="1733950" y="528325"/>
              <a:ext cx="357600" cy="0"/>
            </a:xfrm>
            <a:prstGeom prst="straightConnector1">
              <a:avLst/>
            </a:prstGeom>
            <a:noFill/>
            <a:ln cap="flat" cmpd="sng" w="28575">
              <a:solidFill>
                <a:srgbClr val="F1761A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6" name="Google Shape;76;p6"/>
            <p:cNvCxnSpPr/>
            <p:nvPr/>
          </p:nvCxnSpPr>
          <p:spPr>
            <a:xfrm>
              <a:off x="2091550" y="528325"/>
              <a:ext cx="357600" cy="0"/>
            </a:xfrm>
            <a:prstGeom prst="straightConnector1">
              <a:avLst/>
            </a:prstGeom>
            <a:noFill/>
            <a:ln cap="flat" cmpd="sng" w="28575">
              <a:solidFill>
                <a:srgbClr val="00C9FF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7"/>
          <p:cNvSpPr txBox="1"/>
          <p:nvPr>
            <p:ph type="title"/>
          </p:nvPr>
        </p:nvSpPr>
        <p:spPr>
          <a:xfrm>
            <a:off x="1303800" y="598575"/>
            <a:ext cx="3312000" cy="159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9" name="Google Shape;79;p7"/>
          <p:cNvSpPr txBox="1"/>
          <p:nvPr>
            <p:ph idx="1" type="body"/>
          </p:nvPr>
        </p:nvSpPr>
        <p:spPr>
          <a:xfrm>
            <a:off x="1303800" y="2309675"/>
            <a:ext cx="3312000" cy="222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80" name="Google Shape;80;p7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81" name="Google Shape;81;p7" title="UIFCW2025_Logo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549225" y="3879750"/>
            <a:ext cx="1152143" cy="87562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2" name="Google Shape;82;p7"/>
          <p:cNvGrpSpPr/>
          <p:nvPr/>
        </p:nvGrpSpPr>
        <p:grpSpPr>
          <a:xfrm>
            <a:off x="1376350" y="528325"/>
            <a:ext cx="1072800" cy="0"/>
            <a:chOff x="1376350" y="528325"/>
            <a:chExt cx="1072800" cy="0"/>
          </a:xfrm>
        </p:grpSpPr>
        <p:cxnSp>
          <p:nvCxnSpPr>
            <p:cNvPr id="83" name="Google Shape;83;p7"/>
            <p:cNvCxnSpPr/>
            <p:nvPr/>
          </p:nvCxnSpPr>
          <p:spPr>
            <a:xfrm>
              <a:off x="1376350" y="528325"/>
              <a:ext cx="357600" cy="0"/>
            </a:xfrm>
            <a:prstGeom prst="straightConnector1">
              <a:avLst/>
            </a:prstGeom>
            <a:noFill/>
            <a:ln cap="flat" cmpd="sng" w="28575">
              <a:solidFill>
                <a:srgbClr val="145FA6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4" name="Google Shape;84;p7"/>
            <p:cNvCxnSpPr/>
            <p:nvPr/>
          </p:nvCxnSpPr>
          <p:spPr>
            <a:xfrm>
              <a:off x="1733950" y="528325"/>
              <a:ext cx="357600" cy="0"/>
            </a:xfrm>
            <a:prstGeom prst="straightConnector1">
              <a:avLst/>
            </a:prstGeom>
            <a:noFill/>
            <a:ln cap="flat" cmpd="sng" w="28575">
              <a:solidFill>
                <a:srgbClr val="F1761A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5" name="Google Shape;85;p7"/>
            <p:cNvCxnSpPr/>
            <p:nvPr/>
          </p:nvCxnSpPr>
          <p:spPr>
            <a:xfrm>
              <a:off x="2091550" y="528325"/>
              <a:ext cx="357600" cy="0"/>
            </a:xfrm>
            <a:prstGeom prst="straightConnector1">
              <a:avLst/>
            </a:prstGeom>
            <a:noFill/>
            <a:ln cap="flat" cmpd="sng" w="28575">
              <a:solidFill>
                <a:srgbClr val="00C9FF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dk1"/>
        </a:solidFill>
      </p:bgPr>
    </p:bg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Google Shape;87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6"/>
            <a:ext cx="9144001" cy="5659919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8"/>
          <p:cNvSpPr txBox="1"/>
          <p:nvPr>
            <p:ph type="title"/>
          </p:nvPr>
        </p:nvSpPr>
        <p:spPr>
          <a:xfrm>
            <a:off x="824000" y="763600"/>
            <a:ext cx="5857800" cy="357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89" name="Google Shape;89;p8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0" name="Google Shape;90;p8" title="UIFCW2025_Logo_white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25625" y="3745100"/>
            <a:ext cx="1373148" cy="10365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9"/>
          <p:cNvSpPr txBox="1"/>
          <p:nvPr>
            <p:ph type="title"/>
          </p:nvPr>
        </p:nvSpPr>
        <p:spPr>
          <a:xfrm>
            <a:off x="1303800" y="598575"/>
            <a:ext cx="3430500" cy="1990200"/>
          </a:xfrm>
          <a:prstGeom prst="rect">
            <a:avLst/>
          </a:prstGeom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3" name="Google Shape;93;p9"/>
          <p:cNvSpPr txBox="1"/>
          <p:nvPr>
            <p:ph idx="1" type="subTitle"/>
          </p:nvPr>
        </p:nvSpPr>
        <p:spPr>
          <a:xfrm>
            <a:off x="1303800" y="2743203"/>
            <a:ext cx="3430500" cy="726000"/>
          </a:xfrm>
          <a:prstGeom prst="rect">
            <a:avLst/>
          </a:prstGeom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94" name="Google Shape;94;p9"/>
          <p:cNvSpPr txBox="1"/>
          <p:nvPr>
            <p:ph idx="2" type="body"/>
          </p:nvPr>
        </p:nvSpPr>
        <p:spPr>
          <a:xfrm>
            <a:off x="4903700" y="661000"/>
            <a:ext cx="3430500" cy="3870600"/>
          </a:xfrm>
          <a:prstGeom prst="rect">
            <a:avLst/>
          </a:prstGeom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95" name="Google Shape;95;p9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6" name="Google Shape;96;p9" title="UIFCW2025_Logo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549225" y="3879750"/>
            <a:ext cx="1152143" cy="87562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7" name="Google Shape;97;p9"/>
          <p:cNvGrpSpPr/>
          <p:nvPr/>
        </p:nvGrpSpPr>
        <p:grpSpPr>
          <a:xfrm>
            <a:off x="1376350" y="528325"/>
            <a:ext cx="1072800" cy="0"/>
            <a:chOff x="1376350" y="528325"/>
            <a:chExt cx="1072800" cy="0"/>
          </a:xfrm>
        </p:grpSpPr>
        <p:cxnSp>
          <p:nvCxnSpPr>
            <p:cNvPr id="98" name="Google Shape;98;p9"/>
            <p:cNvCxnSpPr/>
            <p:nvPr/>
          </p:nvCxnSpPr>
          <p:spPr>
            <a:xfrm>
              <a:off x="1376350" y="528325"/>
              <a:ext cx="357600" cy="0"/>
            </a:xfrm>
            <a:prstGeom prst="straightConnector1">
              <a:avLst/>
            </a:prstGeom>
            <a:noFill/>
            <a:ln cap="flat" cmpd="sng" w="28575">
              <a:solidFill>
                <a:srgbClr val="145FA6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9" name="Google Shape;99;p9"/>
            <p:cNvCxnSpPr/>
            <p:nvPr/>
          </p:nvCxnSpPr>
          <p:spPr>
            <a:xfrm>
              <a:off x="1733950" y="528325"/>
              <a:ext cx="357600" cy="0"/>
            </a:xfrm>
            <a:prstGeom prst="straightConnector1">
              <a:avLst/>
            </a:prstGeom>
            <a:noFill/>
            <a:ln cap="flat" cmpd="sng" w="28575">
              <a:solidFill>
                <a:srgbClr val="F1761A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00" name="Google Shape;100;p9"/>
            <p:cNvCxnSpPr/>
            <p:nvPr/>
          </p:nvCxnSpPr>
          <p:spPr>
            <a:xfrm>
              <a:off x="2091550" y="528325"/>
              <a:ext cx="357600" cy="0"/>
            </a:xfrm>
            <a:prstGeom prst="straightConnector1">
              <a:avLst/>
            </a:prstGeom>
            <a:noFill/>
            <a:ln cap="flat" cmpd="sng" w="28575">
              <a:solidFill>
                <a:srgbClr val="00C9FF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0"/>
          <p:cNvSpPr txBox="1"/>
          <p:nvPr>
            <p:ph idx="1" type="body"/>
          </p:nvPr>
        </p:nvSpPr>
        <p:spPr>
          <a:xfrm>
            <a:off x="1303800" y="4138975"/>
            <a:ext cx="5843100" cy="53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103" name="Google Shape;103;p10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04" name="Google Shape;104;p10" title="UIFCW2025_Logo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511650" y="3874450"/>
            <a:ext cx="1152143" cy="8756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momentum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Nunito"/>
              <a:buChar char="●"/>
              <a:defRPr sz="13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-2984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-2984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-2984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-2984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-2984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-2984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-2984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-2984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jpg"/><Relationship Id="rId4" Type="http://schemas.openxmlformats.org/officeDocument/2006/relationships/image" Target="../media/image13.png"/><Relationship Id="rId5" Type="http://schemas.openxmlformats.org/officeDocument/2006/relationships/image" Target="../media/image7.png"/><Relationship Id="rId6" Type="http://schemas.openxmlformats.org/officeDocument/2006/relationships/image" Target="../media/image4.png"/><Relationship Id="rId7" Type="http://schemas.openxmlformats.org/officeDocument/2006/relationships/image" Target="../media/image3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png"/><Relationship Id="rId4" Type="http://schemas.openxmlformats.org/officeDocument/2006/relationships/image" Target="../media/image21.jpg"/><Relationship Id="rId5" Type="http://schemas.openxmlformats.org/officeDocument/2006/relationships/image" Target="../media/image24.png"/><Relationship Id="rId6" Type="http://schemas.openxmlformats.org/officeDocument/2006/relationships/image" Target="../media/image31.jpg"/><Relationship Id="rId7" Type="http://schemas.openxmlformats.org/officeDocument/2006/relationships/image" Target="../media/image25.jpg"/><Relationship Id="rId8" Type="http://schemas.openxmlformats.org/officeDocument/2006/relationships/image" Target="../media/image14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7.png"/><Relationship Id="rId4" Type="http://schemas.openxmlformats.org/officeDocument/2006/relationships/image" Target="../media/image17.png"/><Relationship Id="rId5" Type="http://schemas.openxmlformats.org/officeDocument/2006/relationships/image" Target="../media/image29.png"/><Relationship Id="rId6" Type="http://schemas.openxmlformats.org/officeDocument/2006/relationships/image" Target="../media/image30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9.png"/><Relationship Id="rId4" Type="http://schemas.openxmlformats.org/officeDocument/2006/relationships/image" Target="../media/image23.png"/><Relationship Id="rId5" Type="http://schemas.openxmlformats.org/officeDocument/2006/relationships/image" Target="../media/image2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8.png"/><Relationship Id="rId4" Type="http://schemas.openxmlformats.org/officeDocument/2006/relationships/image" Target="../media/image28.png"/><Relationship Id="rId5" Type="http://schemas.openxmlformats.org/officeDocument/2006/relationships/image" Target="../media/image3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9.xml"/><Relationship Id="rId3" Type="http://schemas.openxmlformats.org/officeDocument/2006/relationships/hyperlink" Target="mailto:ioos.sandbox@noaa.gov" TargetMode="External"/><Relationship Id="rId4" Type="http://schemas.openxmlformats.org/officeDocument/2006/relationships/hyperlink" Target="http://github.com/ioos/cloud-sandbox" TargetMode="External"/><Relationship Id="rId5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4"/>
          <p:cNvSpPr txBox="1"/>
          <p:nvPr>
            <p:ph idx="1" type="subTitle"/>
          </p:nvPr>
        </p:nvSpPr>
        <p:spPr>
          <a:xfrm>
            <a:off x="381052" y="3193550"/>
            <a:ext cx="76881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935"/>
              <a:buNone/>
            </a:pPr>
            <a:r>
              <a:rPr lang="en" sz="1260"/>
              <a:t>Center Green Auditorium, Boulder, CO</a:t>
            </a:r>
            <a:endParaRPr sz="1260"/>
          </a:p>
          <a:p>
            <a:pPr indent="0" lvl="0" marL="0" rtl="0" algn="l">
              <a:lnSpc>
                <a:spcPct val="80000"/>
              </a:lnSpc>
              <a:spcBef>
                <a:spcPts val="1000"/>
              </a:spcBef>
              <a:spcAft>
                <a:spcPts val="1000"/>
              </a:spcAft>
              <a:buSzPts val="935"/>
              <a:buNone/>
            </a:pPr>
            <a:r>
              <a:rPr lang="en" sz="1260"/>
              <a:t>September 8-12, 2025</a:t>
            </a:r>
            <a:endParaRPr sz="1260"/>
          </a:p>
        </p:txBody>
      </p:sp>
      <p:sp>
        <p:nvSpPr>
          <p:cNvPr id="247" name="Google Shape;247;p14"/>
          <p:cNvSpPr txBox="1"/>
          <p:nvPr>
            <p:ph type="ctrTitle"/>
          </p:nvPr>
        </p:nvSpPr>
        <p:spPr>
          <a:xfrm>
            <a:off x="178900" y="339050"/>
            <a:ext cx="8754900" cy="1102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/>
              <a:t>Advancing Community Ocean and Coastal Modeling by Harnessing the Power of the Cloud</a:t>
            </a:r>
            <a:endParaRPr b="1" sz="2800"/>
          </a:p>
        </p:txBody>
      </p:sp>
      <p:sp>
        <p:nvSpPr>
          <p:cNvPr id="248" name="Google Shape;248;p14"/>
          <p:cNvSpPr txBox="1"/>
          <p:nvPr/>
        </p:nvSpPr>
        <p:spPr>
          <a:xfrm>
            <a:off x="381050" y="1571500"/>
            <a:ext cx="5970300" cy="54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Breanna Vanderplow</a:t>
            </a:r>
            <a:r>
              <a:rPr b="1" baseline="30000" lang="en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1,2</a:t>
            </a:r>
            <a:r>
              <a:rPr b="1" lang="en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, Michael Lalime</a:t>
            </a:r>
            <a:r>
              <a:rPr b="1" baseline="30000" lang="en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1,2</a:t>
            </a:r>
            <a:r>
              <a:rPr b="1" lang="en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 Tiffany Vance</a:t>
            </a:r>
            <a:r>
              <a:rPr b="1" baseline="30000" lang="en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1</a:t>
            </a:r>
            <a:r>
              <a:rPr b="1" lang="en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, Katherine Moore Powell</a:t>
            </a:r>
            <a:r>
              <a:rPr b="1" baseline="30000" lang="en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3</a:t>
            </a:r>
            <a:r>
              <a:rPr b="1" lang="en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, Patrick Tripp,</a:t>
            </a:r>
            <a:r>
              <a:rPr b="1" baseline="30000" lang="en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4</a:t>
            </a:r>
            <a:r>
              <a:rPr b="1" lang="en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 Zachary Wills</a:t>
            </a:r>
            <a:r>
              <a:rPr b="1" baseline="30000" lang="en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3</a:t>
            </a:r>
            <a:r>
              <a:rPr b="1" lang="en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, Mykel Alvis</a:t>
            </a:r>
            <a:r>
              <a:rPr b="1" baseline="30000" lang="en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3</a:t>
            </a:r>
            <a:r>
              <a:rPr b="1" lang="en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, Micah Wengren</a:t>
            </a:r>
            <a:r>
              <a:rPr b="1" baseline="30000" lang="en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1</a:t>
            </a:r>
            <a:endParaRPr b="1" sz="250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aseline="30000" lang="en" sz="13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1</a:t>
            </a:r>
            <a:r>
              <a:rPr lang="en" sz="13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U.S. Integrated Ocean Observing System, </a:t>
            </a:r>
            <a:r>
              <a:rPr baseline="30000" lang="en" sz="13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2</a:t>
            </a:r>
            <a:r>
              <a:rPr lang="en" sz="13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Integrated Systems Solutions, Inc, </a:t>
            </a:r>
            <a:r>
              <a:rPr baseline="30000" lang="en" sz="13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3</a:t>
            </a:r>
            <a:r>
              <a:rPr lang="en" sz="13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Lynker, </a:t>
            </a:r>
            <a:r>
              <a:rPr baseline="30000" lang="en" sz="13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4</a:t>
            </a:r>
            <a:r>
              <a:rPr lang="en" sz="13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TetraTech RPS</a:t>
            </a:r>
            <a:endParaRPr sz="130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249" name="Google Shape;249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1899" y="4685677"/>
            <a:ext cx="650975" cy="232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Google Shape;250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43113" y="4685673"/>
            <a:ext cx="650975" cy="232725"/>
          </a:xfrm>
          <a:prstGeom prst="rect">
            <a:avLst/>
          </a:prstGeom>
          <a:solidFill>
            <a:srgbClr val="F7F6F5">
              <a:alpha val="64560"/>
            </a:srgbClr>
          </a:solidFill>
          <a:ln>
            <a:noFill/>
          </a:ln>
        </p:spPr>
      </p:pic>
      <p:pic>
        <p:nvPicPr>
          <p:cNvPr id="251" name="Google Shape;251;p14"/>
          <p:cNvPicPr preferRelativeResize="0"/>
          <p:nvPr/>
        </p:nvPicPr>
        <p:blipFill rotWithShape="1">
          <a:blip r:embed="rId5">
            <a:alphaModFix/>
          </a:blip>
          <a:srcRect b="10852" l="6812" r="12379" t="17323"/>
          <a:stretch/>
        </p:blipFill>
        <p:spPr>
          <a:xfrm>
            <a:off x="1410654" y="4666188"/>
            <a:ext cx="484708" cy="271700"/>
          </a:xfrm>
          <a:prstGeom prst="rect">
            <a:avLst/>
          </a:prstGeom>
          <a:solidFill>
            <a:srgbClr val="F7F6F5">
              <a:alpha val="64560"/>
            </a:srgbClr>
          </a:solidFill>
          <a:ln>
            <a:noFill/>
          </a:ln>
        </p:spPr>
      </p:pic>
      <p:pic>
        <p:nvPicPr>
          <p:cNvPr id="252" name="Google Shape;252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083475" y="3923575"/>
            <a:ext cx="650950" cy="650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" name="Google Shape;253;p14" title="IOOS_Emblem_Primary_B_RGB (1).jpg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35697" y="3951124"/>
            <a:ext cx="1423627" cy="623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15"/>
          <p:cNvSpPr txBox="1"/>
          <p:nvPr>
            <p:ph type="title"/>
          </p:nvPr>
        </p:nvSpPr>
        <p:spPr>
          <a:xfrm>
            <a:off x="166250" y="43150"/>
            <a:ext cx="90063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420"/>
              <a:t>Limitations of traditional high performance computing </a:t>
            </a:r>
            <a:endParaRPr sz="2420"/>
          </a:p>
        </p:txBody>
      </p:sp>
      <p:grpSp>
        <p:nvGrpSpPr>
          <p:cNvPr id="259" name="Google Shape;259;p15"/>
          <p:cNvGrpSpPr/>
          <p:nvPr/>
        </p:nvGrpSpPr>
        <p:grpSpPr>
          <a:xfrm>
            <a:off x="5519266" y="2504168"/>
            <a:ext cx="1786313" cy="868990"/>
            <a:chOff x="8767166" y="3429000"/>
            <a:chExt cx="2381751" cy="1158653"/>
          </a:xfrm>
        </p:grpSpPr>
        <p:sp>
          <p:nvSpPr>
            <p:cNvPr id="260" name="Google Shape;260;p15"/>
            <p:cNvSpPr/>
            <p:nvPr/>
          </p:nvSpPr>
          <p:spPr>
            <a:xfrm>
              <a:off x="10589717" y="3708953"/>
              <a:ext cx="559200" cy="878700"/>
            </a:xfrm>
            <a:prstGeom prst="can">
              <a:avLst>
                <a:gd fmla="val 25000" name="adj"/>
              </a:avLst>
            </a:prstGeom>
            <a:solidFill>
              <a:schemeClr val="accent4">
                <a:alpha val="49800"/>
              </a:schemeClr>
            </a:solidFill>
            <a:ln cap="flat" cmpd="sng" w="12700">
              <a:solidFill>
                <a:schemeClr val="accent4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27000" lIns="54000" spcFirstLastPara="1" rIns="54000" wrap="square" tIns="270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" name="Google Shape;261;p15"/>
            <p:cNvSpPr/>
            <p:nvPr/>
          </p:nvSpPr>
          <p:spPr>
            <a:xfrm>
              <a:off x="9982200" y="3708953"/>
              <a:ext cx="559200" cy="878700"/>
            </a:xfrm>
            <a:prstGeom prst="can">
              <a:avLst>
                <a:gd fmla="val 25000" name="adj"/>
              </a:avLst>
            </a:prstGeom>
            <a:solidFill>
              <a:schemeClr val="accent4">
                <a:alpha val="49800"/>
              </a:schemeClr>
            </a:solidFill>
            <a:ln cap="flat" cmpd="sng" w="12700">
              <a:solidFill>
                <a:schemeClr val="accent4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27000" lIns="54000" spcFirstLastPara="1" rIns="54000" wrap="square" tIns="270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" name="Google Shape;262;p15"/>
            <p:cNvSpPr/>
            <p:nvPr/>
          </p:nvSpPr>
          <p:spPr>
            <a:xfrm>
              <a:off x="9374683" y="3708953"/>
              <a:ext cx="559200" cy="878700"/>
            </a:xfrm>
            <a:prstGeom prst="can">
              <a:avLst>
                <a:gd fmla="val 25000" name="adj"/>
              </a:avLst>
            </a:prstGeom>
            <a:solidFill>
              <a:schemeClr val="accent4">
                <a:alpha val="49800"/>
              </a:schemeClr>
            </a:solidFill>
            <a:ln cap="flat" cmpd="sng" w="12700">
              <a:solidFill>
                <a:schemeClr val="accent4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27000" lIns="54000" spcFirstLastPara="1" rIns="54000" wrap="square" tIns="270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" name="Google Shape;263;p15"/>
            <p:cNvSpPr/>
            <p:nvPr/>
          </p:nvSpPr>
          <p:spPr>
            <a:xfrm>
              <a:off x="8767166" y="3708953"/>
              <a:ext cx="559200" cy="878700"/>
            </a:xfrm>
            <a:prstGeom prst="can">
              <a:avLst>
                <a:gd fmla="val 25000" name="adj"/>
              </a:avLst>
            </a:prstGeom>
            <a:solidFill>
              <a:schemeClr val="accent4">
                <a:alpha val="49800"/>
              </a:schemeClr>
            </a:solidFill>
            <a:ln cap="flat" cmpd="sng" w="12700">
              <a:solidFill>
                <a:schemeClr val="accent4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27000" lIns="54000" spcFirstLastPara="1" rIns="54000" wrap="square" tIns="270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" name="Google Shape;264;p15"/>
            <p:cNvSpPr txBox="1"/>
            <p:nvPr/>
          </p:nvSpPr>
          <p:spPr>
            <a:xfrm>
              <a:off x="8767166" y="3429000"/>
              <a:ext cx="2027700" cy="225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100">
                  <a:solidFill>
                    <a:schemeClr val="dk1"/>
                  </a:solidFill>
                </a:rPr>
                <a:t>Network File System</a:t>
              </a:r>
              <a:endParaRPr sz="1000"/>
            </a:p>
          </p:txBody>
        </p:sp>
      </p:grpSp>
      <p:sp>
        <p:nvSpPr>
          <p:cNvPr id="265" name="Google Shape;265;p15"/>
          <p:cNvSpPr/>
          <p:nvPr/>
        </p:nvSpPr>
        <p:spPr>
          <a:xfrm>
            <a:off x="1973744" y="2648645"/>
            <a:ext cx="2404800" cy="231975"/>
          </a:xfrm>
          <a:prstGeom prst="roundRect">
            <a:avLst>
              <a:gd fmla="val 16667" name="adj"/>
            </a:avLst>
          </a:prstGeom>
          <a:solidFill>
            <a:srgbClr val="7C6202">
              <a:alpha val="24710"/>
            </a:srgbClr>
          </a:solidFill>
          <a:ln cap="flat" cmpd="sng" w="12700">
            <a:solidFill>
              <a:srgbClr val="7C620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27000" lIns="54000" spcFirstLastPara="1" rIns="54000" wrap="square" tIns="27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Job Scheduler (LSF, MOAB, SLURM)</a:t>
            </a:r>
            <a:endParaRPr sz="1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66" name="Google Shape;266;p15"/>
          <p:cNvGrpSpPr/>
          <p:nvPr/>
        </p:nvGrpSpPr>
        <p:grpSpPr>
          <a:xfrm>
            <a:off x="2057906" y="3373099"/>
            <a:ext cx="2210492" cy="1582606"/>
            <a:chOff x="1143000" y="2819400"/>
            <a:chExt cx="2947322" cy="2110141"/>
          </a:xfrm>
        </p:grpSpPr>
        <p:sp>
          <p:nvSpPr>
            <p:cNvPr id="267" name="Google Shape;267;p15"/>
            <p:cNvSpPr txBox="1"/>
            <p:nvPr/>
          </p:nvSpPr>
          <p:spPr>
            <a:xfrm>
              <a:off x="1208339" y="2819400"/>
              <a:ext cx="2163600" cy="225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1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Compute Nodes</a:t>
              </a:r>
              <a:endParaRPr sz="1000"/>
            </a:p>
          </p:txBody>
        </p:sp>
        <p:pic>
          <p:nvPicPr>
            <p:cNvPr descr="Processor" id="268" name="Google Shape;268;p1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143000" y="3652143"/>
              <a:ext cx="685800" cy="6858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Processor" id="269" name="Google Shape;269;p1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709898" y="3656715"/>
              <a:ext cx="685800" cy="6858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Processor" id="270" name="Google Shape;270;p1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283097" y="3655594"/>
              <a:ext cx="685800" cy="6858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Processor" id="271" name="Google Shape;271;p1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847325" y="3659373"/>
              <a:ext cx="685800" cy="6858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Processor" id="272" name="Google Shape;272;p1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3404522" y="3658957"/>
              <a:ext cx="685800" cy="6858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Processor" id="273" name="Google Shape;273;p1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143000" y="3063291"/>
              <a:ext cx="685800" cy="6858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Processor" id="274" name="Google Shape;274;p1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709898" y="3067863"/>
              <a:ext cx="685800" cy="6858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Processor" id="275" name="Google Shape;275;p15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2283097" y="3066742"/>
              <a:ext cx="685800" cy="6858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Processor" id="276" name="Google Shape;276;p15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2847325" y="3070521"/>
              <a:ext cx="685800" cy="6858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Processor" id="277" name="Google Shape;277;p1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3404522" y="3070105"/>
              <a:ext cx="685800" cy="6858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Processor" id="278" name="Google Shape;278;p1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143000" y="4236511"/>
              <a:ext cx="685800" cy="6858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Processor" id="279" name="Google Shape;279;p1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709898" y="4241083"/>
              <a:ext cx="685800" cy="6858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Processor" id="280" name="Google Shape;280;p1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283097" y="4239962"/>
              <a:ext cx="685800" cy="6858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Processor" id="281" name="Google Shape;281;p1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847325" y="4243741"/>
              <a:ext cx="685800" cy="6858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Processor" id="282" name="Google Shape;282;p1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3404522" y="4243325"/>
              <a:ext cx="685800" cy="6858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83" name="Google Shape;283;p15"/>
          <p:cNvSpPr/>
          <p:nvPr/>
        </p:nvSpPr>
        <p:spPr>
          <a:xfrm flipH="1" rot="5400000">
            <a:off x="3022838" y="3004204"/>
            <a:ext cx="294525" cy="232200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7C6202">
              <a:alpha val="24710"/>
            </a:srgbClr>
          </a:solidFill>
          <a:ln cap="flat" cmpd="sng" w="12700">
            <a:solidFill>
              <a:srgbClr val="7C620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27000" lIns="54000" spcFirstLastPara="1" rIns="54000" wrap="square" tIns="27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4" name="Google Shape;284;p15"/>
          <p:cNvSpPr/>
          <p:nvPr/>
        </p:nvSpPr>
        <p:spPr>
          <a:xfrm flipH="1" rot="5400000">
            <a:off x="3020165" y="2269837"/>
            <a:ext cx="294525" cy="232200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7C6202">
              <a:alpha val="24710"/>
            </a:srgbClr>
          </a:solidFill>
          <a:ln cap="flat" cmpd="sng" w="12700">
            <a:solidFill>
              <a:srgbClr val="7C620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27000" lIns="54000" spcFirstLastPara="1" rIns="54000" wrap="square" tIns="27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Processor" id="285" name="Google Shape;285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93792" y="1694315"/>
            <a:ext cx="514350" cy="5143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ocessor" id="286" name="Google Shape;286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18966" y="1697744"/>
            <a:ext cx="514350" cy="514350"/>
          </a:xfrm>
          <a:prstGeom prst="rect">
            <a:avLst/>
          </a:prstGeom>
          <a:noFill/>
          <a:ln>
            <a:noFill/>
          </a:ln>
        </p:spPr>
      </p:pic>
      <p:sp>
        <p:nvSpPr>
          <p:cNvPr id="287" name="Google Shape;287;p15"/>
          <p:cNvSpPr txBox="1"/>
          <p:nvPr/>
        </p:nvSpPr>
        <p:spPr>
          <a:xfrm>
            <a:off x="1428750" y="1829054"/>
            <a:ext cx="1622700" cy="1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Interactive Nodes</a:t>
            </a:r>
            <a:endParaRPr sz="1000"/>
          </a:p>
        </p:txBody>
      </p:sp>
      <p:sp>
        <p:nvSpPr>
          <p:cNvPr id="288" name="Google Shape;288;p15"/>
          <p:cNvSpPr txBox="1"/>
          <p:nvPr/>
        </p:nvSpPr>
        <p:spPr>
          <a:xfrm>
            <a:off x="3355537" y="2276599"/>
            <a:ext cx="1394550" cy="1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submit job (psub, bsub)</a:t>
            </a:r>
            <a:endParaRPr sz="1000"/>
          </a:p>
        </p:txBody>
      </p:sp>
      <p:sp>
        <p:nvSpPr>
          <p:cNvPr id="289" name="Google Shape;289;p15"/>
          <p:cNvSpPr txBox="1"/>
          <p:nvPr/>
        </p:nvSpPr>
        <p:spPr>
          <a:xfrm>
            <a:off x="2198788" y="2972730"/>
            <a:ext cx="7911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wait in queue</a:t>
            </a:r>
            <a:endParaRPr sz="1000"/>
          </a:p>
        </p:txBody>
      </p:sp>
      <p:cxnSp>
        <p:nvCxnSpPr>
          <p:cNvPr id="290" name="Google Shape;290;p15"/>
          <p:cNvCxnSpPr/>
          <p:nvPr/>
        </p:nvCxnSpPr>
        <p:spPr>
          <a:xfrm>
            <a:off x="3950741" y="1954895"/>
            <a:ext cx="1437300" cy="1092600"/>
          </a:xfrm>
          <a:prstGeom prst="bentConnector3">
            <a:avLst>
              <a:gd fmla="val 65542" name="adj1"/>
            </a:avLst>
          </a:prstGeom>
          <a:noFill/>
          <a:ln cap="flat" cmpd="sng" w="381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91" name="Google Shape;291;p15"/>
          <p:cNvSpPr txBox="1"/>
          <p:nvPr/>
        </p:nvSpPr>
        <p:spPr>
          <a:xfrm>
            <a:off x="3336150" y="3156133"/>
            <a:ext cx="6336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run the job</a:t>
            </a:r>
            <a:endParaRPr sz="1000"/>
          </a:p>
        </p:txBody>
      </p:sp>
      <p:cxnSp>
        <p:nvCxnSpPr>
          <p:cNvPr id="292" name="Google Shape;292;p15"/>
          <p:cNvCxnSpPr/>
          <p:nvPr/>
        </p:nvCxnSpPr>
        <p:spPr>
          <a:xfrm flipH="1" rot="10800000">
            <a:off x="4268491" y="3051115"/>
            <a:ext cx="1250700" cy="1216500"/>
          </a:xfrm>
          <a:prstGeom prst="bentConnector3">
            <a:avLst>
              <a:gd fmla="val 50000" name="adj1"/>
            </a:avLst>
          </a:prstGeom>
          <a:noFill/>
          <a:ln cap="flat" cmpd="sng" w="381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grpSp>
        <p:nvGrpSpPr>
          <p:cNvPr id="293" name="Google Shape;293;p15"/>
          <p:cNvGrpSpPr/>
          <p:nvPr/>
        </p:nvGrpSpPr>
        <p:grpSpPr>
          <a:xfrm>
            <a:off x="1739502" y="521975"/>
            <a:ext cx="1779514" cy="1159200"/>
            <a:chOff x="1437315" y="494280"/>
            <a:chExt cx="2372685" cy="1545600"/>
          </a:xfrm>
        </p:grpSpPr>
        <p:pic>
          <p:nvPicPr>
            <p:cNvPr descr="Laptop" id="294" name="Google Shape;294;p15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2895600" y="494280"/>
              <a:ext cx="914400" cy="9144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95" name="Google Shape;295;p15"/>
            <p:cNvSpPr txBox="1"/>
            <p:nvPr/>
          </p:nvSpPr>
          <p:spPr>
            <a:xfrm>
              <a:off x="1437315" y="831639"/>
              <a:ext cx="1458300" cy="225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1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User Terminal</a:t>
              </a:r>
              <a:endParaRPr sz="1100"/>
            </a:p>
          </p:txBody>
        </p:sp>
        <p:cxnSp>
          <p:nvCxnSpPr>
            <p:cNvPr id="296" name="Google Shape;296;p15"/>
            <p:cNvCxnSpPr/>
            <p:nvPr/>
          </p:nvCxnSpPr>
          <p:spPr>
            <a:xfrm>
              <a:off x="3602672" y="1408680"/>
              <a:ext cx="0" cy="631200"/>
            </a:xfrm>
            <a:prstGeom prst="straightConnector1">
              <a:avLst/>
            </a:prstGeom>
            <a:noFill/>
            <a:ln cap="flat" cmpd="sng" w="38100">
              <a:solidFill>
                <a:schemeClr val="dk1"/>
              </a:solidFill>
              <a:prstDash val="solid"/>
              <a:miter lim="800000"/>
              <a:headEnd len="sm" w="sm" type="none"/>
              <a:tailEnd len="med" w="med" type="triangle"/>
            </a:ln>
          </p:spPr>
        </p:cxnSp>
      </p:grpSp>
      <p:sp>
        <p:nvSpPr>
          <p:cNvPr id="297" name="Google Shape;297;p15"/>
          <p:cNvSpPr txBox="1"/>
          <p:nvPr/>
        </p:nvSpPr>
        <p:spPr>
          <a:xfrm>
            <a:off x="2977100" y="1313307"/>
            <a:ext cx="283725" cy="1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login</a:t>
            </a:r>
            <a:endParaRPr sz="1000"/>
          </a:p>
        </p:txBody>
      </p:sp>
      <p:sp>
        <p:nvSpPr>
          <p:cNvPr id="298" name="Google Shape;298;p15"/>
          <p:cNvSpPr/>
          <p:nvPr/>
        </p:nvSpPr>
        <p:spPr>
          <a:xfrm>
            <a:off x="1014100" y="646750"/>
            <a:ext cx="6547500" cy="4132200"/>
          </a:xfrm>
          <a:prstGeom prst="rect">
            <a:avLst/>
          </a:prstGeom>
          <a:solidFill>
            <a:srgbClr val="FFFFFF">
              <a:alpha val="82910"/>
            </a:srgbClr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9" name="Google Shape;299;p15"/>
          <p:cNvSpPr txBox="1"/>
          <p:nvPr/>
        </p:nvSpPr>
        <p:spPr>
          <a:xfrm rot="-376718">
            <a:off x="2174026" y="3710422"/>
            <a:ext cx="2312471" cy="51430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Limited resources and configuration</a:t>
            </a:r>
            <a:endParaRPr b="1" sz="1700">
              <a:solidFill>
                <a:srgbClr val="FF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0" name="Google Shape;300;p15"/>
          <p:cNvSpPr txBox="1"/>
          <p:nvPr/>
        </p:nvSpPr>
        <p:spPr>
          <a:xfrm rot="265633">
            <a:off x="5113977" y="948819"/>
            <a:ext cx="2312400" cy="51422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High </a:t>
            </a:r>
            <a:r>
              <a:rPr b="1" lang="en" sz="170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initial costs</a:t>
            </a:r>
            <a:endParaRPr b="1" sz="1700">
              <a:solidFill>
                <a:srgbClr val="FF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1" name="Google Shape;301;p15"/>
          <p:cNvSpPr txBox="1"/>
          <p:nvPr/>
        </p:nvSpPr>
        <p:spPr>
          <a:xfrm rot="446">
            <a:off x="2019952" y="2644706"/>
            <a:ext cx="2312400" cy="51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Long job queues</a:t>
            </a:r>
            <a:endParaRPr b="1" sz="1700">
              <a:solidFill>
                <a:srgbClr val="FF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2" name="Google Shape;302;p15"/>
          <p:cNvSpPr txBox="1"/>
          <p:nvPr/>
        </p:nvSpPr>
        <p:spPr>
          <a:xfrm rot="396910">
            <a:off x="5388104" y="3710442"/>
            <a:ext cx="2312496" cy="51430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Maintenance and failures</a:t>
            </a:r>
            <a:endParaRPr b="1" sz="1700">
              <a:solidFill>
                <a:srgbClr val="FF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3" name="Google Shape;303;p15"/>
          <p:cNvSpPr txBox="1"/>
          <p:nvPr/>
        </p:nvSpPr>
        <p:spPr>
          <a:xfrm rot="-396467">
            <a:off x="220584" y="3218894"/>
            <a:ext cx="2312461" cy="51434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Limited run times</a:t>
            </a:r>
            <a:endParaRPr b="1" sz="1700">
              <a:solidFill>
                <a:srgbClr val="FF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4" name="Google Shape;304;p15"/>
          <p:cNvSpPr txBox="1"/>
          <p:nvPr/>
        </p:nvSpPr>
        <p:spPr>
          <a:xfrm rot="-396384">
            <a:off x="864333" y="1127363"/>
            <a:ext cx="3116091" cy="91451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Limited collaboration</a:t>
            </a:r>
            <a:endParaRPr b="1" sz="2100">
              <a:solidFill>
                <a:srgbClr val="FF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5" name="Google Shape;305;p15"/>
          <p:cNvSpPr txBox="1"/>
          <p:nvPr/>
        </p:nvSpPr>
        <p:spPr>
          <a:xfrm rot="-396384">
            <a:off x="5140083" y="1942238"/>
            <a:ext cx="3116091" cy="91451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Time consuming data access </a:t>
            </a:r>
            <a:endParaRPr b="1" sz="1700">
              <a:solidFill>
                <a:srgbClr val="FF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1" name="Google Shape;311;p16"/>
          <p:cNvPicPr preferRelativeResize="0"/>
          <p:nvPr/>
        </p:nvPicPr>
        <p:blipFill rotWithShape="1">
          <a:blip r:embed="rId3">
            <a:alphaModFix/>
          </a:blip>
          <a:srcRect b="5311" l="0" r="4415" t="0"/>
          <a:stretch/>
        </p:blipFill>
        <p:spPr>
          <a:xfrm>
            <a:off x="93550" y="502475"/>
            <a:ext cx="7052549" cy="4260649"/>
          </a:xfrm>
          <a:prstGeom prst="rect">
            <a:avLst/>
          </a:prstGeom>
          <a:noFill/>
          <a:ln>
            <a:noFill/>
          </a:ln>
        </p:spPr>
      </p:pic>
      <p:sp>
        <p:nvSpPr>
          <p:cNvPr id="312" name="Google Shape;312;p16"/>
          <p:cNvSpPr txBox="1"/>
          <p:nvPr>
            <p:ph type="title"/>
          </p:nvPr>
        </p:nvSpPr>
        <p:spPr>
          <a:xfrm>
            <a:off x="104575" y="64850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Introducing… The NOS Cloud Sandbox </a:t>
            </a:r>
            <a:endParaRPr/>
          </a:p>
        </p:txBody>
      </p:sp>
      <p:sp>
        <p:nvSpPr>
          <p:cNvPr id="313" name="Google Shape;313;p16"/>
          <p:cNvSpPr/>
          <p:nvPr/>
        </p:nvSpPr>
        <p:spPr>
          <a:xfrm>
            <a:off x="4028675" y="840350"/>
            <a:ext cx="1736100" cy="444000"/>
          </a:xfrm>
          <a:prstGeom prst="rect">
            <a:avLst/>
          </a:prstGeom>
          <a:solidFill>
            <a:srgbClr val="FCFBF7">
              <a:alpha val="8038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14" name="Google Shape;314;p16"/>
          <p:cNvSpPr txBox="1"/>
          <p:nvPr/>
        </p:nvSpPr>
        <p:spPr>
          <a:xfrm>
            <a:off x="3968575" y="767300"/>
            <a:ext cx="1958100" cy="59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 progress</a:t>
            </a:r>
            <a:endParaRPr b="1" sz="2400">
              <a:solidFill>
                <a:srgbClr val="FF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17"/>
          <p:cNvSpPr txBox="1"/>
          <p:nvPr>
            <p:ph type="title"/>
          </p:nvPr>
        </p:nvSpPr>
        <p:spPr>
          <a:xfrm>
            <a:off x="45000" y="-198325"/>
            <a:ext cx="9099000" cy="999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/>
              <a:t>Why should I use the sandbox</a:t>
            </a:r>
            <a:r>
              <a:rPr lang="en" sz="2500"/>
              <a:t> instead of my own HPC?</a:t>
            </a:r>
            <a:endParaRPr b="1" sz="2600"/>
          </a:p>
        </p:txBody>
      </p:sp>
      <p:sp>
        <p:nvSpPr>
          <p:cNvPr id="321" name="Google Shape;321;p17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22" name="Google Shape;322;p17"/>
          <p:cNvSpPr txBox="1"/>
          <p:nvPr/>
        </p:nvSpPr>
        <p:spPr>
          <a:xfrm>
            <a:off x="537225" y="1065513"/>
            <a:ext cx="2720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</a:t>
            </a:r>
            <a:r>
              <a:rPr b="1" lang="en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mmediate Job Execution</a:t>
            </a:r>
            <a:endParaRPr sz="13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323" name="Google Shape;323;p17" title="download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51667" y="1425470"/>
            <a:ext cx="1297125" cy="1297150"/>
          </a:xfrm>
          <a:prstGeom prst="rect">
            <a:avLst/>
          </a:prstGeom>
          <a:noFill/>
          <a:ln>
            <a:noFill/>
          </a:ln>
        </p:spPr>
      </p:pic>
      <p:sp>
        <p:nvSpPr>
          <p:cNvPr id="324" name="Google Shape;324;p17"/>
          <p:cNvSpPr txBox="1"/>
          <p:nvPr/>
        </p:nvSpPr>
        <p:spPr>
          <a:xfrm>
            <a:off x="3616425" y="1065513"/>
            <a:ext cx="1767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Run Without Limits </a:t>
            </a:r>
            <a:endParaRPr sz="13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25" name="Google Shape;325;p17"/>
          <p:cNvSpPr txBox="1"/>
          <p:nvPr/>
        </p:nvSpPr>
        <p:spPr>
          <a:xfrm>
            <a:off x="5521725" y="957825"/>
            <a:ext cx="30045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Scalable &amp; Flexible </a:t>
            </a:r>
            <a:endParaRPr b="1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Computing </a:t>
            </a:r>
            <a:endParaRPr sz="13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26" name="Google Shape;326;p17"/>
          <p:cNvSpPr txBox="1"/>
          <p:nvPr/>
        </p:nvSpPr>
        <p:spPr>
          <a:xfrm>
            <a:off x="677175" y="2880850"/>
            <a:ext cx="2440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Enhanced Analysis Tools </a:t>
            </a:r>
            <a:endParaRPr sz="13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27" name="Google Shape;327;p17"/>
          <p:cNvSpPr txBox="1"/>
          <p:nvPr/>
        </p:nvSpPr>
        <p:spPr>
          <a:xfrm>
            <a:off x="3193625" y="2880850"/>
            <a:ext cx="3108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Collaborative Development </a:t>
            </a:r>
            <a:endParaRPr sz="13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28" name="Google Shape;328;p17"/>
          <p:cNvSpPr txBox="1"/>
          <p:nvPr/>
        </p:nvSpPr>
        <p:spPr>
          <a:xfrm>
            <a:off x="6025825" y="2880838"/>
            <a:ext cx="2440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Improved Data access</a:t>
            </a:r>
            <a:r>
              <a:rPr b="1" lang="en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sz="13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329" name="Google Shape;329;p17" title="istockphoto-1022119090-612x612.jpg"/>
          <p:cNvPicPr preferRelativeResize="0"/>
          <p:nvPr/>
        </p:nvPicPr>
        <p:blipFill rotWithShape="1">
          <a:blip r:embed="rId4">
            <a:alphaModFix/>
          </a:blip>
          <a:srcRect b="23369" l="23987" r="21232" t="23117"/>
          <a:stretch/>
        </p:blipFill>
        <p:spPr>
          <a:xfrm>
            <a:off x="6566193" y="1603262"/>
            <a:ext cx="974408" cy="951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30" name="Google Shape;330;p17" title="images (4)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25507" y="3292807"/>
            <a:ext cx="1221975" cy="122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1" name="Google Shape;331;p17" title="collaboration-icon-set-collection-for-web-vector-51915399.jpeg"/>
          <p:cNvPicPr preferRelativeResize="0"/>
          <p:nvPr/>
        </p:nvPicPr>
        <p:blipFill rotWithShape="1">
          <a:blip r:embed="rId6">
            <a:alphaModFix/>
          </a:blip>
          <a:srcRect b="27246" l="21755" r="21115" t="21228"/>
          <a:stretch/>
        </p:blipFill>
        <p:spPr>
          <a:xfrm>
            <a:off x="3987289" y="3439273"/>
            <a:ext cx="1025870" cy="999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2" name="Google Shape;332;p17" title="Cloud-Storage-Icon-Graphics-15587136-1-1-580x386.jpg"/>
          <p:cNvPicPr preferRelativeResize="0"/>
          <p:nvPr/>
        </p:nvPicPr>
        <p:blipFill rotWithShape="1">
          <a:blip r:embed="rId7">
            <a:alphaModFix/>
          </a:blip>
          <a:srcRect b="16597" l="26859" r="23894" t="15683"/>
          <a:stretch/>
        </p:blipFill>
        <p:spPr>
          <a:xfrm>
            <a:off x="6546500" y="3434382"/>
            <a:ext cx="1025850" cy="938816"/>
          </a:xfrm>
          <a:prstGeom prst="rect">
            <a:avLst/>
          </a:prstGeom>
          <a:noFill/>
          <a:ln>
            <a:noFill/>
          </a:ln>
        </p:spPr>
      </p:pic>
      <p:pic>
        <p:nvPicPr>
          <p:cNvPr id="333" name="Google Shape;333;p17" title="flat,750x,075,f-pad,750x1000,f8f8f8.u2.jpg"/>
          <p:cNvPicPr preferRelativeResize="0"/>
          <p:nvPr/>
        </p:nvPicPr>
        <p:blipFill rotWithShape="1">
          <a:blip r:embed="rId8">
            <a:alphaModFix/>
          </a:blip>
          <a:srcRect b="20403" l="9711" r="11844" t="20111"/>
          <a:stretch/>
        </p:blipFill>
        <p:spPr>
          <a:xfrm>
            <a:off x="1346725" y="1586633"/>
            <a:ext cx="974400" cy="9851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18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/>
              <a:t>Success Story: </a:t>
            </a:r>
            <a:r>
              <a:rPr lang="en" sz="2600">
                <a:solidFill>
                  <a:schemeClr val="lt1"/>
                </a:solidFill>
              </a:rPr>
              <a:t>Live</a:t>
            </a:r>
            <a:r>
              <a:rPr lang="en" sz="2600">
                <a:solidFill>
                  <a:schemeClr val="lt1"/>
                </a:solidFill>
              </a:rPr>
              <a:t>Ocean</a:t>
            </a:r>
            <a:endParaRPr sz="2600">
              <a:solidFill>
                <a:schemeClr val="lt1"/>
              </a:solidFill>
            </a:endParaRPr>
          </a:p>
        </p:txBody>
      </p:sp>
      <p:pic>
        <p:nvPicPr>
          <p:cNvPr id="340" name="Google Shape;340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4350" y="626925"/>
            <a:ext cx="5462624" cy="4346899"/>
          </a:xfrm>
          <a:prstGeom prst="rect">
            <a:avLst/>
          </a:prstGeom>
          <a:noFill/>
          <a:ln>
            <a:noFill/>
          </a:ln>
        </p:spPr>
      </p:pic>
      <p:sp>
        <p:nvSpPr>
          <p:cNvPr id="341" name="Google Shape;341;p18"/>
          <p:cNvSpPr txBox="1"/>
          <p:nvPr/>
        </p:nvSpPr>
        <p:spPr>
          <a:xfrm>
            <a:off x="5835900" y="210475"/>
            <a:ext cx="3263100" cy="372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184150" lvl="0" marL="279400" rtl="0" algn="l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Century Gothic"/>
              <a:buChar char="●"/>
            </a:pPr>
            <a:r>
              <a:rPr lang="en" sz="13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Developed by University of Washington, Dr. Parker MacCready</a:t>
            </a:r>
            <a:endParaRPr sz="1300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184150" lvl="0" marL="27940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Century Gothic"/>
              <a:buChar char="●"/>
            </a:pPr>
            <a:r>
              <a:rPr lang="en" sz="13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</a:t>
            </a:r>
            <a:r>
              <a:rPr lang="en" sz="13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 year hindcast</a:t>
            </a:r>
            <a:endParaRPr sz="1300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184150" lvl="0" marL="279400" rtl="0" algn="l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Century Gothic"/>
              <a:buChar char="●"/>
            </a:pPr>
            <a:r>
              <a:rPr lang="en" sz="13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Compute time: </a:t>
            </a:r>
            <a:endParaRPr sz="1300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47650" lvl="1" marL="1028700" rtl="0" algn="l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Century Gothic"/>
              <a:buChar char="○"/>
            </a:pPr>
            <a:r>
              <a:rPr lang="en" sz="13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 yr ~ 10 days</a:t>
            </a:r>
            <a:endParaRPr sz="1300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47650" lvl="1" marL="1028700" rtl="0" algn="l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Century Gothic"/>
              <a:buChar char="○"/>
            </a:pPr>
            <a:r>
              <a:rPr lang="en" sz="13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12 yrs ~ 4 months</a:t>
            </a:r>
            <a:endParaRPr sz="1300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184150" lvl="0" marL="279400" rtl="0" algn="l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Century Gothic"/>
              <a:buChar char="●"/>
            </a:pPr>
            <a:r>
              <a:rPr lang="en" sz="13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Data generated: </a:t>
            </a:r>
            <a:endParaRPr sz="1300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47650" lvl="1" marL="1028700" rtl="0" algn="l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Century Gothic"/>
              <a:buChar char="○"/>
            </a:pPr>
            <a:r>
              <a:rPr lang="en" sz="13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 yr ~ 800 GB</a:t>
            </a:r>
            <a:endParaRPr sz="1300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47650" lvl="1" marL="1028700" rtl="0" algn="l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Century Gothic"/>
              <a:buChar char="○"/>
            </a:pPr>
            <a:r>
              <a:rPr lang="en" sz="13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12 yrs ~ 100 TB</a:t>
            </a:r>
            <a:endParaRPr sz="1300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47650" lvl="0" marL="342900" rtl="0" algn="l">
              <a:spcBef>
                <a:spcPts val="800"/>
              </a:spcBef>
              <a:spcAft>
                <a:spcPts val="800"/>
              </a:spcAft>
              <a:buClr>
                <a:schemeClr val="dk2"/>
              </a:buClr>
              <a:buSzPts val="1300"/>
              <a:buFont typeface="Century Gothic"/>
              <a:buChar char="●"/>
            </a:pPr>
            <a:r>
              <a:rPr lang="en" sz="13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Once verified, final output will be publicly available to NOAA Open Data Dissemination (NODD)</a:t>
            </a:r>
            <a:endParaRPr sz="1300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342" name="Google Shape;342;p18"/>
          <p:cNvCxnSpPr/>
          <p:nvPr/>
        </p:nvCxnSpPr>
        <p:spPr>
          <a:xfrm flipH="1" rot="10800000">
            <a:off x="2192575" y="766575"/>
            <a:ext cx="1310400" cy="18876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43" name="Google Shape;343;p18"/>
          <p:cNvCxnSpPr/>
          <p:nvPr/>
        </p:nvCxnSpPr>
        <p:spPr>
          <a:xfrm>
            <a:off x="2184350" y="3099300"/>
            <a:ext cx="1318800" cy="15582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44" name="Google Shape;344;p18"/>
          <p:cNvSpPr/>
          <p:nvPr/>
        </p:nvSpPr>
        <p:spPr>
          <a:xfrm>
            <a:off x="2184350" y="2637700"/>
            <a:ext cx="263700" cy="461700"/>
          </a:xfrm>
          <a:prstGeom prst="rect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45" name="Google Shape;345;p18"/>
          <p:cNvSpPr txBox="1"/>
          <p:nvPr>
            <p:ph type="title"/>
          </p:nvPr>
        </p:nvSpPr>
        <p:spPr>
          <a:xfrm>
            <a:off x="104575" y="64850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Success Story: LiveOcean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19"/>
          <p:cNvSpPr txBox="1"/>
          <p:nvPr>
            <p:ph type="title"/>
          </p:nvPr>
        </p:nvSpPr>
        <p:spPr>
          <a:xfrm>
            <a:off x="41775" y="-209300"/>
            <a:ext cx="8831400" cy="999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Determining resources and adapting model workflows</a:t>
            </a:r>
            <a:endParaRPr sz="2400"/>
          </a:p>
        </p:txBody>
      </p:sp>
      <p:sp>
        <p:nvSpPr>
          <p:cNvPr id="352" name="Google Shape;352;p19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53" name="Google Shape;353;p19"/>
          <p:cNvSpPr txBox="1"/>
          <p:nvPr/>
        </p:nvSpPr>
        <p:spPr>
          <a:xfrm>
            <a:off x="-47175" y="614850"/>
            <a:ext cx="5610900" cy="11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540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entury Gothic"/>
              <a:buChar char="●"/>
            </a:pPr>
            <a:r>
              <a:rPr lang="en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Users must determine resources and configuration in the cloud, i.e. instance type and availability - this provides the benefit of testing a variety of configurations </a:t>
            </a:r>
            <a:endParaRPr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54000" lvl="0" marL="342900" rtl="0" algn="l">
              <a:spcBef>
                <a:spcPts val="800"/>
              </a:spcBef>
              <a:spcAft>
                <a:spcPts val="800"/>
              </a:spcAft>
              <a:buClr>
                <a:schemeClr val="dk2"/>
              </a:buClr>
              <a:buSzPts val="1400"/>
              <a:buFont typeface="Century Gothic"/>
              <a:buChar char="●"/>
            </a:pPr>
            <a:r>
              <a:rPr lang="en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Models have to be adapted for cloud-optimized workflows</a:t>
            </a:r>
            <a:endParaRPr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54" name="Google Shape;354;p19"/>
          <p:cNvPicPr preferRelativeResize="0"/>
          <p:nvPr/>
        </p:nvPicPr>
        <p:blipFill rotWithShape="1">
          <a:blip r:embed="rId3">
            <a:alphaModFix/>
          </a:blip>
          <a:srcRect b="14593" l="11086" r="3958" t="15749"/>
          <a:stretch/>
        </p:blipFill>
        <p:spPr>
          <a:xfrm>
            <a:off x="5563729" y="783925"/>
            <a:ext cx="2831147" cy="2321275"/>
          </a:xfrm>
          <a:prstGeom prst="rect">
            <a:avLst/>
          </a:prstGeom>
          <a:noFill/>
          <a:ln>
            <a:noFill/>
          </a:ln>
        </p:spPr>
      </p:pic>
      <p:sp>
        <p:nvSpPr>
          <p:cNvPr id="355" name="Google Shape;355;p19"/>
          <p:cNvSpPr txBox="1"/>
          <p:nvPr/>
        </p:nvSpPr>
        <p:spPr>
          <a:xfrm>
            <a:off x="6372475" y="479100"/>
            <a:ext cx="37599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STOFS-2D Global (OCS)</a:t>
            </a:r>
            <a:endParaRPr b="1" sz="1500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56" name="Google Shape;356;p19"/>
          <p:cNvSpPr txBox="1"/>
          <p:nvPr/>
        </p:nvSpPr>
        <p:spPr>
          <a:xfrm>
            <a:off x="602825" y="2490475"/>
            <a:ext cx="37599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CORA </a:t>
            </a:r>
            <a:r>
              <a:rPr b="1" lang="en" sz="15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(CO-OPS)</a:t>
            </a:r>
            <a:endParaRPr b="1" sz="1500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57" name="Google Shape;357;p19" title="IMAGE-CORA-water-levels-Charleston-South-Carolina-Hurricane-Hugo-1989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7625" y="2953300"/>
            <a:ext cx="2647801" cy="2061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8" name="Google Shape;358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572800" y="1945326"/>
            <a:ext cx="2831151" cy="2432516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359" name="Google Shape;359;p19"/>
          <p:cNvPicPr preferRelativeResize="0"/>
          <p:nvPr/>
        </p:nvPicPr>
        <p:blipFill rotWithShape="1">
          <a:blip r:embed="rId6">
            <a:alphaModFix/>
          </a:blip>
          <a:srcRect b="0" l="0" r="0" t="10281"/>
          <a:stretch/>
        </p:blipFill>
        <p:spPr>
          <a:xfrm>
            <a:off x="5728720" y="3105200"/>
            <a:ext cx="3285853" cy="1676050"/>
          </a:xfrm>
          <a:prstGeom prst="rect">
            <a:avLst/>
          </a:prstGeom>
          <a:noFill/>
          <a:ln>
            <a:noFill/>
          </a:ln>
        </p:spPr>
      </p:pic>
      <p:sp>
        <p:nvSpPr>
          <p:cNvPr id="360" name="Google Shape;360;p19"/>
          <p:cNvSpPr txBox="1"/>
          <p:nvPr/>
        </p:nvSpPr>
        <p:spPr>
          <a:xfrm>
            <a:off x="3923550" y="4377850"/>
            <a:ext cx="25044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National Water Model </a:t>
            </a:r>
            <a:r>
              <a:rPr b="1" lang="en" sz="15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(OWP)</a:t>
            </a:r>
            <a:endParaRPr b="1" sz="1500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20"/>
          <p:cNvSpPr txBox="1"/>
          <p:nvPr>
            <p:ph type="title"/>
          </p:nvPr>
        </p:nvSpPr>
        <p:spPr>
          <a:xfrm>
            <a:off x="102650" y="-178450"/>
            <a:ext cx="8227500" cy="999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External user access challenging but essential</a:t>
            </a:r>
            <a:endParaRPr/>
          </a:p>
        </p:txBody>
      </p:sp>
      <p:sp>
        <p:nvSpPr>
          <p:cNvPr id="367" name="Google Shape;367;p20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68" name="Google Shape;368;p20"/>
          <p:cNvSpPr txBox="1"/>
          <p:nvPr/>
        </p:nvSpPr>
        <p:spPr>
          <a:xfrm>
            <a:off x="779325" y="509700"/>
            <a:ext cx="4345500" cy="131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Okta Authentication</a:t>
            </a:r>
            <a:r>
              <a:rPr lang="en" sz="15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</a:t>
            </a:r>
            <a:r>
              <a:rPr lang="en" sz="15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llows external users to access NOAA resources on AWS</a:t>
            </a:r>
            <a:endParaRPr sz="1500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800"/>
              </a:spcBef>
              <a:spcAft>
                <a:spcPts val="800"/>
              </a:spcAft>
              <a:buNone/>
            </a:pPr>
            <a:r>
              <a:t/>
            </a:r>
            <a:endParaRPr sz="1500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69" name="Google Shape;369;p20"/>
          <p:cNvPicPr preferRelativeResize="0"/>
          <p:nvPr/>
        </p:nvPicPr>
        <p:blipFill rotWithShape="1">
          <a:blip r:embed="rId3">
            <a:alphaModFix/>
          </a:blip>
          <a:srcRect b="5311" l="0" r="4415" t="0"/>
          <a:stretch/>
        </p:blipFill>
        <p:spPr>
          <a:xfrm>
            <a:off x="183825" y="1560050"/>
            <a:ext cx="5397501" cy="345924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70" name="Google Shape;370;p20"/>
          <p:cNvGrpSpPr/>
          <p:nvPr/>
        </p:nvGrpSpPr>
        <p:grpSpPr>
          <a:xfrm>
            <a:off x="2673827" y="1512025"/>
            <a:ext cx="2450999" cy="1562933"/>
            <a:chOff x="-6137" y="3382138"/>
            <a:chExt cx="2779225" cy="1849625"/>
          </a:xfrm>
        </p:grpSpPr>
        <p:pic>
          <p:nvPicPr>
            <p:cNvPr id="371" name="Google Shape;371;p20" title="Firewall-icon-Graphics-34086073-1-1-580x386__1_-removebg-preview.png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-6137" y="3382138"/>
              <a:ext cx="2779225" cy="18496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72" name="Google Shape;372;p20"/>
            <p:cNvSpPr/>
            <p:nvPr/>
          </p:nvSpPr>
          <p:spPr>
            <a:xfrm>
              <a:off x="621750" y="3741750"/>
              <a:ext cx="1526100" cy="1130400"/>
            </a:xfrm>
            <a:prstGeom prst="rect">
              <a:avLst/>
            </a:prstGeom>
            <a:noFill/>
            <a:ln cap="flat" cmpd="sng" w="61075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73275" lIns="73275" spcFirstLastPara="1" rIns="73275" wrap="square" tIns="7327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22"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pic>
        <p:nvPicPr>
          <p:cNvPr id="373" name="Google Shape;373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916588" y="820850"/>
            <a:ext cx="2714324" cy="2472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21"/>
          <p:cNvSpPr txBox="1"/>
          <p:nvPr>
            <p:ph type="title"/>
          </p:nvPr>
        </p:nvSpPr>
        <p:spPr>
          <a:xfrm>
            <a:off x="0" y="0"/>
            <a:ext cx="92913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/>
              <a:t>Improving R2O: A comprehensive East Coast Forecast System</a:t>
            </a:r>
            <a:r>
              <a:rPr lang="en" sz="2200"/>
              <a:t> </a:t>
            </a:r>
            <a:endParaRPr sz="2500"/>
          </a:p>
        </p:txBody>
      </p:sp>
      <p:sp>
        <p:nvSpPr>
          <p:cNvPr id="380" name="Google Shape;380;p21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81" name="Google Shape;381;p21"/>
          <p:cNvSpPr txBox="1"/>
          <p:nvPr/>
        </p:nvSpPr>
        <p:spPr>
          <a:xfrm>
            <a:off x="377362" y="726425"/>
            <a:ext cx="2655900" cy="861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East Coast Community Ocean Forecast System (</a:t>
            </a:r>
            <a:r>
              <a:rPr b="1" lang="en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ECCOFS</a:t>
            </a:r>
            <a:r>
              <a:rPr lang="en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)</a:t>
            </a:r>
            <a:endParaRPr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Rutgers University</a:t>
            </a:r>
            <a:r>
              <a:rPr lang="en" sz="15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sz="1500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34290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rgbClr val="000000"/>
              </a:solidFill>
            </a:endParaRPr>
          </a:p>
        </p:txBody>
      </p:sp>
      <p:pic>
        <p:nvPicPr>
          <p:cNvPr descr="A map of the ocean&#10;&#10;Description automatically generated" id="382" name="Google Shape;382;p21"/>
          <p:cNvPicPr preferRelativeResize="0"/>
          <p:nvPr/>
        </p:nvPicPr>
        <p:blipFill rotWithShape="1">
          <a:blip r:embed="rId3">
            <a:alphaModFix/>
          </a:blip>
          <a:srcRect b="5250" l="9956" r="10835" t="6953"/>
          <a:stretch/>
        </p:blipFill>
        <p:spPr>
          <a:xfrm>
            <a:off x="92600" y="1972625"/>
            <a:ext cx="3121903" cy="2595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83" name="Google Shape;383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380675" y="1961400"/>
            <a:ext cx="2655901" cy="2890316"/>
          </a:xfrm>
          <a:prstGeom prst="rect">
            <a:avLst/>
          </a:prstGeom>
          <a:noFill/>
          <a:ln>
            <a:noFill/>
          </a:ln>
        </p:spPr>
      </p:pic>
      <p:sp>
        <p:nvSpPr>
          <p:cNvPr id="384" name="Google Shape;384;p21"/>
          <p:cNvSpPr txBox="1"/>
          <p:nvPr/>
        </p:nvSpPr>
        <p:spPr>
          <a:xfrm>
            <a:off x="6138875" y="650225"/>
            <a:ext cx="2883900" cy="12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SouthEast Coastal Ocean Forecast System (</a:t>
            </a:r>
            <a:r>
              <a:rPr b="1" lang="en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SECOFS</a:t>
            </a:r>
            <a:r>
              <a:rPr lang="en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)</a:t>
            </a:r>
            <a:endParaRPr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Virginia Institute of Marine Science</a:t>
            </a:r>
            <a:endParaRPr sz="1500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85" name="Google Shape;385;p21"/>
          <p:cNvSpPr txBox="1"/>
          <p:nvPr/>
        </p:nvSpPr>
        <p:spPr>
          <a:xfrm>
            <a:off x="3326413" y="609550"/>
            <a:ext cx="2713200" cy="12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NorthEast Coastal Ocean Forecast System (</a:t>
            </a:r>
            <a:r>
              <a:rPr b="1" lang="en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NECOFS</a:t>
            </a:r>
            <a:r>
              <a:rPr lang="en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)</a:t>
            </a:r>
            <a:endParaRPr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lang="en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University of Massachusetts Dartmouth</a:t>
            </a:r>
            <a:endParaRPr sz="1300"/>
          </a:p>
        </p:txBody>
      </p:sp>
      <p:sp>
        <p:nvSpPr>
          <p:cNvPr id="386" name="Google Shape;386;p21"/>
          <p:cNvSpPr txBox="1"/>
          <p:nvPr/>
        </p:nvSpPr>
        <p:spPr>
          <a:xfrm>
            <a:off x="4178375" y="4625500"/>
            <a:ext cx="37167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Both coupled with the </a:t>
            </a:r>
            <a:r>
              <a:rPr b="1" lang="en" sz="10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National Water Model</a:t>
            </a:r>
            <a:r>
              <a:rPr lang="en" sz="10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(hydrology)</a:t>
            </a:r>
            <a:endParaRPr sz="1000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87" name="Google Shape;387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326425" y="1881557"/>
            <a:ext cx="2883900" cy="25476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22"/>
          <p:cNvSpPr txBox="1"/>
          <p:nvPr>
            <p:ph type="title"/>
          </p:nvPr>
        </p:nvSpPr>
        <p:spPr>
          <a:xfrm>
            <a:off x="-127771" y="145294"/>
            <a:ext cx="9139500" cy="444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200">
                <a:solidFill>
                  <a:srgbClr val="FFFFFF"/>
                </a:solidFill>
              </a:rPr>
              <a:t>The path to success</a:t>
            </a:r>
            <a:endParaRPr sz="3200"/>
          </a:p>
        </p:txBody>
      </p:sp>
      <p:sp>
        <p:nvSpPr>
          <p:cNvPr id="393" name="Google Shape;393;p22"/>
          <p:cNvSpPr txBox="1"/>
          <p:nvPr/>
        </p:nvSpPr>
        <p:spPr>
          <a:xfrm>
            <a:off x="516625" y="839975"/>
            <a:ext cx="8495100" cy="241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25000"/>
          </a:bodyPr>
          <a:lstStyle/>
          <a:p>
            <a:pPr indent="-323850" lvl="0" marL="457200" rtl="0" algn="l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Nunito"/>
              <a:buChar char="●"/>
            </a:pPr>
            <a:r>
              <a:rPr b="1" lang="en" sz="60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Simplify collaboration via external user access </a:t>
            </a:r>
            <a:endParaRPr b="1" sz="600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238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Nunito"/>
              <a:buChar char="●"/>
            </a:pPr>
            <a:r>
              <a:rPr b="1" lang="en" sz="60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Offer training and documentation</a:t>
            </a:r>
            <a:endParaRPr b="1" sz="600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238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Nunito"/>
              <a:buChar char="●"/>
            </a:pPr>
            <a:r>
              <a:rPr b="1" lang="en" sz="60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Continuous engagement </a:t>
            </a:r>
            <a:endParaRPr b="1" sz="600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238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Nunito"/>
              <a:buChar char="●"/>
            </a:pPr>
            <a:r>
              <a:rPr b="1" lang="en" sz="60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Remain </a:t>
            </a:r>
            <a:r>
              <a:rPr b="1" lang="en" sz="60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persistent</a:t>
            </a:r>
            <a:r>
              <a:rPr b="1" lang="en" sz="60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 and flexible when </a:t>
            </a:r>
            <a:r>
              <a:rPr b="1" lang="en" sz="60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roadblocks occur</a:t>
            </a:r>
            <a:endParaRPr b="1" sz="600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424242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424242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424242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600">
              <a:solidFill>
                <a:srgbClr val="42424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94" name="Google Shape;394;p22"/>
          <p:cNvSpPr txBox="1"/>
          <p:nvPr/>
        </p:nvSpPr>
        <p:spPr>
          <a:xfrm>
            <a:off x="675375" y="2779425"/>
            <a:ext cx="4571700" cy="178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Get in touch with the S</a:t>
            </a:r>
            <a:r>
              <a:rPr b="1" lang="en"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andbox team at:</a:t>
            </a:r>
            <a:endParaRPr b="1"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uFill>
                  <a:noFill/>
                </a:uFill>
                <a:latin typeface="Century Gothic"/>
                <a:ea typeface="Century Gothic"/>
                <a:cs typeface="Century Gothic"/>
                <a:sym typeface="Century Gothic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ioos.sandbox@noaa.gov</a:t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rgbClr val="DBE4ED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300">
                <a:solidFill>
                  <a:srgbClr val="DBE4ED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Connect with us on GitHub: </a:t>
            </a:r>
            <a:endParaRPr b="1" sz="1300">
              <a:solidFill>
                <a:srgbClr val="DBE4ED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>
                <a:solidFill>
                  <a:srgbClr val="DBE4ED"/>
                </a:solidFill>
                <a:uFill>
                  <a:noFill/>
                </a:uFill>
                <a:latin typeface="Century Gothic"/>
                <a:ea typeface="Century Gothic"/>
                <a:cs typeface="Century Gothic"/>
                <a:sym typeface="Century Gothic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github.com/ioos/cloud-sandbox</a:t>
            </a:r>
            <a:endParaRPr sz="1700">
              <a:solidFill>
                <a:srgbClr val="DBE4ED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DBE4ED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95" name="Google Shape;395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812500" y="2779425"/>
            <a:ext cx="1300300" cy="1300300"/>
          </a:xfrm>
          <a:prstGeom prst="rect">
            <a:avLst/>
          </a:prstGeom>
          <a:noFill/>
          <a:ln>
            <a:noFill/>
          </a:ln>
        </p:spPr>
      </p:pic>
      <p:sp>
        <p:nvSpPr>
          <p:cNvPr id="396" name="Google Shape;396;p22"/>
          <p:cNvSpPr txBox="1"/>
          <p:nvPr/>
        </p:nvSpPr>
        <p:spPr>
          <a:xfrm>
            <a:off x="7176500" y="2817963"/>
            <a:ext cx="17595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DBE4ED"/>
                </a:solidFill>
                <a:latin typeface="Rockwell"/>
                <a:ea typeface="Rockwell"/>
                <a:cs typeface="Rockwell"/>
                <a:sym typeface="Rockwell"/>
              </a:rPr>
              <a:t>Visit our website</a:t>
            </a:r>
            <a:endParaRPr b="1" sz="1600">
              <a:solidFill>
                <a:srgbClr val="DBE4ED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397" name="Google Shape;397;p22"/>
          <p:cNvSpPr/>
          <p:nvPr/>
        </p:nvSpPr>
        <p:spPr>
          <a:xfrm rot="10797500">
            <a:off x="7260477" y="3502196"/>
            <a:ext cx="412500" cy="403800"/>
          </a:xfrm>
          <a:prstGeom prst="bentArrow">
            <a:avLst>
              <a:gd fmla="val 25000" name="adj1"/>
              <a:gd fmla="val 25000" name="adj2"/>
              <a:gd fmla="val 25000" name="adj3"/>
              <a:gd fmla="val 43750" name="adj4"/>
            </a:avLst>
          </a:prstGeom>
          <a:solidFill>
            <a:srgbClr val="263B7F"/>
          </a:solidFill>
          <a:ln cap="flat" cmpd="sng" w="38100">
            <a:solidFill>
              <a:srgbClr val="DBE4E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Momentum">
  <a:themeElements>
    <a:clrScheme name="Momentum">
      <a:dk1>
        <a:srgbClr val="C0791B"/>
      </a:dk1>
      <a:lt1>
        <a:srgbClr val="FFFFFF"/>
      </a:lt1>
      <a:dk2>
        <a:srgbClr val="424242"/>
      </a:dk2>
      <a:lt2>
        <a:srgbClr val="8DD8D3"/>
      </a:lt2>
      <a:accent1>
        <a:srgbClr val="0B6374"/>
      </a:accent1>
      <a:accent2>
        <a:srgbClr val="FD5B58"/>
      </a:accent2>
      <a:accent3>
        <a:srgbClr val="599191"/>
      </a:accent3>
      <a:accent4>
        <a:srgbClr val="D7E6A3"/>
      </a:accent4>
      <a:accent5>
        <a:srgbClr val="27278B"/>
      </a:accent5>
      <a:accent6>
        <a:srgbClr val="D558AB"/>
      </a:accent6>
      <a:hlink>
        <a:srgbClr val="27278B"/>
      </a:hlink>
      <a:folHlink>
        <a:srgbClr val="2727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