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323" r:id="rId2"/>
    <p:sldId id="337" r:id="rId3"/>
    <p:sldId id="333" r:id="rId4"/>
    <p:sldId id="334" r:id="rId5"/>
    <p:sldId id="328" r:id="rId6"/>
    <p:sldId id="338" r:id="rId7"/>
    <p:sldId id="330" r:id="rId8"/>
    <p:sldId id="329" r:id="rId9"/>
    <p:sldId id="331" r:id="rId10"/>
    <p:sldId id="336" r:id="rId11"/>
    <p:sldId id="332" r:id="rId12"/>
    <p:sldId id="322" r:id="rId13"/>
    <p:sldId id="339" r:id="rId14"/>
    <p:sldId id="335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aven Pro" pitchFamily="2" charset="77"/>
      <p:regular r:id="rId21"/>
      <p:bold r:id="rId22"/>
    </p:embeddedFont>
    <p:embeddedFont>
      <p:font typeface="Nunito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4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3FE3AFAC-23F2-7FE3-4D42-823B8D16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>
            <a:extLst>
              <a:ext uri="{FF2B5EF4-FFF2-40B4-BE49-F238E27FC236}">
                <a16:creationId xmlns:a16="http://schemas.microsoft.com/office/drawing/2014/main" id="{8BF55DA1-B36E-5C9E-F2D9-754774322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>
            <a:extLst>
              <a:ext uri="{FF2B5EF4-FFF2-40B4-BE49-F238E27FC236}">
                <a16:creationId xmlns:a16="http://schemas.microsoft.com/office/drawing/2014/main" id="{3E2290D5-1C42-37E9-93B5-3C06A9B2A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5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18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C14DA32-4F3A-E1BB-F7C4-DCCF8E12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>
            <a:extLst>
              <a:ext uri="{FF2B5EF4-FFF2-40B4-BE49-F238E27FC236}">
                <a16:creationId xmlns:a16="http://schemas.microsoft.com/office/drawing/2014/main" id="{9174F142-D553-AA86-0DF3-46FAA7E01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>
            <a:extLst>
              <a:ext uri="{FF2B5EF4-FFF2-40B4-BE49-F238E27FC236}">
                <a16:creationId xmlns:a16="http://schemas.microsoft.com/office/drawing/2014/main" id="{F6510292-C2D8-0C0D-EA6B-0AD8D48262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61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506212D-CBBC-8E4D-AED5-C1A9F833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2a068987_1_0:notes">
            <a:extLst>
              <a:ext uri="{FF2B5EF4-FFF2-40B4-BE49-F238E27FC236}">
                <a16:creationId xmlns:a16="http://schemas.microsoft.com/office/drawing/2014/main" id="{067B763B-2BB0-5EAC-2234-0FA17FC8E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2a068987_1_0:notes">
            <a:extLst>
              <a:ext uri="{FF2B5EF4-FFF2-40B4-BE49-F238E27FC236}">
                <a16:creationId xmlns:a16="http://schemas.microsoft.com/office/drawing/2014/main" id="{90FF925D-9ADB-2274-BBE1-CF23139D6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6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145F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F1761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w="28575" cap="flat" cmpd="sng">
              <a:solidFill>
                <a:srgbClr val="00C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fs-community/ufs-weather-model/issues/2562" TargetMode="External"/><Relationship Id="rId2" Type="http://schemas.openxmlformats.org/officeDocument/2006/relationships/hyperlink" Target="https://github.com/ufs-community/ufs-weather-model/issues/249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7650" y="77849"/>
            <a:ext cx="7688700" cy="460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Resolution Dependence in the Seasonal Forecast System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7650" y="2280043"/>
            <a:ext cx="7688700" cy="22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Benjamin Cash, Erik Swenson, Chul-Su Shin, Jim Kinter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George Mason University</a:t>
            </a:r>
            <a:endParaRPr dirty="0">
              <a:latin typeface="+mn-lt"/>
            </a:endParaRPr>
          </a:p>
        </p:txBody>
      </p:sp>
      <p:sp>
        <p:nvSpPr>
          <p:cNvPr id="4" name="Google Shape;181;p26">
            <a:extLst>
              <a:ext uri="{FF2B5EF4-FFF2-40B4-BE49-F238E27FC236}">
                <a16:creationId xmlns:a16="http://schemas.microsoft.com/office/drawing/2014/main" id="{451DB6C4-6E28-80D2-F563-2859B8696945}"/>
              </a:ext>
            </a:extLst>
          </p:cNvPr>
          <p:cNvSpPr txBox="1">
            <a:spLocks/>
          </p:cNvSpPr>
          <p:nvPr/>
        </p:nvSpPr>
        <p:spPr>
          <a:xfrm>
            <a:off x="710250" y="4541143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  UIFCW 2025</a:t>
            </a:r>
          </a:p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With grateful acknowledgement of support from </a:t>
            </a:r>
            <a:r>
              <a:rPr lang="en-US" sz="9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NOAA WPO</a:t>
            </a:r>
            <a:r>
              <a:rPr lang="en-US" sz="9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712B-3BE5-6087-6569-92B5F54D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A9E759-8156-82C4-4A04-9AB8C402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20" t="8061" r="11137"/>
          <a:stretch>
            <a:fillRect/>
          </a:stretch>
        </p:blipFill>
        <p:spPr>
          <a:xfrm>
            <a:off x="4749994" y="1364071"/>
            <a:ext cx="4394006" cy="21669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Google Shape;139;p19">
            <a:extLst>
              <a:ext uri="{FF2B5EF4-FFF2-40B4-BE49-F238E27FC236}">
                <a16:creationId xmlns:a16="http://schemas.microsoft.com/office/drawing/2014/main" id="{8F55D5C3-7AE6-9C06-773D-B5457B6E91E8}"/>
              </a:ext>
            </a:extLst>
          </p:cNvPr>
          <p:cNvSpPr txBox="1">
            <a:spLocks/>
          </p:cNvSpPr>
          <p:nvPr/>
        </p:nvSpPr>
        <p:spPr>
          <a:xfrm>
            <a:off x="91440" y="971179"/>
            <a:ext cx="4571999" cy="30979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43" indent="-285743"/>
            <a:r>
              <a:rPr lang="en-US" sz="1600" dirty="0">
                <a:latin typeface="Helvetica" pitchFamily="2" charset="0"/>
              </a:rPr>
              <a:t>C96mx100 comparison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Calculated from official baseline runs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Similar magnitudes as C192mx025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Pattern and magnitude shifts with month</a:t>
            </a:r>
          </a:p>
          <a:p>
            <a:pPr marL="742943" lvl="1" indent="-285743"/>
            <a:endParaRPr lang="en-US" sz="1400" dirty="0">
              <a:latin typeface="Helvetica" pitchFamily="2" charset="0"/>
            </a:endParaRPr>
          </a:p>
          <a:p>
            <a:pPr marL="285743" indent="-285743"/>
            <a:r>
              <a:rPr lang="en-US" sz="1600" dirty="0">
                <a:latin typeface="Helvetica" pitchFamily="2" charset="0"/>
              </a:rPr>
              <a:t>Pattern appears across multiple versions of SFS, back to at least Prototype-P8</a:t>
            </a:r>
          </a:p>
          <a:p>
            <a:pPr marL="285743" indent="-285743"/>
            <a:endParaRPr lang="en-US" sz="1400" b="1" dirty="0">
              <a:latin typeface="Helvetica" pitchFamily="2" charset="0"/>
            </a:endParaRPr>
          </a:p>
          <a:p>
            <a:pPr marL="285743" indent="-285743"/>
            <a:r>
              <a:rPr lang="en-US" sz="1600" b="1" dirty="0">
                <a:latin typeface="Helvetica" pitchFamily="2" charset="0"/>
              </a:rPr>
              <a:t>Persistent, previously unidentified issue</a:t>
            </a:r>
            <a:endParaRPr lang="en-US" sz="1400" b="1" dirty="0">
              <a:latin typeface="Helvetica" pitchFamily="2" charset="0"/>
            </a:endParaRPr>
          </a:p>
        </p:txBody>
      </p:sp>
      <p:sp>
        <p:nvSpPr>
          <p:cNvPr id="3" name="Google Shape;125;p17">
            <a:extLst>
              <a:ext uri="{FF2B5EF4-FFF2-40B4-BE49-F238E27FC236}">
                <a16:creationId xmlns:a16="http://schemas.microsoft.com/office/drawing/2014/main" id="{FB765527-8699-DF84-247D-320CDFCB52EC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SFS TOA Downward Shortwave</a:t>
            </a:r>
          </a:p>
        </p:txBody>
      </p:sp>
    </p:spTree>
    <p:extLst>
      <p:ext uri="{BB962C8B-B14F-4D97-AF65-F5344CB8AC3E}">
        <p14:creationId xmlns:p14="http://schemas.microsoft.com/office/powerpoint/2010/main" val="69191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485C3-5348-E20F-E35E-18E7A07B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92"/>
          <a:stretch>
            <a:fillRect/>
          </a:stretch>
        </p:blipFill>
        <p:spPr>
          <a:xfrm>
            <a:off x="1843658" y="928270"/>
            <a:ext cx="5456683" cy="2527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4848C-72D1-40F1-AE79-BF78A318BB4E}"/>
              </a:ext>
            </a:extLst>
          </p:cNvPr>
          <p:cNvSpPr txBox="1"/>
          <p:nvPr/>
        </p:nvSpPr>
        <p:spPr>
          <a:xfrm>
            <a:off x="1225511" y="3455880"/>
            <a:ext cx="610776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Magnitude of zonal asymmetry in NASA GISS CMIP6 ~40x less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Explanation still unknown and under investigation</a:t>
            </a:r>
          </a:p>
          <a:p>
            <a:pPr algn="ctr"/>
            <a:r>
              <a:rPr lang="en-US" sz="1600" u="sng" dirty="0">
                <a:solidFill>
                  <a:schemeClr val="accent1"/>
                </a:solidFill>
                <a:latin typeface="Helvetica" pitchFamily="2" charset="0"/>
              </a:rPr>
              <a:t>Not something we were looking for!</a:t>
            </a:r>
          </a:p>
          <a:p>
            <a:pPr algn="ctr"/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algn="ctr"/>
            <a:r>
              <a:rPr lang="en-US" sz="1600" u="sng" dirty="0">
                <a:solidFill>
                  <a:srgbClr val="00B0F0"/>
                </a:solidFill>
                <a:latin typeface="Helvetica" pitchFamily="2" charset="0"/>
              </a:rPr>
              <a:t>https://</a:t>
            </a:r>
            <a:r>
              <a:rPr lang="en-US" sz="1600" u="sng" dirty="0" err="1">
                <a:solidFill>
                  <a:srgbClr val="00B0F0"/>
                </a:solidFill>
                <a:latin typeface="Helvetica" pitchFamily="2" charset="0"/>
              </a:rPr>
              <a:t>github.com</a:t>
            </a:r>
            <a:r>
              <a:rPr lang="en-US" sz="1600" u="sng" dirty="0">
                <a:solidFill>
                  <a:srgbClr val="00B0F0"/>
                </a:solidFill>
                <a:latin typeface="Helvetica" pitchFamily="2" charset="0"/>
              </a:rPr>
              <a:t>/</a:t>
            </a:r>
            <a:r>
              <a:rPr lang="en-US" sz="1600" u="sng" dirty="0" err="1">
                <a:solidFill>
                  <a:srgbClr val="00B0F0"/>
                </a:solidFill>
                <a:latin typeface="Helvetica" pitchFamily="2" charset="0"/>
              </a:rPr>
              <a:t>ufs</a:t>
            </a:r>
            <a:r>
              <a:rPr lang="en-US" sz="1600" u="sng" dirty="0">
                <a:solidFill>
                  <a:srgbClr val="00B0F0"/>
                </a:solidFill>
                <a:latin typeface="Helvetica" pitchFamily="2" charset="0"/>
              </a:rPr>
              <a:t>-community/</a:t>
            </a:r>
            <a:r>
              <a:rPr lang="en-US" sz="1600" u="sng" dirty="0" err="1">
                <a:solidFill>
                  <a:srgbClr val="00B0F0"/>
                </a:solidFill>
                <a:latin typeface="Helvetica" pitchFamily="2" charset="0"/>
              </a:rPr>
              <a:t>ufs</a:t>
            </a:r>
            <a:r>
              <a:rPr lang="en-US" sz="1600" u="sng" dirty="0">
                <a:solidFill>
                  <a:srgbClr val="00B0F0"/>
                </a:solidFill>
                <a:latin typeface="Helvetica" pitchFamily="2" charset="0"/>
              </a:rPr>
              <a:t>-weather-model/issues/2785</a:t>
            </a:r>
          </a:p>
        </p:txBody>
      </p:sp>
      <p:sp>
        <p:nvSpPr>
          <p:cNvPr id="8" name="Google Shape;139;p19">
            <a:extLst>
              <a:ext uri="{FF2B5EF4-FFF2-40B4-BE49-F238E27FC236}">
                <a16:creationId xmlns:a16="http://schemas.microsoft.com/office/drawing/2014/main" id="{C73BC0E1-B039-7BF9-CF58-783B84C70A50}"/>
              </a:ext>
            </a:extLst>
          </p:cNvPr>
          <p:cNvSpPr txBox="1">
            <a:spLocks/>
          </p:cNvSpPr>
          <p:nvPr/>
        </p:nvSpPr>
        <p:spPr>
          <a:xfrm>
            <a:off x="5329523" y="928270"/>
            <a:ext cx="1565053" cy="460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/>
              <a:t>NASA GISS, CMIP6 Historical</a:t>
            </a:r>
            <a:endParaRPr lang="en-US" sz="1200" dirty="0"/>
          </a:p>
        </p:txBody>
      </p:sp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A8B0FA18-9E44-96E3-243F-AD976799A86C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CMIP6 TOA Downward Shortwave: As Expected</a:t>
            </a:r>
          </a:p>
        </p:txBody>
      </p:sp>
    </p:spTree>
    <p:extLst>
      <p:ext uri="{BB962C8B-B14F-4D97-AF65-F5344CB8AC3E}">
        <p14:creationId xmlns:p14="http://schemas.microsoft.com/office/powerpoint/2010/main" val="126289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B9BCE0-F2B6-71DA-A1C6-D3E61601C06D}"/>
              </a:ext>
            </a:extLst>
          </p:cNvPr>
          <p:cNvSpPr txBox="1">
            <a:spLocks/>
          </p:cNvSpPr>
          <p:nvPr/>
        </p:nvSpPr>
        <p:spPr>
          <a:xfrm>
            <a:off x="729450" y="27432"/>
            <a:ext cx="7688700" cy="535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Academic Research that Benefits NOAA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8A2F0E3-0FA5-18B2-82CA-6D2E97A55A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5795" y="869019"/>
            <a:ext cx="8243099" cy="213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Benefits to NOAA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Developing and incorporating new science (R2O)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Earth System models and their outputs are incredibly complex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Model errors can be subtle, and do not always reveal themselves in standard diagnostics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Even when model errors are obvious, their causes may not be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Academic researchers can help identify and resolve model issues (also R2O!)</a:t>
            </a:r>
          </a:p>
          <a:p>
            <a:pPr marL="742943" lvl="1" indent="-285743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No matter how many people have looked, there will always be more to find</a:t>
            </a:r>
          </a:p>
          <a:p>
            <a:pPr marL="285743" indent="-285743"/>
            <a:endParaRPr lang="en-US" sz="1600" b="1" dirty="0">
              <a:solidFill>
                <a:schemeClr val="accent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7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320AEDB0-CF66-D4EE-29AC-CDBA502F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>
            <a:extLst>
              <a:ext uri="{FF2B5EF4-FFF2-40B4-BE49-F238E27FC236}">
                <a16:creationId xmlns:a16="http://schemas.microsoft.com/office/drawing/2014/main" id="{0025EE43-D551-B7BC-176E-881F070D6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6AA9130-72C9-92E0-4AFB-12D90F67F06D}"/>
              </a:ext>
            </a:extLst>
          </p:cNvPr>
          <p:cNvSpPr txBox="1">
            <a:spLocks/>
          </p:cNvSpPr>
          <p:nvPr/>
        </p:nvSpPr>
        <p:spPr>
          <a:xfrm>
            <a:off x="729450" y="27432"/>
            <a:ext cx="7688700" cy="535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Academic Research that Benefits NOAA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75299F-A187-3049-EF06-CD5F7721B3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95795" y="869019"/>
            <a:ext cx="8243099" cy="266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Benefits to NOAA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Developing and incorporating new science (R2O)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Earth System models and their outputs are incredibly complex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Model errors can be subtle, and do not always reveal themselves in standard diagnostics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Even when model errors are obvious, their causes may not be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Academic researchers can help identify and resolve model issues (also R2O!)</a:t>
            </a:r>
          </a:p>
          <a:p>
            <a:pPr marL="742943" lvl="1" indent="-285743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No matter how many people have looked, there will always be more to find</a:t>
            </a:r>
          </a:p>
          <a:p>
            <a:pPr marL="285743" indent="-285743"/>
            <a:endParaRPr lang="en-US" sz="1600" b="1" dirty="0">
              <a:solidFill>
                <a:schemeClr val="accent1"/>
              </a:solidFill>
              <a:latin typeface="Helvetica" pitchFamily="2" charset="0"/>
            </a:endParaRPr>
          </a:p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New User/Student Parallel Track</a:t>
            </a:r>
          </a:p>
          <a:p>
            <a:pPr marL="742943" lvl="1" indent="-285743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  <a:ea typeface="Cambria Math" panose="02040503050406030204" pitchFamily="18" charset="0"/>
              </a:rPr>
              <a:t>How will working with NOAA models and data benefit you?</a:t>
            </a:r>
            <a:endParaRPr lang="en-US" sz="1400" b="1" dirty="0">
              <a:latin typeface="Helvetica" pitchFamily="2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3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81B22843-7B7D-5F09-A40E-0327991E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2a068987_1_0">
            <a:extLst>
              <a:ext uri="{FF2B5EF4-FFF2-40B4-BE49-F238E27FC236}">
                <a16:creationId xmlns:a16="http://schemas.microsoft.com/office/drawing/2014/main" id="{8742F0EC-8A61-175E-B702-7CF1C5E46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E3A848A-2F02-55D5-6FC5-6FB7052E7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86651" y="562632"/>
            <a:ext cx="8116389" cy="413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Funding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NOAA funding typically focuses on improving NOAA models</a:t>
            </a:r>
          </a:p>
          <a:p>
            <a:pPr marL="742943" lvl="1" indent="-285743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  <a:ea typeface="Cambria Math" panose="02040503050406030204" pitchFamily="18" charset="0"/>
              </a:rPr>
              <a:t>Less crowded than some other opportunities</a:t>
            </a:r>
            <a:endParaRPr lang="en-US" sz="1200" b="1" dirty="0">
              <a:solidFill>
                <a:schemeClr val="accent1"/>
              </a:solidFill>
              <a:latin typeface="Helvetica" pitchFamily="2" charset="0"/>
              <a:ea typeface="Cambria Math" panose="02040503050406030204" pitchFamily="18" charset="0"/>
            </a:endParaRPr>
          </a:p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  <a:ea typeface="Cambria Math" panose="02040503050406030204" pitchFamily="18" charset="0"/>
              </a:rPr>
              <a:t>Public (self) service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  <a:ea typeface="Cambria Math" panose="02040503050406030204" pitchFamily="18" charset="0"/>
              </a:rPr>
              <a:t>Opportunity to improve forecasts and help safeguard lives and property</a:t>
            </a:r>
          </a:p>
          <a:p>
            <a:pPr marL="742943" lvl="1" indent="-285743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  <a:ea typeface="Cambria Math" panose="02040503050406030204" pitchFamily="18" charset="0"/>
              </a:rPr>
              <a:t>Literally in our self-interest to make the models as accurate as possible</a:t>
            </a:r>
          </a:p>
          <a:p>
            <a:pPr marL="285743" indent="-285743"/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Science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NOAA research models cover a massive range of timescales and phenomena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There is very likely an application covering your particular area of interest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Be mindful of developmental stage of code base and potential trade-offs</a:t>
            </a:r>
          </a:p>
          <a:p>
            <a:pPr marL="742943" lvl="1" indent="-285743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Model data is increasingly available</a:t>
            </a:r>
          </a:p>
          <a:p>
            <a:pPr marL="1200143" lvl="2" indent="-285743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TOA shortwave analysis could have done without ever touching the code</a:t>
            </a:r>
          </a:p>
          <a:p>
            <a:pPr marL="1200143" lvl="2" indent="-285743"/>
            <a:endParaRPr lang="en-US" sz="12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43" indent="-285743"/>
            <a:r>
              <a:rPr lang="en-US" sz="1600" b="1" dirty="0">
                <a:solidFill>
                  <a:schemeClr val="accent1"/>
                </a:solidFill>
                <a:latin typeface="Helvetica" pitchFamily="2" charset="0"/>
              </a:rPr>
              <a:t>Increased collaboration benefits both NOAA and Academia</a:t>
            </a:r>
            <a:endParaRPr lang="en-US" sz="1600" b="1" dirty="0">
              <a:solidFill>
                <a:srgbClr val="212121"/>
              </a:solidFill>
              <a:latin typeface="Helvetica" pitchFamily="2" charset="0"/>
            </a:endParaRPr>
          </a:p>
          <a:p>
            <a:endParaRPr lang="en-US" b="1" dirty="0">
              <a:latin typeface="Helvetica" pitchFamily="2" charset="0"/>
              <a:ea typeface="Cambria Math" panose="02040503050406030204" pitchFamily="18" charset="0"/>
            </a:endParaRPr>
          </a:p>
          <a:p>
            <a:pPr marL="615935" lvl="1" indent="0">
              <a:buNone/>
            </a:pPr>
            <a:endParaRPr lang="en-US" sz="1400" dirty="0">
              <a:latin typeface="Helvetica" pitchFamily="2" charset="0"/>
              <a:ea typeface="Cambria Math" panose="020405030504060302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B2617B7-028C-AB63-7003-46FE7BB1F860}"/>
              </a:ext>
            </a:extLst>
          </p:cNvPr>
          <p:cNvSpPr txBox="1">
            <a:spLocks/>
          </p:cNvSpPr>
          <p:nvPr/>
        </p:nvSpPr>
        <p:spPr>
          <a:xfrm>
            <a:off x="729450" y="27432"/>
            <a:ext cx="7688700" cy="535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Benefits to Academia – One Member’s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9316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6C65D20C-A753-0022-3583-66B00D27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>
            <a:extLst>
              <a:ext uri="{FF2B5EF4-FFF2-40B4-BE49-F238E27FC236}">
                <a16:creationId xmlns:a16="http://schemas.microsoft.com/office/drawing/2014/main" id="{21FF1232-226C-A20F-EFB6-B66A5A07F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4420" y="718446"/>
            <a:ext cx="6995160" cy="4605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Academic Research that Benefits NOAA – The Road to R2O</a:t>
            </a:r>
          </a:p>
        </p:txBody>
      </p:sp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A9AD804C-F10E-2BA9-77F3-1A69FE5FDF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650" y="2280043"/>
            <a:ext cx="7688700" cy="226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Benjamin Cash, Erik Swenson, Chul-Su Shin, Jim Kinter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latin typeface="+mn-lt"/>
              </a:rPr>
              <a:t>George Mason University</a:t>
            </a:r>
            <a:endParaRPr dirty="0">
              <a:latin typeface="+mn-lt"/>
            </a:endParaRPr>
          </a:p>
        </p:txBody>
      </p:sp>
      <p:sp>
        <p:nvSpPr>
          <p:cNvPr id="4" name="Google Shape;181;p26">
            <a:extLst>
              <a:ext uri="{FF2B5EF4-FFF2-40B4-BE49-F238E27FC236}">
                <a16:creationId xmlns:a16="http://schemas.microsoft.com/office/drawing/2014/main" id="{CF0B6E69-7767-5B69-DAD6-41C9B0A81339}"/>
              </a:ext>
            </a:extLst>
          </p:cNvPr>
          <p:cNvSpPr txBox="1">
            <a:spLocks/>
          </p:cNvSpPr>
          <p:nvPr/>
        </p:nvSpPr>
        <p:spPr>
          <a:xfrm>
            <a:off x="710250" y="4541143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  UIFCW 2025</a:t>
            </a:r>
          </a:p>
          <a:p>
            <a:pPr marL="0" indent="0" algn="ctr">
              <a:buNone/>
            </a:pPr>
            <a:r>
              <a:rPr lang="en-US" sz="900" dirty="0">
                <a:latin typeface="+mn-lt"/>
                <a:cs typeface="Times New Roman" panose="02020603050405020304" pitchFamily="18" charset="0"/>
              </a:rPr>
              <a:t>With grateful acknowledgement of support from </a:t>
            </a:r>
            <a:r>
              <a:rPr lang="en-US" sz="9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NOAA WPO</a:t>
            </a:r>
            <a:r>
              <a:rPr lang="en-US" sz="9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Google Shape;125;p17">
            <a:extLst>
              <a:ext uri="{FF2B5EF4-FFF2-40B4-BE49-F238E27FC236}">
                <a16:creationId xmlns:a16="http://schemas.microsoft.com/office/drawing/2014/main" id="{162C529A-0854-9DB1-C14B-62396F27AEDE}"/>
              </a:ext>
            </a:extLst>
          </p:cNvPr>
          <p:cNvSpPr txBox="1">
            <a:spLocks/>
          </p:cNvSpPr>
          <p:nvPr/>
        </p:nvSpPr>
        <p:spPr>
          <a:xfrm>
            <a:off x="727650" y="77849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1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Resolution Dependence in the Seasonal Forecast System</a:t>
            </a:r>
            <a:endParaRPr lang="en-US" sz="21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7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AAF6A-AED8-EC4A-A997-6DC0966F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79022"/>
            <a:ext cx="7415784" cy="387644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Background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Seasonal Forecast System (SFS) version 1 under development 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UFS-based replacement for the (venerable) CFSv2</a:t>
            </a:r>
            <a:endParaRPr lang="en-US" sz="1400" dirty="0">
              <a:solidFill>
                <a:schemeClr val="accent1"/>
              </a:solidFill>
              <a:latin typeface="Helvetica" pitchFamily="2" charset="0"/>
            </a:endParaRP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Baseline development runs at C96mx100 (~1 degree)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Lower than the planned operational resolution (C192mx025)...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... but the operational resolution is expensive</a:t>
            </a:r>
          </a:p>
          <a:p>
            <a:pPr lvl="2"/>
            <a:endParaRPr lang="en-US" sz="14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Risk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Model behavior often changes unpredictably with component resolution</a:t>
            </a:r>
          </a:p>
          <a:p>
            <a:pPr lvl="2"/>
            <a:r>
              <a:rPr lang="en-US" sz="1200" b="1" dirty="0">
                <a:solidFill>
                  <a:schemeClr val="accent1"/>
                </a:solidFill>
                <a:latin typeface="Helvetica" pitchFamily="2" charset="0"/>
              </a:rPr>
              <a:t>Are the baseline runs telling us what we think they are?</a:t>
            </a:r>
          </a:p>
          <a:p>
            <a:pPr marL="1073150" lvl="2" indent="0">
              <a:buNone/>
            </a:pPr>
            <a:endParaRPr lang="en-US" sz="12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Mitigation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Run a subset of the baseline experiments at the operational resolution</a:t>
            </a:r>
          </a:p>
          <a:p>
            <a:pPr lvl="1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Leverage GMU team’s access to non-NOAA HPC resources</a:t>
            </a:r>
          </a:p>
          <a:p>
            <a:endParaRPr lang="en-US" sz="1600" dirty="0">
              <a:solidFill>
                <a:schemeClr val="accent1"/>
              </a:solidFill>
              <a:latin typeface=""/>
            </a:endParaRPr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3BEE1CD7-DD36-A5B6-BA80-A2DBF2C192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7650" y="77849"/>
            <a:ext cx="7688700" cy="460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Resolution Dependence in the Seasonal Forecast System</a:t>
            </a:r>
          </a:p>
        </p:txBody>
      </p:sp>
    </p:spTree>
    <p:extLst>
      <p:ext uri="{BB962C8B-B14F-4D97-AF65-F5344CB8AC3E}">
        <p14:creationId xmlns:p14="http://schemas.microsoft.com/office/powerpoint/2010/main" val="25102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29CC-9007-E400-8F07-1A93BBB3A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91172-4972-4338-D818-B10B3FBF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81687"/>
            <a:ext cx="8988552" cy="428396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Simply running the model outside of its ‘comfort’ zone benefits development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New Platforms and New Configurations equals New Issues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Examples include...</a:t>
            </a:r>
          </a:p>
          <a:p>
            <a:pPr marL="146050" indent="0">
              <a:buNone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Internal File Limits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Extending run length to 6 months encounters unexpected file number limit</a:t>
            </a:r>
          </a:p>
          <a:p>
            <a:pPr lvl="1"/>
            <a:r>
              <a:rPr lang="en-US" sz="1400" u="sng" dirty="0">
                <a:solidFill>
                  <a:srgbClr val="00B0F0"/>
                </a:solidFill>
                <a:latin typeface="Helvetica" pitchFamily="2" charset="0"/>
                <a:hlinkClick r:id="rId2"/>
              </a:rPr>
              <a:t>https://github.com/ufs-community/ufs-weather-model/issues/2494</a:t>
            </a:r>
            <a:endParaRPr lang="en-US" sz="1400" u="sng" dirty="0">
              <a:solidFill>
                <a:srgbClr val="00B0F0"/>
              </a:solidFill>
              <a:latin typeface="Helvetica" pitchFamily="2" charset="0"/>
            </a:endParaRPr>
          </a:p>
          <a:p>
            <a:pPr lvl="1"/>
            <a:endParaRPr lang="en-US" sz="1400" u="sng" dirty="0">
              <a:solidFill>
                <a:srgbClr val="00B0F0"/>
              </a:solidFill>
              <a:latin typeface="Helvetica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Invalid Sea Ice Initial Conditions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CICE6 ICs that work for baseline resolution crash model at target resolution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Traced to spurious sea ice volume and properties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" pitchFamily="2" charset="0"/>
              </a:rPr>
              <a:t>Eventually requires hacking CICE6 to continue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  <a:latin typeface="Helvetica" pitchFamily="2" charset="0"/>
              </a:rPr>
              <a:t>Not ideal - new CICE ICs needed to resolve properly</a:t>
            </a:r>
          </a:p>
          <a:p>
            <a:pPr lvl="2"/>
            <a:r>
              <a:rPr lang="en-US" sz="1200" u="sng" dirty="0">
                <a:solidFill>
                  <a:srgbClr val="00B0F0"/>
                </a:solidFill>
                <a:latin typeface="Helvetica" pitchFamily="2" charset="0"/>
                <a:hlinkClick r:id="rId3"/>
              </a:rPr>
              <a:t>https://github.com/ufs-community/ufs-weather-model/issues/2562</a:t>
            </a:r>
            <a:endParaRPr lang="en-US" sz="1200" u="sng" dirty="0">
              <a:solidFill>
                <a:srgbClr val="00B0F0"/>
              </a:solidFill>
              <a:latin typeface="Helvetica" pitchFamily="2" charset="0"/>
            </a:endParaRPr>
          </a:p>
          <a:p>
            <a:pPr lvl="1"/>
            <a:endParaRPr lang="en-US" sz="1400" u="sng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Helvetica" pitchFamily="2" charset="0"/>
              </a:rPr>
              <a:t>Not exactly ‘Eureka!’, but still tangible improvements to the model</a:t>
            </a:r>
          </a:p>
          <a:p>
            <a:endParaRPr lang="en-US" sz="1600" dirty="0">
              <a:solidFill>
                <a:schemeClr val="accent1"/>
              </a:solidFill>
              <a:latin typeface=""/>
            </a:endParaRP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BA75F10D-7BBC-4318-4CCB-93D9E2100B4A}"/>
              </a:ext>
            </a:extLst>
          </p:cNvPr>
          <p:cNvSpPr txBox="1">
            <a:spLocks/>
          </p:cNvSpPr>
          <p:nvPr/>
        </p:nvSpPr>
        <p:spPr>
          <a:xfrm>
            <a:off x="727650" y="77849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Filling in Potholes on the Road to R2O</a:t>
            </a:r>
          </a:p>
        </p:txBody>
      </p:sp>
    </p:spTree>
    <p:extLst>
      <p:ext uri="{BB962C8B-B14F-4D97-AF65-F5344CB8AC3E}">
        <p14:creationId xmlns:p14="http://schemas.microsoft.com/office/powerpoint/2010/main" val="276473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3B4D67FE-0609-C16E-B62F-1E8524629E86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C192 vs C96: Surface Temperature</a:t>
            </a:r>
          </a:p>
        </p:txBody>
      </p:sp>
    </p:spTree>
    <p:extLst>
      <p:ext uri="{BB962C8B-B14F-4D97-AF65-F5344CB8AC3E}">
        <p14:creationId xmlns:p14="http://schemas.microsoft.com/office/powerpoint/2010/main" val="24599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953A-0292-36AC-BB09-B3A7C803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28750-A674-2664-12D9-0104828F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78" y="665011"/>
            <a:ext cx="5829300" cy="3293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F8DB1-F5B4-CDF0-00D9-45EBD8EB61EC}"/>
              </a:ext>
            </a:extLst>
          </p:cNvPr>
          <p:cNvSpPr txBox="1"/>
          <p:nvPr/>
        </p:nvSpPr>
        <p:spPr>
          <a:xfrm>
            <a:off x="75438" y="1411569"/>
            <a:ext cx="2962656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Dramatic increase in C192 compared to C96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C96 already </a:t>
            </a:r>
            <a:r>
              <a:rPr lang="en-US" sz="1600" b="1" dirty="0">
                <a:solidFill>
                  <a:schemeClr val="accent1"/>
                </a:solidFill>
                <a:latin typeface="Helvetica" pitchFamily="2" charset="0"/>
              </a:rPr>
              <a:t>had</a:t>
            </a: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 a warm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Helvetica" pitchFamily="2" charset="0"/>
              </a:rPr>
              <a:t>Significant degradation compared to baseline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7C8E5B4B-D694-2F0E-303B-515D61F047AA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C192 vs C96: Surface Temperature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30602-0C7A-1919-A7B7-B722148A1725}"/>
              </a:ext>
            </a:extLst>
          </p:cNvPr>
          <p:cNvSpPr txBox="1"/>
          <p:nvPr/>
        </p:nvSpPr>
        <p:spPr>
          <a:xfrm>
            <a:off x="7338601" y="610147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November 1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88199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5AAB09-D018-76C4-0229-5656FBFB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92" y="667512"/>
            <a:ext cx="5829300" cy="3241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94355D01-B8D4-9965-9CDC-FBA038C5E5E2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C192 vs C96: Total Cloud Cover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8BB9-BDB7-EF8B-F3C3-128390F3F116}"/>
              </a:ext>
            </a:extLst>
          </p:cNvPr>
          <p:cNvSpPr txBox="1"/>
          <p:nvPr/>
        </p:nvSpPr>
        <p:spPr>
          <a:xfrm>
            <a:off x="0" y="1257393"/>
            <a:ext cx="3033522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General reduction in C192 relative to C96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Most pronounced in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Consistent with changes in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Helvetica" pitchFamily="2" charset="0"/>
              </a:rPr>
              <a:t>Unforeseen sensitivity in cloud parameterizations?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8380D-2A32-D1EA-1F51-CAF9510C038C}"/>
              </a:ext>
            </a:extLst>
          </p:cNvPr>
          <p:cNvSpPr txBox="1"/>
          <p:nvPr/>
        </p:nvSpPr>
        <p:spPr>
          <a:xfrm>
            <a:off x="7338601" y="610147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November 1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96877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5D41F9-9DE0-C84A-B9AF-D411BE48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92" y="667512"/>
            <a:ext cx="5829300" cy="3241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2A4269BC-CF1B-5181-B371-8CD183D95AF4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C192 vs C96: Surface Downward Shortwave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33766-FF3B-41BC-1060-B6E16B9762FF}"/>
              </a:ext>
            </a:extLst>
          </p:cNvPr>
          <p:cNvSpPr txBox="1"/>
          <p:nvPr/>
        </p:nvSpPr>
        <p:spPr>
          <a:xfrm>
            <a:off x="0" y="888061"/>
            <a:ext cx="2980944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Strong initial increase in surface downward shortwave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Consistent with increase in temperatures and decrease in cloudiness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itchFamily="2" charset="0"/>
              </a:rPr>
              <a:t>Is there a change in top of the atmosphere (TOA) energy balance?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72153-9FF1-4445-57DB-2543A96E338F}"/>
              </a:ext>
            </a:extLst>
          </p:cNvPr>
          <p:cNvSpPr txBox="1"/>
          <p:nvPr/>
        </p:nvSpPr>
        <p:spPr>
          <a:xfrm>
            <a:off x="7338601" y="610147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November 1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52391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631B6-6C07-4036-66C7-2FEE72B9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61" t="49241" r="30320" b="-1"/>
          <a:stretch>
            <a:fillRect/>
          </a:stretch>
        </p:blipFill>
        <p:spPr>
          <a:xfrm>
            <a:off x="4942768" y="1496660"/>
            <a:ext cx="4083789" cy="215018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5415A0B8-A656-B1CD-0262-473C6ADD81DA}"/>
              </a:ext>
            </a:extLst>
          </p:cNvPr>
          <p:cNvSpPr txBox="1">
            <a:spLocks/>
          </p:cNvSpPr>
          <p:nvPr/>
        </p:nvSpPr>
        <p:spPr>
          <a:xfrm>
            <a:off x="727650" y="47397"/>
            <a:ext cx="7688700" cy="460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C192mx025 TOA Downward Shortwave</a:t>
            </a:r>
          </a:p>
        </p:txBody>
      </p:sp>
      <p:sp>
        <p:nvSpPr>
          <p:cNvPr id="11" name="Google Shape;139;p19">
            <a:extLst>
              <a:ext uri="{FF2B5EF4-FFF2-40B4-BE49-F238E27FC236}">
                <a16:creationId xmlns:a16="http://schemas.microsoft.com/office/drawing/2014/main" id="{4D5A2FDA-E72B-76E1-90FB-2083B5C5C93B}"/>
              </a:ext>
            </a:extLst>
          </p:cNvPr>
          <p:cNvSpPr txBox="1">
            <a:spLocks/>
          </p:cNvSpPr>
          <p:nvPr/>
        </p:nvSpPr>
        <p:spPr>
          <a:xfrm>
            <a:off x="364331" y="971178"/>
            <a:ext cx="4363117" cy="36313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43" indent="-285743"/>
            <a:r>
              <a:rPr lang="en-US" sz="1600" dirty="0">
                <a:latin typeface="Helvetica" pitchFamily="2" charset="0"/>
              </a:rPr>
              <a:t>C192mx025 TOA downward shortwave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Zonally asymmetric component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Initially just a post-processing sanity check</a:t>
            </a:r>
          </a:p>
          <a:p>
            <a:pPr marL="742943" lvl="1" indent="-285743"/>
            <a:endParaRPr lang="en-US" sz="1400" dirty="0">
              <a:latin typeface="Helvetica" pitchFamily="2" charset="0"/>
            </a:endParaRPr>
          </a:p>
          <a:p>
            <a:pPr marL="285743" indent="-285743"/>
            <a:r>
              <a:rPr lang="en-US" sz="1600" dirty="0">
                <a:latin typeface="Helvetica" pitchFamily="2" charset="0"/>
              </a:rPr>
              <a:t>Magnitudes approaching 1 W/m**2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Should be near zero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Distinctive quadrupole pattern</a:t>
            </a:r>
          </a:p>
          <a:p>
            <a:pPr marL="742943" lvl="1" indent="-285743"/>
            <a:endParaRPr lang="en-US" sz="1400" dirty="0">
              <a:latin typeface="Helvetica" pitchFamily="2" charset="0"/>
            </a:endParaRPr>
          </a:p>
          <a:p>
            <a:pPr marL="285743" indent="-285743"/>
            <a:r>
              <a:rPr lang="en-US" sz="1600" dirty="0">
                <a:latin typeface="Helvetica" pitchFamily="2" charset="0"/>
              </a:rPr>
              <a:t>Calculated from daily mean files</a:t>
            </a:r>
          </a:p>
          <a:p>
            <a:pPr marL="742943" lvl="1" indent="-285743"/>
            <a:r>
              <a:rPr lang="en-US" sz="1400" dirty="0">
                <a:latin typeface="Helvetica" pitchFamily="2" charset="0"/>
              </a:rPr>
              <a:t>Should not be any residual of solar position</a:t>
            </a:r>
          </a:p>
          <a:p>
            <a:pPr marL="742943" lvl="1" indent="-285743"/>
            <a:endParaRPr lang="en-US" sz="1400" dirty="0">
              <a:latin typeface="Helvetica" pitchFamily="2" charset="0"/>
            </a:endParaRPr>
          </a:p>
          <a:p>
            <a:pPr marL="285743" indent="-285743"/>
            <a:r>
              <a:rPr lang="en-US" sz="1600" b="1" dirty="0">
                <a:latin typeface="Helvetica" pitchFamily="2" charset="0"/>
              </a:rPr>
              <a:t>Ok, that’s weird. User error?  </a:t>
            </a:r>
          </a:p>
          <a:p>
            <a:pPr marL="742943" lvl="1" indent="-285743">
              <a:spcAft>
                <a:spcPts val="1200"/>
              </a:spcAft>
            </a:pPr>
            <a:endParaRPr lang="en-US" sz="1400" dirty="0"/>
          </a:p>
          <a:p>
            <a:pPr marL="285743" indent="-285743">
              <a:spcAft>
                <a:spcPts val="1200"/>
              </a:spcAft>
            </a:pPr>
            <a:endParaRPr lang="en-US" sz="1400" dirty="0"/>
          </a:p>
          <a:p>
            <a:pPr marL="0" indent="0">
              <a:spcAft>
                <a:spcPts val="1200"/>
              </a:spcAft>
              <a:buFont typeface="Lato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1246105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FCW2025 Theme" id="{1D04E78E-CB43-004A-B885-00AE9E3B2F17}" vid="{2C0E780E-A0FE-FF41-B766-B04C03BE943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824</Words>
  <Application>Microsoft Macintosh PowerPoint</Application>
  <PresentationFormat>On-screen Show (16:9)</PresentationFormat>
  <Paragraphs>131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Maven Pro</vt:lpstr>
      <vt:lpstr>Lato</vt:lpstr>
      <vt:lpstr>Helvetica</vt:lpstr>
      <vt:lpstr>Nunito</vt:lpstr>
      <vt:lpstr>Momentum</vt:lpstr>
      <vt:lpstr>Resolution Dependence in the Seasonal Forecast System</vt:lpstr>
      <vt:lpstr>Academic Research that Benefits NOAA – The Road to R2O</vt:lpstr>
      <vt:lpstr>Resolution Dependence in the Seasonal Forecast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Benjamin A Cash</cp:lastModifiedBy>
  <cp:revision>47</cp:revision>
  <dcterms:modified xsi:type="dcterms:W3CDTF">2025-09-08T13:42:36Z</dcterms:modified>
</cp:coreProperties>
</file>