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p:regular r:id="rId16"/>
      <p:bold r:id="rId17"/>
      <p:italic r:id="rId18"/>
      <p:boldItalic r:id="rId19"/>
    </p:embeddedFont>
    <p:embeddedFont>
      <p:font typeface="Nunito"/>
      <p:regular r:id="rId20"/>
      <p:bold r:id="rId21"/>
      <p:italic r:id="rId22"/>
      <p:boldItalic r:id="rId23"/>
    </p:embeddedFont>
    <p:embeddedFont>
      <p:font typeface="Maven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venPro-regular.fntdata"/><Relationship Id="rId23" Type="http://schemas.openxmlformats.org/officeDocument/2006/relationships/font" Target="fonts/Nuni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MavenPr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ack-stack.readthedocs.io/en/latest/Overview.html" TargetMode="External"/><Relationship Id="rId3" Type="http://schemas.openxmlformats.org/officeDocument/2006/relationships/hyperlink" Target="https://spack.io/"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ack-stack.readthedocs.io/en/latest/Overview.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pptainer/apptainer/blob/main/docs/logos/apptainer_v3.p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852b6194b9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3852b6194b9_0_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852b6194b9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852b6194b9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52b6194b9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852b6194b9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Link: </a:t>
            </a:r>
            <a:r>
              <a:rPr lang="en" u="sng">
                <a:solidFill>
                  <a:schemeClr val="hlink"/>
                </a:solidFill>
                <a:hlinkClick r:id="rId2"/>
              </a:rPr>
              <a:t>https://spack-stack.readthedocs.io/en/latest/Overview.html</a:t>
            </a:r>
            <a:endParaRPr>
              <a:solidFill>
                <a:schemeClr val="dk1"/>
              </a:solidFill>
            </a:endParaRPr>
          </a:p>
          <a:p>
            <a:pPr indent="0" lvl="0" marL="0" rtl="0" algn="l">
              <a:spcBef>
                <a:spcPts val="0"/>
              </a:spcBef>
              <a:spcAft>
                <a:spcPts val="0"/>
              </a:spcAft>
              <a:buNone/>
            </a:pPr>
            <a:r>
              <a:rPr lang="en">
                <a:solidFill>
                  <a:schemeClr val="dk1"/>
                </a:solidFill>
              </a:rPr>
              <a:t>Link: </a:t>
            </a:r>
            <a:r>
              <a:rPr lang="en" u="sng">
                <a:solidFill>
                  <a:schemeClr val="hlink"/>
                </a:solidFill>
                <a:hlinkClick r:id="rId3"/>
              </a:rPr>
              <a:t>https://spack.io/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a one-stop shop for application dependency packages primarily for JEDI and UFS related applications. It is forked from the spack repo, which is a python based package manager developed by LLNL. It creates package module files which you can load that will be needed to build and run your application. Various organizations help support and maintain the spack-stack repo.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852b6194b9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852b6194b9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Link: </a:t>
            </a:r>
            <a:r>
              <a:rPr lang="en" u="sng">
                <a:solidFill>
                  <a:schemeClr val="hlink"/>
                </a:solidFill>
                <a:hlinkClick r:id="rId2"/>
              </a:rPr>
              <a:t>https://spack-stack.readthedocs.io/en/latest/Overview.html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Currently, spack-stack support is split between JCSDA, EMC, NRL, and EPIC. Level of </a:t>
            </a:r>
            <a:r>
              <a:rPr lang="en"/>
              <a:t>effort</a:t>
            </a:r>
            <a:r>
              <a:rPr lang="en"/>
              <a:t> to support spack-stack has increased significantly due to expanding T1 support and shift responsibilities internal within NOAA EPIC. To free up developer time, </a:t>
            </a:r>
            <a:r>
              <a:rPr lang="en"/>
              <a:t>automating</a:t>
            </a:r>
            <a:r>
              <a:rPr lang="en"/>
              <a:t> and </a:t>
            </a:r>
            <a:r>
              <a:rPr lang="en"/>
              <a:t>containerizing</a:t>
            </a:r>
            <a:r>
              <a:rPr lang="en"/>
              <a:t> spack-stack was pursued so developers can focus on development rather deployment and support and to improve </a:t>
            </a:r>
            <a:r>
              <a:rPr lang="en"/>
              <a:t>portability</a:t>
            </a:r>
            <a:r>
              <a:rPr lang="en"/>
              <a:t> and </a:t>
            </a:r>
            <a:r>
              <a:rPr lang="en"/>
              <a:t>consistency.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852b6194b9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852b6194b9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Spack binary cache or mirrors are pre-built packages and </a:t>
            </a:r>
            <a:r>
              <a:rPr lang="en"/>
              <a:t>dependencies</a:t>
            </a:r>
            <a:r>
              <a:rPr lang="en"/>
              <a:t> stored in a tarball. When spack does its concretization process it will account for these prebuilt packages, speeding up the build process and reducing resources significantly in some cases. </a:t>
            </a:r>
            <a:endParaRPr/>
          </a:p>
          <a:p>
            <a:pPr indent="0" lvl="0" marL="0" rtl="0" algn="l">
              <a:spcBef>
                <a:spcPts val="0"/>
              </a:spcBef>
              <a:spcAft>
                <a:spcPts val="0"/>
              </a:spcAft>
              <a:buNone/>
            </a:pPr>
            <a:r>
              <a:rPr lang="en"/>
              <a:t>The spack binary cache can be stored in a cloud bucket or an OCI </a:t>
            </a:r>
            <a:r>
              <a:rPr lang="en"/>
              <a:t>registry</a:t>
            </a:r>
            <a:r>
              <a:rPr lang="en"/>
              <a:t> allowing them to be shared between </a:t>
            </a:r>
            <a:r>
              <a:rPr lang="en"/>
              <a:t>multiple</a:t>
            </a:r>
            <a:r>
              <a:rPr lang="en"/>
              <a:t> users. For example, if only a few packages need to be updated, spack binary cache will be used and only the packages needing to be updated will be updated without doing spack add-on environment.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852b6194b9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852b6194b9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7a50fbae4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7a50fbae4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Link: </a:t>
            </a:r>
            <a:r>
              <a:rPr lang="en" u="sng">
                <a:solidFill>
                  <a:schemeClr val="hlink"/>
                </a:solidFill>
                <a:hlinkClick r:id="rId2"/>
              </a:rPr>
              <a:t>https://github.com/apptainer/apptainer/blob/main/docs/logos/apptainer_v3.png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852b6194b9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852b6194b9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parties:</a:t>
            </a:r>
            <a:endParaRPr/>
          </a:p>
          <a:p>
            <a:pPr indent="0" lvl="0" marL="0" rtl="0" algn="l">
              <a:spcBef>
                <a:spcPts val="0"/>
              </a:spcBef>
              <a:spcAft>
                <a:spcPts val="0"/>
              </a:spcAft>
              <a:buClr>
                <a:schemeClr val="dk1"/>
              </a:buClr>
              <a:buSzPts val="1100"/>
              <a:buFont typeface="Arial"/>
              <a:buNone/>
            </a:pPr>
            <a:r>
              <a:rPr lang="en" sz="1050">
                <a:solidFill>
                  <a:srgbClr val="172B4D"/>
                </a:solidFill>
                <a:highlight>
                  <a:srgbClr val="F1F2F4"/>
                </a:highlight>
                <a:latin typeface="Roboto"/>
                <a:ea typeface="Roboto"/>
                <a:cs typeface="Roboto"/>
                <a:sym typeface="Roboto"/>
              </a:rPr>
              <a:t>UFS SAIC: EMC/Rahul Mahajan</a:t>
            </a:r>
            <a:endParaRPr sz="1050">
              <a:solidFill>
                <a:srgbClr val="172B4D"/>
              </a:solidFill>
              <a:highlight>
                <a:srgbClr val="F1F2F4"/>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172B4D"/>
                </a:solidFill>
                <a:highlight>
                  <a:srgbClr val="F1F2F4"/>
                </a:highlight>
                <a:latin typeface="Roboto"/>
                <a:ea typeface="Roboto"/>
                <a:cs typeface="Roboto"/>
                <a:sym typeface="Roboto"/>
              </a:rPr>
              <a:t>EMC/EIB: EMC/Jacob Carley</a:t>
            </a:r>
            <a:endParaRPr sz="1050">
              <a:solidFill>
                <a:srgbClr val="172B4D"/>
              </a:solidFill>
              <a:highlight>
                <a:srgbClr val="F1F2F4"/>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172B4D"/>
                </a:solidFill>
                <a:highlight>
                  <a:srgbClr val="F1F2F4"/>
                </a:highlight>
                <a:latin typeface="Roboto"/>
                <a:ea typeface="Roboto"/>
                <a:cs typeface="Roboto"/>
                <a:sym typeface="Roboto"/>
              </a:rPr>
              <a:t>UFS WM: EMC/Jun Wang</a:t>
            </a:r>
            <a:endParaRPr sz="1050">
              <a:solidFill>
                <a:srgbClr val="172B4D"/>
              </a:solidFill>
              <a:highlight>
                <a:srgbClr val="F1F2F4"/>
              </a:highlight>
              <a:latin typeface="Roboto"/>
              <a:ea typeface="Roboto"/>
              <a:cs typeface="Roboto"/>
              <a:sym typeface="Roboto"/>
            </a:endParaRPr>
          </a:p>
          <a:p>
            <a:pPr indent="0" lvl="0" marL="0" rtl="0" algn="l">
              <a:spcBef>
                <a:spcPts val="0"/>
              </a:spcBef>
              <a:spcAft>
                <a:spcPts val="0"/>
              </a:spcAft>
              <a:buNone/>
            </a:pPr>
            <a:r>
              <a:rPr lang="en" sz="1050">
                <a:solidFill>
                  <a:srgbClr val="172B4D"/>
                </a:solidFill>
                <a:highlight>
                  <a:srgbClr val="F1F2F4"/>
                </a:highlight>
                <a:latin typeface="Roboto"/>
                <a:ea typeface="Roboto"/>
                <a:cs typeface="Roboto"/>
                <a:sym typeface="Roboto"/>
              </a:rPr>
              <a:t>WPO/Maoyi Huang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7a50fbae4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7a50fbae4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Generative AI </a:t>
            </a:r>
            <a:r>
              <a:rPr lang="en"/>
              <a:t>image through Google Slides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54" name="Shape 54"/>
        <p:cNvGrpSpPr/>
        <p:nvPr/>
      </p:nvGrpSpPr>
      <p:grpSpPr>
        <a:xfrm>
          <a:off x="0" y="0"/>
          <a:ext cx="0" cy="0"/>
          <a:chOff x="0" y="0"/>
          <a:chExt cx="0" cy="0"/>
        </a:xfrm>
      </p:grpSpPr>
      <p:pic>
        <p:nvPicPr>
          <p:cNvPr id="55" name="Google Shape;55;p14"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56" name="Google Shape;56;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57" name="Google Shape;57;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58" name="Google Shape;58;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0" name="Shape 60"/>
        <p:cNvGrpSpPr/>
        <p:nvPr/>
      </p:nvGrpSpPr>
      <p:grpSpPr>
        <a:xfrm>
          <a:off x="0" y="0"/>
          <a:ext cx="0" cy="0"/>
          <a:chOff x="0" y="0"/>
          <a:chExt cx="0" cy="0"/>
        </a:xfrm>
      </p:grpSpPr>
      <p:grpSp>
        <p:nvGrpSpPr>
          <p:cNvPr id="61" name="Google Shape;61;p15"/>
          <p:cNvGrpSpPr/>
          <p:nvPr/>
        </p:nvGrpSpPr>
        <p:grpSpPr>
          <a:xfrm>
            <a:off x="146769" y="3406"/>
            <a:ext cx="1233215" cy="1384535"/>
            <a:chOff x="146769" y="3406"/>
            <a:chExt cx="1233215" cy="1384535"/>
          </a:xfrm>
        </p:grpSpPr>
        <p:grpSp>
          <p:nvGrpSpPr>
            <p:cNvPr id="62" name="Google Shape;62;p15"/>
            <p:cNvGrpSpPr/>
            <p:nvPr/>
          </p:nvGrpSpPr>
          <p:grpSpPr>
            <a:xfrm>
              <a:off x="1063183" y="3406"/>
              <a:ext cx="316800" cy="688513"/>
              <a:chOff x="1063183" y="3406"/>
              <a:chExt cx="316800" cy="688513"/>
            </a:xfrm>
          </p:grpSpPr>
          <p:sp>
            <p:nvSpPr>
              <p:cNvPr id="63" name="Google Shape;63;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5"/>
            <p:cNvGrpSpPr/>
            <p:nvPr/>
          </p:nvGrpSpPr>
          <p:grpSpPr>
            <a:xfrm>
              <a:off x="604976" y="3406"/>
              <a:ext cx="316800" cy="1036524"/>
              <a:chOff x="604976" y="3406"/>
              <a:chExt cx="316800" cy="1036524"/>
            </a:xfrm>
          </p:grpSpPr>
          <p:sp>
            <p:nvSpPr>
              <p:cNvPr id="66" name="Google Shape;66;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15"/>
            <p:cNvGrpSpPr/>
            <p:nvPr/>
          </p:nvGrpSpPr>
          <p:grpSpPr>
            <a:xfrm>
              <a:off x="146769" y="3406"/>
              <a:ext cx="316800" cy="1384535"/>
              <a:chOff x="146769" y="3406"/>
              <a:chExt cx="316800" cy="1384535"/>
            </a:xfrm>
          </p:grpSpPr>
          <p:sp>
            <p:nvSpPr>
              <p:cNvPr id="70" name="Google Shape;70;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5"/>
          <p:cNvGrpSpPr/>
          <p:nvPr/>
        </p:nvGrpSpPr>
        <p:grpSpPr>
          <a:xfrm>
            <a:off x="6775084" y="2904008"/>
            <a:ext cx="2186148" cy="2239500"/>
            <a:chOff x="6775084" y="2904008"/>
            <a:chExt cx="2186148" cy="2239500"/>
          </a:xfrm>
        </p:grpSpPr>
        <p:grpSp>
          <p:nvGrpSpPr>
            <p:cNvPr id="75" name="Google Shape;75;p15"/>
            <p:cNvGrpSpPr/>
            <p:nvPr/>
          </p:nvGrpSpPr>
          <p:grpSpPr>
            <a:xfrm>
              <a:off x="6775084" y="4253708"/>
              <a:ext cx="409500" cy="889800"/>
              <a:chOff x="6775084" y="4253708"/>
              <a:chExt cx="409500" cy="889800"/>
            </a:xfrm>
          </p:grpSpPr>
          <p:sp>
            <p:nvSpPr>
              <p:cNvPr id="76" name="Google Shape;76;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15"/>
            <p:cNvGrpSpPr/>
            <p:nvPr/>
          </p:nvGrpSpPr>
          <p:grpSpPr>
            <a:xfrm>
              <a:off x="7367299" y="3804008"/>
              <a:ext cx="409500" cy="1339500"/>
              <a:chOff x="7367299" y="3804008"/>
              <a:chExt cx="409500" cy="1339500"/>
            </a:xfrm>
          </p:grpSpPr>
          <p:sp>
            <p:nvSpPr>
              <p:cNvPr id="79" name="Google Shape;79;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15"/>
            <p:cNvGrpSpPr/>
            <p:nvPr/>
          </p:nvGrpSpPr>
          <p:grpSpPr>
            <a:xfrm>
              <a:off x="7959516" y="3354008"/>
              <a:ext cx="409500" cy="1789500"/>
              <a:chOff x="7959516" y="3354008"/>
              <a:chExt cx="409500" cy="1789500"/>
            </a:xfrm>
          </p:grpSpPr>
          <p:sp>
            <p:nvSpPr>
              <p:cNvPr id="83" name="Google Shape;83;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15"/>
            <p:cNvGrpSpPr/>
            <p:nvPr/>
          </p:nvGrpSpPr>
          <p:grpSpPr>
            <a:xfrm>
              <a:off x="8551731" y="2904008"/>
              <a:ext cx="409500" cy="2239500"/>
              <a:chOff x="8551731" y="2904008"/>
              <a:chExt cx="409500" cy="2239500"/>
            </a:xfrm>
          </p:grpSpPr>
          <p:sp>
            <p:nvSpPr>
              <p:cNvPr id="88" name="Google Shape;88;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 name="Google Shape;93;p1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94" name="Google Shape;94;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Google Shape;97;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6"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100" name="Google Shape;100;p16"/>
          <p:cNvGrpSpPr/>
          <p:nvPr/>
        </p:nvGrpSpPr>
        <p:grpSpPr>
          <a:xfrm>
            <a:off x="1419300" y="598575"/>
            <a:ext cx="1072800" cy="0"/>
            <a:chOff x="1376350" y="528325"/>
            <a:chExt cx="1072800" cy="0"/>
          </a:xfrm>
        </p:grpSpPr>
        <p:cxnSp>
          <p:nvCxnSpPr>
            <p:cNvPr id="101" name="Google Shape;101;p1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02" name="Google Shape;102;p1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3" name="Google Shape;103;p1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6" name="Google Shape;106;p1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7" name="Google Shape;107;p1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8" name="Google Shape;108;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9" name="Google Shape;109;p17"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110" name="Google Shape;110;p17"/>
          <p:cNvGrpSpPr/>
          <p:nvPr/>
        </p:nvGrpSpPr>
        <p:grpSpPr>
          <a:xfrm>
            <a:off x="1404700" y="598575"/>
            <a:ext cx="1072800" cy="0"/>
            <a:chOff x="1376350" y="528325"/>
            <a:chExt cx="1072800" cy="0"/>
          </a:xfrm>
        </p:grpSpPr>
        <p:cxnSp>
          <p:nvCxnSpPr>
            <p:cNvPr id="111" name="Google Shape;111;p1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12" name="Google Shape;112;p1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13" name="Google Shape;113;p1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6" name="Google Shape;116;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18"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118" name="Google Shape;118;p18"/>
          <p:cNvGrpSpPr/>
          <p:nvPr/>
        </p:nvGrpSpPr>
        <p:grpSpPr>
          <a:xfrm>
            <a:off x="1376350" y="528325"/>
            <a:ext cx="1072800" cy="0"/>
            <a:chOff x="1376350" y="528325"/>
            <a:chExt cx="1072800" cy="0"/>
          </a:xfrm>
        </p:grpSpPr>
        <p:cxnSp>
          <p:nvCxnSpPr>
            <p:cNvPr id="119" name="Google Shape;119;p18"/>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20" name="Google Shape;120;p18"/>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21" name="Google Shape;121;p18"/>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2" name="Shape 122"/>
        <p:cNvGrpSpPr/>
        <p:nvPr/>
      </p:nvGrpSpPr>
      <p:grpSpPr>
        <a:xfrm>
          <a:off x="0" y="0"/>
          <a:ext cx="0" cy="0"/>
          <a:chOff x="0" y="0"/>
          <a:chExt cx="0" cy="0"/>
        </a:xfrm>
      </p:grpSpPr>
      <p:sp>
        <p:nvSpPr>
          <p:cNvPr id="123" name="Google Shape;123;p1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4" name="Google Shape;124;p19"/>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5" name="Google Shape;125;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26" name="Google Shape;126;p1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127" name="Google Shape;127;p19"/>
          <p:cNvGrpSpPr/>
          <p:nvPr/>
        </p:nvGrpSpPr>
        <p:grpSpPr>
          <a:xfrm>
            <a:off x="1376350" y="528325"/>
            <a:ext cx="1072800" cy="0"/>
            <a:chOff x="1376350" y="528325"/>
            <a:chExt cx="1072800" cy="0"/>
          </a:xfrm>
        </p:grpSpPr>
        <p:cxnSp>
          <p:nvCxnSpPr>
            <p:cNvPr id="128" name="Google Shape;128;p1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29" name="Google Shape;129;p1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30" name="Google Shape;130;p1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31" name="Shape 131"/>
        <p:cNvGrpSpPr/>
        <p:nvPr/>
      </p:nvGrpSpPr>
      <p:grpSpPr>
        <a:xfrm>
          <a:off x="0" y="0"/>
          <a:ext cx="0" cy="0"/>
          <a:chOff x="0" y="0"/>
          <a:chExt cx="0" cy="0"/>
        </a:xfrm>
      </p:grpSpPr>
      <p:pic>
        <p:nvPicPr>
          <p:cNvPr id="132" name="Google Shape;132;p20"/>
          <p:cNvPicPr preferRelativeResize="0"/>
          <p:nvPr/>
        </p:nvPicPr>
        <p:blipFill>
          <a:blip r:embed="rId2">
            <a:alphaModFix/>
          </a:blip>
          <a:stretch>
            <a:fillRect/>
          </a:stretch>
        </p:blipFill>
        <p:spPr>
          <a:xfrm>
            <a:off x="0" y="6"/>
            <a:ext cx="9144001" cy="5659919"/>
          </a:xfrm>
          <a:prstGeom prst="rect">
            <a:avLst/>
          </a:prstGeom>
          <a:noFill/>
          <a:ln>
            <a:noFill/>
          </a:ln>
        </p:spPr>
      </p:pic>
      <p:sp>
        <p:nvSpPr>
          <p:cNvPr id="133" name="Google Shape;133;p20"/>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4" name="Google Shape;134;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35" name="Google Shape;135;p20"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8" name="Google Shape;138;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9" name="Google Shape;139;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0" name="Google Shape;140;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1" name="Google Shape;141;p21"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142" name="Google Shape;142;p21"/>
          <p:cNvGrpSpPr/>
          <p:nvPr/>
        </p:nvGrpSpPr>
        <p:grpSpPr>
          <a:xfrm>
            <a:off x="1376350" y="528325"/>
            <a:ext cx="1072800" cy="0"/>
            <a:chOff x="1376350" y="528325"/>
            <a:chExt cx="1072800" cy="0"/>
          </a:xfrm>
        </p:grpSpPr>
        <p:cxnSp>
          <p:nvCxnSpPr>
            <p:cNvPr id="143" name="Google Shape;143;p21"/>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44" name="Google Shape;144;p21"/>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45" name="Google Shape;145;p21"/>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 name="Shape 146"/>
        <p:cNvGrpSpPr/>
        <p:nvPr/>
      </p:nvGrpSpPr>
      <p:grpSpPr>
        <a:xfrm>
          <a:off x="0" y="0"/>
          <a:ext cx="0" cy="0"/>
          <a:chOff x="0" y="0"/>
          <a:chExt cx="0" cy="0"/>
        </a:xfrm>
      </p:grpSpPr>
      <p:sp>
        <p:nvSpPr>
          <p:cNvPr id="147" name="Google Shape;147;p22"/>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9" name="Google Shape;149;p22"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50" name="Shape 150"/>
        <p:cNvGrpSpPr/>
        <p:nvPr/>
      </p:nvGrpSpPr>
      <p:grpSpPr>
        <a:xfrm>
          <a:off x="0" y="0"/>
          <a:ext cx="0" cy="0"/>
          <a:chOff x="0" y="0"/>
          <a:chExt cx="0" cy="0"/>
        </a:xfrm>
      </p:grpSpPr>
      <p:grpSp>
        <p:nvGrpSpPr>
          <p:cNvPr id="151" name="Google Shape;151;p23"/>
          <p:cNvGrpSpPr/>
          <p:nvPr/>
        </p:nvGrpSpPr>
        <p:grpSpPr>
          <a:xfrm>
            <a:off x="52" y="4099200"/>
            <a:ext cx="9144036" cy="1044300"/>
            <a:chOff x="52" y="4099200"/>
            <a:chExt cx="9144036" cy="1044300"/>
          </a:xfrm>
        </p:grpSpPr>
        <p:grpSp>
          <p:nvGrpSpPr>
            <p:cNvPr id="152" name="Google Shape;152;p23"/>
            <p:cNvGrpSpPr/>
            <p:nvPr/>
          </p:nvGrpSpPr>
          <p:grpSpPr>
            <a:xfrm>
              <a:off x="52" y="4309200"/>
              <a:ext cx="231622" cy="834300"/>
              <a:chOff x="2688737" y="4301380"/>
              <a:chExt cx="231900" cy="834300"/>
            </a:xfrm>
          </p:grpSpPr>
          <p:sp>
            <p:nvSpPr>
              <p:cNvPr id="153" name="Google Shape;153;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23"/>
            <p:cNvGrpSpPr/>
            <p:nvPr/>
          </p:nvGrpSpPr>
          <p:grpSpPr>
            <a:xfrm>
              <a:off x="371406" y="4099200"/>
              <a:ext cx="231622" cy="1044300"/>
              <a:chOff x="2688737" y="4091380"/>
              <a:chExt cx="231900" cy="1044300"/>
            </a:xfrm>
          </p:grpSpPr>
          <p:sp>
            <p:nvSpPr>
              <p:cNvPr id="158" name="Google Shape;158;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3"/>
            <p:cNvGrpSpPr/>
            <p:nvPr/>
          </p:nvGrpSpPr>
          <p:grpSpPr>
            <a:xfrm>
              <a:off x="742761" y="4309200"/>
              <a:ext cx="231622" cy="834300"/>
              <a:chOff x="2688737" y="4301380"/>
              <a:chExt cx="231900" cy="834300"/>
            </a:xfrm>
          </p:grpSpPr>
          <p:sp>
            <p:nvSpPr>
              <p:cNvPr id="164" name="Google Shape;16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23"/>
            <p:cNvGrpSpPr/>
            <p:nvPr/>
          </p:nvGrpSpPr>
          <p:grpSpPr>
            <a:xfrm>
              <a:off x="1114115" y="4518900"/>
              <a:ext cx="231622" cy="624600"/>
              <a:chOff x="2688737" y="4511080"/>
              <a:chExt cx="231900" cy="624600"/>
            </a:xfrm>
          </p:grpSpPr>
          <p:sp>
            <p:nvSpPr>
              <p:cNvPr id="169" name="Google Shape;16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23"/>
            <p:cNvGrpSpPr/>
            <p:nvPr/>
          </p:nvGrpSpPr>
          <p:grpSpPr>
            <a:xfrm>
              <a:off x="1856753" y="4099200"/>
              <a:ext cx="231600" cy="1044300"/>
              <a:chOff x="1856753" y="4099200"/>
              <a:chExt cx="231600" cy="1044300"/>
            </a:xfrm>
          </p:grpSpPr>
          <p:sp>
            <p:nvSpPr>
              <p:cNvPr id="173" name="Google Shape;173;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23"/>
            <p:cNvGrpSpPr/>
            <p:nvPr/>
          </p:nvGrpSpPr>
          <p:grpSpPr>
            <a:xfrm>
              <a:off x="2228107" y="4309200"/>
              <a:ext cx="231600" cy="834300"/>
              <a:chOff x="2228107" y="4309200"/>
              <a:chExt cx="231600" cy="834300"/>
            </a:xfrm>
          </p:grpSpPr>
          <p:sp>
            <p:nvSpPr>
              <p:cNvPr id="179" name="Google Shape;179;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23"/>
            <p:cNvGrpSpPr/>
            <p:nvPr/>
          </p:nvGrpSpPr>
          <p:grpSpPr>
            <a:xfrm>
              <a:off x="2599462" y="4518900"/>
              <a:ext cx="231600" cy="624600"/>
              <a:chOff x="2599462" y="4518900"/>
              <a:chExt cx="231600" cy="624600"/>
            </a:xfrm>
          </p:grpSpPr>
          <p:sp>
            <p:nvSpPr>
              <p:cNvPr id="184" name="Google Shape;184;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23"/>
            <p:cNvGrpSpPr/>
            <p:nvPr/>
          </p:nvGrpSpPr>
          <p:grpSpPr>
            <a:xfrm>
              <a:off x="3342171" y="4099200"/>
              <a:ext cx="231600" cy="1044300"/>
              <a:chOff x="3342171" y="4099200"/>
              <a:chExt cx="231600" cy="1044300"/>
            </a:xfrm>
          </p:grpSpPr>
          <p:sp>
            <p:nvSpPr>
              <p:cNvPr id="188" name="Google Shape;188;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3525" y="4309200"/>
              <a:ext cx="231600" cy="834300"/>
              <a:chOff x="3713525" y="4309200"/>
              <a:chExt cx="231600" cy="834300"/>
            </a:xfrm>
          </p:grpSpPr>
          <p:sp>
            <p:nvSpPr>
              <p:cNvPr id="194" name="Google Shape;194;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23"/>
            <p:cNvGrpSpPr/>
            <p:nvPr/>
          </p:nvGrpSpPr>
          <p:grpSpPr>
            <a:xfrm>
              <a:off x="1485398" y="4309200"/>
              <a:ext cx="231600" cy="834300"/>
              <a:chOff x="1485398" y="4309200"/>
              <a:chExt cx="231600" cy="834300"/>
            </a:xfrm>
          </p:grpSpPr>
          <p:sp>
            <p:nvSpPr>
              <p:cNvPr id="199" name="Google Shape;199;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23"/>
            <p:cNvGrpSpPr/>
            <p:nvPr/>
          </p:nvGrpSpPr>
          <p:grpSpPr>
            <a:xfrm>
              <a:off x="4084879" y="4518900"/>
              <a:ext cx="231600" cy="624600"/>
              <a:chOff x="4084879" y="4518900"/>
              <a:chExt cx="231600" cy="624600"/>
            </a:xfrm>
          </p:grpSpPr>
          <p:sp>
            <p:nvSpPr>
              <p:cNvPr id="204" name="Google Shape;204;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23"/>
            <p:cNvGrpSpPr/>
            <p:nvPr/>
          </p:nvGrpSpPr>
          <p:grpSpPr>
            <a:xfrm>
              <a:off x="2970816" y="4309200"/>
              <a:ext cx="231600" cy="834300"/>
              <a:chOff x="2970816" y="4309200"/>
              <a:chExt cx="231600" cy="834300"/>
            </a:xfrm>
          </p:grpSpPr>
          <p:sp>
            <p:nvSpPr>
              <p:cNvPr id="208" name="Google Shape;208;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23"/>
            <p:cNvGrpSpPr/>
            <p:nvPr/>
          </p:nvGrpSpPr>
          <p:grpSpPr>
            <a:xfrm>
              <a:off x="4456234" y="4309200"/>
              <a:ext cx="231600" cy="834300"/>
              <a:chOff x="4456234" y="4309200"/>
              <a:chExt cx="231600" cy="834300"/>
            </a:xfrm>
          </p:grpSpPr>
          <p:sp>
            <p:nvSpPr>
              <p:cNvPr id="213" name="Google Shape;213;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 name="Google Shape;217;p23"/>
            <p:cNvGrpSpPr/>
            <p:nvPr/>
          </p:nvGrpSpPr>
          <p:grpSpPr>
            <a:xfrm>
              <a:off x="4827588" y="4099200"/>
              <a:ext cx="231600" cy="1044300"/>
              <a:chOff x="4827588" y="4099200"/>
              <a:chExt cx="231600" cy="1044300"/>
            </a:xfrm>
          </p:grpSpPr>
          <p:sp>
            <p:nvSpPr>
              <p:cNvPr id="218" name="Google Shape;218;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5198943" y="4309200"/>
              <a:ext cx="231600" cy="834300"/>
              <a:chOff x="5198943" y="4309200"/>
              <a:chExt cx="231600" cy="834300"/>
            </a:xfrm>
          </p:grpSpPr>
          <p:sp>
            <p:nvSpPr>
              <p:cNvPr id="224" name="Google Shape;224;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23"/>
            <p:cNvGrpSpPr/>
            <p:nvPr/>
          </p:nvGrpSpPr>
          <p:grpSpPr>
            <a:xfrm>
              <a:off x="5570297" y="4518900"/>
              <a:ext cx="231600" cy="624600"/>
              <a:chOff x="5570297" y="4518900"/>
              <a:chExt cx="231600" cy="624600"/>
            </a:xfrm>
          </p:grpSpPr>
          <p:sp>
            <p:nvSpPr>
              <p:cNvPr id="229" name="Google Shape;229;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3"/>
            <p:cNvGrpSpPr/>
            <p:nvPr/>
          </p:nvGrpSpPr>
          <p:grpSpPr>
            <a:xfrm>
              <a:off x="5941652" y="4309200"/>
              <a:ext cx="231600" cy="834300"/>
              <a:chOff x="5941652" y="4309200"/>
              <a:chExt cx="231600" cy="834300"/>
            </a:xfrm>
          </p:grpSpPr>
          <p:sp>
            <p:nvSpPr>
              <p:cNvPr id="233" name="Google Shape;233;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23"/>
            <p:cNvGrpSpPr/>
            <p:nvPr/>
          </p:nvGrpSpPr>
          <p:grpSpPr>
            <a:xfrm>
              <a:off x="6313006" y="4099200"/>
              <a:ext cx="231600" cy="1044300"/>
              <a:chOff x="6313006" y="4099200"/>
              <a:chExt cx="231600" cy="1044300"/>
            </a:xfrm>
          </p:grpSpPr>
          <p:sp>
            <p:nvSpPr>
              <p:cNvPr id="238" name="Google Shape;238;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6684361" y="4309200"/>
              <a:ext cx="231600" cy="834300"/>
              <a:chOff x="6684361" y="4309200"/>
              <a:chExt cx="231600" cy="834300"/>
            </a:xfrm>
          </p:grpSpPr>
          <p:sp>
            <p:nvSpPr>
              <p:cNvPr id="244" name="Google Shape;244;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7055715" y="4518900"/>
              <a:ext cx="231600" cy="624600"/>
              <a:chOff x="7055715" y="4518900"/>
              <a:chExt cx="231600" cy="624600"/>
            </a:xfrm>
          </p:grpSpPr>
          <p:sp>
            <p:nvSpPr>
              <p:cNvPr id="249" name="Google Shape;249;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23"/>
            <p:cNvGrpSpPr/>
            <p:nvPr/>
          </p:nvGrpSpPr>
          <p:grpSpPr>
            <a:xfrm>
              <a:off x="7798424" y="4099200"/>
              <a:ext cx="231600" cy="1044300"/>
              <a:chOff x="7798424" y="4099200"/>
              <a:chExt cx="231600" cy="1044300"/>
            </a:xfrm>
          </p:grpSpPr>
          <p:sp>
            <p:nvSpPr>
              <p:cNvPr id="253" name="Google Shape;253;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23"/>
            <p:cNvGrpSpPr/>
            <p:nvPr/>
          </p:nvGrpSpPr>
          <p:grpSpPr>
            <a:xfrm>
              <a:off x="8169779" y="4309200"/>
              <a:ext cx="231600" cy="834300"/>
              <a:chOff x="8169779" y="4309200"/>
              <a:chExt cx="231600" cy="834300"/>
            </a:xfrm>
          </p:grpSpPr>
          <p:sp>
            <p:nvSpPr>
              <p:cNvPr id="259" name="Google Shape;259;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23"/>
            <p:cNvGrpSpPr/>
            <p:nvPr/>
          </p:nvGrpSpPr>
          <p:grpSpPr>
            <a:xfrm>
              <a:off x="7427070" y="4309200"/>
              <a:ext cx="231600" cy="834300"/>
              <a:chOff x="7427070" y="4309200"/>
              <a:chExt cx="231600" cy="834300"/>
            </a:xfrm>
          </p:grpSpPr>
          <p:sp>
            <p:nvSpPr>
              <p:cNvPr id="264" name="Google Shape;264;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8541133" y="4518900"/>
              <a:ext cx="231600" cy="624600"/>
              <a:chOff x="8541133" y="4518900"/>
              <a:chExt cx="231600" cy="624600"/>
            </a:xfrm>
          </p:grpSpPr>
          <p:sp>
            <p:nvSpPr>
              <p:cNvPr id="269" name="Google Shape;269;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23"/>
            <p:cNvGrpSpPr/>
            <p:nvPr/>
          </p:nvGrpSpPr>
          <p:grpSpPr>
            <a:xfrm>
              <a:off x="8912488" y="4309200"/>
              <a:ext cx="231600" cy="834300"/>
              <a:chOff x="8912488" y="4309200"/>
              <a:chExt cx="231600" cy="834300"/>
            </a:xfrm>
          </p:grpSpPr>
          <p:sp>
            <p:nvSpPr>
              <p:cNvPr id="273" name="Google Shape;273;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7" name="Google Shape;277;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78" name="Google Shape;278;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9" name="Google Shape;279;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0" name="Shape 280"/>
        <p:cNvGrpSpPr/>
        <p:nvPr/>
      </p:nvGrpSpPr>
      <p:grpSpPr>
        <a:xfrm>
          <a:off x="0" y="0"/>
          <a:ext cx="0" cy="0"/>
          <a:chOff x="0" y="0"/>
          <a:chExt cx="0" cy="0"/>
        </a:xfrm>
      </p:grpSpPr>
      <p:sp>
        <p:nvSpPr>
          <p:cNvPr id="281" name="Google Shape;281;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github.com/noaa-epic/container-scrip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github.com/NOAA-EPIC/container-scripts/blob/develop/convert-modules.py" TargetMode="External"/><Relationship Id="rId4" Type="http://schemas.openxmlformats.org/officeDocument/2006/relationships/hyperlink" Target="https://github.com/NOAA-EPIC/container-scripts/blob/develop/make-external" TargetMode="External"/><Relationship Id="rId5" Type="http://schemas.openxmlformats.org/officeDocument/2006/relationships/hyperlink" Target="https://docs.google.com/presentation/d/1Dqb5SYGSK_fe_WqxIkFAh8r0sWA3hGXa_EoP5Go1oII/edit?slide=id.g336a890ad1c_1_148#slide=id.g336a890ad1c_1_148" TargetMode="Externa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5"/>
          <p:cNvSpPr txBox="1"/>
          <p:nvPr>
            <p:ph type="ctrTitle"/>
          </p:nvPr>
        </p:nvSpPr>
        <p:spPr>
          <a:xfrm>
            <a:off x="316350" y="666425"/>
            <a:ext cx="8511300" cy="187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80"/>
              <a:buNone/>
            </a:pPr>
            <a:r>
              <a:rPr lang="en" sz="4800"/>
              <a:t>Rethinking spack-stack support: a containerized approach</a:t>
            </a:r>
            <a:endParaRPr sz="4800"/>
          </a:p>
        </p:txBody>
      </p:sp>
      <p:sp>
        <p:nvSpPr>
          <p:cNvPr id="287" name="Google Shape;287;p25"/>
          <p:cNvSpPr txBox="1"/>
          <p:nvPr>
            <p:ph idx="1" type="subTitle"/>
          </p:nvPr>
        </p:nvSpPr>
        <p:spPr>
          <a:xfrm>
            <a:off x="316350" y="3389625"/>
            <a:ext cx="7278300" cy="1793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1000"/>
              </a:spcBef>
              <a:spcAft>
                <a:spcPts val="0"/>
              </a:spcAft>
              <a:buSzPts val="935"/>
              <a:buNone/>
            </a:pPr>
            <a:r>
              <a:rPr b="1" lang="en" sz="2060"/>
              <a:t>Edward Snyder</a:t>
            </a:r>
            <a:r>
              <a:rPr b="1" baseline="30000" lang="en" sz="2060"/>
              <a:t>1,2</a:t>
            </a:r>
            <a:r>
              <a:rPr lang="en" sz="2060"/>
              <a:t>, Mark Potts</a:t>
            </a:r>
            <a:r>
              <a:rPr baseline="30000" lang="en" sz="2060"/>
              <a:t>3</a:t>
            </a:r>
            <a:r>
              <a:rPr lang="en" sz="2060"/>
              <a:t>, Cameron Book</a:t>
            </a:r>
            <a:r>
              <a:rPr baseline="30000" lang="en" sz="2060"/>
              <a:t>1,4</a:t>
            </a:r>
            <a:r>
              <a:rPr lang="en" sz="2060"/>
              <a:t>, Ratko Vasic</a:t>
            </a:r>
            <a:r>
              <a:rPr baseline="30000" lang="en" sz="2060"/>
              <a:t>1,5</a:t>
            </a:r>
            <a:r>
              <a:rPr lang="en" sz="2060"/>
              <a:t>, Natalie Perlin</a:t>
            </a:r>
            <a:r>
              <a:rPr baseline="30000" lang="en" sz="2060"/>
              <a:t>1,6</a:t>
            </a:r>
            <a:r>
              <a:rPr lang="en" sz="2060"/>
              <a:t>, Rick Grubin</a:t>
            </a:r>
            <a:r>
              <a:rPr baseline="30000" lang="en" sz="2060"/>
              <a:t>1,7</a:t>
            </a:r>
            <a:r>
              <a:rPr lang="en" sz="2060"/>
              <a:t> </a:t>
            </a:r>
            <a:endParaRPr sz="2060"/>
          </a:p>
          <a:p>
            <a:pPr indent="0" lvl="0" marL="0" rtl="0" algn="l">
              <a:lnSpc>
                <a:spcPct val="80000"/>
              </a:lnSpc>
              <a:spcBef>
                <a:spcPts val="1000"/>
              </a:spcBef>
              <a:spcAft>
                <a:spcPts val="0"/>
              </a:spcAft>
              <a:buSzPts val="935"/>
              <a:buNone/>
            </a:pPr>
            <a:r>
              <a:t/>
            </a:r>
            <a:endParaRPr sz="2060"/>
          </a:p>
          <a:p>
            <a:pPr indent="0" lvl="0" marL="0" rtl="0" algn="l">
              <a:lnSpc>
                <a:spcPct val="80000"/>
              </a:lnSpc>
              <a:spcBef>
                <a:spcPts val="1000"/>
              </a:spcBef>
              <a:spcAft>
                <a:spcPts val="1000"/>
              </a:spcAft>
              <a:buNone/>
            </a:pPr>
            <a:r>
              <a:rPr lang="en" sz="1200"/>
              <a:t>Affiliations: (1) NOAA EPIC, (2) Raytheon, Omaha, NE 68124 USA, (3) Chan Zuckerberg Biohub Network, Arlington, VA USA, (4) Science and Technology Corporation, Hampton, VA 23666, USA, (5) I2X Technologies, Littleton, CO 80120, USA, (6) RedLine Performance Solutions, Gaithersburg, MD 20878, USA, (7) Tomorrow.io, Boston, MA 02210 USA,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Outline</a:t>
            </a:r>
            <a:endParaRPr/>
          </a:p>
        </p:txBody>
      </p:sp>
      <p:sp>
        <p:nvSpPr>
          <p:cNvPr id="293" name="Google Shape;293;p26"/>
          <p:cNvSpPr txBox="1"/>
          <p:nvPr>
            <p:ph idx="1" type="body"/>
          </p:nvPr>
        </p:nvSpPr>
        <p:spPr>
          <a:xfrm>
            <a:off x="1303800" y="1247350"/>
            <a:ext cx="7030500" cy="25416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sz="1400"/>
              <a:t>What is spack-stack</a:t>
            </a:r>
            <a:endParaRPr sz="1400"/>
          </a:p>
          <a:p>
            <a:pPr indent="-317500" lvl="0" marL="457200" rtl="0" algn="l">
              <a:spcBef>
                <a:spcPts val="0"/>
              </a:spcBef>
              <a:spcAft>
                <a:spcPts val="0"/>
              </a:spcAft>
              <a:buSzPts val="1400"/>
              <a:buChar char="●"/>
            </a:pPr>
            <a:r>
              <a:rPr lang="en" sz="1400"/>
              <a:t>Current spack-stack support </a:t>
            </a:r>
            <a:endParaRPr sz="1400"/>
          </a:p>
          <a:p>
            <a:pPr indent="-317500" lvl="1" marL="914400" rtl="0" algn="l">
              <a:spcBef>
                <a:spcPts val="0"/>
              </a:spcBef>
              <a:spcAft>
                <a:spcPts val="0"/>
              </a:spcAft>
              <a:buSzPts val="1400"/>
              <a:buChar char="○"/>
            </a:pPr>
            <a:r>
              <a:rPr lang="en" sz="1400"/>
              <a:t>EPIC’s problem</a:t>
            </a:r>
            <a:endParaRPr sz="1400"/>
          </a:p>
          <a:p>
            <a:pPr indent="-317500" lvl="0" marL="457200" rtl="0" algn="l">
              <a:spcBef>
                <a:spcPts val="0"/>
              </a:spcBef>
              <a:spcAft>
                <a:spcPts val="0"/>
              </a:spcAft>
              <a:buSzPts val="1400"/>
              <a:buChar char="●"/>
            </a:pPr>
            <a:r>
              <a:rPr lang="en" sz="1400"/>
              <a:t>Solutions </a:t>
            </a:r>
            <a:endParaRPr sz="1400"/>
          </a:p>
          <a:p>
            <a:pPr indent="-317500" lvl="1" marL="914400" rtl="0" algn="l">
              <a:spcBef>
                <a:spcPts val="0"/>
              </a:spcBef>
              <a:spcAft>
                <a:spcPts val="0"/>
              </a:spcAft>
              <a:buSzPts val="1400"/>
              <a:buChar char="○"/>
            </a:pPr>
            <a:r>
              <a:rPr lang="en" sz="1400"/>
              <a:t>Automating</a:t>
            </a:r>
            <a:r>
              <a:rPr lang="en" sz="1400"/>
              <a:t> spack-stack builds</a:t>
            </a:r>
            <a:endParaRPr sz="1400"/>
          </a:p>
          <a:p>
            <a:pPr indent="-317500" lvl="1" marL="914400" rtl="0" algn="l">
              <a:spcBef>
                <a:spcPts val="0"/>
              </a:spcBef>
              <a:spcAft>
                <a:spcPts val="0"/>
              </a:spcAft>
              <a:buSzPts val="1400"/>
              <a:buChar char="○"/>
            </a:pPr>
            <a:r>
              <a:rPr lang="en" sz="1400"/>
              <a:t>Containerizing spack-stack</a:t>
            </a:r>
            <a:endParaRPr sz="1400"/>
          </a:p>
          <a:p>
            <a:pPr indent="-317500" lvl="0" marL="457200" rtl="0" algn="l">
              <a:spcBef>
                <a:spcPts val="0"/>
              </a:spcBef>
              <a:spcAft>
                <a:spcPts val="0"/>
              </a:spcAft>
              <a:buSzPts val="1400"/>
              <a:buChar char="●"/>
            </a:pPr>
            <a:r>
              <a:rPr lang="en" sz="1400"/>
              <a:t>Current work / transition plan</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pic>
        <p:nvPicPr>
          <p:cNvPr descr="Heavenly path (Provided by Getty Images)" id="294" name="Google Shape;294;p26"/>
          <p:cNvPicPr preferRelativeResize="0"/>
          <p:nvPr/>
        </p:nvPicPr>
        <p:blipFill>
          <a:blip r:embed="rId3">
            <a:alphaModFix/>
          </a:blip>
          <a:stretch>
            <a:fillRect/>
          </a:stretch>
        </p:blipFill>
        <p:spPr>
          <a:xfrm flipH="1">
            <a:off x="5730895" y="1016425"/>
            <a:ext cx="1847882" cy="2772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spack-stack</a:t>
            </a:r>
            <a:endParaRPr/>
          </a:p>
        </p:txBody>
      </p:sp>
      <p:sp>
        <p:nvSpPr>
          <p:cNvPr id="300" name="Google Shape;300;p27"/>
          <p:cNvSpPr txBox="1"/>
          <p:nvPr>
            <p:ph idx="1" type="body"/>
          </p:nvPr>
        </p:nvSpPr>
        <p:spPr>
          <a:xfrm>
            <a:off x="1303800" y="1253025"/>
            <a:ext cx="7030500" cy="25416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sz="1400"/>
              <a:t>A</a:t>
            </a:r>
            <a:r>
              <a:rPr lang="en" sz="1400"/>
              <a:t> python based package manager forked off of spack</a:t>
            </a:r>
            <a:endParaRPr sz="1400"/>
          </a:p>
          <a:p>
            <a:pPr indent="-317500" lvl="0" marL="457200" rtl="0" algn="l">
              <a:spcBef>
                <a:spcPts val="0"/>
              </a:spcBef>
              <a:spcAft>
                <a:spcPts val="0"/>
              </a:spcAft>
              <a:buSzPts val="1400"/>
              <a:buChar char="●"/>
            </a:pPr>
            <a:r>
              <a:rPr lang="en" sz="1400"/>
              <a:t>Spack was </a:t>
            </a:r>
            <a:r>
              <a:rPr lang="en" sz="1400"/>
              <a:t>developed by Lawrence Livermore National Laboratory (LLNL)</a:t>
            </a:r>
            <a:endParaRPr sz="1400"/>
          </a:p>
          <a:p>
            <a:pPr indent="-317500" lvl="0" marL="457200" rtl="0" algn="l">
              <a:spcBef>
                <a:spcPts val="0"/>
              </a:spcBef>
              <a:spcAft>
                <a:spcPts val="0"/>
              </a:spcAft>
              <a:buSzPts val="1400"/>
              <a:buChar char="●"/>
            </a:pPr>
            <a:r>
              <a:rPr lang="en" sz="1400"/>
              <a:t>Initially</a:t>
            </a:r>
            <a:r>
              <a:rPr lang="en" sz="1400"/>
              <a:t> developed by </a:t>
            </a:r>
            <a:r>
              <a:rPr lang="en"/>
              <a:t>Joint Center for Satellite Data Assimilation (JCSDA)</a:t>
            </a:r>
            <a:endParaRPr/>
          </a:p>
          <a:p>
            <a:pPr indent="-317500" lvl="0" marL="457200" rtl="0" algn="l">
              <a:spcBef>
                <a:spcPts val="0"/>
              </a:spcBef>
              <a:spcAft>
                <a:spcPts val="0"/>
              </a:spcAft>
              <a:buSzPts val="1400"/>
              <a:buChar char="●"/>
            </a:pPr>
            <a:r>
              <a:rPr lang="en" sz="1400"/>
              <a:t>Now</a:t>
            </a:r>
            <a:r>
              <a:rPr lang="en" sz="1400"/>
              <a:t> supported by</a:t>
            </a:r>
            <a:endParaRPr sz="1400"/>
          </a:p>
          <a:p>
            <a:pPr indent="-317500" lvl="1" marL="914400" rtl="0" algn="l">
              <a:spcBef>
                <a:spcPts val="0"/>
              </a:spcBef>
              <a:spcAft>
                <a:spcPts val="0"/>
              </a:spcAft>
              <a:buSzPts val="1400"/>
              <a:buChar char="○"/>
            </a:pPr>
            <a:r>
              <a:rPr lang="en" sz="1400"/>
              <a:t>JCSDA</a:t>
            </a:r>
            <a:endParaRPr sz="1400"/>
          </a:p>
          <a:p>
            <a:pPr indent="-298450" lvl="1" marL="914400" rtl="0" algn="l">
              <a:spcBef>
                <a:spcPts val="0"/>
              </a:spcBef>
              <a:spcAft>
                <a:spcPts val="0"/>
              </a:spcAft>
              <a:buSzPts val="1100"/>
              <a:buChar char="○"/>
            </a:pPr>
            <a:r>
              <a:rPr lang="en" sz="1300"/>
              <a:t>National Oceanic and Atmospheric Administration’s (NOAA</a:t>
            </a:r>
            <a:r>
              <a:rPr lang="en"/>
              <a:t>) </a:t>
            </a:r>
            <a:endParaRPr/>
          </a:p>
          <a:p>
            <a:pPr indent="-304800" lvl="2" marL="1371600" rtl="0" algn="l">
              <a:spcBef>
                <a:spcPts val="0"/>
              </a:spcBef>
              <a:spcAft>
                <a:spcPts val="0"/>
              </a:spcAft>
              <a:buSzPts val="1200"/>
              <a:buChar char="■"/>
            </a:pPr>
            <a:r>
              <a:rPr lang="en" sz="1200"/>
              <a:t>Environmental Modeling Center (EMC) </a:t>
            </a:r>
            <a:endParaRPr sz="1200"/>
          </a:p>
          <a:p>
            <a:pPr indent="-304800" lvl="2" marL="1371600" rtl="0" algn="l">
              <a:spcBef>
                <a:spcPts val="0"/>
              </a:spcBef>
              <a:spcAft>
                <a:spcPts val="0"/>
              </a:spcAft>
              <a:buSzPts val="1200"/>
              <a:buChar char="■"/>
            </a:pPr>
            <a:r>
              <a:rPr lang="en" sz="1200"/>
              <a:t>Earth Prediction Innovation Center (EPIC)</a:t>
            </a:r>
            <a:endParaRPr sz="1200"/>
          </a:p>
          <a:p>
            <a:pPr indent="-311150" lvl="1" marL="914400" rtl="0" algn="l">
              <a:spcBef>
                <a:spcPts val="0"/>
              </a:spcBef>
              <a:spcAft>
                <a:spcPts val="0"/>
              </a:spcAft>
              <a:buSzPts val="1300"/>
              <a:buChar char="○"/>
            </a:pPr>
            <a:r>
              <a:rPr lang="en" sz="1300"/>
              <a:t>U.S. Naval Research Laboratory (NRL)</a:t>
            </a:r>
            <a:endParaRPr sz="1300"/>
          </a:p>
          <a:p>
            <a:pPr indent="-317500" lvl="0" marL="457200" rtl="0" algn="l">
              <a:spcBef>
                <a:spcPts val="0"/>
              </a:spcBef>
              <a:spcAft>
                <a:spcPts val="0"/>
              </a:spcAft>
              <a:buSzPts val="1400"/>
              <a:buChar char="●"/>
            </a:pPr>
            <a:r>
              <a:rPr lang="en" sz="1400"/>
              <a:t>Used to build the unified forecast system (UFS) and Joint Effort for Data assimilation Integration (JEDI) models and applications</a:t>
            </a:r>
            <a:endParaRPr sz="1400"/>
          </a:p>
        </p:txBody>
      </p:sp>
      <p:pic>
        <p:nvPicPr>
          <p:cNvPr id="301" name="Google Shape;301;p27"/>
          <p:cNvPicPr preferRelativeResize="0"/>
          <p:nvPr/>
        </p:nvPicPr>
        <p:blipFill>
          <a:blip r:embed="rId3">
            <a:alphaModFix/>
          </a:blip>
          <a:stretch>
            <a:fillRect/>
          </a:stretch>
        </p:blipFill>
        <p:spPr>
          <a:xfrm>
            <a:off x="2568850" y="3721150"/>
            <a:ext cx="965700" cy="1168325"/>
          </a:xfrm>
          <a:prstGeom prst="rect">
            <a:avLst/>
          </a:prstGeom>
          <a:noFill/>
          <a:ln>
            <a:noFill/>
          </a:ln>
        </p:spPr>
      </p:pic>
      <p:pic>
        <p:nvPicPr>
          <p:cNvPr id="302" name="Google Shape;302;p27"/>
          <p:cNvPicPr preferRelativeResize="0"/>
          <p:nvPr/>
        </p:nvPicPr>
        <p:blipFill>
          <a:blip r:embed="rId4">
            <a:alphaModFix/>
          </a:blip>
          <a:stretch>
            <a:fillRect/>
          </a:stretch>
        </p:blipFill>
        <p:spPr>
          <a:xfrm>
            <a:off x="1060425" y="3698598"/>
            <a:ext cx="1055125" cy="1213425"/>
          </a:xfrm>
          <a:prstGeom prst="rect">
            <a:avLst/>
          </a:prstGeom>
          <a:noFill/>
          <a:ln>
            <a:noFill/>
          </a:ln>
        </p:spPr>
      </p:pic>
      <p:pic>
        <p:nvPicPr>
          <p:cNvPr id="303" name="Google Shape;303;p27"/>
          <p:cNvPicPr preferRelativeResize="0"/>
          <p:nvPr/>
        </p:nvPicPr>
        <p:blipFill>
          <a:blip r:embed="rId5">
            <a:alphaModFix/>
          </a:blip>
          <a:stretch>
            <a:fillRect/>
          </a:stretch>
        </p:blipFill>
        <p:spPr>
          <a:xfrm>
            <a:off x="3987838" y="3721150"/>
            <a:ext cx="1168325" cy="1168325"/>
          </a:xfrm>
          <a:prstGeom prst="rect">
            <a:avLst/>
          </a:prstGeom>
          <a:noFill/>
          <a:ln>
            <a:noFill/>
          </a:ln>
        </p:spPr>
      </p:pic>
      <p:pic>
        <p:nvPicPr>
          <p:cNvPr id="304" name="Google Shape;304;p27"/>
          <p:cNvPicPr preferRelativeResize="0"/>
          <p:nvPr/>
        </p:nvPicPr>
        <p:blipFill>
          <a:blip r:embed="rId6">
            <a:alphaModFix/>
          </a:blip>
          <a:stretch>
            <a:fillRect/>
          </a:stretch>
        </p:blipFill>
        <p:spPr>
          <a:xfrm>
            <a:off x="5609475" y="3917775"/>
            <a:ext cx="1331475" cy="88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spack-stack support</a:t>
            </a:r>
            <a:endParaRPr/>
          </a:p>
        </p:txBody>
      </p:sp>
      <p:sp>
        <p:nvSpPr>
          <p:cNvPr id="310" name="Google Shape;310;p28"/>
          <p:cNvSpPr txBox="1"/>
          <p:nvPr>
            <p:ph idx="1" type="body"/>
          </p:nvPr>
        </p:nvSpPr>
        <p:spPr>
          <a:xfrm>
            <a:off x="1056750" y="1253025"/>
            <a:ext cx="7030500" cy="2541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Support is split between JCSDA, EMC, NRL, and EPIC</a:t>
            </a:r>
            <a:endParaRPr sz="1400"/>
          </a:p>
          <a:p>
            <a:pPr indent="-317500" lvl="0" marL="457200" rtl="0" algn="l">
              <a:spcBef>
                <a:spcPts val="0"/>
              </a:spcBef>
              <a:spcAft>
                <a:spcPts val="0"/>
              </a:spcAft>
              <a:buSzPts val="1400"/>
              <a:buChar char="●"/>
            </a:pPr>
            <a:r>
              <a:rPr lang="en" sz="1400"/>
              <a:t>Maintenance increased for EPIC</a:t>
            </a:r>
            <a:endParaRPr sz="1400"/>
          </a:p>
          <a:p>
            <a:pPr indent="-304800" lvl="1" marL="914400" rtl="0" algn="l">
              <a:spcBef>
                <a:spcPts val="0"/>
              </a:spcBef>
              <a:spcAft>
                <a:spcPts val="0"/>
              </a:spcAft>
              <a:buSzPts val="1200"/>
              <a:buChar char="○"/>
            </a:pPr>
            <a:r>
              <a:rPr lang="en" sz="1200"/>
              <a:t>Expansion</a:t>
            </a:r>
            <a:r>
              <a:rPr lang="en" sz="1200"/>
              <a:t> of Tier-1 platforms</a:t>
            </a:r>
            <a:endParaRPr sz="1200"/>
          </a:p>
          <a:p>
            <a:pPr indent="-304800" lvl="1" marL="914400" rtl="0" algn="l">
              <a:spcBef>
                <a:spcPts val="0"/>
              </a:spcBef>
              <a:spcAft>
                <a:spcPts val="0"/>
              </a:spcAft>
              <a:buSzPts val="1200"/>
              <a:buChar char="○"/>
            </a:pPr>
            <a:r>
              <a:rPr lang="en" sz="1200"/>
              <a:t>Shifted </a:t>
            </a:r>
            <a:r>
              <a:rPr lang="en" sz="1200"/>
              <a:t>responsibilities</a:t>
            </a:r>
            <a:endParaRPr sz="1200"/>
          </a:p>
          <a:p>
            <a:pPr indent="-317500" lvl="0" marL="457200" rtl="0" algn="l">
              <a:spcBef>
                <a:spcPts val="0"/>
              </a:spcBef>
              <a:spcAft>
                <a:spcPts val="0"/>
              </a:spcAft>
              <a:buSzPts val="1400"/>
              <a:buChar char="●"/>
            </a:pPr>
            <a:r>
              <a:rPr lang="en" sz="1400"/>
              <a:t>To free up developer time to focus on development tasks and reduce platform support, looked into ways to build spack-stack environments by</a:t>
            </a:r>
            <a:endParaRPr sz="1400"/>
          </a:p>
          <a:p>
            <a:pPr indent="-304800" lvl="1" marL="914400" rtl="0" algn="l">
              <a:spcBef>
                <a:spcPts val="0"/>
              </a:spcBef>
              <a:spcAft>
                <a:spcPts val="0"/>
              </a:spcAft>
              <a:buSzPts val="1200"/>
              <a:buChar char="○"/>
            </a:pPr>
            <a:r>
              <a:rPr lang="en" sz="1200"/>
              <a:t>Automat</a:t>
            </a:r>
            <a:r>
              <a:rPr lang="en" sz="1200"/>
              <a:t>ing</a:t>
            </a:r>
            <a:endParaRPr sz="1200"/>
          </a:p>
          <a:p>
            <a:pPr indent="-304800" lvl="1" marL="914400" rtl="0" algn="l">
              <a:spcBef>
                <a:spcPts val="0"/>
              </a:spcBef>
              <a:spcAft>
                <a:spcPts val="0"/>
              </a:spcAft>
              <a:buSzPts val="1200"/>
              <a:buChar char="○"/>
            </a:pPr>
            <a:r>
              <a:rPr lang="en" sz="1200"/>
              <a:t>Containerizing</a:t>
            </a:r>
            <a:endParaRPr sz="1200"/>
          </a:p>
        </p:txBody>
      </p:sp>
      <p:pic>
        <p:nvPicPr>
          <p:cNvPr descr="Cargo containers (Provided by Getty Images)" id="311" name="Google Shape;311;p28"/>
          <p:cNvPicPr preferRelativeResize="0"/>
          <p:nvPr/>
        </p:nvPicPr>
        <p:blipFill>
          <a:blip r:embed="rId3">
            <a:alphaModFix/>
          </a:blip>
          <a:stretch>
            <a:fillRect/>
          </a:stretch>
        </p:blipFill>
        <p:spPr>
          <a:xfrm>
            <a:off x="5627651" y="2812900"/>
            <a:ext cx="2024023" cy="1354949"/>
          </a:xfrm>
          <a:prstGeom prst="rect">
            <a:avLst/>
          </a:prstGeom>
          <a:noFill/>
          <a:ln>
            <a:noFill/>
          </a:ln>
        </p:spPr>
      </p:pic>
      <p:pic>
        <p:nvPicPr>
          <p:cNvPr descr="Robot assembly line (Provided by Getty Images)" id="312" name="Google Shape;312;p28"/>
          <p:cNvPicPr preferRelativeResize="0"/>
          <p:nvPr/>
        </p:nvPicPr>
        <p:blipFill>
          <a:blip r:embed="rId4">
            <a:alphaModFix/>
          </a:blip>
          <a:stretch>
            <a:fillRect/>
          </a:stretch>
        </p:blipFill>
        <p:spPr>
          <a:xfrm>
            <a:off x="2359128" y="3362300"/>
            <a:ext cx="2212869" cy="135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Automating spack-stack</a:t>
            </a:r>
            <a:endParaRPr/>
          </a:p>
        </p:txBody>
      </p:sp>
      <p:sp>
        <p:nvSpPr>
          <p:cNvPr id="318" name="Google Shape;318;p29"/>
          <p:cNvSpPr txBox="1"/>
          <p:nvPr>
            <p:ph idx="1" type="body"/>
          </p:nvPr>
        </p:nvSpPr>
        <p:spPr>
          <a:xfrm>
            <a:off x="1303800" y="1251175"/>
            <a:ext cx="5678400" cy="342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Use Jenkins to build spack-stack</a:t>
            </a:r>
            <a:endParaRPr sz="1400"/>
          </a:p>
          <a:p>
            <a:pPr indent="-317500" lvl="1" marL="914400" rtl="0" algn="l">
              <a:spcBef>
                <a:spcPts val="0"/>
              </a:spcBef>
              <a:spcAft>
                <a:spcPts val="0"/>
              </a:spcAft>
              <a:buSzPts val="1400"/>
              <a:buChar char="○"/>
            </a:pPr>
            <a:r>
              <a:rPr lang="en" sz="1400"/>
              <a:t>Benefits</a:t>
            </a:r>
            <a:endParaRPr sz="1400"/>
          </a:p>
          <a:p>
            <a:pPr indent="-304800" lvl="2" marL="1371600" rtl="0" algn="l">
              <a:spcBef>
                <a:spcPts val="0"/>
              </a:spcBef>
              <a:spcAft>
                <a:spcPts val="0"/>
              </a:spcAft>
              <a:buSzPts val="1200"/>
              <a:buChar char="■"/>
            </a:pPr>
            <a:r>
              <a:rPr lang="en" sz="1200"/>
              <a:t>Automatically</a:t>
            </a:r>
            <a:r>
              <a:rPr lang="en" sz="1200"/>
              <a:t> builds spack-stack in background</a:t>
            </a:r>
            <a:endParaRPr sz="1200"/>
          </a:p>
          <a:p>
            <a:pPr indent="-317500" lvl="1" marL="914400" rtl="0" algn="l">
              <a:spcBef>
                <a:spcPts val="0"/>
              </a:spcBef>
              <a:spcAft>
                <a:spcPts val="0"/>
              </a:spcAft>
              <a:buSzPts val="1400"/>
              <a:buChar char="○"/>
            </a:pPr>
            <a:r>
              <a:rPr lang="en" sz="1400"/>
              <a:t>Drawbacks</a:t>
            </a:r>
            <a:endParaRPr sz="1400"/>
          </a:p>
          <a:p>
            <a:pPr indent="-304800" lvl="2" marL="1371600" rtl="0" algn="l">
              <a:spcBef>
                <a:spcPts val="0"/>
              </a:spcBef>
              <a:spcAft>
                <a:spcPts val="0"/>
              </a:spcAft>
              <a:buSzPts val="1200"/>
              <a:buChar char="■"/>
            </a:pPr>
            <a:r>
              <a:rPr lang="en" sz="1200"/>
              <a:t>Cost money</a:t>
            </a:r>
            <a:endParaRPr sz="1200"/>
          </a:p>
          <a:p>
            <a:pPr indent="-304800" lvl="2" marL="1371600" rtl="0" algn="l">
              <a:spcBef>
                <a:spcPts val="0"/>
              </a:spcBef>
              <a:spcAft>
                <a:spcPts val="0"/>
              </a:spcAft>
              <a:buSzPts val="1200"/>
              <a:buChar char="■"/>
            </a:pPr>
            <a:r>
              <a:rPr lang="en" sz="1200"/>
              <a:t>Jenkins knowledge needed</a:t>
            </a:r>
            <a:endParaRPr sz="1200"/>
          </a:p>
          <a:p>
            <a:pPr indent="-304800" lvl="2" marL="1371600" rtl="0" algn="l">
              <a:spcBef>
                <a:spcPts val="0"/>
              </a:spcBef>
              <a:spcAft>
                <a:spcPts val="0"/>
              </a:spcAft>
              <a:buSzPts val="1200"/>
              <a:buChar char="■"/>
            </a:pPr>
            <a:r>
              <a:rPr lang="en" sz="1200"/>
              <a:t>Must build spack-stack for all supported platforms</a:t>
            </a:r>
            <a:endParaRPr sz="1200"/>
          </a:p>
          <a:p>
            <a:pPr indent="-304800" lvl="0" marL="457200" rtl="0" algn="l">
              <a:spcBef>
                <a:spcPts val="0"/>
              </a:spcBef>
              <a:spcAft>
                <a:spcPts val="0"/>
              </a:spcAft>
              <a:buSzPts val="1200"/>
              <a:buChar char="●"/>
            </a:pPr>
            <a:r>
              <a:rPr lang="en" sz="1400"/>
              <a:t>Leverage spack </a:t>
            </a:r>
            <a:r>
              <a:rPr lang="en" sz="1400"/>
              <a:t>binary</a:t>
            </a:r>
            <a:r>
              <a:rPr lang="en" sz="1400"/>
              <a:t> cache </a:t>
            </a:r>
            <a:r>
              <a:rPr lang="en" sz="1400"/>
              <a:t>or </a:t>
            </a:r>
            <a:r>
              <a:rPr lang="en" sz="1400"/>
              <a:t>mirrors</a:t>
            </a:r>
            <a:endParaRPr sz="1400"/>
          </a:p>
          <a:p>
            <a:pPr indent="-317500" lvl="1" marL="914400" rtl="0" algn="l">
              <a:spcBef>
                <a:spcPts val="0"/>
              </a:spcBef>
              <a:spcAft>
                <a:spcPts val="0"/>
              </a:spcAft>
              <a:buSzPts val="1400"/>
              <a:buChar char="○"/>
            </a:pPr>
            <a:r>
              <a:rPr lang="en" sz="1400"/>
              <a:t>Benefits</a:t>
            </a:r>
            <a:endParaRPr sz="1400"/>
          </a:p>
          <a:p>
            <a:pPr indent="-304800" lvl="2" marL="1371600" rtl="0" algn="l">
              <a:spcBef>
                <a:spcPts val="0"/>
              </a:spcBef>
              <a:spcAft>
                <a:spcPts val="0"/>
              </a:spcAft>
              <a:buSzPts val="1200"/>
              <a:buChar char="■"/>
            </a:pPr>
            <a:r>
              <a:rPr lang="en" sz="1200"/>
              <a:t>Much </a:t>
            </a:r>
            <a:r>
              <a:rPr lang="en" sz="1200"/>
              <a:t>quicker </a:t>
            </a:r>
            <a:r>
              <a:rPr lang="en" sz="1200"/>
              <a:t>builds</a:t>
            </a:r>
            <a:endParaRPr sz="1200"/>
          </a:p>
          <a:p>
            <a:pPr indent="-304800" lvl="1" marL="914400" rtl="0" algn="l">
              <a:spcBef>
                <a:spcPts val="0"/>
              </a:spcBef>
              <a:spcAft>
                <a:spcPts val="0"/>
              </a:spcAft>
              <a:buSzPts val="1200"/>
              <a:buChar char="○"/>
            </a:pPr>
            <a:r>
              <a:rPr lang="en" sz="1200"/>
              <a:t>Drawbacks</a:t>
            </a:r>
            <a:endParaRPr sz="1200"/>
          </a:p>
          <a:p>
            <a:pPr indent="-304800" lvl="2" marL="1371600" rtl="0" algn="l">
              <a:spcBef>
                <a:spcPts val="0"/>
              </a:spcBef>
              <a:spcAft>
                <a:spcPts val="0"/>
              </a:spcAft>
              <a:buSzPts val="1200"/>
              <a:buChar char="■"/>
            </a:pPr>
            <a:r>
              <a:rPr lang="en" sz="1200"/>
              <a:t>Support needed for </a:t>
            </a:r>
            <a:r>
              <a:rPr lang="en" sz="1200"/>
              <a:t>centralized</a:t>
            </a:r>
            <a:r>
              <a:rPr lang="en" sz="1200"/>
              <a:t> spack cache location</a:t>
            </a:r>
            <a:endParaRPr sz="1200"/>
          </a:p>
          <a:p>
            <a:pPr indent="-304800" lvl="2" marL="1371600" rtl="0" algn="l">
              <a:spcBef>
                <a:spcPts val="0"/>
              </a:spcBef>
              <a:spcAft>
                <a:spcPts val="0"/>
              </a:spcAft>
              <a:buSzPts val="1200"/>
              <a:buChar char="■"/>
            </a:pPr>
            <a:r>
              <a:rPr lang="en" sz="1200"/>
              <a:t>Must build spack-stack for all supported platforms</a:t>
            </a:r>
            <a:endParaRPr sz="1200"/>
          </a:p>
        </p:txBody>
      </p:sp>
      <p:pic>
        <p:nvPicPr>
          <p:cNvPr id="319" name="Google Shape;319;p29"/>
          <p:cNvPicPr preferRelativeResize="0"/>
          <p:nvPr/>
        </p:nvPicPr>
        <p:blipFill>
          <a:blip r:embed="rId3">
            <a:alphaModFix/>
          </a:blip>
          <a:stretch>
            <a:fillRect/>
          </a:stretch>
        </p:blipFill>
        <p:spPr>
          <a:xfrm>
            <a:off x="7080621" y="1906050"/>
            <a:ext cx="1253675" cy="173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Containerizing</a:t>
            </a:r>
            <a:r>
              <a:rPr lang="en"/>
              <a:t> spack-stack</a:t>
            </a:r>
            <a:endParaRPr/>
          </a:p>
        </p:txBody>
      </p:sp>
      <p:sp>
        <p:nvSpPr>
          <p:cNvPr id="325" name="Google Shape;325;p30"/>
          <p:cNvSpPr txBox="1"/>
          <p:nvPr>
            <p:ph idx="1" type="body"/>
          </p:nvPr>
        </p:nvSpPr>
        <p:spPr>
          <a:xfrm>
            <a:off x="1303800" y="1241425"/>
            <a:ext cx="7030500" cy="2541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Bundles: </a:t>
            </a:r>
            <a:r>
              <a:rPr lang="en" sz="1400"/>
              <a:t>Intel hpckit Docker image + built spack-stack + </a:t>
            </a:r>
            <a:r>
              <a:rPr lang="en" sz="1400" u="sng">
                <a:solidFill>
                  <a:schemeClr val="hlink"/>
                </a:solidFill>
                <a:hlinkClick r:id="rId3"/>
              </a:rPr>
              <a:t>container-scripts</a:t>
            </a:r>
            <a:r>
              <a:rPr lang="en" sz="1400"/>
              <a:t> </a:t>
            </a:r>
            <a:endParaRPr sz="1200"/>
          </a:p>
          <a:p>
            <a:pPr indent="-317500" lvl="0" marL="457200" rtl="0" algn="l">
              <a:spcBef>
                <a:spcPts val="0"/>
              </a:spcBef>
              <a:spcAft>
                <a:spcPts val="0"/>
              </a:spcAft>
              <a:buSzPts val="1400"/>
              <a:buChar char="●"/>
            </a:pPr>
            <a:r>
              <a:rPr lang="en" sz="1400"/>
              <a:t>Benefits</a:t>
            </a:r>
            <a:endParaRPr sz="1400"/>
          </a:p>
          <a:p>
            <a:pPr indent="-304800" lvl="1" marL="914400" rtl="0" algn="l">
              <a:spcBef>
                <a:spcPts val="0"/>
              </a:spcBef>
              <a:spcAft>
                <a:spcPts val="0"/>
              </a:spcAft>
              <a:buSzPts val="1200"/>
              <a:buChar char="○"/>
            </a:pPr>
            <a:r>
              <a:rPr lang="en" sz="1200"/>
              <a:t>Significantly r</a:t>
            </a:r>
            <a:r>
              <a:rPr lang="en" sz="1200"/>
              <a:t>educe workload. In theory if one container </a:t>
            </a:r>
            <a:r>
              <a:rPr lang="en" sz="1200"/>
              <a:t>works</a:t>
            </a:r>
            <a:r>
              <a:rPr lang="en" sz="1200"/>
              <a:t> on one platform, should work on all</a:t>
            </a:r>
            <a:endParaRPr sz="1200"/>
          </a:p>
          <a:p>
            <a:pPr indent="-317500" lvl="0" marL="457200" rtl="0" algn="l">
              <a:spcBef>
                <a:spcPts val="0"/>
              </a:spcBef>
              <a:spcAft>
                <a:spcPts val="0"/>
              </a:spcAft>
              <a:buSzPts val="1400"/>
              <a:buChar char="●"/>
            </a:pPr>
            <a:r>
              <a:rPr lang="en" sz="1400"/>
              <a:t>Drawbacks</a:t>
            </a:r>
            <a:endParaRPr sz="1200"/>
          </a:p>
          <a:p>
            <a:pPr indent="-304800" lvl="1" marL="914400" rtl="0" algn="l">
              <a:spcBef>
                <a:spcPts val="0"/>
              </a:spcBef>
              <a:spcAft>
                <a:spcPts val="0"/>
              </a:spcAft>
              <a:buSzPts val="1200"/>
              <a:buChar char="○"/>
            </a:pPr>
            <a:r>
              <a:rPr lang="en" sz="1200"/>
              <a:t>Intel end-user </a:t>
            </a:r>
            <a:r>
              <a:rPr lang="en" sz="1200"/>
              <a:t>licence</a:t>
            </a:r>
            <a:r>
              <a:rPr lang="en" sz="1200"/>
              <a:t> agreement (EULA) issue due to </a:t>
            </a:r>
            <a:r>
              <a:rPr lang="en" sz="1200"/>
              <a:t>distribution</a:t>
            </a:r>
            <a:r>
              <a:rPr lang="en" sz="1200"/>
              <a:t> of intellectual property (i.e. </a:t>
            </a:r>
            <a:r>
              <a:rPr lang="en" sz="1200"/>
              <a:t>compiler</a:t>
            </a:r>
            <a:r>
              <a:rPr lang="en" sz="1200"/>
              <a:t>s)</a:t>
            </a:r>
            <a:endParaRPr sz="1200"/>
          </a:p>
          <a:p>
            <a:pPr indent="-304800" lvl="2" marL="1371600" rtl="0" algn="l">
              <a:spcBef>
                <a:spcPts val="0"/>
              </a:spcBef>
              <a:spcAft>
                <a:spcPts val="0"/>
              </a:spcAft>
              <a:buSzPts val="1200"/>
              <a:buChar char="■"/>
            </a:pPr>
            <a:r>
              <a:rPr lang="en" sz="1200"/>
              <a:t>Can use if a NOAA affiliated employee</a:t>
            </a:r>
            <a:endParaRPr sz="1200"/>
          </a:p>
          <a:p>
            <a:pPr indent="-304800" lvl="1" marL="914400" rtl="0" algn="l">
              <a:spcBef>
                <a:spcPts val="0"/>
              </a:spcBef>
              <a:spcAft>
                <a:spcPts val="0"/>
              </a:spcAft>
              <a:buSzPts val="1200"/>
              <a:buChar char="○"/>
            </a:pPr>
            <a:r>
              <a:rPr lang="en" sz="1200"/>
              <a:t>Risk of non-NOAA </a:t>
            </a:r>
            <a:r>
              <a:rPr lang="en" sz="1200"/>
              <a:t>affiliated</a:t>
            </a:r>
            <a:r>
              <a:rPr lang="en" sz="1200"/>
              <a:t> users running it</a:t>
            </a:r>
            <a:endParaRPr sz="1200"/>
          </a:p>
          <a:p>
            <a:pPr indent="-304800" lvl="1" marL="914400" rtl="0" algn="l">
              <a:spcBef>
                <a:spcPts val="0"/>
              </a:spcBef>
              <a:spcAft>
                <a:spcPts val="0"/>
              </a:spcAft>
              <a:buSzPts val="1200"/>
              <a:buChar char="○"/>
            </a:pPr>
            <a:r>
              <a:rPr lang="en" sz="1200"/>
              <a:t>Developer training</a:t>
            </a:r>
            <a:endParaRPr sz="1200"/>
          </a:p>
        </p:txBody>
      </p:sp>
      <p:sp>
        <p:nvSpPr>
          <p:cNvPr id="326" name="Google Shape;326;p30"/>
          <p:cNvSpPr/>
          <p:nvPr/>
        </p:nvSpPr>
        <p:spPr>
          <a:xfrm>
            <a:off x="3559751" y="3886225"/>
            <a:ext cx="1301700" cy="946200"/>
          </a:xfrm>
          <a:prstGeom prst="rect">
            <a:avLst/>
          </a:prstGeom>
          <a:solidFill>
            <a:srgbClr val="F1761A"/>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Intel &amp;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spack-stack</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Docker image</a:t>
            </a:r>
            <a:endParaRPr>
              <a:latin typeface="Nunito"/>
              <a:ea typeface="Nunito"/>
              <a:cs typeface="Nunito"/>
              <a:sym typeface="Nunito"/>
            </a:endParaRPr>
          </a:p>
        </p:txBody>
      </p:sp>
      <p:sp>
        <p:nvSpPr>
          <p:cNvPr id="327" name="Google Shape;327;p30"/>
          <p:cNvSpPr/>
          <p:nvPr/>
        </p:nvSpPr>
        <p:spPr>
          <a:xfrm flipH="1" rot="10800000">
            <a:off x="1811525" y="3612613"/>
            <a:ext cx="1021200" cy="1493400"/>
          </a:xfrm>
          <a:prstGeom prst="foldedCorner">
            <a:avLst>
              <a:gd fmla="val 16667" name="adj"/>
            </a:avLst>
          </a:prstGeom>
          <a:solidFill>
            <a:srgbClr val="145FA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8" name="Google Shape;328;p30"/>
          <p:cNvSpPr txBox="1"/>
          <p:nvPr/>
        </p:nvSpPr>
        <p:spPr>
          <a:xfrm>
            <a:off x="1735325" y="3508850"/>
            <a:ext cx="11736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Nunito"/>
                <a:ea typeface="Nunito"/>
                <a:cs typeface="Nunito"/>
                <a:sym typeface="Nunito"/>
              </a:rPr>
              <a:t>Intel </a:t>
            </a:r>
            <a:r>
              <a:rPr lang="en">
                <a:solidFill>
                  <a:schemeClr val="lt1"/>
                </a:solidFill>
                <a:latin typeface="Nunito"/>
                <a:ea typeface="Nunito"/>
                <a:cs typeface="Nunito"/>
                <a:sym typeface="Nunito"/>
              </a:rPr>
              <a:t>hpckit </a:t>
            </a:r>
            <a:r>
              <a:rPr lang="en">
                <a:solidFill>
                  <a:schemeClr val="lt1"/>
                </a:solidFill>
                <a:latin typeface="Nunito"/>
                <a:ea typeface="Nunito"/>
                <a:cs typeface="Nunito"/>
                <a:sym typeface="Nunito"/>
              </a:rPr>
              <a:t>+</a:t>
            </a:r>
            <a:endParaRPr>
              <a:solidFill>
                <a:schemeClr val="lt1"/>
              </a:solidFill>
              <a:latin typeface="Nunito"/>
              <a:ea typeface="Nunito"/>
              <a:cs typeface="Nunito"/>
              <a:sym typeface="Nunito"/>
            </a:endParaRPr>
          </a:p>
          <a:p>
            <a:pPr indent="0" lvl="0" marL="0" rtl="0" algn="l">
              <a:spcBef>
                <a:spcPts val="0"/>
              </a:spcBef>
              <a:spcAft>
                <a:spcPts val="0"/>
              </a:spcAft>
              <a:buNone/>
            </a:pPr>
            <a:r>
              <a:rPr lang="en">
                <a:solidFill>
                  <a:schemeClr val="lt1"/>
                </a:solidFill>
                <a:latin typeface="Nunito"/>
                <a:ea typeface="Nunito"/>
                <a:cs typeface="Nunito"/>
                <a:sym typeface="Nunito"/>
              </a:rPr>
              <a:t>spack-stack </a:t>
            </a:r>
            <a:endParaRPr>
              <a:solidFill>
                <a:schemeClr val="lt1"/>
              </a:solidFill>
              <a:latin typeface="Nunito"/>
              <a:ea typeface="Nunito"/>
              <a:cs typeface="Nunito"/>
              <a:sym typeface="Nunito"/>
            </a:endParaRPr>
          </a:p>
          <a:p>
            <a:pPr indent="0" lvl="0" marL="0" rtl="0" algn="l">
              <a:spcBef>
                <a:spcPts val="0"/>
              </a:spcBef>
              <a:spcAft>
                <a:spcPts val="0"/>
              </a:spcAft>
              <a:buNone/>
            </a:pPr>
            <a:r>
              <a:rPr lang="en">
                <a:solidFill>
                  <a:schemeClr val="lt1"/>
                </a:solidFill>
                <a:latin typeface="Nunito"/>
                <a:ea typeface="Nunito"/>
                <a:cs typeface="Nunito"/>
                <a:sym typeface="Nunito"/>
              </a:rPr>
              <a:t>+</a:t>
            </a:r>
            <a:endParaRPr>
              <a:solidFill>
                <a:schemeClr val="lt1"/>
              </a:solidFill>
              <a:latin typeface="Nunito"/>
              <a:ea typeface="Nunito"/>
              <a:cs typeface="Nunito"/>
              <a:sym typeface="Nunito"/>
            </a:endParaRPr>
          </a:p>
          <a:p>
            <a:pPr indent="0" lvl="0" marL="0" rtl="0" algn="l">
              <a:spcBef>
                <a:spcPts val="0"/>
              </a:spcBef>
              <a:spcAft>
                <a:spcPts val="0"/>
              </a:spcAft>
              <a:buNone/>
            </a:pPr>
            <a:r>
              <a:rPr lang="en">
                <a:solidFill>
                  <a:schemeClr val="lt1"/>
                </a:solidFill>
                <a:latin typeface="Nunito"/>
                <a:ea typeface="Nunito"/>
                <a:cs typeface="Nunito"/>
                <a:sym typeface="Nunito"/>
              </a:rPr>
              <a:t>container-</a:t>
            </a:r>
            <a:endParaRPr>
              <a:solidFill>
                <a:schemeClr val="lt1"/>
              </a:solidFill>
              <a:latin typeface="Nunito"/>
              <a:ea typeface="Nunito"/>
              <a:cs typeface="Nunito"/>
              <a:sym typeface="Nunito"/>
            </a:endParaRPr>
          </a:p>
          <a:p>
            <a:pPr indent="0" lvl="0" marL="0" rtl="0" algn="l">
              <a:spcBef>
                <a:spcPts val="0"/>
              </a:spcBef>
              <a:spcAft>
                <a:spcPts val="0"/>
              </a:spcAft>
              <a:buNone/>
            </a:pPr>
            <a:r>
              <a:rPr lang="en">
                <a:solidFill>
                  <a:schemeClr val="lt1"/>
                </a:solidFill>
                <a:latin typeface="Nunito"/>
                <a:ea typeface="Nunito"/>
                <a:cs typeface="Nunito"/>
                <a:sym typeface="Nunito"/>
              </a:rPr>
              <a:t>scripts dockerfile</a:t>
            </a:r>
            <a:endParaRPr>
              <a:solidFill>
                <a:schemeClr val="lt1"/>
              </a:solidFill>
              <a:latin typeface="Nunito"/>
              <a:ea typeface="Nunito"/>
              <a:cs typeface="Nunito"/>
              <a:sym typeface="Nunito"/>
            </a:endParaRPr>
          </a:p>
        </p:txBody>
      </p:sp>
      <p:sp>
        <p:nvSpPr>
          <p:cNvPr id="329" name="Google Shape;329;p30"/>
          <p:cNvSpPr/>
          <p:nvPr/>
        </p:nvSpPr>
        <p:spPr>
          <a:xfrm rot="134774">
            <a:off x="5411241" y="3914308"/>
            <a:ext cx="2058982" cy="814533"/>
          </a:xfrm>
          <a:prstGeom prst="cube">
            <a:avLst>
              <a:gd fmla="val 25000" name="adj"/>
            </a:avLst>
          </a:prstGeom>
          <a:solidFill>
            <a:srgbClr val="00C9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s</a:t>
            </a:r>
            <a:r>
              <a:rPr lang="en">
                <a:latin typeface="Nunito"/>
                <a:ea typeface="Nunito"/>
                <a:cs typeface="Nunito"/>
                <a:sym typeface="Nunito"/>
              </a:rPr>
              <a:t>pack-stack </a:t>
            </a:r>
            <a:r>
              <a:rPr lang="en">
                <a:latin typeface="Nunito"/>
                <a:ea typeface="Nunito"/>
                <a:cs typeface="Nunito"/>
                <a:sym typeface="Nunito"/>
              </a:rPr>
              <a:t>Singularity Image File (SIF)</a:t>
            </a:r>
            <a:endParaRPr>
              <a:latin typeface="Nunito"/>
              <a:ea typeface="Nunito"/>
              <a:cs typeface="Nunito"/>
              <a:sym typeface="Nunito"/>
            </a:endParaRPr>
          </a:p>
        </p:txBody>
      </p:sp>
      <p:cxnSp>
        <p:nvCxnSpPr>
          <p:cNvPr id="330" name="Google Shape;330;p30"/>
          <p:cNvCxnSpPr>
            <a:stCxn id="327" idx="3"/>
            <a:endCxn id="326" idx="1"/>
          </p:cNvCxnSpPr>
          <p:nvPr/>
        </p:nvCxnSpPr>
        <p:spPr>
          <a:xfrm>
            <a:off x="2832725" y="4359313"/>
            <a:ext cx="726900" cy="0"/>
          </a:xfrm>
          <a:prstGeom prst="straightConnector1">
            <a:avLst/>
          </a:prstGeom>
          <a:noFill/>
          <a:ln cap="flat" cmpd="sng" w="9525">
            <a:solidFill>
              <a:srgbClr val="595959"/>
            </a:solidFill>
            <a:prstDash val="solid"/>
            <a:round/>
            <a:headEnd len="med" w="med" type="none"/>
            <a:tailEnd len="med" w="med" type="triangle"/>
          </a:ln>
        </p:spPr>
      </p:cxnSp>
      <p:cxnSp>
        <p:nvCxnSpPr>
          <p:cNvPr id="331" name="Google Shape;331;p30"/>
          <p:cNvCxnSpPr>
            <a:stCxn id="326" idx="3"/>
            <a:endCxn id="329" idx="2"/>
          </p:cNvCxnSpPr>
          <p:nvPr/>
        </p:nvCxnSpPr>
        <p:spPr>
          <a:xfrm>
            <a:off x="4861451" y="4359325"/>
            <a:ext cx="546600" cy="23700"/>
          </a:xfrm>
          <a:prstGeom prst="straightConnector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5" name="Shape 335"/>
        <p:cNvGrpSpPr/>
        <p:nvPr/>
      </p:nvGrpSpPr>
      <p:grpSpPr>
        <a:xfrm>
          <a:off x="0" y="0"/>
          <a:ext cx="0" cy="0"/>
          <a:chOff x="0" y="0"/>
          <a:chExt cx="0" cy="0"/>
        </a:xfrm>
      </p:grpSpPr>
      <p:sp>
        <p:nvSpPr>
          <p:cNvPr id="336" name="Google Shape;336;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the spack-stack container work?</a:t>
            </a:r>
            <a:endParaRPr/>
          </a:p>
        </p:txBody>
      </p:sp>
      <p:sp>
        <p:nvSpPr>
          <p:cNvPr id="337" name="Google Shape;337;p31"/>
          <p:cNvSpPr txBox="1"/>
          <p:nvPr>
            <p:ph idx="1" type="body"/>
          </p:nvPr>
        </p:nvSpPr>
        <p:spPr>
          <a:xfrm>
            <a:off x="1303800" y="1251225"/>
            <a:ext cx="7030500" cy="25416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sz="1400"/>
              <a:t>Copy out the </a:t>
            </a:r>
            <a:r>
              <a:rPr lang="en" sz="1400" u="sng">
                <a:solidFill>
                  <a:schemeClr val="hlink"/>
                </a:solidFill>
                <a:hlinkClick r:id="rId3"/>
              </a:rPr>
              <a:t>convert-modules.py</a:t>
            </a:r>
            <a:r>
              <a:rPr lang="en" sz="1400"/>
              <a:t> script from the</a:t>
            </a:r>
            <a:r>
              <a:rPr lang="en" sz="1400"/>
              <a:t> spack-stack container/SIF</a:t>
            </a:r>
            <a:endParaRPr sz="1400"/>
          </a:p>
          <a:p>
            <a:pPr indent="-317500" lvl="1" marL="914400" rtl="0" algn="l">
              <a:spcBef>
                <a:spcPts val="0"/>
              </a:spcBef>
              <a:spcAft>
                <a:spcPts val="0"/>
              </a:spcAft>
              <a:buSzPts val="1400"/>
              <a:buChar char="○"/>
            </a:pPr>
            <a:r>
              <a:rPr lang="en" sz="1400"/>
              <a:t>Copies out the modules files</a:t>
            </a:r>
            <a:endParaRPr sz="1400"/>
          </a:p>
          <a:p>
            <a:pPr indent="-317500" lvl="1" marL="914400" rtl="0" algn="l">
              <a:spcBef>
                <a:spcPts val="0"/>
              </a:spcBef>
              <a:spcAft>
                <a:spcPts val="0"/>
              </a:spcAft>
              <a:buSzPts val="1400"/>
              <a:buChar char="○"/>
            </a:pPr>
            <a:r>
              <a:rPr lang="en" sz="1400"/>
              <a:t>Apends ‘APPTAINERENV’ to variables and paths in the lua files</a:t>
            </a:r>
            <a:endParaRPr sz="1400"/>
          </a:p>
          <a:p>
            <a:pPr indent="-317500" lvl="1" marL="914400" rtl="0" algn="l">
              <a:spcBef>
                <a:spcPts val="0"/>
              </a:spcBef>
              <a:spcAft>
                <a:spcPts val="0"/>
              </a:spcAft>
              <a:buSzPts val="1400"/>
              <a:buChar char="○"/>
            </a:pPr>
            <a:r>
              <a:rPr lang="en" sz="1400"/>
              <a:t>Creates wrappers scripts for build tools (i.e. cmake, ecbuld, etc.) and binary executables</a:t>
            </a:r>
            <a:endParaRPr sz="1400"/>
          </a:p>
          <a:p>
            <a:pPr indent="-317500" lvl="2" marL="1371600" rtl="0" algn="l">
              <a:spcBef>
                <a:spcPts val="0"/>
              </a:spcBef>
              <a:spcAft>
                <a:spcPts val="0"/>
              </a:spcAft>
              <a:buSzPts val="1400"/>
              <a:buChar char="■"/>
            </a:pPr>
            <a:r>
              <a:rPr lang="en" sz="1400"/>
              <a:t>singularity exec command</a:t>
            </a:r>
            <a:endParaRPr sz="1400"/>
          </a:p>
          <a:p>
            <a:pPr indent="-317500" lvl="0" marL="457200" rtl="0" algn="l">
              <a:spcBef>
                <a:spcPts val="0"/>
              </a:spcBef>
              <a:spcAft>
                <a:spcPts val="0"/>
              </a:spcAft>
              <a:buSzPts val="1400"/>
              <a:buChar char="●"/>
            </a:pPr>
            <a:r>
              <a:rPr lang="en" sz="1400"/>
              <a:t>To use, set modulefile to this new spack-stack location, now model will build in the container via wrapper script</a:t>
            </a:r>
            <a:endParaRPr sz="1400"/>
          </a:p>
          <a:p>
            <a:pPr indent="-317500" lvl="0" marL="457200" rtl="0" algn="l">
              <a:spcBef>
                <a:spcPts val="0"/>
              </a:spcBef>
              <a:spcAft>
                <a:spcPts val="0"/>
              </a:spcAft>
              <a:buSzPts val="1400"/>
              <a:buChar char="●"/>
            </a:pPr>
            <a:r>
              <a:rPr lang="en" sz="1400" u="sng">
                <a:solidFill>
                  <a:schemeClr val="hlink"/>
                </a:solidFill>
                <a:hlinkClick r:id="rId4"/>
              </a:rPr>
              <a:t>make-external</a:t>
            </a:r>
            <a:r>
              <a:rPr lang="en" sz="1400"/>
              <a:t> script is used to create wrapper scripts for the model executables, so it can run in the container</a:t>
            </a:r>
            <a:endParaRPr sz="1400"/>
          </a:p>
          <a:p>
            <a:pPr indent="-317500" lvl="0" marL="457200" rtl="0" algn="l">
              <a:spcBef>
                <a:spcPts val="0"/>
              </a:spcBef>
              <a:spcAft>
                <a:spcPts val="0"/>
              </a:spcAft>
              <a:buSzPts val="1400"/>
              <a:buChar char="●"/>
            </a:pPr>
            <a:r>
              <a:rPr lang="en" sz="1400"/>
              <a:t>Was </a:t>
            </a:r>
            <a:r>
              <a:rPr lang="en" sz="1400" u="sng">
                <a:solidFill>
                  <a:schemeClr val="hlink"/>
                </a:solidFill>
                <a:hlinkClick r:id="rId5"/>
              </a:rPr>
              <a:t>demoed</a:t>
            </a:r>
            <a:r>
              <a:rPr lang="en" sz="1400"/>
              <a:t> by Mark Potts a few months ago</a:t>
            </a:r>
            <a:endParaRPr sz="1400"/>
          </a:p>
        </p:txBody>
      </p:sp>
      <p:pic>
        <p:nvPicPr>
          <p:cNvPr id="338" name="Google Shape;338;p31"/>
          <p:cNvPicPr preferRelativeResize="0"/>
          <p:nvPr/>
        </p:nvPicPr>
        <p:blipFill>
          <a:blip r:embed="rId6">
            <a:alphaModFix/>
          </a:blip>
          <a:stretch>
            <a:fillRect/>
          </a:stretch>
        </p:blipFill>
        <p:spPr>
          <a:xfrm>
            <a:off x="4145975" y="3681650"/>
            <a:ext cx="1346150" cy="130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Work / Transition Plan</a:t>
            </a:r>
            <a:endParaRPr/>
          </a:p>
        </p:txBody>
      </p:sp>
      <p:sp>
        <p:nvSpPr>
          <p:cNvPr id="344" name="Google Shape;344;p32"/>
          <p:cNvSpPr txBox="1"/>
          <p:nvPr>
            <p:ph idx="1" type="body"/>
          </p:nvPr>
        </p:nvSpPr>
        <p:spPr>
          <a:xfrm>
            <a:off x="1303800" y="1253025"/>
            <a:ext cx="7030500" cy="3134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Submitted</a:t>
            </a:r>
            <a:r>
              <a:rPr lang="en" sz="1400"/>
              <a:t> EPIC container </a:t>
            </a:r>
            <a:r>
              <a:rPr lang="en" sz="1400"/>
              <a:t>mitigation</a:t>
            </a:r>
            <a:r>
              <a:rPr lang="en" sz="1400"/>
              <a:t> and migration plan to EPIC program team and NOAA EMC for review and feedback. If this method is </a:t>
            </a:r>
            <a:r>
              <a:rPr i="1" lang="en" sz="1400"/>
              <a:t>agreed</a:t>
            </a:r>
            <a:r>
              <a:rPr lang="en" sz="1400"/>
              <a:t> on by all parties, then we will address the feedback and implement the Transition plan:</a:t>
            </a:r>
            <a:endParaRPr sz="1400"/>
          </a:p>
          <a:p>
            <a:pPr indent="-311150" lvl="1" marL="914400" rtl="0" algn="l">
              <a:spcBef>
                <a:spcPts val="0"/>
              </a:spcBef>
              <a:spcAft>
                <a:spcPts val="0"/>
              </a:spcAft>
              <a:buSzPts val="1300"/>
              <a:buChar char="○"/>
            </a:pPr>
            <a:r>
              <a:rPr lang="en" sz="1300"/>
              <a:t>Discusses how to use </a:t>
            </a:r>
            <a:r>
              <a:rPr lang="en" sz="1300"/>
              <a:t>containers</a:t>
            </a:r>
            <a:r>
              <a:rPr lang="en" sz="1300"/>
              <a:t> that comply with Intel’s EULA</a:t>
            </a:r>
            <a:endParaRPr sz="1216"/>
          </a:p>
          <a:p>
            <a:pPr indent="-312179" lvl="1" marL="914400" rtl="0" algn="l">
              <a:spcBef>
                <a:spcPts val="0"/>
              </a:spcBef>
              <a:spcAft>
                <a:spcPts val="0"/>
              </a:spcAft>
              <a:buSzPts val="1316"/>
              <a:buChar char="○"/>
            </a:pPr>
            <a:r>
              <a:rPr lang="en" sz="1316"/>
              <a:t>Mitigation</a:t>
            </a:r>
            <a:endParaRPr sz="1316"/>
          </a:p>
          <a:p>
            <a:pPr indent="-304800" lvl="2" marL="1371600" rtl="0" algn="l">
              <a:spcBef>
                <a:spcPts val="0"/>
              </a:spcBef>
              <a:spcAft>
                <a:spcPts val="0"/>
              </a:spcAft>
              <a:buSzPts val="1200"/>
              <a:buChar char="■"/>
            </a:pPr>
            <a:r>
              <a:rPr lang="en" sz="1200"/>
              <a:t>Hide repos that can build a docker container with compilers in it</a:t>
            </a:r>
            <a:endParaRPr sz="1200"/>
          </a:p>
          <a:p>
            <a:pPr indent="-298450" lvl="2" marL="1371600" rtl="0" algn="l">
              <a:spcBef>
                <a:spcPts val="0"/>
              </a:spcBef>
              <a:spcAft>
                <a:spcPts val="0"/>
              </a:spcAft>
              <a:buSzPts val="1100"/>
              <a:buChar char="■"/>
            </a:pPr>
            <a:r>
              <a:rPr lang="en" sz="1200"/>
              <a:t>Rebuild previous release application containers us</a:t>
            </a:r>
            <a:r>
              <a:rPr lang="en"/>
              <a:t>ing the two-staged method</a:t>
            </a:r>
            <a:endParaRPr/>
          </a:p>
          <a:p>
            <a:pPr indent="-312694" lvl="1" marL="914400" rtl="0" algn="l">
              <a:spcBef>
                <a:spcPts val="0"/>
              </a:spcBef>
              <a:spcAft>
                <a:spcPts val="0"/>
              </a:spcAft>
              <a:buSzPts val="1324"/>
              <a:buChar char="○"/>
            </a:pPr>
            <a:r>
              <a:rPr lang="en" sz="1324"/>
              <a:t>Migration</a:t>
            </a:r>
            <a:endParaRPr sz="1324"/>
          </a:p>
          <a:p>
            <a:pPr indent="-304800" lvl="2" marL="1371600" rtl="0" algn="l">
              <a:spcBef>
                <a:spcPts val="0"/>
              </a:spcBef>
              <a:spcAft>
                <a:spcPts val="0"/>
              </a:spcAft>
              <a:buSzPts val="1200"/>
              <a:buChar char="■"/>
            </a:pPr>
            <a:r>
              <a:rPr lang="en" sz="1200"/>
              <a:t>Get the UFS WM, SRW App, Land DA, and any other app that uses spack-stack to run with spack-stack container on one platform first (Ursa). </a:t>
            </a:r>
            <a:endParaRPr sz="1200"/>
          </a:p>
          <a:p>
            <a:pPr indent="-304800" lvl="2" marL="1371600" rtl="0" algn="l">
              <a:spcBef>
                <a:spcPts val="0"/>
              </a:spcBef>
              <a:spcAft>
                <a:spcPts val="0"/>
              </a:spcAft>
              <a:buSzPts val="1200"/>
              <a:buChar char="■"/>
            </a:pPr>
            <a:r>
              <a:rPr lang="en" sz="1200"/>
              <a:t>Repeat the process above for the NOAA RDPHC Tier-1 </a:t>
            </a:r>
            <a:r>
              <a:rPr lang="en" sz="1200"/>
              <a:t>platforms</a:t>
            </a:r>
            <a:endParaRPr sz="1200"/>
          </a:p>
          <a:p>
            <a:pPr indent="-304800" lvl="2" marL="1371600" rtl="0" algn="l">
              <a:spcBef>
                <a:spcPts val="0"/>
              </a:spcBef>
              <a:spcAft>
                <a:spcPts val="0"/>
              </a:spcAft>
              <a:buSzPts val="1200"/>
              <a:buChar char="■"/>
            </a:pPr>
            <a:r>
              <a:rPr lang="en" sz="1200"/>
              <a:t>Then onboard the </a:t>
            </a:r>
            <a:r>
              <a:rPr lang="en" sz="1200"/>
              <a:t>non-NOAA RDHPC Tier-1 platforms (MSU and UCAR)</a:t>
            </a:r>
            <a:endParaRPr sz="1200"/>
          </a:p>
          <a:p>
            <a:pPr indent="-304800" lvl="3" marL="1828800" rtl="0" algn="l">
              <a:spcBef>
                <a:spcPts val="0"/>
              </a:spcBef>
              <a:spcAft>
                <a:spcPts val="0"/>
              </a:spcAft>
              <a:buSzPts val="1200"/>
              <a:buChar char="●"/>
            </a:pPr>
            <a:r>
              <a:rPr lang="en" sz="1200"/>
              <a:t>Additional </a:t>
            </a:r>
            <a:r>
              <a:rPr lang="en" sz="1200"/>
              <a:t>discussion</a:t>
            </a:r>
            <a:r>
              <a:rPr lang="en" sz="1200"/>
              <a:t> needed with system admins</a:t>
            </a:r>
            <a:endParaRPr sz="1200"/>
          </a:p>
        </p:txBody>
      </p:sp>
      <p:pic>
        <p:nvPicPr>
          <p:cNvPr descr="Work in progress (Provided by Getty Images)" id="345" name="Google Shape;345;p32"/>
          <p:cNvPicPr preferRelativeResize="0"/>
          <p:nvPr/>
        </p:nvPicPr>
        <p:blipFill>
          <a:blip r:embed="rId3">
            <a:alphaModFix/>
          </a:blip>
          <a:stretch>
            <a:fillRect/>
          </a:stretch>
        </p:blipFill>
        <p:spPr>
          <a:xfrm>
            <a:off x="53225" y="3431875"/>
            <a:ext cx="2211200" cy="165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351" name="Google Shape;351;p3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edward.snyder@noaa.gov</a:t>
            </a:r>
            <a:endParaRPr/>
          </a:p>
        </p:txBody>
      </p:sp>
      <p:pic>
        <p:nvPicPr>
          <p:cNvPr descr="Create an image of lightning strike in the shape of a question mark" id="352" name="Google Shape;352;p33"/>
          <p:cNvPicPr preferRelativeResize="0"/>
          <p:nvPr/>
        </p:nvPicPr>
        <p:blipFill>
          <a:blip r:embed="rId3">
            <a:alphaModFix/>
          </a:blip>
          <a:stretch>
            <a:fillRect/>
          </a:stretch>
        </p:blipFill>
        <p:spPr>
          <a:xfrm>
            <a:off x="3464038" y="1249188"/>
            <a:ext cx="2787875" cy="2787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