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7" r:id="rId2"/>
    <p:sldId id="258" r:id="rId3"/>
    <p:sldId id="259" r:id="rId4"/>
  </p:sldIdLst>
  <p:sldSz cx="9144000" cy="5143500" type="screen16x9"/>
  <p:notesSz cx="6858000" cy="9144000"/>
  <p:embeddedFontLst>
    <p:embeddedFont>
      <p:font typeface="Maven Pro" pitchFamily="2" charset="77"/>
      <p:regular r:id="rId6"/>
      <p:bold r:id="rId7"/>
    </p:embeddedFont>
    <p:embeddedFont>
      <p:font typeface="Nunito" pitchFamily="2" charset="77"/>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94681"/>
  </p:normalViewPr>
  <p:slideViewPr>
    <p:cSldViewPr snapToGrid="0">
      <p:cViewPr varScale="1">
        <p:scale>
          <a:sx n="143" d="100"/>
          <a:sy n="143" d="100"/>
        </p:scale>
        <p:origin x="41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5FA6"/>
        </a:solidFill>
        <a:effectLst/>
      </p:bgPr>
    </p:bg>
    <p:spTree>
      <p:nvGrpSpPr>
        <p:cNvPr id="1"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 name="Google Shape;12;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 name="Google Shape;13;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 name="Google Shape;48;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9" name="Google Shape;49;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w="28575" cap="flat" cmpd="sng">
              <a:solidFill>
                <a:srgbClr val="145FA6"/>
              </a:solidFill>
              <a:prstDash val="solid"/>
              <a:round/>
              <a:headEnd type="none" w="med" len="med"/>
              <a:tailEnd type="none" w="med" len="med"/>
            </a:ln>
          </p:spPr>
        </p:cxnSp>
        <p:cxnSp>
          <p:nvCxnSpPr>
            <p:cNvPr id="67" name="Google Shape;67;p5"/>
            <p:cNvCxnSpPr/>
            <p:nvPr/>
          </p:nvCxnSpPr>
          <p:spPr>
            <a:xfrm>
              <a:off x="1733950" y="528325"/>
              <a:ext cx="357600" cy="0"/>
            </a:xfrm>
            <a:prstGeom prst="straightConnector1">
              <a:avLst/>
            </a:prstGeom>
            <a:noFill/>
            <a:ln w="28575" cap="flat" cmpd="sng">
              <a:solidFill>
                <a:srgbClr val="F1761A"/>
              </a:solidFill>
              <a:prstDash val="solid"/>
              <a:round/>
              <a:headEnd type="none" w="med" len="med"/>
              <a:tailEnd type="none" w="med" len="med"/>
            </a:ln>
          </p:spPr>
        </p:cxnSp>
        <p:cxnSp>
          <p:nvCxnSpPr>
            <p:cNvPr id="68" name="Google Shape;68;p5"/>
            <p:cNvCxnSpPr/>
            <p:nvPr/>
          </p:nvCxnSpPr>
          <p:spPr>
            <a:xfrm>
              <a:off x="2091550" y="528325"/>
              <a:ext cx="357600" cy="0"/>
            </a:xfrm>
            <a:prstGeom prst="straightConnector1">
              <a:avLst/>
            </a:prstGeom>
            <a:noFill/>
            <a:ln w="28575" cap="flat" cmpd="sng">
              <a:solidFill>
                <a:srgbClr val="00C9FF"/>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w="28575" cap="flat" cmpd="sng">
              <a:solidFill>
                <a:srgbClr val="145FA6"/>
              </a:solidFill>
              <a:prstDash val="solid"/>
              <a:round/>
              <a:headEnd type="none" w="med" len="med"/>
              <a:tailEnd type="none" w="med" len="med"/>
            </a:ln>
          </p:spPr>
        </p:cxnSp>
        <p:cxnSp>
          <p:nvCxnSpPr>
            <p:cNvPr id="75" name="Google Shape;75;p6"/>
            <p:cNvCxnSpPr/>
            <p:nvPr/>
          </p:nvCxnSpPr>
          <p:spPr>
            <a:xfrm>
              <a:off x="1733950" y="528325"/>
              <a:ext cx="357600" cy="0"/>
            </a:xfrm>
            <a:prstGeom prst="straightConnector1">
              <a:avLst/>
            </a:prstGeom>
            <a:noFill/>
            <a:ln w="28575" cap="flat" cmpd="sng">
              <a:solidFill>
                <a:srgbClr val="F1761A"/>
              </a:solidFill>
              <a:prstDash val="solid"/>
              <a:round/>
              <a:headEnd type="none" w="med" len="med"/>
              <a:tailEnd type="none" w="med" len="med"/>
            </a:ln>
          </p:spPr>
        </p:cxnSp>
        <p:cxnSp>
          <p:nvCxnSpPr>
            <p:cNvPr id="76" name="Google Shape;76;p6"/>
            <p:cNvCxnSpPr/>
            <p:nvPr/>
          </p:nvCxnSpPr>
          <p:spPr>
            <a:xfrm>
              <a:off x="2091550" y="528325"/>
              <a:ext cx="357600" cy="0"/>
            </a:xfrm>
            <a:prstGeom prst="straightConnector1">
              <a:avLst/>
            </a:prstGeom>
            <a:noFill/>
            <a:ln w="28575" cap="flat" cmpd="sng">
              <a:solidFill>
                <a:srgbClr val="00C9FF"/>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0" name="Google Shape;80;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w="28575" cap="flat" cmpd="sng">
              <a:solidFill>
                <a:srgbClr val="145FA6"/>
              </a:solidFill>
              <a:prstDash val="solid"/>
              <a:round/>
              <a:headEnd type="none" w="med" len="med"/>
              <a:tailEnd type="none" w="med" len="med"/>
            </a:ln>
          </p:spPr>
        </p:cxnSp>
        <p:cxnSp>
          <p:nvCxnSpPr>
            <p:cNvPr id="84" name="Google Shape;84;p7"/>
            <p:cNvCxnSpPr/>
            <p:nvPr/>
          </p:nvCxnSpPr>
          <p:spPr>
            <a:xfrm>
              <a:off x="1733950" y="528325"/>
              <a:ext cx="357600" cy="0"/>
            </a:xfrm>
            <a:prstGeom prst="straightConnector1">
              <a:avLst/>
            </a:prstGeom>
            <a:noFill/>
            <a:ln w="28575" cap="flat" cmpd="sng">
              <a:solidFill>
                <a:srgbClr val="F1761A"/>
              </a:solidFill>
              <a:prstDash val="solid"/>
              <a:round/>
              <a:headEnd type="none" w="med" len="med"/>
              <a:tailEnd type="none" w="med" len="med"/>
            </a:ln>
          </p:spPr>
        </p:cxnSp>
        <p:cxnSp>
          <p:nvCxnSpPr>
            <p:cNvPr id="85" name="Google Shape;85;p7"/>
            <p:cNvCxnSpPr/>
            <p:nvPr/>
          </p:nvCxnSpPr>
          <p:spPr>
            <a:xfrm>
              <a:off x="2091550" y="528325"/>
              <a:ext cx="357600" cy="0"/>
            </a:xfrm>
            <a:prstGeom prst="straightConnector1">
              <a:avLst/>
            </a:prstGeom>
            <a:noFill/>
            <a:ln w="28575" cap="flat" cmpd="sng">
              <a:solidFill>
                <a:srgbClr val="00C9FF"/>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9" name="Google Shape;89;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Google Shape;93;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94" name="Google Shape;94;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5" name="Google Shape;95;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w="28575" cap="flat" cmpd="sng">
              <a:solidFill>
                <a:srgbClr val="145FA6"/>
              </a:solidFill>
              <a:prstDash val="solid"/>
              <a:round/>
              <a:headEnd type="none" w="med" len="med"/>
              <a:tailEnd type="none" w="med" len="med"/>
            </a:ln>
          </p:spPr>
        </p:cxnSp>
        <p:cxnSp>
          <p:nvCxnSpPr>
            <p:cNvPr id="99" name="Google Shape;99;p9"/>
            <p:cNvCxnSpPr/>
            <p:nvPr/>
          </p:nvCxnSpPr>
          <p:spPr>
            <a:xfrm>
              <a:off x="1733950" y="528325"/>
              <a:ext cx="357600" cy="0"/>
            </a:xfrm>
            <a:prstGeom prst="straightConnector1">
              <a:avLst/>
            </a:prstGeom>
            <a:noFill/>
            <a:ln w="28575" cap="flat" cmpd="sng">
              <a:solidFill>
                <a:srgbClr val="F1761A"/>
              </a:solidFill>
              <a:prstDash val="solid"/>
              <a:round/>
              <a:headEnd type="none" w="med" len="med"/>
              <a:tailEnd type="none" w="med" len="med"/>
            </a:ln>
          </p:spPr>
        </p:cxnSp>
        <p:cxnSp>
          <p:nvCxnSpPr>
            <p:cNvPr id="100" name="Google Shape;100;p9"/>
            <p:cNvCxnSpPr/>
            <p:nvPr/>
          </p:nvCxnSpPr>
          <p:spPr>
            <a:xfrm>
              <a:off x="2091550" y="528325"/>
              <a:ext cx="357600" cy="0"/>
            </a:xfrm>
            <a:prstGeom prst="straightConnector1">
              <a:avLst/>
            </a:prstGeom>
            <a:noFill/>
            <a:ln w="28575" cap="flat" cmpd="sng">
              <a:solidFill>
                <a:srgbClr val="00C9FF"/>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 name="Google Shape;232;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34" name="Google Shape;234;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6FA0-02DF-6D8E-DDCE-9E61502301A8}"/>
              </a:ext>
            </a:extLst>
          </p:cNvPr>
          <p:cNvSpPr>
            <a:spLocks noGrp="1"/>
          </p:cNvSpPr>
          <p:nvPr>
            <p:ph type="ctrTitle"/>
          </p:nvPr>
        </p:nvSpPr>
        <p:spPr>
          <a:xfrm>
            <a:off x="823999" y="1306242"/>
            <a:ext cx="7671607" cy="1872900"/>
          </a:xfrm>
        </p:spPr>
        <p:txBody>
          <a:bodyPr>
            <a:normAutofit/>
          </a:bodyPr>
          <a:lstStyle/>
          <a:p>
            <a:r>
              <a:rPr lang="en-US" sz="4800" dirty="0"/>
              <a:t>WINGS Transition Session</a:t>
            </a:r>
          </a:p>
        </p:txBody>
      </p:sp>
      <p:sp>
        <p:nvSpPr>
          <p:cNvPr id="3" name="Subtitle 2">
            <a:extLst>
              <a:ext uri="{FF2B5EF4-FFF2-40B4-BE49-F238E27FC236}">
                <a16:creationId xmlns:a16="http://schemas.microsoft.com/office/drawing/2014/main" id="{621838C0-003B-2DE8-6744-45B8B03475BF}"/>
              </a:ext>
            </a:extLst>
          </p:cNvPr>
          <p:cNvSpPr>
            <a:spLocks noGrp="1"/>
          </p:cNvSpPr>
          <p:nvPr>
            <p:ph type="subTitle" idx="1"/>
          </p:nvPr>
        </p:nvSpPr>
        <p:spPr>
          <a:xfrm>
            <a:off x="823999" y="3363543"/>
            <a:ext cx="5859433" cy="1449525"/>
          </a:xfrm>
        </p:spPr>
        <p:txBody>
          <a:bodyPr>
            <a:normAutofit fontScale="32500" lnSpcReduction="20000"/>
          </a:bodyPr>
          <a:lstStyle/>
          <a:p>
            <a:r>
              <a:rPr lang="en-US" sz="6400" dirty="0"/>
              <a:t>Emily Faber</a:t>
            </a:r>
          </a:p>
          <a:p>
            <a:r>
              <a:rPr lang="en-US" sz="6400" dirty="0"/>
              <a:t>WINGS 2023 Cohort</a:t>
            </a:r>
          </a:p>
          <a:p>
            <a:r>
              <a:rPr lang="en-US" sz="6400" dirty="0"/>
              <a:t>University of Maryland, Baltimore County</a:t>
            </a:r>
          </a:p>
          <a:p>
            <a:endParaRPr lang="en-US" sz="900" dirty="0"/>
          </a:p>
        </p:txBody>
      </p:sp>
    </p:spTree>
    <p:extLst>
      <p:ext uri="{BB962C8B-B14F-4D97-AF65-F5344CB8AC3E}">
        <p14:creationId xmlns:p14="http://schemas.microsoft.com/office/powerpoint/2010/main" val="208342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0137-A213-A95E-756D-D3D268F3B350}"/>
              </a:ext>
            </a:extLst>
          </p:cNvPr>
          <p:cNvSpPr>
            <a:spLocks noGrp="1"/>
          </p:cNvSpPr>
          <p:nvPr>
            <p:ph type="title"/>
          </p:nvPr>
        </p:nvSpPr>
        <p:spPr/>
        <p:txBody>
          <a:bodyPr/>
          <a:lstStyle/>
          <a:p>
            <a:r>
              <a:rPr lang="en-US" dirty="0"/>
              <a:t>Accomplishments</a:t>
            </a:r>
          </a:p>
        </p:txBody>
      </p:sp>
      <p:sp>
        <p:nvSpPr>
          <p:cNvPr id="3" name="Text Placeholder 2">
            <a:extLst>
              <a:ext uri="{FF2B5EF4-FFF2-40B4-BE49-F238E27FC236}">
                <a16:creationId xmlns:a16="http://schemas.microsoft.com/office/drawing/2014/main" id="{EADE337B-81E1-3342-1239-9D677CF51220}"/>
              </a:ext>
            </a:extLst>
          </p:cNvPr>
          <p:cNvSpPr>
            <a:spLocks noGrp="1"/>
          </p:cNvSpPr>
          <p:nvPr>
            <p:ph type="body" idx="1"/>
          </p:nvPr>
        </p:nvSpPr>
        <p:spPr>
          <a:xfrm>
            <a:off x="591671" y="1228165"/>
            <a:ext cx="8166847" cy="3303485"/>
          </a:xfrm>
        </p:spPr>
        <p:txBody>
          <a:bodyPr>
            <a:normAutofit/>
          </a:bodyPr>
          <a:lstStyle/>
          <a:p>
            <a:r>
              <a:rPr lang="en-US" sz="1600" dirty="0"/>
              <a:t>Attended and presented research at numerous conferences and meetings. AGU, AMS, UIFCW, UFS webinar etc.</a:t>
            </a:r>
          </a:p>
          <a:p>
            <a:r>
              <a:rPr lang="en-US" sz="1600" dirty="0"/>
              <a:t>Learned to work on and run the UFS developer branch</a:t>
            </a:r>
          </a:p>
          <a:p>
            <a:r>
              <a:rPr lang="en-US" sz="1600" dirty="0"/>
              <a:t>Designed experiments within the developer workflow of the UFS, in collaboration with NOAA scientists, and used the FENGSHA dust emission scheme to analyze the impact of the new SSM on the dust emission processes and AOD.</a:t>
            </a:r>
          </a:p>
          <a:p>
            <a:r>
              <a:rPr lang="en-US" sz="1600" dirty="0"/>
              <a:t>Published 1 paper, a 2</a:t>
            </a:r>
            <a:r>
              <a:rPr lang="en-US" sz="1600" baseline="30000" dirty="0"/>
              <a:t>nd</a:t>
            </a:r>
            <a:r>
              <a:rPr lang="en-US" sz="1600" dirty="0"/>
              <a:t> is in review, and a 3</a:t>
            </a:r>
            <a:r>
              <a:rPr lang="en-US" sz="1600" baseline="30000" dirty="0"/>
              <a:t>rd</a:t>
            </a:r>
            <a:r>
              <a:rPr lang="en-US" sz="1600" dirty="0"/>
              <a:t> is in preparation.</a:t>
            </a:r>
          </a:p>
        </p:txBody>
      </p:sp>
    </p:spTree>
    <p:extLst>
      <p:ext uri="{BB962C8B-B14F-4D97-AF65-F5344CB8AC3E}">
        <p14:creationId xmlns:p14="http://schemas.microsoft.com/office/powerpoint/2010/main" val="217862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5E74-85EB-0AED-FCF1-CA46C3DB179A}"/>
              </a:ext>
            </a:extLst>
          </p:cNvPr>
          <p:cNvSpPr>
            <a:spLocks noGrp="1"/>
          </p:cNvSpPr>
          <p:nvPr>
            <p:ph type="title"/>
          </p:nvPr>
        </p:nvSpPr>
        <p:spPr/>
        <p:txBody>
          <a:bodyPr/>
          <a:lstStyle/>
          <a:p>
            <a:r>
              <a:rPr lang="en-US" dirty="0"/>
              <a:t>Experiences</a:t>
            </a:r>
          </a:p>
        </p:txBody>
      </p:sp>
      <p:sp>
        <p:nvSpPr>
          <p:cNvPr id="3" name="Text Placeholder 2">
            <a:extLst>
              <a:ext uri="{FF2B5EF4-FFF2-40B4-BE49-F238E27FC236}">
                <a16:creationId xmlns:a16="http://schemas.microsoft.com/office/drawing/2014/main" id="{132402CE-BBBF-BDF8-DBB2-33D750BBF349}"/>
              </a:ext>
            </a:extLst>
          </p:cNvPr>
          <p:cNvSpPr>
            <a:spLocks noGrp="1"/>
          </p:cNvSpPr>
          <p:nvPr>
            <p:ph type="body" idx="1"/>
          </p:nvPr>
        </p:nvSpPr>
        <p:spPr>
          <a:xfrm>
            <a:off x="618565" y="1281953"/>
            <a:ext cx="4115735" cy="2483223"/>
          </a:xfrm>
        </p:spPr>
        <p:txBody>
          <a:bodyPr/>
          <a:lstStyle/>
          <a:p>
            <a:r>
              <a:rPr lang="en-US" dirty="0"/>
              <a:t>Grew as a researcher and as a person</a:t>
            </a:r>
          </a:p>
          <a:p>
            <a:r>
              <a:rPr lang="en-US" dirty="0"/>
              <a:t>Met outstanding people along the way </a:t>
            </a:r>
          </a:p>
          <a:p>
            <a:r>
              <a:rPr lang="en-US" dirty="0"/>
              <a:t>Got to travel to present my work at conferences and network with ‘my people’</a:t>
            </a:r>
          </a:p>
          <a:p>
            <a:r>
              <a:rPr lang="en-US" dirty="0"/>
              <a:t>Got to work with people and resources I never would have had without the WINGS ‘flight crew’. (THANK YOU)</a:t>
            </a:r>
          </a:p>
        </p:txBody>
      </p:sp>
      <p:pic>
        <p:nvPicPr>
          <p:cNvPr id="5" name="Picture 4" descr="A person taking a selfie on a mountain&#10;&#10;AI-generated content may be incorrect.">
            <a:extLst>
              <a:ext uri="{FF2B5EF4-FFF2-40B4-BE49-F238E27FC236}">
                <a16:creationId xmlns:a16="http://schemas.microsoft.com/office/drawing/2014/main" id="{0E64A0A5-F7AE-AC8B-5F58-C5593565AC92}"/>
              </a:ext>
            </a:extLst>
          </p:cNvPr>
          <p:cNvPicPr>
            <a:picLocks noChangeAspect="1"/>
          </p:cNvPicPr>
          <p:nvPr/>
        </p:nvPicPr>
        <p:blipFill>
          <a:blip r:embed="rId2"/>
          <a:stretch>
            <a:fillRect/>
          </a:stretch>
        </p:blipFill>
        <p:spPr>
          <a:xfrm>
            <a:off x="6269633" y="639569"/>
            <a:ext cx="2522065" cy="1891549"/>
          </a:xfrm>
          <a:prstGeom prst="rect">
            <a:avLst/>
          </a:prstGeom>
        </p:spPr>
      </p:pic>
      <p:pic>
        <p:nvPicPr>
          <p:cNvPr id="6" name="Picture 5" descr="A view of a valley and mountains from a mountain&#10;&#10;AI-generated content may be incorrect.">
            <a:extLst>
              <a:ext uri="{FF2B5EF4-FFF2-40B4-BE49-F238E27FC236}">
                <a16:creationId xmlns:a16="http://schemas.microsoft.com/office/drawing/2014/main" id="{8F98D7E9-D4DA-C4EF-BD1A-ADAC5DF50ACA}"/>
              </a:ext>
            </a:extLst>
          </p:cNvPr>
          <p:cNvPicPr>
            <a:picLocks noChangeAspect="1"/>
          </p:cNvPicPr>
          <p:nvPr/>
        </p:nvPicPr>
        <p:blipFill>
          <a:blip r:embed="rId3"/>
          <a:srcRect l="31303" t="48348" r="41502" b="15769"/>
          <a:stretch>
            <a:fillRect/>
          </a:stretch>
        </p:blipFill>
        <p:spPr>
          <a:xfrm>
            <a:off x="6824532" y="2419063"/>
            <a:ext cx="2424714" cy="2399458"/>
          </a:xfrm>
          <a:prstGeom prst="rect">
            <a:avLst/>
          </a:prstGeom>
        </p:spPr>
      </p:pic>
      <p:pic>
        <p:nvPicPr>
          <p:cNvPr id="7" name="Picture 6" descr="A person in a hat standing on a sand dune&#10;&#10;AI-generated content may be incorrect.">
            <a:extLst>
              <a:ext uri="{FF2B5EF4-FFF2-40B4-BE49-F238E27FC236}">
                <a16:creationId xmlns:a16="http://schemas.microsoft.com/office/drawing/2014/main" id="{AFA8D906-1EA8-800E-6F7C-6C1F48FBC163}"/>
              </a:ext>
            </a:extLst>
          </p:cNvPr>
          <p:cNvPicPr>
            <a:picLocks noChangeAspect="1"/>
          </p:cNvPicPr>
          <p:nvPr/>
        </p:nvPicPr>
        <p:blipFill>
          <a:blip r:embed="rId4"/>
          <a:srcRect l="14017"/>
          <a:stretch>
            <a:fillRect/>
          </a:stretch>
        </p:blipFill>
        <p:spPr>
          <a:xfrm>
            <a:off x="5118846" y="2276921"/>
            <a:ext cx="2620781" cy="2286000"/>
          </a:xfrm>
          <a:prstGeom prst="rect">
            <a:avLst/>
          </a:prstGeom>
        </p:spPr>
      </p:pic>
      <p:sp>
        <p:nvSpPr>
          <p:cNvPr id="8" name="TextBox 7">
            <a:extLst>
              <a:ext uri="{FF2B5EF4-FFF2-40B4-BE49-F238E27FC236}">
                <a16:creationId xmlns:a16="http://schemas.microsoft.com/office/drawing/2014/main" id="{B9F0EF9C-8580-49DC-B353-ACACC5CF983C}"/>
              </a:ext>
            </a:extLst>
          </p:cNvPr>
          <p:cNvSpPr txBox="1"/>
          <p:nvPr/>
        </p:nvSpPr>
        <p:spPr>
          <a:xfrm>
            <a:off x="820791" y="3288122"/>
            <a:ext cx="3998259" cy="954107"/>
          </a:xfrm>
          <a:prstGeom prst="rect">
            <a:avLst/>
          </a:prstGeom>
          <a:noFill/>
        </p:spPr>
        <p:txBody>
          <a:bodyPr wrap="square" rtlCol="0">
            <a:spAutoFit/>
          </a:bodyPr>
          <a:lstStyle/>
          <a:p>
            <a:r>
              <a:rPr lang="en-US" b="1" dirty="0"/>
              <a:t>Future Plans: </a:t>
            </a:r>
            <a:r>
              <a:rPr lang="en-US" dirty="0"/>
              <a:t>I’m planning to transition to a postdoctoral research position where I will grow as a modeler and expand my Earth system modeling skillset.</a:t>
            </a:r>
            <a:endParaRPr lang="en-US" b="1" dirty="0"/>
          </a:p>
        </p:txBody>
      </p:sp>
    </p:spTree>
    <p:extLst>
      <p:ext uri="{BB962C8B-B14F-4D97-AF65-F5344CB8AC3E}">
        <p14:creationId xmlns:p14="http://schemas.microsoft.com/office/powerpoint/2010/main" val="1516755290"/>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182</Words>
  <Application>Microsoft Macintosh PowerPoint</Application>
  <PresentationFormat>On-screen Show (16:9)</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Maven Pro</vt:lpstr>
      <vt:lpstr>Nunito</vt:lpstr>
      <vt:lpstr>Arial</vt:lpstr>
      <vt:lpstr>Momentum</vt:lpstr>
      <vt:lpstr>WINGS Transition Session</vt:lpstr>
      <vt:lpstr>Accomplishments</vt:lpstr>
      <vt:lpstr>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Emily Faber</cp:lastModifiedBy>
  <cp:revision>19</cp:revision>
  <dcterms:modified xsi:type="dcterms:W3CDTF">2025-09-04T02:21:43Z</dcterms:modified>
</cp:coreProperties>
</file>