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Nunito"/>
      <p:regular r:id="rId9"/>
      <p:bold r:id="rId10"/>
      <p:italic r:id="rId11"/>
      <p:boldItalic r:id="rId12"/>
    </p:embeddedFont>
    <p:embeddedFont>
      <p:font typeface="Maven Pro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italic.fntdata"/><Relationship Id="rId10" Type="http://schemas.openxmlformats.org/officeDocument/2006/relationships/font" Target="fonts/Nunito-bold.fntdata"/><Relationship Id="rId13" Type="http://schemas.openxmlformats.org/officeDocument/2006/relationships/font" Target="fonts/MavenPro-regular.fntdata"/><Relationship Id="rId12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Nunito-regular.fntdata"/><Relationship Id="rId14" Type="http://schemas.openxmlformats.org/officeDocument/2006/relationships/font" Target="fonts/Maven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5624b8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45624b8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7a8b7d708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7a8b7d708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5FA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wave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07" name="Google Shape;107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08" name="Google Shape;108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13" name="Google Shape;113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19" name="Google Shape;11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" name="Google Shape;123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24" name="Google Shape;12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" name="Google Shape;127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28" name="Google Shape;128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" name="Google Shape;133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34" name="Google Shape;134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39" name="Google Shape;139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" name="Google Shape;142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43" name="Google Shape;143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54" name="Google Shape;154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59" name="Google Shape;159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" name="Google Shape;162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63" name="Google Shape;163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68" name="Google Shape;168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" name="Google Shape;172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73" name="Google Shape;173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" name="Google Shape;183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84" name="Google Shape;184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88" name="Google Shape;188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" name="Google Shape;192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93" name="Google Shape;193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" name="Google Shape;207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08" name="Google Shape;208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14" name="Google Shape;214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" name="Google Shape;218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19" name="Google Shape;219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" name="Google Shape;227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28" name="Google Shape;228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2" name="Google Shape;232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4" name="Google Shape;234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17" name="Google Shape;17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18" name="Google Shape;18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21" name="Google Shape;21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25" name="Google Shape;25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30" name="Google Shape;30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" name="Google Shape;48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4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4"/>
          <p:cNvGrpSpPr/>
          <p:nvPr/>
        </p:nvGrpSpPr>
        <p:grpSpPr>
          <a:xfrm>
            <a:off x="1419300" y="598575"/>
            <a:ext cx="1072800" cy="0"/>
            <a:chOff x="1376350" y="528325"/>
            <a:chExt cx="1072800" cy="0"/>
          </a:xfrm>
        </p:grpSpPr>
        <p:cxnSp>
          <p:nvCxnSpPr>
            <p:cNvPr id="56" name="Google Shape;56;p4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4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4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5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5"/>
          <p:cNvGrpSpPr/>
          <p:nvPr/>
        </p:nvGrpSpPr>
        <p:grpSpPr>
          <a:xfrm>
            <a:off x="1404700" y="598575"/>
            <a:ext cx="1072800" cy="0"/>
            <a:chOff x="1376350" y="528325"/>
            <a:chExt cx="1072800" cy="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6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6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74" name="Google Shape;74;p6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6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6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7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7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83" name="Google Shape;83;p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8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9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9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98" name="Google Shape;98;p9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9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0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>
            <p:ph type="ctrTitle"/>
          </p:nvPr>
        </p:nvSpPr>
        <p:spPr>
          <a:xfrm>
            <a:off x="307100" y="972575"/>
            <a:ext cx="65151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80"/>
              <a:buNone/>
            </a:pPr>
            <a:r>
              <a:rPr lang="en" sz="4400"/>
              <a:t>WINGS Transition Session</a:t>
            </a:r>
            <a:endParaRPr sz="4400"/>
          </a:p>
        </p:txBody>
      </p:sp>
      <p:sp>
        <p:nvSpPr>
          <p:cNvPr id="242" name="Google Shape;242;p13"/>
          <p:cNvSpPr txBox="1"/>
          <p:nvPr>
            <p:ph idx="1" type="subTitle"/>
          </p:nvPr>
        </p:nvSpPr>
        <p:spPr>
          <a:xfrm>
            <a:off x="307102" y="2929150"/>
            <a:ext cx="7688100" cy="1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" sz="2060"/>
              <a:t>Joseph Knisely</a:t>
            </a:r>
            <a:endParaRPr sz="206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" sz="2060"/>
              <a:t>2023 WINGS Cohort</a:t>
            </a:r>
            <a:endParaRPr sz="206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" sz="2060"/>
              <a:t>University of Maryland, College Park</a:t>
            </a:r>
            <a:endParaRPr sz="206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Accomplishments</a:t>
            </a:r>
            <a:endParaRPr/>
          </a:p>
        </p:txBody>
      </p:sp>
      <p:sp>
        <p:nvSpPr>
          <p:cNvPr id="248" name="Google Shape;248;p14"/>
          <p:cNvSpPr txBox="1"/>
          <p:nvPr>
            <p:ph idx="1" type="body"/>
          </p:nvPr>
        </p:nvSpPr>
        <p:spPr>
          <a:xfrm>
            <a:off x="1056750" y="15978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Designed and conducted a series of experiments on the HAFS model to explore:</a:t>
            </a:r>
            <a:endParaRPr/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Bias correction techniques for satellite radiance data</a:t>
            </a:r>
            <a:endParaRPr/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High-resolution basin-wide HAFS forecasts/analyses</a:t>
            </a:r>
            <a:endParaRPr/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Ensemble data assimilation &amp; forecast methodologies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Incorporated new workflow and source code developments for the HAFS model and committed these developments to community code repositories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Explored and quantified the effects of model bias on observation bias correction methodologies within idealized modeling frameworks 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1 paper published already, at least 3 more in preparation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Experience</a:t>
            </a:r>
            <a:endParaRPr/>
          </a:p>
        </p:txBody>
      </p:sp>
      <p:sp>
        <p:nvSpPr>
          <p:cNvPr id="254" name="Google Shape;254;p15"/>
          <p:cNvSpPr txBox="1"/>
          <p:nvPr>
            <p:ph idx="1" type="body"/>
          </p:nvPr>
        </p:nvSpPr>
        <p:spPr>
          <a:xfrm>
            <a:off x="1056750" y="1597875"/>
            <a:ext cx="68301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Valuable writing experience from the application &amp; proposal drafting process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WINGS gave me the freedom to explore research topics that interest me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Networked and made countless connections with colleagues in this field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Attended 3 UIFCW workshops and numerous conferences, and presented my work 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Visited NOAA offices, namely EMC, and saw firsthand the valuable work being </a:t>
            </a:r>
            <a:r>
              <a:rPr lang="en"/>
              <a:t>performed </a:t>
            </a:r>
            <a:r>
              <a:rPr lang="en"/>
              <a:t>there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 u="sng"/>
              <a:t>Future plans:</a:t>
            </a:r>
            <a:r>
              <a:rPr lang="en"/>
              <a:t> defend in this upcoming semester and start a career in NWP </a:t>
            </a:r>
            <a:r>
              <a:rPr lang="en"/>
              <a:t>model &amp; observation </a:t>
            </a:r>
            <a:r>
              <a:rPr lang="en"/>
              <a:t>development and research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