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</p:sldIdLst>
  <p:sldSz cy="5143500" cx="9144000"/>
  <p:notesSz cx="6858000" cy="9144000"/>
  <p:embeddedFontLst>
    <p:embeddedFont>
      <p:font typeface="Raleway"/>
      <p:regular r:id="rId13"/>
      <p:bold r:id="rId14"/>
      <p:italic r:id="rId15"/>
      <p:boldItalic r:id="rId16"/>
    </p:embeddedFont>
    <p:embeddedFont>
      <p:font typeface="Nunito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  <p:embeddedFont>
      <p:font typeface="Maven Pro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Italic.fntdata"/><Relationship Id="rId22" Type="http://schemas.openxmlformats.org/officeDocument/2006/relationships/font" Target="fonts/Lato-bold.fntdata"/><Relationship Id="rId21" Type="http://schemas.openxmlformats.org/officeDocument/2006/relationships/font" Target="fonts/Lato-regular.fntdata"/><Relationship Id="rId24" Type="http://schemas.openxmlformats.org/officeDocument/2006/relationships/font" Target="fonts/Lato-boldItalic.fntdata"/><Relationship Id="rId23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avenPro-bold.fntdata"/><Relationship Id="rId25" Type="http://schemas.openxmlformats.org/officeDocument/2006/relationships/font" Target="fonts/MavenPr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font" Target="fonts/Raleway-regular.fntdata"/><Relationship Id="rId12" Type="http://schemas.openxmlformats.org/officeDocument/2006/relationships/slide" Target="slides/slide6.xml"/><Relationship Id="rId15" Type="http://schemas.openxmlformats.org/officeDocument/2006/relationships/font" Target="fonts/Raleway-italic.fntdata"/><Relationship Id="rId14" Type="http://schemas.openxmlformats.org/officeDocument/2006/relationships/font" Target="fonts/Raleway-bold.fntdata"/><Relationship Id="rId17" Type="http://schemas.openxmlformats.org/officeDocument/2006/relationships/font" Target="fonts/Nunito-regular.fntdata"/><Relationship Id="rId16" Type="http://schemas.openxmlformats.org/officeDocument/2006/relationships/font" Target="fonts/Raleway-boldItalic.fntdata"/><Relationship Id="rId19" Type="http://schemas.openxmlformats.org/officeDocument/2006/relationships/font" Target="fonts/Nunito-italic.fntdata"/><Relationship Id="rId18" Type="http://schemas.openxmlformats.org/officeDocument/2006/relationships/font" Target="fonts/Nuni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77f218e558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77f218e558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7f218e558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7f218e558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7f218e558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77f218e558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7f218e558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77f218e558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7dad45998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7dad45998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77f218e558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77f218e558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145FA6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 title="wave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1637" y="-404450"/>
            <a:ext cx="9307274" cy="698045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14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300" y="3166714"/>
            <a:ext cx="1937475" cy="14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15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62" name="Google Shape;62;p15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63" name="Google Shape;63;p15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15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" name="Google Shape;65;p15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66" name="Google Shape;66;p1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15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15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9" name="Google Shape;69;p15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70" name="Google Shape;70;p15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4" name="Google Shape;74;p15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75" name="Google Shape;75;p15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76" name="Google Shape;76;p1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" name="Google Shape;82;p15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83" name="Google Shape;83;p15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7" name="Google Shape;87;p15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88" name="Google Shape;88;p15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3" name="Google Shape;93;p15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6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85575" y="3869550"/>
            <a:ext cx="1155000" cy="870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6"/>
          <p:cNvGrpSpPr/>
          <p:nvPr/>
        </p:nvGrpSpPr>
        <p:grpSpPr>
          <a:xfrm>
            <a:off x="1419300" y="598575"/>
            <a:ext cx="1072800" cy="0"/>
            <a:chOff x="1376350" y="528325"/>
            <a:chExt cx="1072800" cy="0"/>
          </a:xfrm>
        </p:grpSpPr>
        <p:cxnSp>
          <p:nvCxnSpPr>
            <p:cNvPr id="101" name="Google Shape;101;p16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" name="Google Shape;102;p16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" name="Google Shape;103;p16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" name="Google Shape;109;p17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8875" y="3880775"/>
            <a:ext cx="1152143" cy="868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7"/>
          <p:cNvGrpSpPr/>
          <p:nvPr/>
        </p:nvGrpSpPr>
        <p:grpSpPr>
          <a:xfrm>
            <a:off x="1404700" y="598575"/>
            <a:ext cx="1072800" cy="0"/>
            <a:chOff x="1376350" y="528325"/>
            <a:chExt cx="1072800" cy="0"/>
          </a:xfrm>
        </p:grpSpPr>
        <p:cxnSp>
          <p:nvCxnSpPr>
            <p:cNvPr id="111" name="Google Shape;111;p17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" name="Google Shape;112;p17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" name="Google Shape;113;p17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18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18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119" name="Google Shape;119;p18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" name="Google Shape;120;p18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1" name="Google Shape;121;p18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" name="Google Shape;126;p19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9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128" name="Google Shape;128;p19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" name="Google Shape;129;p19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" name="Google Shape;130;p19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9144001" cy="565991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20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5625" y="3745100"/>
            <a:ext cx="1373148" cy="103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9" name="Google Shape;139;p21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21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1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143" name="Google Shape;143;p21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" name="Google Shape;144;p21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" name="Google Shape;145;p21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22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1650" y="3874450"/>
            <a:ext cx="1152143" cy="87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3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52" name="Google Shape;152;p23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53" name="Google Shape;153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" name="Google Shape;157;p23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58" name="Google Shape;158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23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23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64" name="Google Shape;164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" name="Google Shape;168;p23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9" name="Google Shape;169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2" name="Google Shape;172;p23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73" name="Google Shape;173;p23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23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23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23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23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23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9" name="Google Shape;179;p23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23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23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23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3" name="Google Shape;183;p23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84" name="Google Shape;184;p23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23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23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7" name="Google Shape;187;p23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88" name="Google Shape;188;p23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" name="Google Shape;193;p23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94" name="Google Shape;194;p23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23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9" name="Google Shape;199;p23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23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04" name="Google Shape;204;p23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7" name="Google Shape;207;p23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08" name="Google Shape;208;p23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2" name="Google Shape;212;p23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13" name="Google Shape;213;p23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23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23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7" name="Google Shape;217;p23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18" name="Google Shape;218;p23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23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23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23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24" name="Google Shape;224;p23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23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9" name="Google Shape;229;p23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2" name="Google Shape;232;p23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33" name="Google Shape;233;p23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7" name="Google Shape;237;p23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38" name="Google Shape;238;p23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23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44" name="Google Shape;244;p23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8" name="Google Shape;248;p23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9" name="Google Shape;249;p23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2" name="Google Shape;252;p23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53" name="Google Shape;253;p23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8" name="Google Shape;258;p23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9" name="Google Shape;259;p23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23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64" name="Google Shape;264;p23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8" name="Google Shape;268;p23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9" name="Google Shape;269;p23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2" name="Google Shape;272;p23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73" name="Google Shape;273;p23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7" name="Google Shape;277;p23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23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9" name="Google Shape;279;p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"/>
          <p:cNvSpPr txBox="1"/>
          <p:nvPr>
            <p:ph type="title"/>
          </p:nvPr>
        </p:nvSpPr>
        <p:spPr>
          <a:xfrm>
            <a:off x="1303800" y="86712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Implementing Machine Learning to Resolve Troposphere-Stratosphere Coupling and Teleconnections in S2S Forecasts</a:t>
            </a:r>
            <a:endParaRPr/>
          </a:p>
        </p:txBody>
      </p:sp>
      <p:sp>
        <p:nvSpPr>
          <p:cNvPr id="287" name="Google Shape;287;p25"/>
          <p:cNvSpPr txBox="1"/>
          <p:nvPr>
            <p:ph idx="1" type="body"/>
          </p:nvPr>
        </p:nvSpPr>
        <p:spPr>
          <a:xfrm>
            <a:off x="1303800" y="2239775"/>
            <a:ext cx="70305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Elena M. Fernández</a:t>
            </a:r>
            <a:r>
              <a:rPr baseline="30000" lang="en" sz="1600">
                <a:solidFill>
                  <a:srgbClr val="000000"/>
                </a:solidFill>
              </a:rPr>
              <a:t>1</a:t>
            </a:r>
            <a:endParaRPr sz="1364">
              <a:solidFill>
                <a:srgbClr val="000000"/>
              </a:solidFill>
            </a:endParaRPr>
          </a:p>
        </p:txBody>
      </p:sp>
      <p:sp>
        <p:nvSpPr>
          <p:cNvPr id="288" name="Google Shape;288;p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25"/>
          <p:cNvSpPr txBox="1"/>
          <p:nvPr/>
        </p:nvSpPr>
        <p:spPr>
          <a:xfrm>
            <a:off x="2469900" y="2749775"/>
            <a:ext cx="46983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"/>
                <a:ea typeface="Nunito"/>
                <a:cs typeface="Nunito"/>
                <a:sym typeface="Nunito"/>
              </a:rPr>
              <a:t>Advisors: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"/>
                <a:ea typeface="Nunito"/>
                <a:cs typeface="Nunito"/>
                <a:sym typeface="Nunito"/>
              </a:rPr>
              <a:t>Andrea Lopez Lang</a:t>
            </a:r>
            <a:r>
              <a:rPr baseline="30000" lang="en" sz="1100">
                <a:latin typeface="Nunito"/>
                <a:ea typeface="Nunito"/>
                <a:cs typeface="Nunito"/>
                <a:sym typeface="Nunito"/>
              </a:rPr>
              <a:t>1,2</a:t>
            </a:r>
            <a:r>
              <a:rPr lang="en" sz="1100">
                <a:latin typeface="Nunito"/>
                <a:ea typeface="Nunito"/>
                <a:cs typeface="Nunito"/>
                <a:sym typeface="Nunito"/>
              </a:rPr>
              <a:t>, Zheng Wu</a:t>
            </a:r>
            <a:r>
              <a:rPr baseline="30000" lang="en" sz="1100"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1100">
                <a:latin typeface="Nunito"/>
                <a:ea typeface="Nunito"/>
                <a:cs typeface="Nunito"/>
                <a:sym typeface="Nunito"/>
              </a:rPr>
              <a:t>, and Mark Olsen</a:t>
            </a:r>
            <a:r>
              <a:rPr baseline="30000" lang="en" sz="1100">
                <a:latin typeface="Nunito"/>
                <a:ea typeface="Nunito"/>
                <a:cs typeface="Nunito"/>
                <a:sym typeface="Nunito"/>
              </a:rPr>
              <a:t>3</a:t>
            </a:r>
            <a:endParaRPr baseline="30000" sz="11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aseline="30000" lang="en" sz="800">
                <a:latin typeface="Nunito"/>
                <a:ea typeface="Nunito"/>
                <a:cs typeface="Nunito"/>
                <a:sym typeface="Nunito"/>
              </a:rPr>
              <a:t>1 </a:t>
            </a:r>
            <a:r>
              <a:rPr lang="en" sz="800">
                <a:latin typeface="Nunito"/>
                <a:ea typeface="Nunito"/>
                <a:cs typeface="Nunito"/>
                <a:sym typeface="Nunito"/>
              </a:rPr>
              <a:t>University at Albany, SUNY</a:t>
            </a:r>
            <a:endParaRPr sz="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800">
                <a:latin typeface="Nunito"/>
                <a:ea typeface="Nunito"/>
                <a:cs typeface="Nunito"/>
                <a:sym typeface="Nunito"/>
              </a:rPr>
              <a:t>2 </a:t>
            </a:r>
            <a:r>
              <a:rPr lang="en" sz="800">
                <a:latin typeface="Nunito"/>
                <a:ea typeface="Nunito"/>
                <a:cs typeface="Nunito"/>
                <a:sym typeface="Nunito"/>
              </a:rPr>
              <a:t>University of Wisconsin-Madison</a:t>
            </a:r>
            <a:endParaRPr sz="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800">
                <a:latin typeface="Nunito"/>
                <a:ea typeface="Nunito"/>
                <a:cs typeface="Nunito"/>
                <a:sym typeface="Nunito"/>
              </a:rPr>
              <a:t>3 </a:t>
            </a:r>
            <a:r>
              <a:rPr lang="en" sz="800">
                <a:latin typeface="Nunito"/>
                <a:ea typeface="Nunito"/>
                <a:cs typeface="Nunito"/>
                <a:sym typeface="Nunito"/>
              </a:rPr>
              <a:t>NOAA Weather Program Office</a:t>
            </a:r>
            <a:endParaRPr sz="864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0" name="Google Shape;290;p25"/>
          <p:cNvSpPr txBox="1"/>
          <p:nvPr/>
        </p:nvSpPr>
        <p:spPr>
          <a:xfrm>
            <a:off x="2833350" y="4160750"/>
            <a:ext cx="39714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Nunito"/>
                <a:ea typeface="Nunito"/>
                <a:cs typeface="Nunito"/>
                <a:sym typeface="Nunito"/>
              </a:rPr>
              <a:t>WINGS Fellowship Transition Session</a:t>
            </a:r>
            <a:endParaRPr sz="1264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64">
                <a:latin typeface="Nunito"/>
                <a:ea typeface="Nunito"/>
                <a:cs typeface="Nunito"/>
                <a:sym typeface="Nunito"/>
              </a:rPr>
              <a:t>September 12, 2025</a:t>
            </a:r>
            <a:endParaRPr sz="1264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64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Subseasonal Forecasts: Sources of Predictability and Windows of Opportunity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6"/>
          <p:cNvSpPr txBox="1"/>
          <p:nvPr>
            <p:ph idx="1" type="body"/>
          </p:nvPr>
        </p:nvSpPr>
        <p:spPr>
          <a:xfrm>
            <a:off x="5182850" y="1709425"/>
            <a:ext cx="32682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is some intrinsic predictable skill provided by the teleconnections between atmospheric states, systems and patterns.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→ These are the “windows of opportunity.”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→ They can extend the predictability beyond the medium-range.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Anomalous stratospheric conditions can modulate the tropospheric flow/create preferential patterns that assist in informing predictions.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950" y="1706812"/>
            <a:ext cx="4642149" cy="257394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 txBox="1"/>
          <p:nvPr/>
        </p:nvSpPr>
        <p:spPr>
          <a:xfrm>
            <a:off x="423950" y="4389700"/>
            <a:ext cx="2521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Lato"/>
                <a:ea typeface="Lato"/>
                <a:cs typeface="Lato"/>
                <a:sym typeface="Lato"/>
              </a:rPr>
              <a:t>From the Special Collection on S2S Prediction in JGR-Atm and GRL</a:t>
            </a:r>
            <a:endParaRPr sz="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2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288" y="0"/>
            <a:ext cx="7653427" cy="43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7"/>
          <p:cNvSpPr txBox="1"/>
          <p:nvPr>
            <p:ph idx="1" type="body"/>
          </p:nvPr>
        </p:nvSpPr>
        <p:spPr>
          <a:xfrm>
            <a:off x="955200" y="4364150"/>
            <a:ext cx="7233600" cy="4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→ Interested in understanding the downward wintertime interactions between the stratospheric polar vortex and surface conditions.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7"/>
          <p:cNvSpPr txBox="1"/>
          <p:nvPr/>
        </p:nvSpPr>
        <p:spPr>
          <a:xfrm>
            <a:off x="745300" y="4071650"/>
            <a:ext cx="5063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https://www.climate.gov/news-features/understanding-climate/understanding-arctic-polar-vortex</a:t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2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8"/>
          <p:cNvPicPr preferRelativeResize="0"/>
          <p:nvPr/>
        </p:nvPicPr>
        <p:blipFill rotWithShape="1">
          <a:blip r:embed="rId3">
            <a:alphaModFix/>
          </a:blip>
          <a:srcRect b="0" l="1536" r="0" t="0"/>
          <a:stretch/>
        </p:blipFill>
        <p:spPr>
          <a:xfrm>
            <a:off x="1303800" y="1699400"/>
            <a:ext cx="2826425" cy="29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Features from the Stratosphere to Forecast Tropospheric Extremes</a:t>
            </a:r>
            <a:endParaRPr/>
          </a:p>
        </p:txBody>
      </p:sp>
      <p:sp>
        <p:nvSpPr>
          <p:cNvPr id="314" name="Google Shape;314;p28"/>
          <p:cNvSpPr txBox="1"/>
          <p:nvPr>
            <p:ph idx="1" type="body"/>
          </p:nvPr>
        </p:nvSpPr>
        <p:spPr>
          <a:xfrm>
            <a:off x="4308900" y="1872200"/>
            <a:ext cx="40254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→ It’s established that changes to the strength and location of the stratospheric polar vortex serve as a known source of predictability into the troposphere.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→ Past research shows that specific conditions of the stratospheric polar vortex can produce enhanced forecast skill for NH temperature extremes (Butler et al. 2017).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am interested in evaluating this relationship further by establishing which stratospheric polar vortex behaviors lead to window of opportunity forecasts for tropospheric temperature extremes in the NH.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/>
          <p:nvPr>
            <p:ph type="title"/>
          </p:nvPr>
        </p:nvSpPr>
        <p:spPr>
          <a:xfrm>
            <a:off x="1104600" y="585075"/>
            <a:ext cx="74289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Metrics for Diagnosing Vortex Characteristics: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Non-Zonal Quantities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9"/>
          <p:cNvSpPr txBox="1"/>
          <p:nvPr>
            <p:ph idx="1" type="body"/>
          </p:nvPr>
        </p:nvSpPr>
        <p:spPr>
          <a:xfrm>
            <a:off x="1064900" y="1707863"/>
            <a:ext cx="4288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My work defines </a:t>
            </a:r>
            <a:r>
              <a:rPr lang="en" sz="1200"/>
              <a:t>geometries describing the non-zonal location/shape and behavior of the vortex and uses them as diagnostics ( ellipse metrics)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At the 10-hPa level, use a best-fit ellipse method on the 30-km contour of geopotential height to define the vortex: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→ Center latitude, longitude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→ Vortex ratio (length/width)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→ Vortex area or size (km2)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→ Vortex angle, measured between of the long axis with respect to 0˚</a:t>
            </a:r>
            <a:endParaRPr sz="1200"/>
          </a:p>
        </p:txBody>
      </p:sp>
      <p:sp>
        <p:nvSpPr>
          <p:cNvPr id="322" name="Google Shape;322;p2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3" name="Google Shape;323;p29" title="DalePVgEllips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474" y="1359300"/>
            <a:ext cx="3377676" cy="337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Proposed Research Questions</a:t>
            </a:r>
            <a:endParaRPr sz="26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0"/>
          <p:cNvSpPr txBox="1"/>
          <p:nvPr>
            <p:ph idx="1" type="body"/>
          </p:nvPr>
        </p:nvSpPr>
        <p:spPr>
          <a:xfrm>
            <a:off x="1056750" y="1138650"/>
            <a:ext cx="7030500" cy="3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Do these proposed stratospheric ellipse diagnostics identify any potential windows-of-opportunity in forecasting tropospheric phenomena on the S2S timescale?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Do the proposed stratospheric </a:t>
            </a:r>
            <a:r>
              <a:rPr lang="en"/>
              <a:t>ellipse </a:t>
            </a:r>
            <a:r>
              <a:rPr lang="en"/>
              <a:t>diagnostics inform S2S predictions through identified forecasts-of-</a:t>
            </a:r>
            <a:r>
              <a:rPr lang="en"/>
              <a:t>opportunity</a:t>
            </a:r>
            <a:r>
              <a:rPr lang="en"/>
              <a:t>?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Can we improve physics-based and AI model skill on the S2S timescale by integrating these stratospheric moment diagnostics?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/>
              <a:t>I will approach these questions using various ML model architectures, each tailored to the task of the problem.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Q1</a:t>
            </a:r>
            <a:r>
              <a:rPr lang="en"/>
              <a:t> compares a set of random forest and LSTM models tasked in classifying temperature anomalies. Each model architecture uses different stratospheric features as their input and </a:t>
            </a:r>
            <a:r>
              <a:rPr lang="en"/>
              <a:t>their</a:t>
            </a:r>
            <a:r>
              <a:rPr lang="en"/>
              <a:t> skill in identifying windows of opportunity is compared.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Q2</a:t>
            </a:r>
            <a:r>
              <a:rPr lang="en"/>
              <a:t> will adapt the best performing architecture from Q1, </a:t>
            </a:r>
            <a:r>
              <a:rPr lang="en"/>
              <a:t>leverage </a:t>
            </a:r>
            <a:r>
              <a:rPr lang="en"/>
              <a:t>stratospheric windows of opportunity, and make temperature forecasts for different regions of the NH.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Q3</a:t>
            </a:r>
            <a:r>
              <a:rPr lang="en"/>
              <a:t> will attempt to recreate Q2 results using model data from sources like the UFS or GraphCast, etc.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