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Maven Pro"/>
      <p:regular r:id="rId17"/>
      <p:bold r:id="rId18"/>
    </p:embeddedFont>
    <p:embeddedFont>
      <p:font typeface="Archivo"/>
      <p:regular r:id="rId19"/>
      <p:bold r:id="rId20"/>
      <p:italic r:id="rId21"/>
      <p:boldItalic r:id="rId22"/>
    </p:embeddedFont>
    <p:embeddedFont>
      <p:font typeface="Archivo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E69E51-6381-4145-B9A5-3ADF91D53246}">
  <a:tblStyle styleId="{A1E69E51-6381-4145-B9A5-3ADF91D53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-bold.fntdata"/><Relationship Id="rId22" Type="http://schemas.openxmlformats.org/officeDocument/2006/relationships/font" Target="fonts/Archivo-boldItalic.fntdata"/><Relationship Id="rId21" Type="http://schemas.openxmlformats.org/officeDocument/2006/relationships/font" Target="fonts/Archivo-italic.fntdata"/><Relationship Id="rId24" Type="http://schemas.openxmlformats.org/officeDocument/2006/relationships/font" Target="fonts/ArchivoSemiBold-bold.fntdata"/><Relationship Id="rId23" Type="http://schemas.openxmlformats.org/officeDocument/2006/relationships/font" Target="fonts/Archivo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chivoSemiBold-boldItalic.fntdata"/><Relationship Id="rId25" Type="http://schemas.openxmlformats.org/officeDocument/2006/relationships/font" Target="fonts/Archivo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Nunito-regular.fntdata"/><Relationship Id="rId12" Type="http://schemas.openxmlformats.org/officeDocument/2006/relationships/slide" Target="slides/slide6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MavenPro-regular.fntdata"/><Relationship Id="rId16" Type="http://schemas.openxmlformats.org/officeDocument/2006/relationships/font" Target="fonts/Nunito-boldItalic.fntdata"/><Relationship Id="rId19" Type="http://schemas.openxmlformats.org/officeDocument/2006/relationships/font" Target="fonts/Archivo-regular.fntdata"/><Relationship Id="rId18" Type="http://schemas.openxmlformats.org/officeDocument/2006/relationships/font" Target="fonts/MavenPr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5624b8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345624b8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7c4dd3f0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7c4dd3f0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c4dd3f02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7c4dd3f02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7c4dd3f0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7c4dd3f0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Hardest ideas on sticky notes left side of conference room, easiest ideas on the right (medium difficulty in the middle) – Use star stickers to upvote other post-it notes. MOVE POST-ITS as needed!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7c4dd3f02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7c4dd3f02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Attendees start by going to question that is most interesting to them…Discuss, </a:t>
            </a:r>
            <a:r>
              <a:rPr lang="en"/>
              <a:t>switch</a:t>
            </a:r>
            <a:r>
              <a:rPr lang="en"/>
              <a:t> to next question after x minutes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c4dd3f02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c4dd3f0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" name="Google Shape;232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240" name="Google Shape;240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1" name="Google Shape;241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2" name="Google Shape;242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5" name="Google Shape;245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246" name="Google Shape;246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7" name="Google Shape;247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2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1" name="Google Shape;251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252" name="Google Shape;252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3" name="Google Shape;253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7" name="Google Shape;257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58" name="Google Shape;258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9" name="Google Shape;259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60" name="Google Shape;260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17"/>
          <p:cNvSpPr txBox="1"/>
          <p:nvPr>
            <p:ph idx="1" type="subTitle"/>
          </p:nvPr>
        </p:nvSpPr>
        <p:spPr>
          <a:xfrm>
            <a:off x="4725909" y="1754200"/>
            <a:ext cx="3698100" cy="27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264" name="Google Shape;264;p17"/>
          <p:cNvSpPr txBox="1"/>
          <p:nvPr>
            <p:ph idx="2" type="subTitle"/>
          </p:nvPr>
        </p:nvSpPr>
        <p:spPr>
          <a:xfrm>
            <a:off x="719988" y="1754200"/>
            <a:ext cx="3698100" cy="27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2800"/>
            </a:lvl9pPr>
          </a:lstStyle>
          <a:p/>
        </p:txBody>
      </p:sp>
      <p:sp>
        <p:nvSpPr>
          <p:cNvPr id="265" name="Google Shape;265;p17"/>
          <p:cNvSpPr txBox="1"/>
          <p:nvPr>
            <p:ph idx="3" type="subTitle"/>
          </p:nvPr>
        </p:nvSpPr>
        <p:spPr>
          <a:xfrm>
            <a:off x="719988" y="1402050"/>
            <a:ext cx="3698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266" name="Google Shape;266;p17"/>
          <p:cNvSpPr txBox="1"/>
          <p:nvPr>
            <p:ph idx="4" type="subTitle"/>
          </p:nvPr>
        </p:nvSpPr>
        <p:spPr>
          <a:xfrm>
            <a:off x="4725904" y="1402050"/>
            <a:ext cx="3698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"/>
              <a:buNone/>
              <a:defRPr b="1"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grpSp>
        <p:nvGrpSpPr>
          <p:cNvPr id="267" name="Google Shape;267;p17"/>
          <p:cNvGrpSpPr/>
          <p:nvPr/>
        </p:nvGrpSpPr>
        <p:grpSpPr>
          <a:xfrm>
            <a:off x="169576" y="-122057"/>
            <a:ext cx="9474926" cy="5773556"/>
            <a:chOff x="169576" y="-122057"/>
            <a:chExt cx="9474926" cy="5773556"/>
          </a:xfrm>
        </p:grpSpPr>
        <p:grpSp>
          <p:nvGrpSpPr>
            <p:cNvPr id="268" name="Google Shape;268;p17"/>
            <p:cNvGrpSpPr/>
            <p:nvPr/>
          </p:nvGrpSpPr>
          <p:grpSpPr>
            <a:xfrm rot="-5400000">
              <a:off x="6959583" y="2966579"/>
              <a:ext cx="1596342" cy="3773497"/>
              <a:chOff x="-206225" y="1551945"/>
              <a:chExt cx="1596342" cy="3773497"/>
            </a:xfrm>
          </p:grpSpPr>
          <p:sp>
            <p:nvSpPr>
              <p:cNvPr id="269" name="Google Shape;269;p17"/>
              <p:cNvSpPr/>
              <p:nvPr/>
            </p:nvSpPr>
            <p:spPr>
              <a:xfrm rot="-5400000">
                <a:off x="509098" y="3907531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742" y="0"/>
                    </a:moveTo>
                    <a:lnTo>
                      <a:pt x="1" y="8235"/>
                    </a:lnTo>
                    <a:lnTo>
                      <a:pt x="4742" y="16534"/>
                    </a:lnTo>
                    <a:lnTo>
                      <a:pt x="14288" y="16534"/>
                    </a:lnTo>
                    <a:lnTo>
                      <a:pt x="19089" y="8235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7"/>
              <p:cNvSpPr/>
              <p:nvPr/>
            </p:nvSpPr>
            <p:spPr>
              <a:xfrm rot="-5400000">
                <a:off x="509090" y="4418819"/>
                <a:ext cx="312933" cy="271034"/>
              </a:xfrm>
              <a:custGeom>
                <a:rect b="b" l="l" r="r" t="t"/>
                <a:pathLst>
                  <a:path extrusionOk="0" h="16534" w="19090">
                    <a:moveTo>
                      <a:pt x="4742" y="0"/>
                    </a:moveTo>
                    <a:lnTo>
                      <a:pt x="1" y="8235"/>
                    </a:lnTo>
                    <a:lnTo>
                      <a:pt x="4742" y="16534"/>
                    </a:lnTo>
                    <a:lnTo>
                      <a:pt x="14288" y="16534"/>
                    </a:lnTo>
                    <a:lnTo>
                      <a:pt x="19089" y="8235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7"/>
              <p:cNvSpPr/>
              <p:nvPr/>
            </p:nvSpPr>
            <p:spPr>
              <a:xfrm rot="-5400000">
                <a:off x="890093" y="4915793"/>
                <a:ext cx="192251" cy="166745"/>
              </a:xfrm>
              <a:custGeom>
                <a:rect b="b" l="l" r="r" t="t"/>
                <a:pathLst>
                  <a:path extrusionOk="0" h="10172" w="11728">
                    <a:moveTo>
                      <a:pt x="2935" y="1"/>
                    </a:moveTo>
                    <a:lnTo>
                      <a:pt x="0" y="5116"/>
                    </a:lnTo>
                    <a:lnTo>
                      <a:pt x="2935" y="10171"/>
                    </a:lnTo>
                    <a:lnTo>
                      <a:pt x="8798" y="10171"/>
                    </a:lnTo>
                    <a:lnTo>
                      <a:pt x="11728" y="5116"/>
                    </a:lnTo>
                    <a:lnTo>
                      <a:pt x="8798" y="1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7"/>
              <p:cNvSpPr/>
              <p:nvPr/>
            </p:nvSpPr>
            <p:spPr>
              <a:xfrm rot="-5400000">
                <a:off x="527393" y="2616568"/>
                <a:ext cx="125829" cy="109387"/>
              </a:xfrm>
              <a:custGeom>
                <a:rect b="b" l="l" r="r" t="t"/>
                <a:pathLst>
                  <a:path extrusionOk="0" h="6673" w="7676">
                    <a:moveTo>
                      <a:pt x="1872" y="1"/>
                    </a:moveTo>
                    <a:lnTo>
                      <a:pt x="0" y="3369"/>
                    </a:lnTo>
                    <a:lnTo>
                      <a:pt x="1872" y="6673"/>
                    </a:lnTo>
                    <a:lnTo>
                      <a:pt x="5739" y="6673"/>
                    </a:lnTo>
                    <a:lnTo>
                      <a:pt x="7675" y="3369"/>
                    </a:lnTo>
                    <a:lnTo>
                      <a:pt x="5739" y="1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7"/>
              <p:cNvSpPr/>
              <p:nvPr/>
            </p:nvSpPr>
            <p:spPr>
              <a:xfrm rot="-5400000">
                <a:off x="681815" y="3512799"/>
                <a:ext cx="126812" cy="109469"/>
              </a:xfrm>
              <a:custGeom>
                <a:rect b="b" l="l" r="r" t="t"/>
                <a:pathLst>
                  <a:path extrusionOk="0" h="6678" w="7736">
                    <a:moveTo>
                      <a:pt x="1937" y="1"/>
                    </a:moveTo>
                    <a:lnTo>
                      <a:pt x="0" y="3309"/>
                    </a:lnTo>
                    <a:lnTo>
                      <a:pt x="1937" y="6678"/>
                    </a:lnTo>
                    <a:lnTo>
                      <a:pt x="5804" y="6678"/>
                    </a:lnTo>
                    <a:lnTo>
                      <a:pt x="7735" y="3309"/>
                    </a:lnTo>
                    <a:lnTo>
                      <a:pt x="58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7"/>
              <p:cNvSpPr/>
              <p:nvPr/>
            </p:nvSpPr>
            <p:spPr>
              <a:xfrm rot="-5400000">
                <a:off x="81055" y="1560616"/>
                <a:ext cx="126829" cy="109486"/>
              </a:xfrm>
              <a:custGeom>
                <a:rect b="b" l="l" r="r" t="t"/>
                <a:pathLst>
                  <a:path extrusionOk="0" h="6679" w="7737">
                    <a:moveTo>
                      <a:pt x="1932" y="1"/>
                    </a:moveTo>
                    <a:lnTo>
                      <a:pt x="1" y="3369"/>
                    </a:lnTo>
                    <a:lnTo>
                      <a:pt x="1932" y="6678"/>
                    </a:lnTo>
                    <a:lnTo>
                      <a:pt x="5800" y="6678"/>
                    </a:lnTo>
                    <a:lnTo>
                      <a:pt x="7736" y="3369"/>
                    </a:lnTo>
                    <a:lnTo>
                      <a:pt x="5800" y="1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 rot="-5400000">
                <a:off x="224321" y="4322728"/>
                <a:ext cx="192251" cy="166663"/>
              </a:xfrm>
              <a:custGeom>
                <a:rect b="b" l="l" r="r" t="t"/>
                <a:pathLst>
                  <a:path extrusionOk="0" h="10167" w="11728">
                    <a:moveTo>
                      <a:pt x="2935" y="1"/>
                    </a:moveTo>
                    <a:lnTo>
                      <a:pt x="0" y="5051"/>
                    </a:lnTo>
                    <a:lnTo>
                      <a:pt x="2935" y="10166"/>
                    </a:lnTo>
                    <a:lnTo>
                      <a:pt x="8798" y="10166"/>
                    </a:lnTo>
                    <a:lnTo>
                      <a:pt x="11728" y="5051"/>
                    </a:lnTo>
                    <a:lnTo>
                      <a:pt x="8798" y="1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 rot="-5400000">
                <a:off x="169496" y="2232008"/>
                <a:ext cx="193317" cy="166663"/>
              </a:xfrm>
              <a:custGeom>
                <a:rect b="b" l="l" r="r" t="t"/>
                <a:pathLst>
                  <a:path extrusionOk="0" h="10167" w="11793">
                    <a:moveTo>
                      <a:pt x="2934" y="1"/>
                    </a:moveTo>
                    <a:lnTo>
                      <a:pt x="0" y="5116"/>
                    </a:lnTo>
                    <a:lnTo>
                      <a:pt x="2934" y="10166"/>
                    </a:lnTo>
                    <a:lnTo>
                      <a:pt x="8798" y="10166"/>
                    </a:lnTo>
                    <a:lnTo>
                      <a:pt x="11792" y="5116"/>
                    </a:lnTo>
                    <a:lnTo>
                      <a:pt x="8798" y="1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 rot="-5400000">
                <a:off x="417550" y="4845770"/>
                <a:ext cx="193333" cy="166646"/>
              </a:xfrm>
              <a:custGeom>
                <a:rect b="b" l="l" r="r" t="t"/>
                <a:pathLst>
                  <a:path extrusionOk="0" h="10166" w="11794">
                    <a:moveTo>
                      <a:pt x="2935" y="0"/>
                    </a:moveTo>
                    <a:lnTo>
                      <a:pt x="1" y="5115"/>
                    </a:lnTo>
                    <a:lnTo>
                      <a:pt x="2935" y="10166"/>
                    </a:lnTo>
                    <a:lnTo>
                      <a:pt x="8799" y="10166"/>
                    </a:lnTo>
                    <a:lnTo>
                      <a:pt x="11793" y="5115"/>
                    </a:lnTo>
                    <a:lnTo>
                      <a:pt x="8799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 rot="-5400000">
                <a:off x="48332" y="4723592"/>
                <a:ext cx="192251" cy="166646"/>
              </a:xfrm>
              <a:custGeom>
                <a:rect b="b" l="l" r="r" t="t"/>
                <a:pathLst>
                  <a:path extrusionOk="0" h="10166" w="11728">
                    <a:moveTo>
                      <a:pt x="2930" y="0"/>
                    </a:moveTo>
                    <a:lnTo>
                      <a:pt x="0" y="5050"/>
                    </a:lnTo>
                    <a:lnTo>
                      <a:pt x="2930" y="10166"/>
                    </a:lnTo>
                    <a:lnTo>
                      <a:pt x="8794" y="10166"/>
                    </a:lnTo>
                    <a:lnTo>
                      <a:pt x="11728" y="5050"/>
                    </a:lnTo>
                    <a:lnTo>
                      <a:pt x="8794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 rot="-5400000">
                <a:off x="457375" y="1871494"/>
                <a:ext cx="192268" cy="166728"/>
              </a:xfrm>
              <a:custGeom>
                <a:rect b="b" l="l" r="r" t="t"/>
                <a:pathLst>
                  <a:path extrusionOk="0" h="10171" w="11729">
                    <a:moveTo>
                      <a:pt x="2930" y="0"/>
                    </a:moveTo>
                    <a:lnTo>
                      <a:pt x="1" y="5055"/>
                    </a:lnTo>
                    <a:lnTo>
                      <a:pt x="2930" y="10171"/>
                    </a:lnTo>
                    <a:lnTo>
                      <a:pt x="8794" y="10171"/>
                    </a:lnTo>
                    <a:lnTo>
                      <a:pt x="11728" y="5055"/>
                    </a:lnTo>
                    <a:lnTo>
                      <a:pt x="8794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 rot="-5400000">
                <a:off x="67336" y="2629290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5"/>
                    </a:lnTo>
                    <a:lnTo>
                      <a:pt x="4806" y="16534"/>
                    </a:lnTo>
                    <a:lnTo>
                      <a:pt x="14348" y="16534"/>
                    </a:lnTo>
                    <a:lnTo>
                      <a:pt x="19089" y="8235"/>
                    </a:lnTo>
                    <a:lnTo>
                      <a:pt x="14348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7"/>
              <p:cNvSpPr/>
              <p:nvPr/>
            </p:nvSpPr>
            <p:spPr>
              <a:xfrm rot="-5400000">
                <a:off x="-227699" y="3652415"/>
                <a:ext cx="312916" cy="269968"/>
              </a:xfrm>
              <a:custGeom>
                <a:rect b="b" l="l" r="r" t="t"/>
                <a:pathLst>
                  <a:path extrusionOk="0" h="16469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468"/>
                    </a:lnTo>
                    <a:lnTo>
                      <a:pt x="14288" y="16468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 rot="-5400000">
                <a:off x="1098134" y="4720526"/>
                <a:ext cx="312916" cy="271050"/>
              </a:xfrm>
              <a:custGeom>
                <a:rect b="b" l="l" r="r" t="t"/>
                <a:pathLst>
                  <a:path extrusionOk="0" h="16535" w="19089">
                    <a:moveTo>
                      <a:pt x="4806" y="1"/>
                    </a:moveTo>
                    <a:lnTo>
                      <a:pt x="1" y="8300"/>
                    </a:lnTo>
                    <a:lnTo>
                      <a:pt x="4806" y="16534"/>
                    </a:lnTo>
                    <a:lnTo>
                      <a:pt x="14288" y="16534"/>
                    </a:lnTo>
                    <a:lnTo>
                      <a:pt x="1908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 rot="-5400000">
                <a:off x="361839" y="3651883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1"/>
                    </a:moveTo>
                    <a:lnTo>
                      <a:pt x="1" y="8235"/>
                    </a:lnTo>
                    <a:lnTo>
                      <a:pt x="4806" y="16534"/>
                    </a:lnTo>
                    <a:lnTo>
                      <a:pt x="14288" y="16534"/>
                    </a:lnTo>
                    <a:lnTo>
                      <a:pt x="19089" y="8235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 rot="-5400000">
                <a:off x="67336" y="3140586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5"/>
                    </a:lnTo>
                    <a:lnTo>
                      <a:pt x="4806" y="16534"/>
                    </a:lnTo>
                    <a:lnTo>
                      <a:pt x="14348" y="16534"/>
                    </a:lnTo>
                    <a:lnTo>
                      <a:pt x="19089" y="8235"/>
                    </a:lnTo>
                    <a:lnTo>
                      <a:pt x="143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 rot="-5400000">
                <a:off x="-80456" y="3908064"/>
                <a:ext cx="312916" cy="269968"/>
              </a:xfrm>
              <a:custGeom>
                <a:rect b="b" l="l" r="r" t="t"/>
                <a:pathLst>
                  <a:path extrusionOk="0" h="16469" w="19089">
                    <a:moveTo>
                      <a:pt x="4742" y="1"/>
                    </a:moveTo>
                    <a:lnTo>
                      <a:pt x="1" y="8235"/>
                    </a:lnTo>
                    <a:lnTo>
                      <a:pt x="4742" y="16469"/>
                    </a:lnTo>
                    <a:lnTo>
                      <a:pt x="14288" y="16469"/>
                    </a:lnTo>
                    <a:lnTo>
                      <a:pt x="19089" y="8235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 rot="-5400000">
                <a:off x="214596" y="3907531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742" y="0"/>
                    </a:moveTo>
                    <a:lnTo>
                      <a:pt x="1" y="8234"/>
                    </a:lnTo>
                    <a:lnTo>
                      <a:pt x="4742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 rot="-5400000">
                <a:off x="-80456" y="3396767"/>
                <a:ext cx="312916" cy="269968"/>
              </a:xfrm>
              <a:custGeom>
                <a:rect b="b" l="l" r="r" t="t"/>
                <a:pathLst>
                  <a:path extrusionOk="0" h="16469" w="19089">
                    <a:moveTo>
                      <a:pt x="4806" y="1"/>
                    </a:moveTo>
                    <a:lnTo>
                      <a:pt x="1" y="8235"/>
                    </a:lnTo>
                    <a:lnTo>
                      <a:pt x="4806" y="16469"/>
                    </a:lnTo>
                    <a:lnTo>
                      <a:pt x="14288" y="16469"/>
                    </a:lnTo>
                    <a:lnTo>
                      <a:pt x="19089" y="8235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7"/>
              <p:cNvSpPr/>
              <p:nvPr/>
            </p:nvSpPr>
            <p:spPr>
              <a:xfrm rot="-5400000">
                <a:off x="178283" y="4611058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 rot="-5400000">
                <a:off x="233899" y="5033458"/>
                <a:ext cx="312933" cy="271034"/>
              </a:xfrm>
              <a:custGeom>
                <a:rect b="b" l="l" r="r" t="t"/>
                <a:pathLst>
                  <a:path extrusionOk="0" h="16534" w="19090">
                    <a:moveTo>
                      <a:pt x="4742" y="0"/>
                    </a:moveTo>
                    <a:lnTo>
                      <a:pt x="1" y="8234"/>
                    </a:lnTo>
                    <a:lnTo>
                      <a:pt x="4742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 rot="-5400000">
                <a:off x="803601" y="4418811"/>
                <a:ext cx="312933" cy="271050"/>
              </a:xfrm>
              <a:custGeom>
                <a:rect b="b" l="l" r="r" t="t"/>
                <a:pathLst>
                  <a:path extrusionOk="0" h="16535" w="19090">
                    <a:moveTo>
                      <a:pt x="4742" y="1"/>
                    </a:moveTo>
                    <a:lnTo>
                      <a:pt x="1" y="8300"/>
                    </a:lnTo>
                    <a:lnTo>
                      <a:pt x="4742" y="16534"/>
                    </a:lnTo>
                    <a:lnTo>
                      <a:pt x="14288" y="16534"/>
                    </a:lnTo>
                    <a:lnTo>
                      <a:pt x="1908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7"/>
              <p:cNvSpPr/>
              <p:nvPr/>
            </p:nvSpPr>
            <p:spPr>
              <a:xfrm rot="-5400000">
                <a:off x="361839" y="3140586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1"/>
                    </a:moveTo>
                    <a:lnTo>
                      <a:pt x="1" y="8235"/>
                    </a:lnTo>
                    <a:lnTo>
                      <a:pt x="4806" y="16534"/>
                    </a:lnTo>
                    <a:lnTo>
                      <a:pt x="14348" y="16534"/>
                    </a:lnTo>
                    <a:lnTo>
                      <a:pt x="19089" y="8235"/>
                    </a:lnTo>
                    <a:lnTo>
                      <a:pt x="1434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7"/>
              <p:cNvSpPr/>
              <p:nvPr/>
            </p:nvSpPr>
            <p:spPr>
              <a:xfrm rot="-5400000">
                <a:off x="214596" y="2884938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533"/>
                    </a:lnTo>
                    <a:lnTo>
                      <a:pt x="14348" y="16533"/>
                    </a:lnTo>
                    <a:lnTo>
                      <a:pt x="19089" y="8234"/>
                    </a:lnTo>
                    <a:lnTo>
                      <a:pt x="1434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 rot="-5400000">
                <a:off x="214596" y="3396234"/>
                <a:ext cx="312916" cy="271034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 rot="-5400000">
                <a:off x="-227699" y="3141119"/>
                <a:ext cx="312916" cy="269968"/>
              </a:xfrm>
              <a:custGeom>
                <a:rect b="b" l="l" r="r" t="t"/>
                <a:pathLst>
                  <a:path extrusionOk="0" h="16469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468"/>
                    </a:lnTo>
                    <a:lnTo>
                      <a:pt x="14348" y="16468"/>
                    </a:lnTo>
                    <a:lnTo>
                      <a:pt x="19089" y="8234"/>
                    </a:lnTo>
                    <a:lnTo>
                      <a:pt x="1434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5" name="Google Shape;295;p17"/>
            <p:cNvGrpSpPr/>
            <p:nvPr/>
          </p:nvGrpSpPr>
          <p:grpSpPr>
            <a:xfrm rot="-696">
              <a:off x="169576" y="-121861"/>
              <a:ext cx="1929403" cy="1026442"/>
              <a:chOff x="1489774" y="1713050"/>
              <a:chExt cx="3908048" cy="2079502"/>
            </a:xfrm>
          </p:grpSpPr>
          <p:sp>
            <p:nvSpPr>
              <p:cNvPr id="296" name="Google Shape;296;p17"/>
              <p:cNvSpPr/>
              <p:nvPr/>
            </p:nvSpPr>
            <p:spPr>
              <a:xfrm>
                <a:off x="1489774" y="3455720"/>
                <a:ext cx="390465" cy="336832"/>
              </a:xfrm>
              <a:custGeom>
                <a:rect b="b" l="l" r="r" t="t"/>
                <a:pathLst>
                  <a:path extrusionOk="0" h="16469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469"/>
                    </a:lnTo>
                    <a:lnTo>
                      <a:pt x="14288" y="16469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4920573" y="1859189"/>
                <a:ext cx="477250" cy="411750"/>
              </a:xfrm>
              <a:custGeom>
                <a:rect b="b" l="l" r="r" t="t"/>
                <a:pathLst>
                  <a:path extrusionOk="0" h="16470" w="19090">
                    <a:moveTo>
                      <a:pt x="4742" y="1"/>
                    </a:moveTo>
                    <a:lnTo>
                      <a:pt x="1" y="8235"/>
                    </a:lnTo>
                    <a:lnTo>
                      <a:pt x="4742" y="16469"/>
                    </a:lnTo>
                    <a:lnTo>
                      <a:pt x="14288" y="16469"/>
                    </a:lnTo>
                    <a:lnTo>
                      <a:pt x="19089" y="8235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4057943" y="2725201"/>
                <a:ext cx="477225" cy="411725"/>
              </a:xfrm>
              <a:custGeom>
                <a:rect b="b" l="l" r="r" t="t"/>
                <a:pathLst>
                  <a:path extrusionOk="0" h="16469" w="19089">
                    <a:moveTo>
                      <a:pt x="4806" y="1"/>
                    </a:moveTo>
                    <a:lnTo>
                      <a:pt x="1" y="8235"/>
                    </a:lnTo>
                    <a:lnTo>
                      <a:pt x="4806" y="16469"/>
                    </a:lnTo>
                    <a:lnTo>
                      <a:pt x="14348" y="16469"/>
                    </a:lnTo>
                    <a:lnTo>
                      <a:pt x="19089" y="8235"/>
                    </a:lnTo>
                    <a:lnTo>
                      <a:pt x="14348" y="1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3276700" y="2611300"/>
                <a:ext cx="477225" cy="413375"/>
              </a:xfrm>
              <a:custGeom>
                <a:rect b="b" l="l" r="r" t="t"/>
                <a:pathLst>
                  <a:path extrusionOk="0" h="16535" w="19089">
                    <a:moveTo>
                      <a:pt x="4806" y="1"/>
                    </a:moveTo>
                    <a:lnTo>
                      <a:pt x="1" y="8300"/>
                    </a:lnTo>
                    <a:lnTo>
                      <a:pt x="4806" y="16534"/>
                    </a:lnTo>
                    <a:lnTo>
                      <a:pt x="14288" y="16534"/>
                    </a:lnTo>
                    <a:lnTo>
                      <a:pt x="1908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2496950" y="2611300"/>
                <a:ext cx="477250" cy="413375"/>
              </a:xfrm>
              <a:custGeom>
                <a:rect b="b" l="l" r="r" t="t"/>
                <a:pathLst>
                  <a:path extrusionOk="0" h="16535" w="19090">
                    <a:moveTo>
                      <a:pt x="4742" y="1"/>
                    </a:moveTo>
                    <a:lnTo>
                      <a:pt x="1" y="8300"/>
                    </a:lnTo>
                    <a:lnTo>
                      <a:pt x="4742" y="16534"/>
                    </a:lnTo>
                    <a:lnTo>
                      <a:pt x="14288" y="16534"/>
                    </a:lnTo>
                    <a:lnTo>
                      <a:pt x="1908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2107075" y="2837500"/>
                <a:ext cx="477250" cy="411725"/>
              </a:xfrm>
              <a:custGeom>
                <a:rect b="b" l="l" r="r" t="t"/>
                <a:pathLst>
                  <a:path extrusionOk="0" h="16469" w="19090">
                    <a:moveTo>
                      <a:pt x="4742" y="1"/>
                    </a:moveTo>
                    <a:lnTo>
                      <a:pt x="1" y="8235"/>
                    </a:lnTo>
                    <a:lnTo>
                      <a:pt x="4742" y="16469"/>
                    </a:lnTo>
                    <a:lnTo>
                      <a:pt x="14288" y="16469"/>
                    </a:lnTo>
                    <a:lnTo>
                      <a:pt x="19089" y="8235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1717200" y="2611300"/>
                <a:ext cx="475750" cy="413375"/>
              </a:xfrm>
              <a:custGeom>
                <a:rect b="b" l="l" r="r" t="t"/>
                <a:pathLst>
                  <a:path extrusionOk="0" h="16535" w="19030">
                    <a:moveTo>
                      <a:pt x="4742" y="1"/>
                    </a:moveTo>
                    <a:lnTo>
                      <a:pt x="1" y="8300"/>
                    </a:lnTo>
                    <a:lnTo>
                      <a:pt x="4742" y="16534"/>
                    </a:lnTo>
                    <a:lnTo>
                      <a:pt x="14288" y="16534"/>
                    </a:lnTo>
                    <a:lnTo>
                      <a:pt x="1902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666575" y="2386750"/>
                <a:ext cx="477225" cy="413350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99"/>
                    </a:lnTo>
                    <a:lnTo>
                      <a:pt x="4806" y="16533"/>
                    </a:lnTo>
                    <a:lnTo>
                      <a:pt x="14288" y="16533"/>
                    </a:lnTo>
                    <a:lnTo>
                      <a:pt x="19089" y="8299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276700" y="2162175"/>
                <a:ext cx="477225" cy="413350"/>
              </a:xfrm>
              <a:custGeom>
                <a:rect b="b" l="l" r="r" t="t"/>
                <a:pathLst>
                  <a:path extrusionOk="0" h="16534" w="19089">
                    <a:moveTo>
                      <a:pt x="4806" y="1"/>
                    </a:moveTo>
                    <a:lnTo>
                      <a:pt x="1" y="8300"/>
                    </a:lnTo>
                    <a:lnTo>
                      <a:pt x="4806" y="16534"/>
                    </a:lnTo>
                    <a:lnTo>
                      <a:pt x="14288" y="16534"/>
                    </a:lnTo>
                    <a:lnTo>
                      <a:pt x="1908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8F8F8">
                  <a:alpha val="9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2886825" y="2386750"/>
                <a:ext cx="477225" cy="413350"/>
              </a:xfrm>
              <a:custGeom>
                <a:rect b="b" l="l" r="r" t="t"/>
                <a:pathLst>
                  <a:path extrusionOk="0" h="16534" w="19089">
                    <a:moveTo>
                      <a:pt x="4742" y="0"/>
                    </a:moveTo>
                    <a:lnTo>
                      <a:pt x="1" y="8299"/>
                    </a:lnTo>
                    <a:lnTo>
                      <a:pt x="4742" y="16533"/>
                    </a:lnTo>
                    <a:lnTo>
                      <a:pt x="14288" y="16533"/>
                    </a:lnTo>
                    <a:lnTo>
                      <a:pt x="19089" y="8299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276700" y="1713050"/>
                <a:ext cx="477225" cy="413350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2496950" y="1713050"/>
                <a:ext cx="477250" cy="413350"/>
              </a:xfrm>
              <a:custGeom>
                <a:rect b="b" l="l" r="r" t="t"/>
                <a:pathLst>
                  <a:path extrusionOk="0" h="16534" w="19090">
                    <a:moveTo>
                      <a:pt x="4742" y="0"/>
                    </a:moveTo>
                    <a:lnTo>
                      <a:pt x="1" y="8234"/>
                    </a:lnTo>
                    <a:lnTo>
                      <a:pt x="4742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7"/>
              <p:cNvSpPr/>
              <p:nvPr/>
            </p:nvSpPr>
            <p:spPr>
              <a:xfrm>
                <a:off x="2107034" y="2386713"/>
                <a:ext cx="477250" cy="413375"/>
              </a:xfrm>
              <a:custGeom>
                <a:rect b="b" l="l" r="r" t="t"/>
                <a:pathLst>
                  <a:path extrusionOk="0" h="16535" w="19090">
                    <a:moveTo>
                      <a:pt x="4742" y="1"/>
                    </a:moveTo>
                    <a:lnTo>
                      <a:pt x="1" y="8300"/>
                    </a:lnTo>
                    <a:lnTo>
                      <a:pt x="4742" y="16534"/>
                    </a:lnTo>
                    <a:lnTo>
                      <a:pt x="14288" y="16534"/>
                    </a:lnTo>
                    <a:lnTo>
                      <a:pt x="19089" y="8300"/>
                    </a:lnTo>
                    <a:lnTo>
                      <a:pt x="14288" y="1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4535195" y="2424561"/>
                <a:ext cx="477225" cy="413350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533"/>
                    </a:lnTo>
                    <a:lnTo>
                      <a:pt x="14348" y="16533"/>
                    </a:lnTo>
                    <a:lnTo>
                      <a:pt x="19089" y="8234"/>
                    </a:lnTo>
                    <a:lnTo>
                      <a:pt x="14348" y="0"/>
                    </a:lnTo>
                    <a:close/>
                  </a:path>
                </a:pathLst>
              </a:custGeom>
              <a:solidFill>
                <a:srgbClr val="F8F8F8">
                  <a:alpha val="7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955770" y="1937618"/>
                <a:ext cx="477225" cy="413350"/>
              </a:xfrm>
              <a:custGeom>
                <a:rect b="b" l="l" r="r" t="t"/>
                <a:pathLst>
                  <a:path extrusionOk="0" h="16534" w="19089">
                    <a:moveTo>
                      <a:pt x="4806" y="0"/>
                    </a:moveTo>
                    <a:lnTo>
                      <a:pt x="1" y="8234"/>
                    </a:lnTo>
                    <a:lnTo>
                      <a:pt x="4806" y="16533"/>
                    </a:lnTo>
                    <a:lnTo>
                      <a:pt x="14288" y="16533"/>
                    </a:lnTo>
                    <a:lnTo>
                      <a:pt x="19089" y="8234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rgbClr val="F8F8F8">
                  <a:alpha val="9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11" name="Google Shape;311;p17"/>
          <p:cNvPicPr preferRelativeResize="0"/>
          <p:nvPr/>
        </p:nvPicPr>
        <p:blipFill rotWithShape="1">
          <a:blip r:embed="rId2">
            <a:alphaModFix/>
          </a:blip>
          <a:srcRect b="27092" l="0" r="0" t="0"/>
          <a:stretch/>
        </p:blipFill>
        <p:spPr>
          <a:xfrm rot="5399901">
            <a:off x="-62310" y="224204"/>
            <a:ext cx="1037800" cy="75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ctrTitle"/>
          </p:nvPr>
        </p:nvSpPr>
        <p:spPr>
          <a:xfrm>
            <a:off x="307100" y="972575"/>
            <a:ext cx="86700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" sz="6000"/>
              <a:t>“Pair and Share”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173"/>
              <a:buNone/>
            </a:pPr>
            <a:r>
              <a:rPr lang="en" sz="5111"/>
              <a:t>Action Items and Debrief</a:t>
            </a:r>
            <a:endParaRPr sz="5111"/>
          </a:p>
        </p:txBody>
      </p:sp>
      <p:sp>
        <p:nvSpPr>
          <p:cNvPr id="317" name="Google Shape;317;p18"/>
          <p:cNvSpPr txBox="1"/>
          <p:nvPr>
            <p:ph idx="1" type="subTitle"/>
          </p:nvPr>
        </p:nvSpPr>
        <p:spPr>
          <a:xfrm>
            <a:off x="307102" y="2845475"/>
            <a:ext cx="76881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660"/>
              <a:t>Alison Gregory, Community Engagement Specialist, UCAR CPAESS</a:t>
            </a:r>
            <a:endParaRPr b="1" sz="166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b="1" lang="en" sz="1660"/>
              <a:t>Jen Vogt, EPIC Deputy Program Manager, NOAA WPO </a:t>
            </a:r>
            <a:endParaRPr b="1" sz="1660"/>
          </a:p>
        </p:txBody>
      </p:sp>
      <p:sp>
        <p:nvSpPr>
          <p:cNvPr id="318" name="Google Shape;318;p18"/>
          <p:cNvSpPr txBox="1"/>
          <p:nvPr>
            <p:ph idx="1" type="subTitle"/>
          </p:nvPr>
        </p:nvSpPr>
        <p:spPr>
          <a:xfrm>
            <a:off x="405827" y="4209025"/>
            <a:ext cx="7688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b="1" lang="en" sz="1660"/>
              <a:t>September 12, 2025</a:t>
            </a:r>
            <a:endParaRPr b="1" sz="16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graphicFrame>
        <p:nvGraphicFramePr>
          <p:cNvPr id="324" name="Google Shape;324;p19"/>
          <p:cNvGraphicFramePr/>
          <p:nvPr/>
        </p:nvGraphicFramePr>
        <p:xfrm>
          <a:off x="1303800" y="159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{A1E69E51-6381-4145-B9A5-3ADF91D53246}</a:tableStyleId>
              </a:tblPr>
              <a:tblGrid>
                <a:gridCol w="2189800"/>
                <a:gridCol w="4183375"/>
              </a:tblGrid>
              <a:tr h="422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2:00 - 2:15 pm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Partner Debrief</a:t>
                      </a:r>
                      <a:endParaRPr sz="1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2:15 - 2:35 pm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Stoplight</a:t>
                      </a:r>
                      <a:r>
                        <a:rPr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Hustle</a:t>
                      </a:r>
                      <a:endParaRPr sz="1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2:35 - 3:15 pm 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Around the World Brainstorm</a:t>
                      </a:r>
                      <a:endParaRPr sz="1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3:15 - 3:25 pm 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Partner Re-Debrief</a:t>
                      </a:r>
                      <a:endParaRPr sz="1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3:25 - 3:30 pm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Closing Summary</a:t>
                      </a:r>
                      <a:endParaRPr sz="1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 Debrief</a:t>
            </a:r>
            <a:endParaRPr/>
          </a:p>
        </p:txBody>
      </p:sp>
      <p:sp>
        <p:nvSpPr>
          <p:cNvPr id="330" name="Google Shape;330;p20"/>
          <p:cNvSpPr txBox="1"/>
          <p:nvPr>
            <p:ph idx="1" type="body"/>
          </p:nvPr>
        </p:nvSpPr>
        <p:spPr>
          <a:xfrm>
            <a:off x="1303800" y="1229200"/>
            <a:ext cx="7030500" cy="3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does “community engagement” in the modeling community look like to you?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does “equitable contribution” in the modeling community look </a:t>
            </a:r>
            <a:r>
              <a:rPr lang="en" sz="1800"/>
              <a:t>like to you</a:t>
            </a:r>
            <a:r>
              <a:rPr lang="en" sz="1800"/>
              <a:t>?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does “collaboration” in the modeling community look like to you?</a:t>
            </a:r>
            <a:endParaRPr sz="1800"/>
          </a:p>
        </p:txBody>
      </p:sp>
      <p:sp>
        <p:nvSpPr>
          <p:cNvPr id="331" name="Google Shape;331;p20"/>
          <p:cNvSpPr/>
          <p:nvPr/>
        </p:nvSpPr>
        <p:spPr>
          <a:xfrm rot="897803">
            <a:off x="7488559" y="270380"/>
            <a:ext cx="1281556" cy="1037408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10 minutes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to discuss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5 minutes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 read out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7325" y="1746075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Stoplight</a:t>
            </a:r>
            <a:r>
              <a:rPr lang="en"/>
              <a:t> Hustle</a:t>
            </a:r>
            <a:endParaRPr/>
          </a:p>
        </p:txBody>
      </p:sp>
      <p:sp>
        <p:nvSpPr>
          <p:cNvPr id="338" name="Google Shape;338;p21"/>
          <p:cNvSpPr txBox="1"/>
          <p:nvPr>
            <p:ph idx="1" type="body"/>
          </p:nvPr>
        </p:nvSpPr>
        <p:spPr>
          <a:xfrm>
            <a:off x="2142600" y="4107300"/>
            <a:ext cx="65838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729">
                <a:solidFill>
                  <a:srgbClr val="38761D"/>
                </a:solidFill>
              </a:rPr>
              <a:t>Activity we are already doing or could start doing today</a:t>
            </a:r>
            <a:endParaRPr b="1" sz="1729">
              <a:solidFill>
                <a:srgbClr val="38761D"/>
              </a:solidFill>
            </a:endParaRPr>
          </a:p>
        </p:txBody>
      </p:sp>
      <p:sp>
        <p:nvSpPr>
          <p:cNvPr id="339" name="Google Shape;339;p21"/>
          <p:cNvSpPr txBox="1"/>
          <p:nvPr>
            <p:ph idx="1" type="body"/>
          </p:nvPr>
        </p:nvSpPr>
        <p:spPr>
          <a:xfrm>
            <a:off x="1257575" y="1295175"/>
            <a:ext cx="57714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2200"/>
              <a:t>How will our </a:t>
            </a:r>
            <a:r>
              <a:rPr i="1" lang="en" sz="2200"/>
              <a:t>community</a:t>
            </a:r>
            <a:r>
              <a:rPr i="1" lang="en" sz="2200"/>
              <a:t> encourage engagement?</a:t>
            </a:r>
            <a:endParaRPr i="1" sz="2200"/>
          </a:p>
        </p:txBody>
      </p:sp>
      <p:sp>
        <p:nvSpPr>
          <p:cNvPr id="340" name="Google Shape;340;p21"/>
          <p:cNvSpPr txBox="1"/>
          <p:nvPr>
            <p:ph idx="1" type="body"/>
          </p:nvPr>
        </p:nvSpPr>
        <p:spPr>
          <a:xfrm>
            <a:off x="2142600" y="3328913"/>
            <a:ext cx="65838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829">
                <a:solidFill>
                  <a:schemeClr val="dk1"/>
                </a:solidFill>
              </a:rPr>
              <a:t>Somewhat difficult task, but definitely doable</a:t>
            </a:r>
            <a:endParaRPr b="1" sz="1829">
              <a:solidFill>
                <a:schemeClr val="dk1"/>
              </a:solidFill>
            </a:endParaRPr>
          </a:p>
        </p:txBody>
      </p:sp>
      <p:sp>
        <p:nvSpPr>
          <p:cNvPr id="341" name="Google Shape;341;p21"/>
          <p:cNvSpPr txBox="1"/>
          <p:nvPr>
            <p:ph idx="1" type="body"/>
          </p:nvPr>
        </p:nvSpPr>
        <p:spPr>
          <a:xfrm>
            <a:off x="2142600" y="2485200"/>
            <a:ext cx="65838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829">
                <a:solidFill>
                  <a:srgbClr val="990000"/>
                </a:solidFill>
              </a:rPr>
              <a:t>Don’t know how to do this, but wouldn’t it be awesome??</a:t>
            </a:r>
            <a:endParaRPr b="1" sz="1829">
              <a:solidFill>
                <a:srgbClr val="990000"/>
              </a:solidFill>
            </a:endParaRPr>
          </a:p>
        </p:txBody>
      </p:sp>
      <p:sp>
        <p:nvSpPr>
          <p:cNvPr id="342" name="Google Shape;342;p21"/>
          <p:cNvSpPr txBox="1"/>
          <p:nvPr>
            <p:ph idx="1" type="body"/>
          </p:nvPr>
        </p:nvSpPr>
        <p:spPr>
          <a:xfrm>
            <a:off x="1767400" y="2140100"/>
            <a:ext cx="15540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2029">
                <a:solidFill>
                  <a:srgbClr val="990000"/>
                </a:solidFill>
              </a:rPr>
              <a:t>HARD</a:t>
            </a:r>
            <a:endParaRPr b="1" sz="2029">
              <a:solidFill>
                <a:srgbClr val="990000"/>
              </a:solidFill>
            </a:endParaRPr>
          </a:p>
        </p:txBody>
      </p:sp>
      <p:sp>
        <p:nvSpPr>
          <p:cNvPr id="343" name="Google Shape;343;p21"/>
          <p:cNvSpPr txBox="1"/>
          <p:nvPr>
            <p:ph idx="1" type="body"/>
          </p:nvPr>
        </p:nvSpPr>
        <p:spPr>
          <a:xfrm>
            <a:off x="1767400" y="2959050"/>
            <a:ext cx="1449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2029">
                <a:solidFill>
                  <a:schemeClr val="dk1"/>
                </a:solidFill>
              </a:rPr>
              <a:t>MEDIUM</a:t>
            </a:r>
            <a:endParaRPr b="1" sz="2029">
              <a:solidFill>
                <a:schemeClr val="dk1"/>
              </a:solidFill>
            </a:endParaRPr>
          </a:p>
        </p:txBody>
      </p:sp>
      <p:sp>
        <p:nvSpPr>
          <p:cNvPr id="344" name="Google Shape;344;p21"/>
          <p:cNvSpPr txBox="1"/>
          <p:nvPr>
            <p:ph idx="1" type="body"/>
          </p:nvPr>
        </p:nvSpPr>
        <p:spPr>
          <a:xfrm>
            <a:off x="1767400" y="3842025"/>
            <a:ext cx="974400" cy="4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2029">
                <a:solidFill>
                  <a:srgbClr val="38761D"/>
                </a:solidFill>
              </a:rPr>
              <a:t>EASY</a:t>
            </a:r>
            <a:endParaRPr b="1" sz="2029">
              <a:solidFill>
                <a:srgbClr val="38761D"/>
              </a:solidFill>
            </a:endParaRPr>
          </a:p>
        </p:txBody>
      </p:sp>
      <p:sp>
        <p:nvSpPr>
          <p:cNvPr id="345" name="Google Shape;345;p21"/>
          <p:cNvSpPr/>
          <p:nvPr/>
        </p:nvSpPr>
        <p:spPr>
          <a:xfrm rot="-833009">
            <a:off x="7750795" y="145262"/>
            <a:ext cx="955206" cy="88259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21"/>
          <p:cNvSpPr txBox="1"/>
          <p:nvPr>
            <p:ph idx="1" type="body"/>
          </p:nvPr>
        </p:nvSpPr>
        <p:spPr>
          <a:xfrm>
            <a:off x="7381650" y="1157175"/>
            <a:ext cx="16935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700"/>
              <a:t>Use your stars to upvote!</a:t>
            </a:r>
            <a:endParaRPr b="1" i="1" sz="1700"/>
          </a:p>
        </p:txBody>
      </p:sp>
      <p:sp>
        <p:nvSpPr>
          <p:cNvPr id="347" name="Google Shape;347;p21"/>
          <p:cNvSpPr/>
          <p:nvPr/>
        </p:nvSpPr>
        <p:spPr>
          <a:xfrm rot="-833541">
            <a:off x="7463619" y="685500"/>
            <a:ext cx="463560" cy="44900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21"/>
          <p:cNvSpPr/>
          <p:nvPr/>
        </p:nvSpPr>
        <p:spPr>
          <a:xfrm rot="-831881">
            <a:off x="8612563" y="720492"/>
            <a:ext cx="534575" cy="55472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21"/>
          <p:cNvSpPr/>
          <p:nvPr/>
        </p:nvSpPr>
        <p:spPr>
          <a:xfrm rot="316693">
            <a:off x="5640354" y="314050"/>
            <a:ext cx="1281634" cy="1037269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15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 minutes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to hustle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5 minutes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 read out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round</a:t>
            </a:r>
            <a:r>
              <a:rPr lang="en"/>
              <a:t> the World Brainstorm</a:t>
            </a:r>
            <a:endParaRPr/>
          </a:p>
        </p:txBody>
      </p:sp>
      <p:sp>
        <p:nvSpPr>
          <p:cNvPr id="355" name="Google Shape;355;p22"/>
          <p:cNvSpPr txBox="1"/>
          <p:nvPr>
            <p:ph idx="1" type="body"/>
          </p:nvPr>
        </p:nvSpPr>
        <p:spPr>
          <a:xfrm>
            <a:off x="45550" y="1503425"/>
            <a:ext cx="8836500" cy="3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arenBoth"/>
            </a:pPr>
            <a:r>
              <a:rPr b="1" lang="en" sz="1900"/>
              <a:t>What should be the top priorities or challenges to address  of the new </a:t>
            </a:r>
            <a:r>
              <a:rPr b="1" i="1" lang="en" sz="1900"/>
              <a:t>Ad Hoc Community Modeling Committee</a:t>
            </a:r>
            <a:r>
              <a:rPr b="1" lang="en" sz="1900"/>
              <a:t>?</a:t>
            </a:r>
            <a:endParaRPr b="1"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AutoNum type="arabicParenBoth"/>
            </a:pPr>
            <a:r>
              <a:rPr b="1" lang="en" sz="1900"/>
              <a:t>What is your ideal UIFCW 2026?</a:t>
            </a:r>
            <a:endParaRPr b="1"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AutoNum type="arabicParenBoth"/>
            </a:pPr>
            <a:r>
              <a:rPr b="1" lang="en" sz="1900"/>
              <a:t>How could people better participate in the Working Groups and Cross-Cutting Teams?</a:t>
            </a:r>
            <a:endParaRPr b="1" sz="18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AutoNum type="arabicParenBoth"/>
            </a:pPr>
            <a:r>
              <a:rPr b="1" lang="en" sz="1900"/>
              <a:t>If there was one thing we could improve to ease use of the UFS, what would it be?</a:t>
            </a:r>
            <a:endParaRPr b="1" sz="1900"/>
          </a:p>
        </p:txBody>
      </p:sp>
      <p:sp>
        <p:nvSpPr>
          <p:cNvPr id="356" name="Google Shape;356;p22"/>
          <p:cNvSpPr txBox="1"/>
          <p:nvPr>
            <p:ph idx="1" type="body"/>
          </p:nvPr>
        </p:nvSpPr>
        <p:spPr>
          <a:xfrm>
            <a:off x="85150" y="973023"/>
            <a:ext cx="82473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2200"/>
              <a:t>Go to the question you are most interested in discussing,</a:t>
            </a:r>
            <a:endParaRPr i="1" sz="2200"/>
          </a:p>
        </p:txBody>
      </p:sp>
      <p:sp>
        <p:nvSpPr>
          <p:cNvPr id="357" name="Google Shape;357;p22"/>
          <p:cNvSpPr/>
          <p:nvPr/>
        </p:nvSpPr>
        <p:spPr>
          <a:xfrm rot="897803">
            <a:off x="7488559" y="270380"/>
            <a:ext cx="1281556" cy="1037408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8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 minutes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to discuss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8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 minutes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 read out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 Re-brief</a:t>
            </a:r>
            <a:endParaRPr/>
          </a:p>
        </p:txBody>
      </p:sp>
      <p:sp>
        <p:nvSpPr>
          <p:cNvPr id="363" name="Google Shape;363;p23"/>
          <p:cNvSpPr txBox="1"/>
          <p:nvPr>
            <p:ph idx="1" type="body"/>
          </p:nvPr>
        </p:nvSpPr>
        <p:spPr>
          <a:xfrm>
            <a:off x="1303800" y="1239925"/>
            <a:ext cx="7030500" cy="35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000000"/>
                </a:solidFill>
              </a:rPr>
              <a:t>What was your favorite and least favorite ideas you saw during this session?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000000"/>
                </a:solidFill>
              </a:rPr>
              <a:t>Has your perspective on engagement changed at all throughout this session?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000000"/>
                </a:solidFill>
              </a:rPr>
              <a:t>What is one action you will plan to take when you leave this workshop to improve engagement?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3"/>
          <p:cNvSpPr/>
          <p:nvPr/>
        </p:nvSpPr>
        <p:spPr>
          <a:xfrm rot="897803">
            <a:off x="7261884" y="281805"/>
            <a:ext cx="1281556" cy="1037408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10 minutes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to discuss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