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  <p:embeddedFont>
      <p:font typeface="Roboto Condense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Ln+fGNDDmxtx4urldSMGkeufq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MavenPro-bold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EPIC program has extended the strategic plan to a strategic implementation plan. We will demonstrate the success of the EPIC by delivering three high-level outcomes with detailed milestones. The three outcomes are 	</a:t>
            </a:r>
            <a:endParaRPr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chemeClr val="dk1"/>
                </a:solidFill>
              </a:rPr>
              <a:t>Community</a:t>
            </a:r>
            <a:r>
              <a:rPr lang="en">
                <a:solidFill>
                  <a:schemeClr val="dk1"/>
                </a:solidFill>
              </a:rPr>
              <a:t>: Nurture a representative and inclusive modeling community</a:t>
            </a:r>
            <a:endParaRPr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chemeClr val="dk1"/>
                </a:solidFill>
              </a:rPr>
              <a:t>Infrastructure</a:t>
            </a:r>
            <a:r>
              <a:rPr lang="en">
                <a:solidFill>
                  <a:schemeClr val="dk1"/>
                </a:solidFill>
              </a:rPr>
              <a:t>: Develop a publicly accessible end-to-end testing and development environment for the Unified Forecast System</a:t>
            </a:r>
            <a:endParaRPr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chemeClr val="dk1"/>
                </a:solidFill>
              </a:rPr>
              <a:t>Innovation</a:t>
            </a:r>
            <a:r>
              <a:rPr lang="en">
                <a:solidFill>
                  <a:schemeClr val="dk1"/>
                </a:solidFill>
              </a:rPr>
              <a:t>: Bring innovations to improve UFS forecast skill and computation performance via a public facing EPIC Dashboard</a:t>
            </a:r>
            <a:endParaRPr>
              <a:solidFill>
                <a:schemeClr val="dk1"/>
              </a:solidFill>
            </a:endParaRP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title="wave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8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7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12" name="Google Shape;112;p1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13" name="Google Shape;113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1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8" name="Google Shape;118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8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18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24" name="Google Shape;124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8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9" name="Google Shape;129;p1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33" name="Google Shape;133;p18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18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9" name="Google Shape;139;p18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18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44" name="Google Shape;144;p18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1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8" name="Google Shape;148;p18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8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54" name="Google Shape;154;p18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18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9" name="Google Shape;159;p18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8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64" name="Google Shape;164;p18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8" name="Google Shape;168;p18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1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73" name="Google Shape;173;p18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1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8" name="Google Shape;178;p18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18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84" name="Google Shape;184;p18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18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9" name="Google Shape;189;p18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93" name="Google Shape;193;p18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8" name="Google Shape;198;p18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8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04" name="Google Shape;204;p18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8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9" name="Google Shape;209;p18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8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1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13" name="Google Shape;213;p18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18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9" name="Google Shape;219;p18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8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24" name="Google Shape;224;p18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8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9" name="Google Shape;229;p18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Google Shape;232;p1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33" name="Google Shape;233;p18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" name="Google Shape;237;p18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9" name="Google Shape;23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/>
          <p:nvPr>
            <p:ph type="title"/>
          </p:nvPr>
        </p:nvSpPr>
        <p:spPr>
          <a:xfrm>
            <a:off x="361400" y="1330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1" type="body"/>
          </p:nvPr>
        </p:nvSpPr>
        <p:spPr>
          <a:xfrm>
            <a:off x="361400" y="1903625"/>
            <a:ext cx="85206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5" name="Google Shape;245;p20"/>
          <p:cNvSpPr txBox="1"/>
          <p:nvPr>
            <p:ph idx="12" type="sldNum"/>
          </p:nvPr>
        </p:nvSpPr>
        <p:spPr>
          <a:xfrm>
            <a:off x="1" y="4752775"/>
            <a:ext cx="3117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0"/>
          <p:cNvSpPr txBox="1"/>
          <p:nvPr>
            <p:ph idx="2" type="title"/>
          </p:nvPr>
        </p:nvSpPr>
        <p:spPr>
          <a:xfrm>
            <a:off x="1019750" y="4752775"/>
            <a:ext cx="78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47" name="Google Shape;247;p20"/>
          <p:cNvGrpSpPr/>
          <p:nvPr/>
        </p:nvGrpSpPr>
        <p:grpSpPr>
          <a:xfrm>
            <a:off x="355550" y="6025"/>
            <a:ext cx="8814471" cy="634075"/>
            <a:chOff x="355550" y="6025"/>
            <a:chExt cx="8814471" cy="634075"/>
          </a:xfrm>
        </p:grpSpPr>
        <p:pic>
          <p:nvPicPr>
            <p:cNvPr id="248" name="Google Shape;248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5550" y="6026"/>
              <a:ext cx="4623476" cy="634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0"/>
            <p:cNvPicPr preferRelativeResize="0"/>
            <p:nvPr/>
          </p:nvPicPr>
          <p:blipFill rotWithShape="1">
            <a:blip r:embed="rId2">
              <a:alphaModFix/>
            </a:blip>
            <a:srcRect b="0" l="48652" r="0" t="0"/>
            <a:stretch/>
          </p:blipFill>
          <p:spPr>
            <a:xfrm>
              <a:off x="4967200" y="6025"/>
              <a:ext cx="2374021" cy="63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0"/>
            <p:cNvSpPr/>
            <p:nvPr/>
          </p:nvSpPr>
          <p:spPr>
            <a:xfrm>
              <a:off x="4936175" y="480975"/>
              <a:ext cx="2373900" cy="159000"/>
            </a:xfrm>
            <a:prstGeom prst="rect">
              <a:avLst/>
            </a:prstGeom>
            <a:solidFill>
              <a:srgbClr val="0E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5054750" y="170375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5064225" y="142000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" name="Google Shape;253;p20"/>
            <p:cNvPicPr preferRelativeResize="0"/>
            <p:nvPr/>
          </p:nvPicPr>
          <p:blipFill rotWithShape="1">
            <a:blip r:embed="rId2">
              <a:alphaModFix/>
            </a:blip>
            <a:srcRect b="0" l="48652" r="0" t="0"/>
            <a:stretch/>
          </p:blipFill>
          <p:spPr>
            <a:xfrm>
              <a:off x="6796000" y="6025"/>
              <a:ext cx="2374021" cy="63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0"/>
            <p:cNvSpPr/>
            <p:nvPr/>
          </p:nvSpPr>
          <p:spPr>
            <a:xfrm>
              <a:off x="6764975" y="480975"/>
              <a:ext cx="2373900" cy="159000"/>
            </a:xfrm>
            <a:prstGeom prst="rect">
              <a:avLst/>
            </a:prstGeom>
            <a:solidFill>
              <a:srgbClr val="0E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6883550" y="170375"/>
              <a:ext cx="2035200" cy="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992" y="75510"/>
            <a:ext cx="26062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5542" y="75510"/>
            <a:ext cx="260625" cy="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0">
  <p:cSld name="SECTION_HEADER_10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0" name="Google Shape;2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idx="12" type="sldNum"/>
          </p:nvPr>
        </p:nvSpPr>
        <p:spPr>
          <a:xfrm>
            <a:off x="1" y="4752775"/>
            <a:ext cx="3117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2"/>
          <p:cNvSpPr txBox="1"/>
          <p:nvPr>
            <p:ph type="title"/>
          </p:nvPr>
        </p:nvSpPr>
        <p:spPr>
          <a:xfrm>
            <a:off x="1019750" y="4752775"/>
            <a:ext cx="781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64" name="Google Shape;2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550" y="6027"/>
            <a:ext cx="8788453" cy="120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330" y="4790022"/>
            <a:ext cx="26062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880" y="4790022"/>
            <a:ext cx="260625" cy="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SECTION_HEADER_8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2330" y="4790022"/>
            <a:ext cx="26062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80" y="4790022"/>
            <a:ext cx="260625" cy="2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10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10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26" name="Google Shape;26;p10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10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10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11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31" name="Google Shape;31;p1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2" name="Google Shape;32;p11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1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34;p11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5" name="Google Shape;35;p11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1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1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1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9" name="Google Shape;39;p11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1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1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" name="Google Shape;43;p11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44" name="Google Shape;44;p11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45" name="Google Shape;45;p11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1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oogle Shape;47;p11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48" name="Google Shape;48;p11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1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1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1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52" name="Google Shape;52;p11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1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1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1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11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57" name="Google Shape;57;p11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1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1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1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62;p11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2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2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71" name="Google Shape;71;p12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12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12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3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3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9" name="Google Shape;79;p13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4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4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8" name="Google Shape;88;p1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5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6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03" name="Google Shape;103;p1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1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1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"/>
          <p:cNvSpPr txBox="1"/>
          <p:nvPr>
            <p:ph type="ctrTitle"/>
          </p:nvPr>
        </p:nvSpPr>
        <p:spPr>
          <a:xfrm>
            <a:off x="758725" y="106553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/>
              <a:t>Debrief: Findings, Recommendations and Closing Statements</a:t>
            </a:r>
            <a:endParaRPr sz="2800"/>
          </a:p>
        </p:txBody>
      </p:sp>
      <p:sp>
        <p:nvSpPr>
          <p:cNvPr id="272" name="Google Shape;272;p1"/>
          <p:cNvSpPr txBox="1"/>
          <p:nvPr>
            <p:ph idx="1" type="subTitle"/>
          </p:nvPr>
        </p:nvSpPr>
        <p:spPr>
          <a:xfrm>
            <a:off x="824100" y="2938450"/>
            <a:ext cx="37479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/>
              <a:t>Session Chair:</a:t>
            </a:r>
            <a:r>
              <a:rPr lang="en" sz="1800"/>
              <a:t> Maoyi Huang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/>
              <a:t>Speakers: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/>
              <a:t>Keven Blackman, Kevin Garrett, Rowin Smith, Shuxia Zhang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"/>
          <p:cNvSpPr txBox="1"/>
          <p:nvPr>
            <p:ph type="title"/>
          </p:nvPr>
        </p:nvSpPr>
        <p:spPr>
          <a:xfrm>
            <a:off x="38882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Desired EPIC Outcomes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5100" y="740525"/>
            <a:ext cx="3983350" cy="39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"/>
          <p:cNvSpPr txBox="1"/>
          <p:nvPr/>
        </p:nvSpPr>
        <p:spPr>
          <a:xfrm>
            <a:off x="93125" y="4789250"/>
            <a:ext cx="34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2"/>
          <p:cNvGrpSpPr/>
          <p:nvPr/>
        </p:nvGrpSpPr>
        <p:grpSpPr>
          <a:xfrm>
            <a:off x="439725" y="780075"/>
            <a:ext cx="4675365" cy="3823630"/>
            <a:chOff x="742797" y="1135542"/>
            <a:chExt cx="8034653" cy="3457483"/>
          </a:xfrm>
        </p:grpSpPr>
        <p:sp>
          <p:nvSpPr>
            <p:cNvPr id="281" name="Google Shape;281;p2"/>
            <p:cNvSpPr/>
            <p:nvPr/>
          </p:nvSpPr>
          <p:spPr>
            <a:xfrm>
              <a:off x="873950" y="3711175"/>
              <a:ext cx="7681500" cy="825900"/>
            </a:xfrm>
            <a:prstGeom prst="rect">
              <a:avLst/>
            </a:prstGeom>
            <a:solidFill>
              <a:srgbClr val="EEEEEE"/>
            </a:solidFill>
            <a:ln cap="flat" cmpd="sng" w="76200">
              <a:solidFill>
                <a:srgbClr val="67A9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74000" y="2391325"/>
              <a:ext cx="7681500" cy="825900"/>
            </a:xfrm>
            <a:prstGeom prst="rect">
              <a:avLst/>
            </a:prstGeom>
            <a:solidFill>
              <a:srgbClr val="EEEEEE"/>
            </a:solidFill>
            <a:ln cap="flat" cmpd="sng" w="76200">
              <a:solidFill>
                <a:srgbClr val="88DA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73950" y="1286500"/>
              <a:ext cx="7681500" cy="758100"/>
            </a:xfrm>
            <a:prstGeom prst="rect">
              <a:avLst/>
            </a:prstGeom>
            <a:solidFill>
              <a:srgbClr val="EEEEEE"/>
            </a:solidFill>
            <a:ln cap="flat" cmpd="sng" w="76200">
              <a:solidFill>
                <a:srgbClr val="EF8A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 txBox="1"/>
            <p:nvPr/>
          </p:nvSpPr>
          <p:spPr>
            <a:xfrm>
              <a:off x="1464274" y="3799825"/>
              <a:ext cx="6255900" cy="7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sng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Innovation</a:t>
              </a:r>
              <a:r>
                <a:rPr b="1" i="0" lang="en" sz="1500" u="none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Bring innovations to improve UFS forecast skill and computation performance </a:t>
              </a:r>
              <a:endParaRPr b="1" i="0" sz="15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5" name="Google Shape;285;p2"/>
            <p:cNvSpPr txBox="1"/>
            <p:nvPr/>
          </p:nvSpPr>
          <p:spPr>
            <a:xfrm>
              <a:off x="2116775" y="1440400"/>
              <a:ext cx="63054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sng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Community</a:t>
              </a:r>
              <a:r>
                <a:rPr b="1" i="0" lang="en" sz="1500" u="none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Nurture a representative and unifying modeling community</a:t>
              </a:r>
              <a:endParaRPr b="1" i="0" sz="15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6" name="Google Shape;286;p2"/>
            <p:cNvSpPr txBox="1"/>
            <p:nvPr/>
          </p:nvSpPr>
          <p:spPr>
            <a:xfrm>
              <a:off x="2183450" y="2481025"/>
              <a:ext cx="6594000" cy="7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sng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Infrastructure</a:t>
              </a:r>
              <a:r>
                <a:rPr b="1" i="0" lang="en" sz="1500" u="none" cap="none" strike="noStrik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Develop a publicly accessible end-to-end testing and development environment for the Unified Forecast System</a:t>
              </a:r>
              <a:endParaRPr b="1" i="0" sz="15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2797" y="1135542"/>
              <a:ext cx="625200" cy="4341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" sz="2100" u="none" cap="none" strike="noStrik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b="1" i="0" sz="21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2797" y="3623832"/>
              <a:ext cx="625200" cy="4341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" sz="2200" u="none" cap="none" strike="noStrik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b="1" i="0" sz="2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grpSp>
          <p:nvGrpSpPr>
            <p:cNvPr id="289" name="Google Shape;289;p2"/>
            <p:cNvGrpSpPr/>
            <p:nvPr/>
          </p:nvGrpSpPr>
          <p:grpSpPr>
            <a:xfrm>
              <a:off x="1221028" y="1335375"/>
              <a:ext cx="776994" cy="648514"/>
              <a:chOff x="1308024" y="2413975"/>
              <a:chExt cx="360253" cy="357111"/>
            </a:xfrm>
          </p:grpSpPr>
          <p:sp>
            <p:nvSpPr>
              <p:cNvPr id="290" name="Google Shape;290;p2"/>
              <p:cNvSpPr/>
              <p:nvPr/>
            </p:nvSpPr>
            <p:spPr>
              <a:xfrm>
                <a:off x="1403939" y="2569173"/>
                <a:ext cx="212622" cy="201913"/>
              </a:xfrm>
              <a:custGeom>
                <a:rect b="b" l="l" r="r" t="t"/>
                <a:pathLst>
                  <a:path extrusionOk="0" h="7711" w="8120">
                    <a:moveTo>
                      <a:pt x="6078" y="0"/>
                    </a:moveTo>
                    <a:lnTo>
                      <a:pt x="5257" y="830"/>
                    </a:lnTo>
                    <a:cubicBezTo>
                      <a:pt x="5210" y="878"/>
                      <a:pt x="5162" y="916"/>
                      <a:pt x="5114" y="954"/>
                    </a:cubicBezTo>
                    <a:cubicBezTo>
                      <a:pt x="4924" y="1093"/>
                      <a:pt x="4686" y="1176"/>
                      <a:pt x="4437" y="1176"/>
                    </a:cubicBezTo>
                    <a:cubicBezTo>
                      <a:pt x="4412" y="1176"/>
                      <a:pt x="4386" y="1175"/>
                      <a:pt x="4360" y="1174"/>
                    </a:cubicBezTo>
                    <a:cubicBezTo>
                      <a:pt x="3702" y="1135"/>
                      <a:pt x="2605" y="1059"/>
                      <a:pt x="2147" y="916"/>
                    </a:cubicBezTo>
                    <a:cubicBezTo>
                      <a:pt x="2142" y="915"/>
                      <a:pt x="2137" y="914"/>
                      <a:pt x="2132" y="914"/>
                    </a:cubicBezTo>
                    <a:cubicBezTo>
                      <a:pt x="2035" y="914"/>
                      <a:pt x="1880" y="1155"/>
                      <a:pt x="1880" y="1155"/>
                    </a:cubicBezTo>
                    <a:cubicBezTo>
                      <a:pt x="1804" y="1431"/>
                      <a:pt x="1918" y="1727"/>
                      <a:pt x="2176" y="1870"/>
                    </a:cubicBezTo>
                    <a:lnTo>
                      <a:pt x="3311" y="2328"/>
                    </a:lnTo>
                    <a:lnTo>
                      <a:pt x="697" y="4932"/>
                    </a:lnTo>
                    <a:lnTo>
                      <a:pt x="172" y="5467"/>
                    </a:lnTo>
                    <a:cubicBezTo>
                      <a:pt x="1" y="5629"/>
                      <a:pt x="1" y="5896"/>
                      <a:pt x="172" y="6058"/>
                    </a:cubicBezTo>
                    <a:lnTo>
                      <a:pt x="201" y="6096"/>
                    </a:lnTo>
                    <a:cubicBezTo>
                      <a:pt x="282" y="6177"/>
                      <a:pt x="389" y="6218"/>
                      <a:pt x="498" y="6218"/>
                    </a:cubicBezTo>
                    <a:cubicBezTo>
                      <a:pt x="607" y="6218"/>
                      <a:pt x="716" y="6177"/>
                      <a:pt x="802" y="6096"/>
                    </a:cubicBezTo>
                    <a:lnTo>
                      <a:pt x="892" y="5998"/>
                    </a:lnTo>
                    <a:lnTo>
                      <a:pt x="892" y="5998"/>
                    </a:lnTo>
                    <a:cubicBezTo>
                      <a:pt x="888" y="6004"/>
                      <a:pt x="883" y="6011"/>
                      <a:pt x="878" y="6020"/>
                    </a:cubicBezTo>
                    <a:cubicBezTo>
                      <a:pt x="745" y="6182"/>
                      <a:pt x="754" y="6411"/>
                      <a:pt x="907" y="6564"/>
                    </a:cubicBezTo>
                    <a:lnTo>
                      <a:pt x="955" y="6611"/>
                    </a:lnTo>
                    <a:cubicBezTo>
                      <a:pt x="1031" y="6688"/>
                      <a:pt x="1136" y="6726"/>
                      <a:pt x="1241" y="6726"/>
                    </a:cubicBezTo>
                    <a:cubicBezTo>
                      <a:pt x="1346" y="6726"/>
                      <a:pt x="1451" y="6688"/>
                      <a:pt x="1527" y="6611"/>
                    </a:cubicBezTo>
                    <a:lnTo>
                      <a:pt x="1613" y="6526"/>
                    </a:lnTo>
                    <a:lnTo>
                      <a:pt x="1594" y="6554"/>
                    </a:lnTo>
                    <a:cubicBezTo>
                      <a:pt x="1460" y="6707"/>
                      <a:pt x="1470" y="6945"/>
                      <a:pt x="1613" y="7088"/>
                    </a:cubicBezTo>
                    <a:lnTo>
                      <a:pt x="1670" y="7146"/>
                    </a:lnTo>
                    <a:cubicBezTo>
                      <a:pt x="1747" y="7227"/>
                      <a:pt x="1849" y="7267"/>
                      <a:pt x="1953" y="7267"/>
                    </a:cubicBezTo>
                    <a:cubicBezTo>
                      <a:pt x="2057" y="7267"/>
                      <a:pt x="2162" y="7227"/>
                      <a:pt x="2243" y="7146"/>
                    </a:cubicBezTo>
                    <a:lnTo>
                      <a:pt x="2386" y="7003"/>
                    </a:lnTo>
                    <a:lnTo>
                      <a:pt x="2386" y="7003"/>
                    </a:lnTo>
                    <a:cubicBezTo>
                      <a:pt x="2262" y="7155"/>
                      <a:pt x="2271" y="7384"/>
                      <a:pt x="2414" y="7518"/>
                    </a:cubicBezTo>
                    <a:lnTo>
                      <a:pt x="2491" y="7604"/>
                    </a:lnTo>
                    <a:cubicBezTo>
                      <a:pt x="2562" y="7675"/>
                      <a:pt x="2660" y="7711"/>
                      <a:pt x="2759" y="7711"/>
                    </a:cubicBezTo>
                    <a:cubicBezTo>
                      <a:pt x="2858" y="7711"/>
                      <a:pt x="2958" y="7675"/>
                      <a:pt x="3034" y="7604"/>
                    </a:cubicBezTo>
                    <a:lnTo>
                      <a:pt x="3206" y="7432"/>
                    </a:lnTo>
                    <a:lnTo>
                      <a:pt x="6087" y="4541"/>
                    </a:lnTo>
                    <a:lnTo>
                      <a:pt x="6717" y="3912"/>
                    </a:lnTo>
                    <a:cubicBezTo>
                      <a:pt x="6870" y="3759"/>
                      <a:pt x="6965" y="3559"/>
                      <a:pt x="6974" y="3349"/>
                    </a:cubicBezTo>
                    <a:cubicBezTo>
                      <a:pt x="6984" y="3244"/>
                      <a:pt x="7022" y="3148"/>
                      <a:pt x="7098" y="3072"/>
                    </a:cubicBezTo>
                    <a:lnTo>
                      <a:pt x="8119" y="2051"/>
                    </a:lnTo>
                    <a:lnTo>
                      <a:pt x="6078" y="0"/>
                    </a:lnTo>
                    <a:close/>
                  </a:path>
                </a:pathLst>
              </a:custGeom>
              <a:solidFill>
                <a:srgbClr val="FFC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422426" y="2593080"/>
                <a:ext cx="140928" cy="170700"/>
              </a:xfrm>
              <a:custGeom>
                <a:rect b="b" l="l" r="r" t="t"/>
                <a:pathLst>
                  <a:path extrusionOk="0" h="6519" w="5382">
                    <a:moveTo>
                      <a:pt x="1426" y="1"/>
                    </a:moveTo>
                    <a:cubicBezTo>
                      <a:pt x="1329" y="1"/>
                      <a:pt x="1174" y="242"/>
                      <a:pt x="1174" y="242"/>
                    </a:cubicBezTo>
                    <a:cubicBezTo>
                      <a:pt x="1098" y="518"/>
                      <a:pt x="1212" y="814"/>
                      <a:pt x="1470" y="957"/>
                    </a:cubicBezTo>
                    <a:lnTo>
                      <a:pt x="2605" y="1415"/>
                    </a:lnTo>
                    <a:lnTo>
                      <a:pt x="1" y="4019"/>
                    </a:lnTo>
                    <a:lnTo>
                      <a:pt x="2491" y="6519"/>
                    </a:lnTo>
                    <a:lnTo>
                      <a:pt x="5381" y="3628"/>
                    </a:lnTo>
                    <a:lnTo>
                      <a:pt x="2910" y="1148"/>
                    </a:lnTo>
                    <a:lnTo>
                      <a:pt x="3674" y="833"/>
                    </a:lnTo>
                    <a:lnTo>
                      <a:pt x="3693" y="823"/>
                    </a:lnTo>
                    <a:cubicBezTo>
                      <a:pt x="3931" y="690"/>
                      <a:pt x="4093" y="461"/>
                      <a:pt x="4131" y="184"/>
                    </a:cubicBezTo>
                    <a:lnTo>
                      <a:pt x="4131" y="184"/>
                    </a:lnTo>
                    <a:cubicBezTo>
                      <a:pt x="3998" y="234"/>
                      <a:pt x="3858" y="262"/>
                      <a:pt x="3716" y="262"/>
                    </a:cubicBezTo>
                    <a:cubicBezTo>
                      <a:pt x="3696" y="262"/>
                      <a:pt x="3675" y="262"/>
                      <a:pt x="3654" y="261"/>
                    </a:cubicBezTo>
                    <a:cubicBezTo>
                      <a:pt x="2996" y="222"/>
                      <a:pt x="1899" y="146"/>
                      <a:pt x="1441" y="3"/>
                    </a:cubicBezTo>
                    <a:cubicBezTo>
                      <a:pt x="1436" y="2"/>
                      <a:pt x="1431" y="1"/>
                      <a:pt x="1426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464139" y="2613138"/>
                <a:ext cx="152161" cy="157896"/>
              </a:xfrm>
              <a:custGeom>
                <a:rect b="b" l="l" r="r" t="t"/>
                <a:pathLst>
                  <a:path extrusionOk="0" h="6030" w="5811">
                    <a:moveTo>
                      <a:pt x="5448" y="0"/>
                    </a:moveTo>
                    <a:lnTo>
                      <a:pt x="4418" y="1021"/>
                    </a:lnTo>
                    <a:cubicBezTo>
                      <a:pt x="4351" y="1097"/>
                      <a:pt x="4303" y="1193"/>
                      <a:pt x="4303" y="1298"/>
                    </a:cubicBezTo>
                    <a:cubicBezTo>
                      <a:pt x="4284" y="1508"/>
                      <a:pt x="4198" y="1708"/>
                      <a:pt x="4046" y="1861"/>
                    </a:cubicBezTo>
                    <a:lnTo>
                      <a:pt x="363" y="5552"/>
                    </a:lnTo>
                    <a:cubicBezTo>
                      <a:pt x="289" y="5619"/>
                      <a:pt x="192" y="5657"/>
                      <a:pt x="89" y="5657"/>
                    </a:cubicBezTo>
                    <a:cubicBezTo>
                      <a:pt x="60" y="5657"/>
                      <a:pt x="30" y="5654"/>
                      <a:pt x="1" y="5648"/>
                    </a:cubicBezTo>
                    <a:lnTo>
                      <a:pt x="1" y="5648"/>
                    </a:lnTo>
                    <a:cubicBezTo>
                      <a:pt x="20" y="5724"/>
                      <a:pt x="58" y="5781"/>
                      <a:pt x="106" y="5839"/>
                    </a:cubicBezTo>
                    <a:lnTo>
                      <a:pt x="182" y="5915"/>
                    </a:lnTo>
                    <a:cubicBezTo>
                      <a:pt x="258" y="5991"/>
                      <a:pt x="359" y="6029"/>
                      <a:pt x="458" y="6029"/>
                    </a:cubicBezTo>
                    <a:cubicBezTo>
                      <a:pt x="557" y="6029"/>
                      <a:pt x="654" y="5991"/>
                      <a:pt x="726" y="5915"/>
                    </a:cubicBezTo>
                    <a:lnTo>
                      <a:pt x="4418" y="2233"/>
                    </a:lnTo>
                    <a:cubicBezTo>
                      <a:pt x="4561" y="2080"/>
                      <a:pt x="4656" y="1880"/>
                      <a:pt x="4675" y="1660"/>
                    </a:cubicBezTo>
                    <a:cubicBezTo>
                      <a:pt x="4675" y="1565"/>
                      <a:pt x="4723" y="1460"/>
                      <a:pt x="4790" y="1393"/>
                    </a:cubicBezTo>
                    <a:lnTo>
                      <a:pt x="5811" y="372"/>
                    </a:lnTo>
                    <a:lnTo>
                      <a:pt x="544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537850" y="2569671"/>
                <a:ext cx="78712" cy="78215"/>
              </a:xfrm>
              <a:custGeom>
                <a:rect b="b" l="l" r="r" t="t"/>
                <a:pathLst>
                  <a:path extrusionOk="0" h="2987" w="3006">
                    <a:moveTo>
                      <a:pt x="964" y="0"/>
                    </a:moveTo>
                    <a:lnTo>
                      <a:pt x="143" y="821"/>
                    </a:lnTo>
                    <a:cubicBezTo>
                      <a:pt x="96" y="868"/>
                      <a:pt x="48" y="907"/>
                      <a:pt x="0" y="945"/>
                    </a:cubicBezTo>
                    <a:lnTo>
                      <a:pt x="2051" y="2986"/>
                    </a:lnTo>
                    <a:lnTo>
                      <a:pt x="3005" y="2032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548088" y="2554667"/>
                <a:ext cx="83216" cy="82666"/>
              </a:xfrm>
              <a:custGeom>
                <a:rect b="b" l="l" r="r" t="t"/>
                <a:pathLst>
                  <a:path extrusionOk="0" h="3157" w="3178">
                    <a:moveTo>
                      <a:pt x="830" y="1"/>
                    </a:moveTo>
                    <a:lnTo>
                      <a:pt x="86" y="745"/>
                    </a:lnTo>
                    <a:cubicBezTo>
                      <a:pt x="0" y="831"/>
                      <a:pt x="0" y="974"/>
                      <a:pt x="86" y="1060"/>
                    </a:cubicBezTo>
                    <a:lnTo>
                      <a:pt x="2118" y="3092"/>
                    </a:lnTo>
                    <a:cubicBezTo>
                      <a:pt x="2161" y="3135"/>
                      <a:pt x="2218" y="3156"/>
                      <a:pt x="2276" y="3156"/>
                    </a:cubicBezTo>
                    <a:cubicBezTo>
                      <a:pt x="2333" y="3156"/>
                      <a:pt x="2390" y="3135"/>
                      <a:pt x="2433" y="3092"/>
                    </a:cubicBezTo>
                    <a:lnTo>
                      <a:pt x="3177" y="2348"/>
                    </a:lnTo>
                    <a:lnTo>
                      <a:pt x="83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1594802" y="2603397"/>
                <a:ext cx="36502" cy="33936"/>
              </a:xfrm>
              <a:custGeom>
                <a:rect b="b" l="l" r="r" t="t"/>
                <a:pathLst>
                  <a:path extrusionOk="0" h="1296" w="1394">
                    <a:moveTo>
                      <a:pt x="907" y="0"/>
                    </a:moveTo>
                    <a:lnTo>
                      <a:pt x="0" y="897"/>
                    </a:lnTo>
                    <a:lnTo>
                      <a:pt x="334" y="1231"/>
                    </a:lnTo>
                    <a:cubicBezTo>
                      <a:pt x="377" y="1274"/>
                      <a:pt x="434" y="1295"/>
                      <a:pt x="492" y="1295"/>
                    </a:cubicBezTo>
                    <a:cubicBezTo>
                      <a:pt x="549" y="1295"/>
                      <a:pt x="606" y="1274"/>
                      <a:pt x="649" y="1231"/>
                    </a:cubicBezTo>
                    <a:lnTo>
                      <a:pt x="1393" y="487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AEBF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566810" y="2518531"/>
                <a:ext cx="101205" cy="99817"/>
              </a:xfrm>
              <a:custGeom>
                <a:rect b="b" l="l" r="r" t="t"/>
                <a:pathLst>
                  <a:path extrusionOk="0" h="3812" w="3865">
                    <a:moveTo>
                      <a:pt x="1357" y="0"/>
                    </a:moveTo>
                    <a:cubicBezTo>
                      <a:pt x="1301" y="0"/>
                      <a:pt x="1246" y="21"/>
                      <a:pt x="1203" y="64"/>
                    </a:cubicBezTo>
                    <a:lnTo>
                      <a:pt x="96" y="1171"/>
                    </a:lnTo>
                    <a:cubicBezTo>
                      <a:pt x="1" y="1257"/>
                      <a:pt x="1" y="1400"/>
                      <a:pt x="96" y="1486"/>
                    </a:cubicBezTo>
                    <a:lnTo>
                      <a:pt x="2357" y="3747"/>
                    </a:lnTo>
                    <a:cubicBezTo>
                      <a:pt x="2400" y="3790"/>
                      <a:pt x="2457" y="3811"/>
                      <a:pt x="2515" y="3811"/>
                    </a:cubicBezTo>
                    <a:cubicBezTo>
                      <a:pt x="2572" y="3811"/>
                      <a:pt x="2629" y="3790"/>
                      <a:pt x="2672" y="3747"/>
                    </a:cubicBezTo>
                    <a:lnTo>
                      <a:pt x="3779" y="2640"/>
                    </a:lnTo>
                    <a:cubicBezTo>
                      <a:pt x="3864" y="2554"/>
                      <a:pt x="3864" y="2411"/>
                      <a:pt x="3779" y="2325"/>
                    </a:cubicBezTo>
                    <a:lnTo>
                      <a:pt x="1518" y="64"/>
                    </a:lnTo>
                    <a:cubicBezTo>
                      <a:pt x="1470" y="21"/>
                      <a:pt x="1413" y="0"/>
                      <a:pt x="1357" y="0"/>
                    </a:cubicBezTo>
                    <a:close/>
                  </a:path>
                </a:pathLst>
              </a:custGeom>
              <a:solidFill>
                <a:srgbClr val="0030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616771" y="2567654"/>
                <a:ext cx="51506" cy="50930"/>
              </a:xfrm>
              <a:custGeom>
                <a:rect b="b" l="l" r="r" t="t"/>
                <a:pathLst>
                  <a:path extrusionOk="0" h="1945" w="1967">
                    <a:moveTo>
                      <a:pt x="1422" y="1"/>
                    </a:moveTo>
                    <a:lnTo>
                      <a:pt x="1" y="1422"/>
                    </a:lnTo>
                    <a:lnTo>
                      <a:pt x="459" y="1880"/>
                    </a:lnTo>
                    <a:cubicBezTo>
                      <a:pt x="502" y="1923"/>
                      <a:pt x="559" y="1945"/>
                      <a:pt x="616" y="1945"/>
                    </a:cubicBezTo>
                    <a:cubicBezTo>
                      <a:pt x="673" y="1945"/>
                      <a:pt x="731" y="1923"/>
                      <a:pt x="774" y="1880"/>
                    </a:cubicBezTo>
                    <a:lnTo>
                      <a:pt x="1880" y="774"/>
                    </a:lnTo>
                    <a:cubicBezTo>
                      <a:pt x="1966" y="688"/>
                      <a:pt x="1966" y="545"/>
                      <a:pt x="1880" y="459"/>
                    </a:cubicBez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0030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409203" y="2654379"/>
                <a:ext cx="84237" cy="77612"/>
              </a:xfrm>
              <a:custGeom>
                <a:rect b="b" l="l" r="r" t="t"/>
                <a:pathLst>
                  <a:path extrusionOk="0" h="2964" w="3217">
                    <a:moveTo>
                      <a:pt x="2913" y="1"/>
                    </a:moveTo>
                    <a:cubicBezTo>
                      <a:pt x="2864" y="1"/>
                      <a:pt x="2813" y="20"/>
                      <a:pt x="2767" y="66"/>
                    </a:cubicBezTo>
                    <a:lnTo>
                      <a:pt x="0" y="2842"/>
                    </a:lnTo>
                    <a:cubicBezTo>
                      <a:pt x="81" y="2923"/>
                      <a:pt x="188" y="2964"/>
                      <a:pt x="296" y="2964"/>
                    </a:cubicBezTo>
                    <a:cubicBezTo>
                      <a:pt x="403" y="2964"/>
                      <a:pt x="510" y="2923"/>
                      <a:pt x="592" y="2842"/>
                    </a:cubicBezTo>
                    <a:lnTo>
                      <a:pt x="706" y="2728"/>
                    </a:lnTo>
                    <a:lnTo>
                      <a:pt x="3072" y="362"/>
                    </a:lnTo>
                    <a:lnTo>
                      <a:pt x="3062" y="362"/>
                    </a:lnTo>
                    <a:cubicBezTo>
                      <a:pt x="3217" y="215"/>
                      <a:pt x="3077" y="1"/>
                      <a:pt x="2913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1428422" y="2665351"/>
                <a:ext cx="86987" cy="80152"/>
              </a:xfrm>
              <a:custGeom>
                <a:rect b="b" l="l" r="r" t="t"/>
                <a:pathLst>
                  <a:path extrusionOk="0" h="3061" w="3322">
                    <a:moveTo>
                      <a:pt x="3021" y="0"/>
                    </a:moveTo>
                    <a:cubicBezTo>
                      <a:pt x="2972" y="0"/>
                      <a:pt x="2919" y="20"/>
                      <a:pt x="2872" y="67"/>
                    </a:cubicBezTo>
                    <a:lnTo>
                      <a:pt x="1" y="2929"/>
                    </a:lnTo>
                    <a:lnTo>
                      <a:pt x="10" y="2938"/>
                    </a:lnTo>
                    <a:cubicBezTo>
                      <a:pt x="91" y="3019"/>
                      <a:pt x="196" y="3060"/>
                      <a:pt x="301" y="3060"/>
                    </a:cubicBezTo>
                    <a:cubicBezTo>
                      <a:pt x="406" y="3060"/>
                      <a:pt x="511" y="3019"/>
                      <a:pt x="592" y="2938"/>
                    </a:cubicBezTo>
                    <a:lnTo>
                      <a:pt x="678" y="2853"/>
                    </a:lnTo>
                    <a:lnTo>
                      <a:pt x="3168" y="363"/>
                    </a:lnTo>
                    <a:cubicBezTo>
                      <a:pt x="3321" y="209"/>
                      <a:pt x="3184" y="0"/>
                      <a:pt x="302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1447171" y="2687084"/>
                <a:ext cx="78974" cy="72218"/>
              </a:xfrm>
              <a:custGeom>
                <a:rect b="b" l="l" r="r" t="t"/>
                <a:pathLst>
                  <a:path extrusionOk="0" h="2758" w="3016">
                    <a:moveTo>
                      <a:pt x="2716" y="0"/>
                    </a:moveTo>
                    <a:cubicBezTo>
                      <a:pt x="2666" y="0"/>
                      <a:pt x="2613" y="20"/>
                      <a:pt x="2566" y="67"/>
                    </a:cubicBezTo>
                    <a:lnTo>
                      <a:pt x="0" y="2633"/>
                    </a:lnTo>
                    <a:lnTo>
                      <a:pt x="10" y="2643"/>
                    </a:lnTo>
                    <a:cubicBezTo>
                      <a:pt x="91" y="2719"/>
                      <a:pt x="196" y="2757"/>
                      <a:pt x="299" y="2757"/>
                    </a:cubicBezTo>
                    <a:cubicBezTo>
                      <a:pt x="403" y="2757"/>
                      <a:pt x="506" y="2719"/>
                      <a:pt x="582" y="2643"/>
                    </a:cubicBezTo>
                    <a:lnTo>
                      <a:pt x="754" y="2471"/>
                    </a:lnTo>
                    <a:lnTo>
                      <a:pt x="2862" y="363"/>
                    </a:lnTo>
                    <a:cubicBezTo>
                      <a:pt x="3015" y="209"/>
                      <a:pt x="2878" y="0"/>
                      <a:pt x="2716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482756" y="2624502"/>
                <a:ext cx="64101" cy="60095"/>
              </a:xfrm>
              <a:custGeom>
                <a:rect b="b" l="l" r="r" t="t"/>
                <a:pathLst>
                  <a:path extrusionOk="0" h="2295" w="2448">
                    <a:moveTo>
                      <a:pt x="309" y="1"/>
                    </a:moveTo>
                    <a:cubicBezTo>
                      <a:pt x="144" y="1"/>
                      <a:pt x="1" y="213"/>
                      <a:pt x="148" y="368"/>
                    </a:cubicBezTo>
                    <a:lnTo>
                      <a:pt x="2028" y="2237"/>
                    </a:lnTo>
                    <a:cubicBezTo>
                      <a:pt x="2066" y="2276"/>
                      <a:pt x="2114" y="2295"/>
                      <a:pt x="2171" y="2295"/>
                    </a:cubicBezTo>
                    <a:cubicBezTo>
                      <a:pt x="2362" y="2295"/>
                      <a:pt x="2448" y="2066"/>
                      <a:pt x="2324" y="1942"/>
                    </a:cubicBezTo>
                    <a:lnTo>
                      <a:pt x="454" y="62"/>
                    </a:lnTo>
                    <a:cubicBezTo>
                      <a:pt x="408" y="19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1354459" y="2548628"/>
                <a:ext cx="212360" cy="201363"/>
              </a:xfrm>
              <a:custGeom>
                <a:rect b="b" l="l" r="r" t="t"/>
                <a:pathLst>
                  <a:path extrusionOk="0" h="7690" w="8110">
                    <a:moveTo>
                      <a:pt x="2042" y="1"/>
                    </a:moveTo>
                    <a:lnTo>
                      <a:pt x="0" y="2033"/>
                    </a:lnTo>
                    <a:lnTo>
                      <a:pt x="1021" y="3054"/>
                    </a:lnTo>
                    <a:cubicBezTo>
                      <a:pt x="1059" y="3092"/>
                      <a:pt x="1088" y="3130"/>
                      <a:pt x="1107" y="3178"/>
                    </a:cubicBezTo>
                    <a:cubicBezTo>
                      <a:pt x="1135" y="3225"/>
                      <a:pt x="1145" y="3283"/>
                      <a:pt x="1145" y="3330"/>
                    </a:cubicBezTo>
                    <a:cubicBezTo>
                      <a:pt x="1164" y="3540"/>
                      <a:pt x="1259" y="3740"/>
                      <a:pt x="1403" y="3893"/>
                    </a:cubicBezTo>
                    <a:lnTo>
                      <a:pt x="5095" y="7575"/>
                    </a:lnTo>
                    <a:cubicBezTo>
                      <a:pt x="5166" y="7652"/>
                      <a:pt x="5264" y="7690"/>
                      <a:pt x="5363" y="7690"/>
                    </a:cubicBezTo>
                    <a:cubicBezTo>
                      <a:pt x="5462" y="7690"/>
                      <a:pt x="5562" y="7652"/>
                      <a:pt x="5638" y="7575"/>
                    </a:cubicBezTo>
                    <a:lnTo>
                      <a:pt x="5715" y="7499"/>
                    </a:lnTo>
                    <a:cubicBezTo>
                      <a:pt x="5848" y="7366"/>
                      <a:pt x="5867" y="7165"/>
                      <a:pt x="5762" y="7013"/>
                    </a:cubicBezTo>
                    <a:cubicBezTo>
                      <a:pt x="5743" y="6994"/>
                      <a:pt x="5734" y="6974"/>
                      <a:pt x="5715" y="6955"/>
                    </a:cubicBezTo>
                    <a:lnTo>
                      <a:pt x="5715" y="6955"/>
                    </a:lnTo>
                    <a:lnTo>
                      <a:pt x="5886" y="7127"/>
                    </a:lnTo>
                    <a:cubicBezTo>
                      <a:pt x="5963" y="7203"/>
                      <a:pt x="6065" y="7242"/>
                      <a:pt x="6169" y="7242"/>
                    </a:cubicBezTo>
                    <a:cubicBezTo>
                      <a:pt x="6273" y="7242"/>
                      <a:pt x="6378" y="7203"/>
                      <a:pt x="6459" y="7127"/>
                    </a:cubicBezTo>
                    <a:lnTo>
                      <a:pt x="6506" y="7070"/>
                    </a:lnTo>
                    <a:cubicBezTo>
                      <a:pt x="6650" y="6936"/>
                      <a:pt x="6669" y="6717"/>
                      <a:pt x="6554" y="6564"/>
                    </a:cubicBezTo>
                    <a:cubicBezTo>
                      <a:pt x="6551" y="6557"/>
                      <a:pt x="6546" y="6549"/>
                      <a:pt x="6540" y="6541"/>
                    </a:cubicBezTo>
                    <a:lnTo>
                      <a:pt x="6540" y="6541"/>
                    </a:lnTo>
                    <a:lnTo>
                      <a:pt x="6592" y="6593"/>
                    </a:lnTo>
                    <a:cubicBezTo>
                      <a:pt x="6673" y="6669"/>
                      <a:pt x="6778" y="6707"/>
                      <a:pt x="6883" y="6707"/>
                    </a:cubicBezTo>
                    <a:cubicBezTo>
                      <a:pt x="6988" y="6707"/>
                      <a:pt x="7093" y="6669"/>
                      <a:pt x="7174" y="6593"/>
                    </a:cubicBezTo>
                    <a:lnTo>
                      <a:pt x="7212" y="6545"/>
                    </a:lnTo>
                    <a:cubicBezTo>
                      <a:pt x="7355" y="6402"/>
                      <a:pt x="7375" y="6173"/>
                      <a:pt x="7260" y="6011"/>
                    </a:cubicBezTo>
                    <a:lnTo>
                      <a:pt x="7260" y="6011"/>
                    </a:lnTo>
                    <a:lnTo>
                      <a:pt x="7327" y="6078"/>
                    </a:lnTo>
                    <a:cubicBezTo>
                      <a:pt x="7408" y="6159"/>
                      <a:pt x="7513" y="6199"/>
                      <a:pt x="7618" y="6199"/>
                    </a:cubicBezTo>
                    <a:cubicBezTo>
                      <a:pt x="7723" y="6199"/>
                      <a:pt x="7828" y="6159"/>
                      <a:pt x="7909" y="6078"/>
                    </a:cubicBezTo>
                    <a:lnTo>
                      <a:pt x="7947" y="6040"/>
                    </a:lnTo>
                    <a:cubicBezTo>
                      <a:pt x="8109" y="5877"/>
                      <a:pt x="8109" y="5620"/>
                      <a:pt x="7947" y="5458"/>
                    </a:cubicBezTo>
                    <a:lnTo>
                      <a:pt x="4808" y="2319"/>
                    </a:lnTo>
                    <a:lnTo>
                      <a:pt x="5953" y="1861"/>
                    </a:lnTo>
                    <a:cubicBezTo>
                      <a:pt x="6201" y="1718"/>
                      <a:pt x="6316" y="1422"/>
                      <a:pt x="6239" y="1146"/>
                    </a:cubicBezTo>
                    <a:cubicBezTo>
                      <a:pt x="6239" y="1146"/>
                      <a:pt x="6085" y="905"/>
                      <a:pt x="5987" y="905"/>
                    </a:cubicBezTo>
                    <a:cubicBezTo>
                      <a:pt x="5982" y="905"/>
                      <a:pt x="5977" y="906"/>
                      <a:pt x="5972" y="907"/>
                    </a:cubicBezTo>
                    <a:cubicBezTo>
                      <a:pt x="5514" y="1050"/>
                      <a:pt x="4417" y="1136"/>
                      <a:pt x="3759" y="1174"/>
                    </a:cubicBezTo>
                    <a:cubicBezTo>
                      <a:pt x="3744" y="1175"/>
                      <a:pt x="3728" y="1175"/>
                      <a:pt x="3713" y="1175"/>
                    </a:cubicBezTo>
                    <a:cubicBezTo>
                      <a:pt x="3453" y="1175"/>
                      <a:pt x="3203" y="1098"/>
                      <a:pt x="3005" y="945"/>
                    </a:cubicBezTo>
                    <a:cubicBezTo>
                      <a:pt x="2958" y="907"/>
                      <a:pt x="2910" y="869"/>
                      <a:pt x="2862" y="821"/>
                    </a:cubicBezTo>
                    <a:lnTo>
                      <a:pt x="2042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359739" y="2603633"/>
                <a:ext cx="152397" cy="157974"/>
              </a:xfrm>
              <a:custGeom>
                <a:rect b="b" l="l" r="r" t="t"/>
                <a:pathLst>
                  <a:path extrusionOk="0" h="6033" w="5820">
                    <a:moveTo>
                      <a:pt x="372" y="1"/>
                    </a:moveTo>
                    <a:lnTo>
                      <a:pt x="0" y="373"/>
                    </a:lnTo>
                    <a:lnTo>
                      <a:pt x="1030" y="1394"/>
                    </a:lnTo>
                    <a:cubicBezTo>
                      <a:pt x="1097" y="1470"/>
                      <a:pt x="1135" y="1565"/>
                      <a:pt x="1145" y="1670"/>
                    </a:cubicBezTo>
                    <a:cubicBezTo>
                      <a:pt x="1164" y="1880"/>
                      <a:pt x="1250" y="2080"/>
                      <a:pt x="1403" y="2233"/>
                    </a:cubicBezTo>
                    <a:lnTo>
                      <a:pt x="5085" y="5925"/>
                    </a:lnTo>
                    <a:cubicBezTo>
                      <a:pt x="5161" y="5997"/>
                      <a:pt x="5261" y="6032"/>
                      <a:pt x="5362" y="6032"/>
                    </a:cubicBezTo>
                    <a:cubicBezTo>
                      <a:pt x="5462" y="6032"/>
                      <a:pt x="5562" y="5997"/>
                      <a:pt x="5638" y="5925"/>
                    </a:cubicBezTo>
                    <a:lnTo>
                      <a:pt x="5715" y="5839"/>
                    </a:lnTo>
                    <a:cubicBezTo>
                      <a:pt x="5762" y="5791"/>
                      <a:pt x="5800" y="5725"/>
                      <a:pt x="5820" y="5658"/>
                    </a:cubicBezTo>
                    <a:lnTo>
                      <a:pt x="5820" y="5658"/>
                    </a:lnTo>
                    <a:cubicBezTo>
                      <a:pt x="5790" y="5664"/>
                      <a:pt x="5761" y="5667"/>
                      <a:pt x="5733" y="5667"/>
                    </a:cubicBezTo>
                    <a:cubicBezTo>
                      <a:pt x="5630" y="5667"/>
                      <a:pt x="5532" y="5628"/>
                      <a:pt x="5457" y="5553"/>
                    </a:cubicBezTo>
                    <a:lnTo>
                      <a:pt x="1775" y="1871"/>
                    </a:lnTo>
                    <a:cubicBezTo>
                      <a:pt x="1622" y="1718"/>
                      <a:pt x="1527" y="1518"/>
                      <a:pt x="1517" y="1298"/>
                    </a:cubicBezTo>
                    <a:cubicBezTo>
                      <a:pt x="1507" y="1193"/>
                      <a:pt x="1469" y="1098"/>
                      <a:pt x="1393" y="103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936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359739" y="2560166"/>
                <a:ext cx="78450" cy="78215"/>
              </a:xfrm>
              <a:custGeom>
                <a:rect b="b" l="l" r="r" t="t"/>
                <a:pathLst>
                  <a:path extrusionOk="0" h="2987" w="2996">
                    <a:moveTo>
                      <a:pt x="2032" y="1"/>
                    </a:moveTo>
                    <a:lnTo>
                      <a:pt x="0" y="2033"/>
                    </a:lnTo>
                    <a:lnTo>
                      <a:pt x="954" y="2987"/>
                    </a:lnTo>
                    <a:lnTo>
                      <a:pt x="2996" y="945"/>
                    </a:lnTo>
                    <a:cubicBezTo>
                      <a:pt x="2948" y="907"/>
                      <a:pt x="2910" y="869"/>
                      <a:pt x="2862" y="831"/>
                    </a:cubicBezTo>
                    <a:lnTo>
                      <a:pt x="2032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344997" y="2545188"/>
                <a:ext cx="83216" cy="82640"/>
              </a:xfrm>
              <a:custGeom>
                <a:rect b="b" l="l" r="r" t="t"/>
                <a:pathLst>
                  <a:path extrusionOk="0" h="3156" w="3178">
                    <a:moveTo>
                      <a:pt x="2347" y="0"/>
                    </a:moveTo>
                    <a:lnTo>
                      <a:pt x="0" y="2347"/>
                    </a:lnTo>
                    <a:lnTo>
                      <a:pt x="744" y="3091"/>
                    </a:lnTo>
                    <a:cubicBezTo>
                      <a:pt x="787" y="3134"/>
                      <a:pt x="845" y="3156"/>
                      <a:pt x="902" y="3156"/>
                    </a:cubicBezTo>
                    <a:cubicBezTo>
                      <a:pt x="959" y="3156"/>
                      <a:pt x="1016" y="3134"/>
                      <a:pt x="1059" y="3091"/>
                    </a:cubicBezTo>
                    <a:lnTo>
                      <a:pt x="3091" y="1069"/>
                    </a:lnTo>
                    <a:cubicBezTo>
                      <a:pt x="3177" y="983"/>
                      <a:pt x="3177" y="840"/>
                      <a:pt x="3091" y="745"/>
                    </a:cubicBez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344735" y="2593892"/>
                <a:ext cx="36764" cy="33936"/>
              </a:xfrm>
              <a:custGeom>
                <a:rect b="b" l="l" r="r" t="t"/>
                <a:pathLst>
                  <a:path extrusionOk="0" h="1296" w="1404">
                    <a:moveTo>
                      <a:pt x="497" y="1"/>
                    </a:moveTo>
                    <a:lnTo>
                      <a:pt x="1" y="487"/>
                    </a:lnTo>
                    <a:lnTo>
                      <a:pt x="754" y="1231"/>
                    </a:lnTo>
                    <a:cubicBezTo>
                      <a:pt x="797" y="1274"/>
                      <a:pt x="852" y="1296"/>
                      <a:pt x="908" y="1296"/>
                    </a:cubicBezTo>
                    <a:cubicBezTo>
                      <a:pt x="964" y="1296"/>
                      <a:pt x="1022" y="1274"/>
                      <a:pt x="1069" y="1231"/>
                    </a:cubicBezTo>
                    <a:lnTo>
                      <a:pt x="1403" y="907"/>
                    </a:lnTo>
                    <a:lnTo>
                      <a:pt x="497" y="1"/>
                    </a:lnTo>
                    <a:close/>
                  </a:path>
                </a:pathLst>
              </a:custGeom>
              <a:solidFill>
                <a:srgbClr val="AEBF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308024" y="2509026"/>
                <a:ext cx="101205" cy="100079"/>
              </a:xfrm>
              <a:custGeom>
                <a:rect b="b" l="l" r="r" t="t"/>
                <a:pathLst>
                  <a:path extrusionOk="0" h="3822" w="3865">
                    <a:moveTo>
                      <a:pt x="2514" y="1"/>
                    </a:moveTo>
                    <a:cubicBezTo>
                      <a:pt x="2457" y="1"/>
                      <a:pt x="2400" y="22"/>
                      <a:pt x="2357" y="65"/>
                    </a:cubicBezTo>
                    <a:lnTo>
                      <a:pt x="96" y="2326"/>
                    </a:lnTo>
                    <a:cubicBezTo>
                      <a:pt x="0" y="2421"/>
                      <a:pt x="0" y="2555"/>
                      <a:pt x="96" y="2650"/>
                    </a:cubicBezTo>
                    <a:lnTo>
                      <a:pt x="1202" y="3757"/>
                    </a:lnTo>
                    <a:cubicBezTo>
                      <a:pt x="1245" y="3800"/>
                      <a:pt x="1300" y="3821"/>
                      <a:pt x="1356" y="3821"/>
                    </a:cubicBezTo>
                    <a:cubicBezTo>
                      <a:pt x="1412" y="3821"/>
                      <a:pt x="1470" y="3800"/>
                      <a:pt x="1517" y="3757"/>
                    </a:cubicBezTo>
                    <a:lnTo>
                      <a:pt x="3778" y="1486"/>
                    </a:lnTo>
                    <a:cubicBezTo>
                      <a:pt x="3864" y="1400"/>
                      <a:pt x="3864" y="1257"/>
                      <a:pt x="3778" y="1172"/>
                    </a:cubicBezTo>
                    <a:lnTo>
                      <a:pt x="2672" y="65"/>
                    </a:lnTo>
                    <a:cubicBezTo>
                      <a:pt x="2629" y="22"/>
                      <a:pt x="2571" y="1"/>
                      <a:pt x="2514" y="1"/>
                    </a:cubicBezTo>
                    <a:close/>
                  </a:path>
                </a:pathLst>
              </a:custGeom>
              <a:solidFill>
                <a:srgbClr val="0099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308024" y="2558437"/>
                <a:ext cx="51480" cy="50668"/>
              </a:xfrm>
              <a:custGeom>
                <a:rect b="b" l="l" r="r" t="t"/>
                <a:pathLst>
                  <a:path extrusionOk="0" h="1935" w="1966">
                    <a:moveTo>
                      <a:pt x="535" y="0"/>
                    </a:moveTo>
                    <a:lnTo>
                      <a:pt x="86" y="448"/>
                    </a:lnTo>
                    <a:cubicBezTo>
                      <a:pt x="0" y="534"/>
                      <a:pt x="0" y="677"/>
                      <a:pt x="86" y="763"/>
                    </a:cubicBezTo>
                    <a:lnTo>
                      <a:pt x="1193" y="1870"/>
                    </a:lnTo>
                    <a:cubicBezTo>
                      <a:pt x="1236" y="1913"/>
                      <a:pt x="1293" y="1934"/>
                      <a:pt x="1350" y="1934"/>
                    </a:cubicBezTo>
                    <a:cubicBezTo>
                      <a:pt x="1408" y="1934"/>
                      <a:pt x="1465" y="1913"/>
                      <a:pt x="1508" y="1870"/>
                    </a:cubicBezTo>
                    <a:lnTo>
                      <a:pt x="1966" y="142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99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482625" y="2645110"/>
                <a:ext cx="84211" cy="77403"/>
              </a:xfrm>
              <a:custGeom>
                <a:rect b="b" l="l" r="r" t="t"/>
                <a:pathLst>
                  <a:path extrusionOk="0" h="2956" w="3216">
                    <a:moveTo>
                      <a:pt x="300" y="0"/>
                    </a:moveTo>
                    <a:cubicBezTo>
                      <a:pt x="137" y="0"/>
                      <a:pt x="0" y="210"/>
                      <a:pt x="153" y="363"/>
                    </a:cubicBezTo>
                    <a:lnTo>
                      <a:pt x="2519" y="2729"/>
                    </a:lnTo>
                    <a:lnTo>
                      <a:pt x="2634" y="2834"/>
                    </a:lnTo>
                    <a:cubicBezTo>
                      <a:pt x="2715" y="2915"/>
                      <a:pt x="2820" y="2955"/>
                      <a:pt x="2925" y="2955"/>
                    </a:cubicBezTo>
                    <a:cubicBezTo>
                      <a:pt x="3030" y="2955"/>
                      <a:pt x="3135" y="2915"/>
                      <a:pt x="3216" y="2834"/>
                    </a:cubicBezTo>
                    <a:lnTo>
                      <a:pt x="449" y="67"/>
                    </a:lnTo>
                    <a:cubicBezTo>
                      <a:pt x="402" y="20"/>
                      <a:pt x="350" y="0"/>
                      <a:pt x="300" y="0"/>
                    </a:cubicBezTo>
                    <a:close/>
                  </a:path>
                </a:pathLst>
              </a:custGeom>
              <a:solidFill>
                <a:srgbClr val="936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460630" y="2655610"/>
                <a:ext cx="86987" cy="80205"/>
              </a:xfrm>
              <a:custGeom>
                <a:rect b="b" l="l" r="r" t="t"/>
                <a:pathLst>
                  <a:path extrusionOk="0" h="3063" w="3322">
                    <a:moveTo>
                      <a:pt x="300" y="0"/>
                    </a:moveTo>
                    <a:cubicBezTo>
                      <a:pt x="138" y="0"/>
                      <a:pt x="1" y="209"/>
                      <a:pt x="154" y="363"/>
                    </a:cubicBezTo>
                    <a:lnTo>
                      <a:pt x="2653" y="2862"/>
                    </a:lnTo>
                    <a:lnTo>
                      <a:pt x="2739" y="2948"/>
                    </a:lnTo>
                    <a:cubicBezTo>
                      <a:pt x="2820" y="3024"/>
                      <a:pt x="2925" y="3062"/>
                      <a:pt x="3030" y="3062"/>
                    </a:cubicBezTo>
                    <a:cubicBezTo>
                      <a:pt x="3135" y="3062"/>
                      <a:pt x="3240" y="3024"/>
                      <a:pt x="3321" y="2948"/>
                    </a:cubicBezTo>
                    <a:lnTo>
                      <a:pt x="450" y="67"/>
                    </a:lnTo>
                    <a:cubicBezTo>
                      <a:pt x="403" y="20"/>
                      <a:pt x="350" y="0"/>
                      <a:pt x="300" y="0"/>
                    </a:cubicBezTo>
                    <a:close/>
                  </a:path>
                </a:pathLst>
              </a:custGeom>
              <a:solidFill>
                <a:srgbClr val="936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1449894" y="2677841"/>
                <a:ext cx="78974" cy="72140"/>
              </a:xfrm>
              <a:custGeom>
                <a:rect b="b" l="l" r="r" t="t"/>
                <a:pathLst>
                  <a:path extrusionOk="0" h="2755" w="3016">
                    <a:moveTo>
                      <a:pt x="300" y="0"/>
                    </a:moveTo>
                    <a:cubicBezTo>
                      <a:pt x="138" y="0"/>
                      <a:pt x="0" y="209"/>
                      <a:pt x="154" y="363"/>
                    </a:cubicBezTo>
                    <a:lnTo>
                      <a:pt x="2272" y="2461"/>
                    </a:lnTo>
                    <a:lnTo>
                      <a:pt x="2443" y="2633"/>
                    </a:lnTo>
                    <a:cubicBezTo>
                      <a:pt x="2520" y="2714"/>
                      <a:pt x="2622" y="2755"/>
                      <a:pt x="2725" y="2755"/>
                    </a:cubicBezTo>
                    <a:cubicBezTo>
                      <a:pt x="2827" y="2755"/>
                      <a:pt x="2930" y="2714"/>
                      <a:pt x="3006" y="2633"/>
                    </a:cubicBezTo>
                    <a:lnTo>
                      <a:pt x="3016" y="2633"/>
                    </a:lnTo>
                    <a:lnTo>
                      <a:pt x="449" y="67"/>
                    </a:lnTo>
                    <a:cubicBezTo>
                      <a:pt x="402" y="20"/>
                      <a:pt x="350" y="0"/>
                      <a:pt x="300" y="0"/>
                    </a:cubicBezTo>
                    <a:close/>
                  </a:path>
                </a:pathLst>
              </a:custGeom>
              <a:solidFill>
                <a:srgbClr val="936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478383" y="2413975"/>
                <a:ext cx="97199" cy="94764"/>
              </a:xfrm>
              <a:custGeom>
                <a:rect b="b" l="l" r="r" t="t"/>
                <a:pathLst>
                  <a:path extrusionOk="0" h="3619" w="3712">
                    <a:moveTo>
                      <a:pt x="1842" y="0"/>
                    </a:moveTo>
                    <a:cubicBezTo>
                      <a:pt x="1375" y="0"/>
                      <a:pt x="910" y="195"/>
                      <a:pt x="583" y="575"/>
                    </a:cubicBezTo>
                    <a:cubicBezTo>
                      <a:pt x="544" y="614"/>
                      <a:pt x="506" y="661"/>
                      <a:pt x="478" y="699"/>
                    </a:cubicBezTo>
                    <a:cubicBezTo>
                      <a:pt x="29" y="1272"/>
                      <a:pt x="1" y="2054"/>
                      <a:pt x="411" y="2655"/>
                    </a:cubicBezTo>
                    <a:cubicBezTo>
                      <a:pt x="420" y="2684"/>
                      <a:pt x="449" y="2712"/>
                      <a:pt x="478" y="2750"/>
                    </a:cubicBezTo>
                    <a:cubicBezTo>
                      <a:pt x="506" y="2789"/>
                      <a:pt x="535" y="2827"/>
                      <a:pt x="564" y="2855"/>
                    </a:cubicBezTo>
                    <a:cubicBezTo>
                      <a:pt x="885" y="3205"/>
                      <a:pt x="1334" y="3400"/>
                      <a:pt x="1796" y="3400"/>
                    </a:cubicBezTo>
                    <a:cubicBezTo>
                      <a:pt x="1951" y="3400"/>
                      <a:pt x="2108" y="3378"/>
                      <a:pt x="2262" y="3332"/>
                    </a:cubicBezTo>
                    <a:lnTo>
                      <a:pt x="2815" y="3599"/>
                    </a:lnTo>
                    <a:cubicBezTo>
                      <a:pt x="2845" y="3613"/>
                      <a:pt x="2876" y="3619"/>
                      <a:pt x="2907" y="3619"/>
                    </a:cubicBezTo>
                    <a:cubicBezTo>
                      <a:pt x="3029" y="3619"/>
                      <a:pt x="3139" y="3520"/>
                      <a:pt x="3139" y="3390"/>
                    </a:cubicBezTo>
                    <a:lnTo>
                      <a:pt x="3111" y="2770"/>
                    </a:lnTo>
                    <a:cubicBezTo>
                      <a:pt x="3712" y="2073"/>
                      <a:pt x="3635" y="1014"/>
                      <a:pt x="2939" y="413"/>
                    </a:cubicBezTo>
                    <a:cubicBezTo>
                      <a:pt x="2622" y="136"/>
                      <a:pt x="2231" y="0"/>
                      <a:pt x="1842" y="0"/>
                    </a:cubicBezTo>
                    <a:close/>
                  </a:path>
                </a:pathLst>
              </a:custGeom>
              <a:solidFill>
                <a:srgbClr val="0085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394199" y="2415755"/>
                <a:ext cx="112334" cy="92983"/>
              </a:xfrm>
              <a:custGeom>
                <a:rect b="b" l="l" r="r" t="t"/>
                <a:pathLst>
                  <a:path extrusionOk="0" h="3551" w="4290">
                    <a:moveTo>
                      <a:pt x="2165" y="0"/>
                    </a:moveTo>
                    <a:cubicBezTo>
                      <a:pt x="2140" y="0"/>
                      <a:pt x="2115" y="1"/>
                      <a:pt x="2090" y="2"/>
                    </a:cubicBezTo>
                    <a:cubicBezTo>
                      <a:pt x="735" y="49"/>
                      <a:pt x="1" y="1633"/>
                      <a:pt x="850" y="2702"/>
                    </a:cubicBezTo>
                    <a:lnTo>
                      <a:pt x="821" y="3322"/>
                    </a:lnTo>
                    <a:cubicBezTo>
                      <a:pt x="813" y="3452"/>
                      <a:pt x="922" y="3551"/>
                      <a:pt x="1044" y="3551"/>
                    </a:cubicBezTo>
                    <a:cubicBezTo>
                      <a:pt x="1075" y="3551"/>
                      <a:pt x="1106" y="3545"/>
                      <a:pt x="1136" y="3531"/>
                    </a:cubicBezTo>
                    <a:lnTo>
                      <a:pt x="1699" y="3264"/>
                    </a:lnTo>
                    <a:cubicBezTo>
                      <a:pt x="1853" y="3309"/>
                      <a:pt x="2009" y="3330"/>
                      <a:pt x="2164" y="3330"/>
                    </a:cubicBezTo>
                    <a:cubicBezTo>
                      <a:pt x="2711" y="3330"/>
                      <a:pt x="3237" y="3063"/>
                      <a:pt x="3550" y="2587"/>
                    </a:cubicBezTo>
                    <a:cubicBezTo>
                      <a:pt x="4289" y="1473"/>
                      <a:pt x="3485" y="0"/>
                      <a:pt x="2165" y="0"/>
                    </a:cubicBezTo>
                    <a:close/>
                  </a:path>
                </a:pathLst>
              </a:custGeom>
              <a:solidFill>
                <a:srgbClr val="0030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429679" y="2455373"/>
                <a:ext cx="11024" cy="11888"/>
              </a:xfrm>
              <a:custGeom>
                <a:rect b="b" l="l" r="r" t="t"/>
                <a:pathLst>
                  <a:path extrusionOk="0" h="454" w="421">
                    <a:moveTo>
                      <a:pt x="210" y="1"/>
                    </a:moveTo>
                    <a:cubicBezTo>
                      <a:pt x="105" y="1"/>
                      <a:pt x="0" y="72"/>
                      <a:pt x="0" y="215"/>
                    </a:cubicBezTo>
                    <a:lnTo>
                      <a:pt x="0" y="244"/>
                    </a:lnTo>
                    <a:cubicBezTo>
                      <a:pt x="0" y="359"/>
                      <a:pt x="96" y="454"/>
                      <a:pt x="210" y="454"/>
                    </a:cubicBezTo>
                    <a:cubicBezTo>
                      <a:pt x="325" y="454"/>
                      <a:pt x="420" y="359"/>
                      <a:pt x="420" y="244"/>
                    </a:cubicBezTo>
                    <a:lnTo>
                      <a:pt x="420" y="215"/>
                    </a:lnTo>
                    <a:cubicBezTo>
                      <a:pt x="420" y="72"/>
                      <a:pt x="315" y="1"/>
                      <a:pt x="21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445155" y="2455373"/>
                <a:ext cx="11024" cy="11888"/>
              </a:xfrm>
              <a:custGeom>
                <a:rect b="b" l="l" r="r" t="t"/>
                <a:pathLst>
                  <a:path extrusionOk="0" h="454" w="421">
                    <a:moveTo>
                      <a:pt x="211" y="1"/>
                    </a:moveTo>
                    <a:cubicBezTo>
                      <a:pt x="106" y="1"/>
                      <a:pt x="1" y="72"/>
                      <a:pt x="1" y="215"/>
                    </a:cubicBezTo>
                    <a:lnTo>
                      <a:pt x="1" y="244"/>
                    </a:lnTo>
                    <a:cubicBezTo>
                      <a:pt x="1" y="359"/>
                      <a:pt x="96" y="454"/>
                      <a:pt x="211" y="454"/>
                    </a:cubicBezTo>
                    <a:cubicBezTo>
                      <a:pt x="325" y="454"/>
                      <a:pt x="421" y="359"/>
                      <a:pt x="421" y="244"/>
                    </a:cubicBezTo>
                    <a:lnTo>
                      <a:pt x="421" y="215"/>
                    </a:lnTo>
                    <a:cubicBezTo>
                      <a:pt x="421" y="72"/>
                      <a:pt x="316" y="1"/>
                      <a:pt x="2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460787" y="2455373"/>
                <a:ext cx="11129" cy="11888"/>
              </a:xfrm>
              <a:custGeom>
                <a:rect b="b" l="l" r="r" t="t"/>
                <a:pathLst>
                  <a:path extrusionOk="0" h="454" w="425">
                    <a:moveTo>
                      <a:pt x="208" y="1"/>
                    </a:moveTo>
                    <a:cubicBezTo>
                      <a:pt x="103" y="1"/>
                      <a:pt x="0" y="72"/>
                      <a:pt x="5" y="215"/>
                    </a:cubicBezTo>
                    <a:lnTo>
                      <a:pt x="5" y="244"/>
                    </a:lnTo>
                    <a:cubicBezTo>
                      <a:pt x="5" y="359"/>
                      <a:pt x="91" y="454"/>
                      <a:pt x="215" y="454"/>
                    </a:cubicBezTo>
                    <a:cubicBezTo>
                      <a:pt x="329" y="454"/>
                      <a:pt x="425" y="359"/>
                      <a:pt x="425" y="244"/>
                    </a:cubicBezTo>
                    <a:lnTo>
                      <a:pt x="425" y="215"/>
                    </a:lnTo>
                    <a:cubicBezTo>
                      <a:pt x="420" y="72"/>
                      <a:pt x="313" y="1"/>
                      <a:pt x="20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505878" y="2455373"/>
                <a:ext cx="10998" cy="11888"/>
              </a:xfrm>
              <a:custGeom>
                <a:rect b="b" l="l" r="r" t="t"/>
                <a:pathLst>
                  <a:path extrusionOk="0" h="454" w="420">
                    <a:moveTo>
                      <a:pt x="210" y="1"/>
                    </a:moveTo>
                    <a:cubicBezTo>
                      <a:pt x="105" y="1"/>
                      <a:pt x="0" y="72"/>
                      <a:pt x="0" y="215"/>
                    </a:cubicBezTo>
                    <a:lnTo>
                      <a:pt x="0" y="244"/>
                    </a:lnTo>
                    <a:cubicBezTo>
                      <a:pt x="0" y="359"/>
                      <a:pt x="86" y="454"/>
                      <a:pt x="210" y="454"/>
                    </a:cubicBezTo>
                    <a:cubicBezTo>
                      <a:pt x="324" y="454"/>
                      <a:pt x="420" y="359"/>
                      <a:pt x="420" y="244"/>
                    </a:cubicBezTo>
                    <a:lnTo>
                      <a:pt x="420" y="215"/>
                    </a:lnTo>
                    <a:cubicBezTo>
                      <a:pt x="420" y="72"/>
                      <a:pt x="315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521353" y="2455373"/>
                <a:ext cx="11024" cy="11888"/>
              </a:xfrm>
              <a:custGeom>
                <a:rect b="b" l="l" r="r" t="t"/>
                <a:pathLst>
                  <a:path extrusionOk="0" h="454" w="421">
                    <a:moveTo>
                      <a:pt x="210" y="1"/>
                    </a:moveTo>
                    <a:cubicBezTo>
                      <a:pt x="105" y="1"/>
                      <a:pt x="1" y="72"/>
                      <a:pt x="1" y="215"/>
                    </a:cubicBezTo>
                    <a:lnTo>
                      <a:pt x="1" y="244"/>
                    </a:lnTo>
                    <a:cubicBezTo>
                      <a:pt x="1" y="359"/>
                      <a:pt x="96" y="454"/>
                      <a:pt x="210" y="454"/>
                    </a:cubicBezTo>
                    <a:cubicBezTo>
                      <a:pt x="325" y="454"/>
                      <a:pt x="420" y="359"/>
                      <a:pt x="420" y="244"/>
                    </a:cubicBezTo>
                    <a:lnTo>
                      <a:pt x="420" y="215"/>
                    </a:lnTo>
                    <a:cubicBezTo>
                      <a:pt x="420" y="72"/>
                      <a:pt x="315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536724" y="2455373"/>
                <a:ext cx="11129" cy="11888"/>
              </a:xfrm>
              <a:custGeom>
                <a:rect b="b" l="l" r="r" t="t"/>
                <a:pathLst>
                  <a:path extrusionOk="0" h="454" w="425">
                    <a:moveTo>
                      <a:pt x="208" y="1"/>
                    </a:moveTo>
                    <a:cubicBezTo>
                      <a:pt x="103" y="1"/>
                      <a:pt x="0" y="72"/>
                      <a:pt x="5" y="215"/>
                    </a:cubicBezTo>
                    <a:lnTo>
                      <a:pt x="5" y="244"/>
                    </a:lnTo>
                    <a:cubicBezTo>
                      <a:pt x="5" y="359"/>
                      <a:pt x="91" y="454"/>
                      <a:pt x="215" y="454"/>
                    </a:cubicBezTo>
                    <a:cubicBezTo>
                      <a:pt x="329" y="454"/>
                      <a:pt x="425" y="359"/>
                      <a:pt x="425" y="244"/>
                    </a:cubicBezTo>
                    <a:lnTo>
                      <a:pt x="425" y="215"/>
                    </a:lnTo>
                    <a:cubicBezTo>
                      <a:pt x="420" y="72"/>
                      <a:pt x="313" y="1"/>
                      <a:pt x="2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0" name="Google Shape;320;p2"/>
            <p:cNvPicPr preferRelativeResize="0"/>
            <p:nvPr/>
          </p:nvPicPr>
          <p:blipFill rotWithShape="1">
            <a:blip r:embed="rId4">
              <a:alphaModFix/>
            </a:blip>
            <a:srcRect b="24296" l="30753" r="32090" t="4177"/>
            <a:stretch/>
          </p:blipFill>
          <p:spPr>
            <a:xfrm>
              <a:off x="1493221" y="2473490"/>
              <a:ext cx="625341" cy="67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"/>
            <p:cNvPicPr preferRelativeResize="0"/>
            <p:nvPr/>
          </p:nvPicPr>
          <p:blipFill rotWithShape="1">
            <a:blip r:embed="rId5">
              <a:alphaModFix/>
            </a:blip>
            <a:srcRect b="22002" l="12242" r="10171" t="23127"/>
            <a:stretch/>
          </p:blipFill>
          <p:spPr>
            <a:xfrm>
              <a:off x="1458524" y="3797240"/>
              <a:ext cx="740037" cy="67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"/>
            <p:cNvSpPr/>
            <p:nvPr/>
          </p:nvSpPr>
          <p:spPr>
            <a:xfrm>
              <a:off x="742798" y="2290688"/>
              <a:ext cx="685500" cy="4341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" sz="2200" u="none" cap="none" strike="noStrik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b="1" i="0" sz="2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"/>
          <p:cNvSpPr txBox="1"/>
          <p:nvPr/>
        </p:nvSpPr>
        <p:spPr>
          <a:xfrm>
            <a:off x="222150" y="918839"/>
            <a:ext cx="15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Observation</a:t>
            </a:r>
            <a:endParaRPr b="1" i="0" sz="18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8" name="Google Shape;328;p3"/>
          <p:cNvSpPr txBox="1"/>
          <p:nvPr/>
        </p:nvSpPr>
        <p:spPr>
          <a:xfrm>
            <a:off x="222150" y="1456701"/>
            <a:ext cx="1686900" cy="869400"/>
          </a:xfrm>
          <a:prstGeom prst="rect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Homogeneity in our network</a:t>
            </a:r>
            <a:endParaRPr b="0" i="0" sz="17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3"/>
          <p:cNvSpPr txBox="1"/>
          <p:nvPr/>
        </p:nvSpPr>
        <p:spPr>
          <a:xfrm>
            <a:off x="3666450" y="780247"/>
            <a:ext cx="181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Engagement Strategy</a:t>
            </a:r>
            <a:endParaRPr b="1" i="0" sz="18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3"/>
          <p:cNvSpPr txBox="1"/>
          <p:nvPr/>
        </p:nvSpPr>
        <p:spPr>
          <a:xfrm>
            <a:off x="3725550" y="1519151"/>
            <a:ext cx="1686900" cy="86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B7837"/>
                </a:solidFill>
                <a:latin typeface="Nunito"/>
                <a:ea typeface="Nunito"/>
                <a:cs typeface="Nunito"/>
                <a:sym typeface="Nunito"/>
              </a:rPr>
              <a:t>Involve</a:t>
            </a:r>
            <a:r>
              <a:rPr b="0" i="0" lang="en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more stakeholder groups</a:t>
            </a:r>
            <a:endParaRPr b="0" i="0" sz="16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1" name="Google Shape;331;p3"/>
          <p:cNvSpPr txBox="1"/>
          <p:nvPr/>
        </p:nvSpPr>
        <p:spPr>
          <a:xfrm>
            <a:off x="222150" y="2434101"/>
            <a:ext cx="1686900" cy="869400"/>
          </a:xfrm>
          <a:prstGeom prst="rect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Code users and non-users in our network</a:t>
            </a:r>
            <a:endParaRPr b="0" i="0" sz="16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2" name="Google Shape;332;p3"/>
          <p:cNvSpPr txBox="1"/>
          <p:nvPr/>
        </p:nvSpPr>
        <p:spPr>
          <a:xfrm>
            <a:off x="3725550" y="2465326"/>
            <a:ext cx="1686900" cy="86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B7837"/>
                </a:solidFill>
                <a:latin typeface="Nunito"/>
                <a:ea typeface="Nunito"/>
                <a:cs typeface="Nunito"/>
                <a:sym typeface="Nunito"/>
              </a:rPr>
              <a:t>Bridge</a:t>
            </a:r>
            <a:r>
              <a:rPr b="0" i="0" lang="en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between users and non-users </a:t>
            </a:r>
            <a:endParaRPr b="0" i="0" sz="16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3"/>
          <p:cNvSpPr txBox="1"/>
          <p:nvPr/>
        </p:nvSpPr>
        <p:spPr>
          <a:xfrm>
            <a:off x="222150" y="3411501"/>
            <a:ext cx="1686900" cy="869400"/>
          </a:xfrm>
          <a:prstGeom prst="rect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Different Kinds of Working Relationships</a:t>
            </a:r>
            <a:endParaRPr b="0" i="0" sz="16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" name="Google Shape;334;p3"/>
          <p:cNvSpPr txBox="1"/>
          <p:nvPr/>
        </p:nvSpPr>
        <p:spPr>
          <a:xfrm>
            <a:off x="3725550" y="3411501"/>
            <a:ext cx="1686900" cy="86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Increase</a:t>
            </a:r>
            <a:r>
              <a:rPr b="0" i="0" lang="en" sz="16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knowledge transfer</a:t>
            </a:r>
            <a:endParaRPr b="0" i="0" sz="16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3"/>
          <p:cNvSpPr txBox="1"/>
          <p:nvPr/>
        </p:nvSpPr>
        <p:spPr>
          <a:xfrm>
            <a:off x="2343750" y="918851"/>
            <a:ext cx="76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Goal</a:t>
            </a:r>
            <a:endParaRPr b="1" i="0" sz="1800" u="none" cap="none" strike="noStrike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1905450" y="1670051"/>
            <a:ext cx="1811100" cy="56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45FA6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EXPAND</a:t>
            </a:r>
            <a:endParaRPr b="1" i="0" sz="1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3"/>
          <p:cNvSpPr/>
          <p:nvPr/>
        </p:nvSpPr>
        <p:spPr>
          <a:xfrm>
            <a:off x="1905450" y="2627901"/>
            <a:ext cx="1811100" cy="56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45FA6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CONNECT</a:t>
            </a:r>
            <a:endParaRPr b="1" i="0" sz="1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1898925" y="3562401"/>
            <a:ext cx="1811100" cy="56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45FA6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STRENGTHEN</a:t>
            </a:r>
            <a:endParaRPr b="1" i="0" sz="1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3"/>
          <p:cNvSpPr txBox="1"/>
          <p:nvPr>
            <p:ph type="title"/>
          </p:nvPr>
        </p:nvSpPr>
        <p:spPr>
          <a:xfrm>
            <a:off x="287600" y="109175"/>
            <a:ext cx="703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Very First Peek of the UFS Community</a:t>
            </a:r>
            <a:endParaRPr/>
          </a:p>
        </p:txBody>
      </p:sp>
      <p:pic>
        <p:nvPicPr>
          <p:cNvPr id="340" name="Google Shape;340;p3"/>
          <p:cNvPicPr preferRelativeResize="0"/>
          <p:nvPr/>
        </p:nvPicPr>
        <p:blipFill rotWithShape="1">
          <a:blip r:embed="rId3">
            <a:alphaModFix/>
          </a:blip>
          <a:srcRect b="21053" l="0" r="0" t="0"/>
          <a:stretch/>
        </p:blipFill>
        <p:spPr>
          <a:xfrm>
            <a:off x="5661250" y="823379"/>
            <a:ext cx="3183076" cy="322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"/>
          <p:cNvSpPr txBox="1"/>
          <p:nvPr/>
        </p:nvSpPr>
        <p:spPr>
          <a:xfrm>
            <a:off x="2475349" y="4544206"/>
            <a:ext cx="41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Courtesy:  Hannah Love and Alison Gregory</a:t>
            </a:r>
            <a:endParaRPr b="0" i="0" sz="13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"/>
          <p:cNvSpPr txBox="1"/>
          <p:nvPr>
            <p:ph type="title"/>
          </p:nvPr>
        </p:nvSpPr>
        <p:spPr>
          <a:xfrm>
            <a:off x="286625" y="113929"/>
            <a:ext cx="877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Exciting Progress Made in Community Infrastructure</a:t>
            </a:r>
            <a:endParaRPr/>
          </a:p>
        </p:txBody>
      </p:sp>
      <p:sp>
        <p:nvSpPr>
          <p:cNvPr id="347" name="Google Shape;347;p4"/>
          <p:cNvSpPr txBox="1"/>
          <p:nvPr>
            <p:ph idx="1" type="body"/>
          </p:nvPr>
        </p:nvSpPr>
        <p:spPr>
          <a:xfrm>
            <a:off x="521125" y="1113225"/>
            <a:ext cx="78132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Containerization of UFS for research and for application;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Growing co-development of models and applications across the community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Recognition of shifting to a DevSecOps paradigm across all sectors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Explosion of  AI tools and the need to realign our workforce - challenges and opportunities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do we seek balance between physical and driven science and technology?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/>
          <p:nvPr>
            <p:ph type="title"/>
          </p:nvPr>
        </p:nvSpPr>
        <p:spPr>
          <a:xfrm>
            <a:off x="286625" y="113929"/>
            <a:ext cx="877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Innovations are Emerging </a:t>
            </a:r>
            <a:endParaRPr/>
          </a:p>
        </p:txBody>
      </p:sp>
      <p:sp>
        <p:nvSpPr>
          <p:cNvPr id="353" name="Google Shape;353;p5"/>
          <p:cNvSpPr txBox="1"/>
          <p:nvPr>
            <p:ph idx="1" type="body"/>
          </p:nvPr>
        </p:nvSpPr>
        <p:spPr>
          <a:xfrm>
            <a:off x="521125" y="979725"/>
            <a:ext cx="7813200" cy="3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Community Fire Behavior Model + highly portal UFS SRWApp enabled private-industry applications for Fire Emergency Management;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Commercial Weather Observations, needs for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Establishing evaluation platforms and pathway to operations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Redefining Public-Private relationship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Innovation in Earth system modeling Curriculum? 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"/>
          <p:cNvSpPr txBox="1"/>
          <p:nvPr>
            <p:ph type="title"/>
          </p:nvPr>
        </p:nvSpPr>
        <p:spPr>
          <a:xfrm>
            <a:off x="286625" y="113929"/>
            <a:ext cx="877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Accessibility as a Priority</a:t>
            </a:r>
            <a:endParaRPr/>
          </a:p>
        </p:txBody>
      </p:sp>
      <p:sp>
        <p:nvSpPr>
          <p:cNvPr id="359" name="Google Shape;359;p6"/>
          <p:cNvSpPr txBox="1"/>
          <p:nvPr>
            <p:ph idx="1" type="body"/>
          </p:nvPr>
        </p:nvSpPr>
        <p:spPr>
          <a:xfrm>
            <a:off x="521125" y="979725"/>
            <a:ext cx="7813200" cy="3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Reaching students and academia is a </a:t>
            </a:r>
            <a:r>
              <a:rPr i="1" lang="en" sz="2200"/>
              <a:t>necessary</a:t>
            </a:r>
            <a:r>
              <a:rPr lang="en" sz="2200"/>
              <a:t> condition for having a modeling community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Accessibility is currently a major barrier to UFS involvement in academia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Future development must include accessibility by outside users as a primary goal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