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Proxima Nova"/>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1" roundtripDataSignature="AMtx7mg8CtmOftMFvx4XD/cqg5DWAaf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C60BF15-5867-485A-B9A8-9B3D7E64FAEB}">
  <a:tblStyle styleId="{EC60BF15-5867-485A-B9A8-9B3D7E64FAEB}"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roximaNova-italic.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ProximaNova-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 name="Shape 16"/>
        <p:cNvGrpSpPr/>
        <p:nvPr/>
      </p:nvGrpSpPr>
      <p:grpSpPr>
        <a:xfrm>
          <a:off x="0" y="0"/>
          <a:ext cx="0" cy="0"/>
          <a:chOff x="0" y="0"/>
          <a:chExt cx="0" cy="0"/>
        </a:xfrm>
      </p:grpSpPr>
      <p:sp>
        <p:nvSpPr>
          <p:cNvPr id="17" name="Google Shape;1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 name="Google Shape;1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Extensive testing, evaluation, and development tied to WFIP3 have resulted in substantial positive impacts to near-surface winds in the MPAS_RRFSA forecasts.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rPr lang="en-US"/>
              <a:t>The MPAS_RRFSA dry bias may partially influence the positive SWdown biases seen here.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rPr lang="en-US"/>
              <a:t>Note that 2025 RRFS-A data are not available in our radar or precipitation verification applications, so these results focus on HRRRv4 vs. RRFS-A. As years of development and field evaluations have noted, however, high reflectivity cores and extreme precipitation amounts are known as weaknesses for RRFS-A, preventing it from replacing HRRR in the operational modeling suite, so HRRRv4 is a better evaluation for MPAS_RRFSA anyway.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Again, no DA!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A major advantage of MPAS vs. the FV3-based RRFS v1 prototype is its convective representation. Here’s a representative example from this year’s Spring Forecasting Experiment, on May 13</a:t>
            </a:r>
            <a:r>
              <a:rPr baseline="30000" lang="en-US"/>
              <a:t>th</a:t>
            </a:r>
            <a:r>
              <a:rPr lang="en-US"/>
              <a:t>, with scattered convection in association with a slow-moving upper-level low over the southeast United States. Whereas the RRFS depicts many small-scale intense convective cells (middle and right panels) in this moderately unstable environment (left panels), MPAS depicts more-realistic convective structures. R&amp;D is ongoing to improve the representation of more-intense convective cores, including their reflectivity and updrafts, with promising results in real-time parallel tests.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The SFE example: the Deterministic Flagships evaluation has taken place each year since 2016. Through 2024, the HRRR – versions 2 through 4 – received the top rating in each year. This is the first year in which it has been bested. (This held for day 2 as well!)</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The WWE example: erroneous accumulations of winter precipitation were noticed in GSL MPAS forecasts during week 1; a bug in the LSM driver was found during week 2 and fixed for the remainder of the experiment.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The PEAR example: MPAS forecasts of two atmospheric river events were routinely rated the at or near the highest by forecast participants across forecast elements (IVT, QPF) and lead times.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Variable-resolution prototypes for both North America and the Atlantic basin, intended to facilitate scale-aware physics testing/development and potentially inform unification of regional and global forecast systems.</a:t>
            </a:r>
            <a:endParaRPr/>
          </a:p>
        </p:txBody>
      </p:sp>
      <p:sp>
        <p:nvSpPr>
          <p:cNvPr id="241" name="Google Shape;24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FV3-based UFS: Dycore is called, then physics, the tendencies from which update the state.</a:t>
            </a:r>
            <a:endParaRPr/>
          </a:p>
          <a:p>
            <a:pPr indent="0" lvl="0" marL="158750" rtl="0" algn="l">
              <a:lnSpc>
                <a:spcPct val="100000"/>
              </a:lnSpc>
              <a:spcBef>
                <a:spcPts val="0"/>
              </a:spcBef>
              <a:spcAft>
                <a:spcPts val="0"/>
              </a:spcAft>
              <a:buSzPts val="1100"/>
              <a:buNone/>
            </a:pPr>
            <a:r>
              <a:rPr lang="en-US"/>
              <a:t>Standalone MPAS: Physics are called except microphysics; dycore is called with microphysics/coupling tendencies from previous timestep (and dribbled during RK3 substeps); previous microphysics tendency is removed and microphysics is called; state is updated.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 name="Google Shape;2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Advanced physics coupling: improvements to microphysics-radiation-aerosol representation; NoahMP + MYNN surface layer, prognostic cloud scheme using MYNN-EDMF turbulence to diagnose partial clouds consistent with TEMPO microphysics</a:t>
            </a:r>
            <a:endParaRPr/>
          </a:p>
        </p:txBody>
      </p:sp>
      <p:sp>
        <p:nvSpPr>
          <p:cNvPr id="264" name="Google Shape;26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Emphasize cold-start – we have </a:t>
            </a:r>
            <a:r>
              <a:rPr b="1" i="1" lang="en-US"/>
              <a:t>no</a:t>
            </a:r>
            <a:r>
              <a:rPr b="0" i="0" lang="en-US"/>
              <a:t> DA entering into any of these forecasts, so we’re entirely reliant on the RRFS-A/v1 DA system for initial conditions, and we do not initialize radar fields from RRFS-A/v1.</a:t>
            </a:r>
            <a:endParaRPr/>
          </a:p>
        </p:txBody>
      </p:sp>
      <p:sp>
        <p:nvSpPr>
          <p:cNvPr id="39" name="Google Shape;3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 name="Google Shape;4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 name="Google Shape;5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en-US"/>
              <a:t>Research in the NWS and at GSL that has identified rawinsonde moisture biases, particularly with the GRAW sensors used across most of the United States (outside of coastal regions and the Southern Plains). These sensors use a capped moisture sensor that inadequately represents saturated layers and is insufficiently responsive in the presence of sharp moisture gradients.</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Note the significant change in diagnostics between HRRR/MPAS-RRFSA and RRFS-A – the former two use a flux-diagnostic method for T/Td whereas the latter uses an interpolation-diagnostic method. The two are not very different with respect to temperature.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Note the significant change in diagnostics between HRRR/MPAS-RRFSA and RRFS-A – the former two use a flux-diagnostic method for T/Td whereas the latter uses an interpolation-diagnostic method. The latter tends to result in substantially higher 2-m Td, masking the model’s overall dryness (and affecting the DA – the obs end up lower than the model first-guess, so the DA dries it out, even as that’s not warranted apart from this diagnostic). The flux method is believed to be more realistic.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2"/>
          <p:cNvSpPr txBox="1"/>
          <p:nvPr>
            <p:ph type="ctrTitle"/>
          </p:nvPr>
        </p:nvSpPr>
        <p:spPr>
          <a:xfrm>
            <a:off x="311705" y="951450"/>
            <a:ext cx="5179200" cy="2052600"/>
          </a:xfrm>
          <a:prstGeom prst="rect">
            <a:avLst/>
          </a:prstGeom>
          <a:noFill/>
          <a:ln>
            <a:noFill/>
          </a:ln>
        </p:spPr>
        <p:txBody>
          <a:bodyPr anchorCtr="0" anchor="b" bIns="91425" lIns="91425" spcFirstLastPara="1" rIns="91425" wrap="square" tIns="91425">
            <a:normAutofit/>
          </a:bodyPr>
          <a:lstStyle>
            <a:lvl1pPr lvl="0" algn="l">
              <a:lnSpc>
                <a:spcPct val="80000"/>
              </a:lnSpc>
              <a:spcBef>
                <a:spcPts val="0"/>
              </a:spcBef>
              <a:spcAft>
                <a:spcPts val="0"/>
              </a:spcAft>
              <a:buClr>
                <a:schemeClr val="lt1"/>
              </a:buClr>
              <a:buSzPts val="4900"/>
              <a:buFont typeface="Proxima Nova"/>
              <a:buNone/>
              <a:defRPr sz="4900">
                <a:solidFill>
                  <a:schemeClr val="lt1"/>
                </a:solidFill>
                <a:latin typeface="Proxima Nova"/>
                <a:ea typeface="Proxima Nova"/>
                <a:cs typeface="Proxima Nova"/>
                <a:sym typeface="Proxima Nova"/>
              </a:defRPr>
            </a:lvl1pPr>
            <a:lvl2pPr lvl="1" algn="l">
              <a:lnSpc>
                <a:spcPct val="100000"/>
              </a:lnSpc>
              <a:spcBef>
                <a:spcPts val="0"/>
              </a:spcBef>
              <a:spcAft>
                <a:spcPts val="0"/>
              </a:spcAft>
              <a:buClr>
                <a:schemeClr val="lt1"/>
              </a:buClr>
              <a:buSzPts val="5200"/>
              <a:buFont typeface="Proxima Nova"/>
              <a:buNone/>
              <a:defRPr sz="5200">
                <a:solidFill>
                  <a:schemeClr val="lt1"/>
                </a:solidFill>
                <a:latin typeface="Proxima Nova"/>
                <a:ea typeface="Proxima Nova"/>
                <a:cs typeface="Proxima Nova"/>
                <a:sym typeface="Proxima Nova"/>
              </a:defRPr>
            </a:lvl2pPr>
            <a:lvl3pPr lvl="2" algn="l">
              <a:lnSpc>
                <a:spcPct val="100000"/>
              </a:lnSpc>
              <a:spcBef>
                <a:spcPts val="0"/>
              </a:spcBef>
              <a:spcAft>
                <a:spcPts val="0"/>
              </a:spcAft>
              <a:buClr>
                <a:schemeClr val="lt1"/>
              </a:buClr>
              <a:buSzPts val="5200"/>
              <a:buFont typeface="Proxima Nova"/>
              <a:buNone/>
              <a:defRPr sz="5200">
                <a:solidFill>
                  <a:schemeClr val="lt1"/>
                </a:solidFill>
                <a:latin typeface="Proxima Nova"/>
                <a:ea typeface="Proxima Nova"/>
                <a:cs typeface="Proxima Nova"/>
                <a:sym typeface="Proxima Nova"/>
              </a:defRPr>
            </a:lvl3pPr>
            <a:lvl4pPr lvl="3" algn="l">
              <a:lnSpc>
                <a:spcPct val="100000"/>
              </a:lnSpc>
              <a:spcBef>
                <a:spcPts val="0"/>
              </a:spcBef>
              <a:spcAft>
                <a:spcPts val="0"/>
              </a:spcAft>
              <a:buClr>
                <a:schemeClr val="lt1"/>
              </a:buClr>
              <a:buSzPts val="5200"/>
              <a:buFont typeface="Proxima Nova"/>
              <a:buNone/>
              <a:defRPr sz="5200">
                <a:solidFill>
                  <a:schemeClr val="lt1"/>
                </a:solidFill>
                <a:latin typeface="Proxima Nova"/>
                <a:ea typeface="Proxima Nova"/>
                <a:cs typeface="Proxima Nova"/>
                <a:sym typeface="Proxima Nova"/>
              </a:defRPr>
            </a:lvl4pPr>
            <a:lvl5pPr lvl="4" algn="l">
              <a:lnSpc>
                <a:spcPct val="100000"/>
              </a:lnSpc>
              <a:spcBef>
                <a:spcPts val="0"/>
              </a:spcBef>
              <a:spcAft>
                <a:spcPts val="0"/>
              </a:spcAft>
              <a:buClr>
                <a:schemeClr val="lt1"/>
              </a:buClr>
              <a:buSzPts val="5200"/>
              <a:buFont typeface="Proxima Nova"/>
              <a:buNone/>
              <a:defRPr sz="5200">
                <a:solidFill>
                  <a:schemeClr val="lt1"/>
                </a:solidFill>
                <a:latin typeface="Proxima Nova"/>
                <a:ea typeface="Proxima Nova"/>
                <a:cs typeface="Proxima Nova"/>
                <a:sym typeface="Proxima Nova"/>
              </a:defRPr>
            </a:lvl5pPr>
            <a:lvl6pPr lvl="5" algn="l">
              <a:lnSpc>
                <a:spcPct val="100000"/>
              </a:lnSpc>
              <a:spcBef>
                <a:spcPts val="0"/>
              </a:spcBef>
              <a:spcAft>
                <a:spcPts val="0"/>
              </a:spcAft>
              <a:buClr>
                <a:schemeClr val="lt1"/>
              </a:buClr>
              <a:buSzPts val="5200"/>
              <a:buFont typeface="Proxima Nova"/>
              <a:buNone/>
              <a:defRPr sz="5200">
                <a:solidFill>
                  <a:schemeClr val="lt1"/>
                </a:solidFill>
                <a:latin typeface="Proxima Nova"/>
                <a:ea typeface="Proxima Nova"/>
                <a:cs typeface="Proxima Nova"/>
                <a:sym typeface="Proxima Nova"/>
              </a:defRPr>
            </a:lvl6pPr>
            <a:lvl7pPr lvl="6" algn="l">
              <a:lnSpc>
                <a:spcPct val="100000"/>
              </a:lnSpc>
              <a:spcBef>
                <a:spcPts val="0"/>
              </a:spcBef>
              <a:spcAft>
                <a:spcPts val="0"/>
              </a:spcAft>
              <a:buClr>
                <a:schemeClr val="lt1"/>
              </a:buClr>
              <a:buSzPts val="5200"/>
              <a:buFont typeface="Proxima Nova"/>
              <a:buNone/>
              <a:defRPr sz="5200">
                <a:solidFill>
                  <a:schemeClr val="lt1"/>
                </a:solidFill>
                <a:latin typeface="Proxima Nova"/>
                <a:ea typeface="Proxima Nova"/>
                <a:cs typeface="Proxima Nova"/>
                <a:sym typeface="Proxima Nova"/>
              </a:defRPr>
            </a:lvl7pPr>
            <a:lvl8pPr lvl="7" algn="l">
              <a:lnSpc>
                <a:spcPct val="100000"/>
              </a:lnSpc>
              <a:spcBef>
                <a:spcPts val="0"/>
              </a:spcBef>
              <a:spcAft>
                <a:spcPts val="0"/>
              </a:spcAft>
              <a:buClr>
                <a:schemeClr val="lt1"/>
              </a:buClr>
              <a:buSzPts val="5200"/>
              <a:buFont typeface="Proxima Nova"/>
              <a:buNone/>
              <a:defRPr sz="5200">
                <a:solidFill>
                  <a:schemeClr val="lt1"/>
                </a:solidFill>
                <a:latin typeface="Proxima Nova"/>
                <a:ea typeface="Proxima Nova"/>
                <a:cs typeface="Proxima Nova"/>
                <a:sym typeface="Proxima Nova"/>
              </a:defRPr>
            </a:lvl8pPr>
            <a:lvl9pPr lvl="8" algn="l">
              <a:lnSpc>
                <a:spcPct val="100000"/>
              </a:lnSpc>
              <a:spcBef>
                <a:spcPts val="0"/>
              </a:spcBef>
              <a:spcAft>
                <a:spcPts val="0"/>
              </a:spcAft>
              <a:buClr>
                <a:schemeClr val="lt1"/>
              </a:buClr>
              <a:buSzPts val="5200"/>
              <a:buFont typeface="Proxima Nova"/>
              <a:buNone/>
              <a:defRPr sz="5200">
                <a:solidFill>
                  <a:schemeClr val="lt1"/>
                </a:solidFill>
                <a:latin typeface="Proxima Nova"/>
                <a:ea typeface="Proxima Nova"/>
                <a:cs typeface="Proxima Nova"/>
                <a:sym typeface="Proxima Nova"/>
              </a:defRPr>
            </a:lvl9pPr>
          </a:lstStyle>
          <a:p/>
        </p:txBody>
      </p:sp>
      <p:sp>
        <p:nvSpPr>
          <p:cNvPr id="11" name="Google Shape;11;p22"/>
          <p:cNvSpPr txBox="1"/>
          <p:nvPr>
            <p:ph idx="1" type="subTitle"/>
          </p:nvPr>
        </p:nvSpPr>
        <p:spPr>
          <a:xfrm>
            <a:off x="311700" y="3041000"/>
            <a:ext cx="51792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6"/>
              </a:buClr>
              <a:buSzPts val="2500"/>
              <a:buFont typeface="Proxima Nova"/>
              <a:buNone/>
              <a:defRPr sz="2500">
                <a:solidFill>
                  <a:schemeClr val="accent6"/>
                </a:solidFill>
                <a:latin typeface="Proxima Nova"/>
                <a:ea typeface="Proxima Nova"/>
                <a:cs typeface="Proxima Nova"/>
                <a:sym typeface="Proxima Nova"/>
              </a:defRPr>
            </a:lvl1pPr>
            <a:lvl2pPr lvl="1" algn="l">
              <a:lnSpc>
                <a:spcPct val="100000"/>
              </a:lnSpc>
              <a:spcBef>
                <a:spcPts val="0"/>
              </a:spcBef>
              <a:spcAft>
                <a:spcPts val="0"/>
              </a:spcAft>
              <a:buClr>
                <a:schemeClr val="lt1"/>
              </a:buClr>
              <a:buSzPts val="2500"/>
              <a:buFont typeface="Proxima Nova"/>
              <a:buNone/>
              <a:defRPr sz="2500">
                <a:solidFill>
                  <a:schemeClr val="lt1"/>
                </a:solidFill>
                <a:latin typeface="Proxima Nova"/>
                <a:ea typeface="Proxima Nova"/>
                <a:cs typeface="Proxima Nova"/>
                <a:sym typeface="Proxima Nova"/>
              </a:defRPr>
            </a:lvl2pPr>
            <a:lvl3pPr lvl="2" algn="l">
              <a:lnSpc>
                <a:spcPct val="100000"/>
              </a:lnSpc>
              <a:spcBef>
                <a:spcPts val="0"/>
              </a:spcBef>
              <a:spcAft>
                <a:spcPts val="0"/>
              </a:spcAft>
              <a:buClr>
                <a:schemeClr val="lt1"/>
              </a:buClr>
              <a:buSzPts val="2500"/>
              <a:buFont typeface="Proxima Nova"/>
              <a:buNone/>
              <a:defRPr sz="2500">
                <a:solidFill>
                  <a:schemeClr val="lt1"/>
                </a:solidFill>
                <a:latin typeface="Proxima Nova"/>
                <a:ea typeface="Proxima Nova"/>
                <a:cs typeface="Proxima Nova"/>
                <a:sym typeface="Proxima Nova"/>
              </a:defRPr>
            </a:lvl3pPr>
            <a:lvl4pPr lvl="3" algn="l">
              <a:lnSpc>
                <a:spcPct val="100000"/>
              </a:lnSpc>
              <a:spcBef>
                <a:spcPts val="0"/>
              </a:spcBef>
              <a:spcAft>
                <a:spcPts val="0"/>
              </a:spcAft>
              <a:buClr>
                <a:schemeClr val="lt1"/>
              </a:buClr>
              <a:buSzPts val="2500"/>
              <a:buFont typeface="Proxima Nova"/>
              <a:buNone/>
              <a:defRPr sz="2500">
                <a:solidFill>
                  <a:schemeClr val="lt1"/>
                </a:solidFill>
                <a:latin typeface="Proxima Nova"/>
                <a:ea typeface="Proxima Nova"/>
                <a:cs typeface="Proxima Nova"/>
                <a:sym typeface="Proxima Nova"/>
              </a:defRPr>
            </a:lvl4pPr>
            <a:lvl5pPr lvl="4" algn="l">
              <a:lnSpc>
                <a:spcPct val="100000"/>
              </a:lnSpc>
              <a:spcBef>
                <a:spcPts val="0"/>
              </a:spcBef>
              <a:spcAft>
                <a:spcPts val="0"/>
              </a:spcAft>
              <a:buClr>
                <a:schemeClr val="lt1"/>
              </a:buClr>
              <a:buSzPts val="2500"/>
              <a:buFont typeface="Proxima Nova"/>
              <a:buNone/>
              <a:defRPr sz="2500">
                <a:solidFill>
                  <a:schemeClr val="lt1"/>
                </a:solidFill>
                <a:latin typeface="Proxima Nova"/>
                <a:ea typeface="Proxima Nova"/>
                <a:cs typeface="Proxima Nova"/>
                <a:sym typeface="Proxima Nova"/>
              </a:defRPr>
            </a:lvl5pPr>
            <a:lvl6pPr lvl="5" algn="l">
              <a:lnSpc>
                <a:spcPct val="100000"/>
              </a:lnSpc>
              <a:spcBef>
                <a:spcPts val="0"/>
              </a:spcBef>
              <a:spcAft>
                <a:spcPts val="0"/>
              </a:spcAft>
              <a:buClr>
                <a:schemeClr val="lt1"/>
              </a:buClr>
              <a:buSzPts val="2500"/>
              <a:buFont typeface="Proxima Nova"/>
              <a:buNone/>
              <a:defRPr sz="2500">
                <a:solidFill>
                  <a:schemeClr val="lt1"/>
                </a:solidFill>
                <a:latin typeface="Proxima Nova"/>
                <a:ea typeface="Proxima Nova"/>
                <a:cs typeface="Proxima Nova"/>
                <a:sym typeface="Proxima Nova"/>
              </a:defRPr>
            </a:lvl6pPr>
            <a:lvl7pPr lvl="6" algn="l">
              <a:lnSpc>
                <a:spcPct val="100000"/>
              </a:lnSpc>
              <a:spcBef>
                <a:spcPts val="0"/>
              </a:spcBef>
              <a:spcAft>
                <a:spcPts val="0"/>
              </a:spcAft>
              <a:buClr>
                <a:schemeClr val="lt1"/>
              </a:buClr>
              <a:buSzPts val="2500"/>
              <a:buFont typeface="Proxima Nova"/>
              <a:buNone/>
              <a:defRPr sz="2500">
                <a:solidFill>
                  <a:schemeClr val="lt1"/>
                </a:solidFill>
                <a:latin typeface="Proxima Nova"/>
                <a:ea typeface="Proxima Nova"/>
                <a:cs typeface="Proxima Nova"/>
                <a:sym typeface="Proxima Nova"/>
              </a:defRPr>
            </a:lvl7pPr>
            <a:lvl8pPr lvl="7" algn="l">
              <a:lnSpc>
                <a:spcPct val="100000"/>
              </a:lnSpc>
              <a:spcBef>
                <a:spcPts val="0"/>
              </a:spcBef>
              <a:spcAft>
                <a:spcPts val="0"/>
              </a:spcAft>
              <a:buClr>
                <a:schemeClr val="lt1"/>
              </a:buClr>
              <a:buSzPts val="2500"/>
              <a:buFont typeface="Proxima Nova"/>
              <a:buNone/>
              <a:defRPr sz="2500">
                <a:solidFill>
                  <a:schemeClr val="lt1"/>
                </a:solidFill>
                <a:latin typeface="Proxima Nova"/>
                <a:ea typeface="Proxima Nova"/>
                <a:cs typeface="Proxima Nova"/>
                <a:sym typeface="Proxima Nova"/>
              </a:defRPr>
            </a:lvl8pPr>
            <a:lvl9pPr lvl="8" algn="l">
              <a:lnSpc>
                <a:spcPct val="100000"/>
              </a:lnSpc>
              <a:spcBef>
                <a:spcPts val="0"/>
              </a:spcBef>
              <a:spcAft>
                <a:spcPts val="0"/>
              </a:spcAft>
              <a:buClr>
                <a:schemeClr val="lt1"/>
              </a:buClr>
              <a:buSzPts val="2500"/>
              <a:buFont typeface="Proxima Nova"/>
              <a:buNone/>
              <a:defRPr sz="25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type="tx">
  <p:cSld name="TITLE_AND_BODY">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3"/>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 name="Google Shape;14;p23"/>
          <p:cNvSpPr txBox="1"/>
          <p:nvPr>
            <p:ph idx="1" type="body"/>
          </p:nvPr>
        </p:nvSpPr>
        <p:spPr>
          <a:xfrm>
            <a:off x="311700" y="94042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 name="Google Shape;15;p23"/>
          <p:cNvSpPr txBox="1"/>
          <p:nvPr>
            <p:ph idx="12" type="sldNum"/>
          </p:nvPr>
        </p:nvSpPr>
        <p:spPr>
          <a:xfrm>
            <a:off x="4102158" y="4725292"/>
            <a:ext cx="5487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1pPr>
            <a:lvl2pPr lvl="1"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2pPr>
            <a:lvl3pPr lvl="2"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3pPr>
            <a:lvl4pPr lvl="3"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4pPr>
            <a:lvl5pPr lvl="4"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5pPr>
            <a:lvl6pPr lvl="5"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6pPr>
            <a:lvl7pPr lvl="6"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7pPr>
            <a:lvl8pPr lvl="7"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8pPr>
            <a:lvl9pPr lvl="8" marR="0" rtl="0" algn="l">
              <a:lnSpc>
                <a:spcPct val="100000"/>
              </a:lnSpc>
              <a:spcBef>
                <a:spcPts val="0"/>
              </a:spcBef>
              <a:spcAft>
                <a:spcPts val="0"/>
              </a:spcAft>
              <a:buClr>
                <a:schemeClr val="accent5"/>
              </a:buClr>
              <a:buSzPts val="2800"/>
              <a:buFont typeface="Proxima Nova"/>
              <a:buNone/>
              <a:defRPr b="0" i="0" sz="2800" u="none" cap="none" strike="noStrike">
                <a:solidFill>
                  <a:schemeClr val="accent5"/>
                </a:solidFill>
                <a:latin typeface="Proxima Nova"/>
                <a:ea typeface="Proxima Nova"/>
                <a:cs typeface="Proxima Nova"/>
                <a:sym typeface="Proxima Nova"/>
              </a:defRPr>
            </a:lvl9pPr>
          </a:lstStyle>
          <a:p/>
        </p:txBody>
      </p:sp>
      <p:sp>
        <p:nvSpPr>
          <p:cNvPr id="7" name="Google Shape;7;p21"/>
          <p:cNvSpPr txBox="1"/>
          <p:nvPr>
            <p:ph idx="1" type="body"/>
          </p:nvPr>
        </p:nvSpPr>
        <p:spPr>
          <a:xfrm>
            <a:off x="311700" y="94042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accent1"/>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chemeClr val="accent1"/>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chemeClr val="accent1"/>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chemeClr val="accent1"/>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chemeClr val="accent1"/>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chemeClr val="accent1"/>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chemeClr val="accent1"/>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chemeClr val="accent1"/>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chemeClr val="accent1"/>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8" name="Google Shape;8;p21"/>
          <p:cNvSpPr txBox="1"/>
          <p:nvPr>
            <p:ph idx="12" type="sldNum"/>
          </p:nvPr>
        </p:nvSpPr>
        <p:spPr>
          <a:xfrm>
            <a:off x="4102158" y="4725292"/>
            <a:ext cx="548700" cy="393600"/>
          </a:xfrm>
          <a:prstGeom prst="rect">
            <a:avLst/>
          </a:prstGeom>
          <a:noFill/>
          <a:ln>
            <a:noFill/>
          </a:ln>
        </p:spPr>
        <p:txBody>
          <a:bodyPr anchorCtr="0" anchor="ctr" bIns="91425" lIns="91425" spcFirstLastPara="1" rIns="91425" wrap="square" tIns="91425">
            <a:norm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1.png"/><Relationship Id="rId10" Type="http://schemas.openxmlformats.org/officeDocument/2006/relationships/image" Target="../media/image21.png"/><Relationship Id="rId9"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24.png"/><Relationship Id="rId8"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jpg"/><Relationship Id="rId4" Type="http://schemas.openxmlformats.org/officeDocument/2006/relationships/image" Target="../media/image26.jpg"/><Relationship Id="rId5"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 name="Shape 19"/>
        <p:cNvGrpSpPr/>
        <p:nvPr/>
      </p:nvGrpSpPr>
      <p:grpSpPr>
        <a:xfrm>
          <a:off x="0" y="0"/>
          <a:ext cx="0" cy="0"/>
          <a:chOff x="0" y="0"/>
          <a:chExt cx="0" cy="0"/>
        </a:xfrm>
      </p:grpSpPr>
      <p:sp>
        <p:nvSpPr>
          <p:cNvPr id="20" name="Google Shape;20;p1"/>
          <p:cNvSpPr txBox="1"/>
          <p:nvPr>
            <p:ph type="ctrTitle"/>
          </p:nvPr>
        </p:nvSpPr>
        <p:spPr>
          <a:xfrm>
            <a:off x="311704" y="900216"/>
            <a:ext cx="5778009" cy="2052600"/>
          </a:xfrm>
          <a:prstGeom prst="rect">
            <a:avLst/>
          </a:prstGeom>
          <a:noFill/>
          <a:ln>
            <a:noFill/>
          </a:ln>
        </p:spPr>
        <p:txBody>
          <a:bodyPr anchorCtr="0" anchor="b" bIns="91425" lIns="91425" spcFirstLastPara="1" rIns="91425" wrap="square" tIns="91425">
            <a:noAutofit/>
          </a:bodyPr>
          <a:lstStyle/>
          <a:p>
            <a:pPr indent="0" lvl="0" marL="0" rtl="0" algn="l">
              <a:lnSpc>
                <a:spcPct val="80000"/>
              </a:lnSpc>
              <a:spcBef>
                <a:spcPts val="0"/>
              </a:spcBef>
              <a:spcAft>
                <a:spcPts val="0"/>
              </a:spcAft>
              <a:buSzPts val="990"/>
              <a:buNone/>
            </a:pPr>
            <a:r>
              <a:rPr b="1" lang="en-US" sz="3000"/>
              <a:t>NOAA/GSL Model Development and Forecasting Activities Using MPAS</a:t>
            </a:r>
            <a:endParaRPr b="1" sz="3000"/>
          </a:p>
        </p:txBody>
      </p:sp>
      <p:sp>
        <p:nvSpPr>
          <p:cNvPr id="21" name="Google Shape;21;p1"/>
          <p:cNvSpPr txBox="1"/>
          <p:nvPr>
            <p:ph idx="1" type="subTitle"/>
          </p:nvPr>
        </p:nvSpPr>
        <p:spPr>
          <a:xfrm>
            <a:off x="311699" y="2960971"/>
            <a:ext cx="5778015"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US" sz="1700"/>
              <a:t>Clark Evans, Curtis R. Alexander, Ligia R. Bernardet, Terra T. Ladwig, Ming Hu, David C. Dowell, and Trevor I. Alcott</a:t>
            </a:r>
            <a:endParaRPr/>
          </a:p>
          <a:p>
            <a:pPr indent="0" lvl="0" marL="0" rtl="0" algn="l">
              <a:lnSpc>
                <a:spcPct val="100000"/>
              </a:lnSpc>
              <a:spcBef>
                <a:spcPts val="0"/>
              </a:spcBef>
              <a:spcAft>
                <a:spcPts val="0"/>
              </a:spcAft>
              <a:buSzPts val="2500"/>
              <a:buNone/>
            </a:pPr>
            <a:r>
              <a:t/>
            </a:r>
            <a:endParaRPr sz="1200"/>
          </a:p>
          <a:p>
            <a:pPr indent="0" lvl="0" marL="0" rtl="0" algn="l">
              <a:lnSpc>
                <a:spcPct val="100000"/>
              </a:lnSpc>
              <a:spcBef>
                <a:spcPts val="0"/>
              </a:spcBef>
              <a:spcAft>
                <a:spcPts val="0"/>
              </a:spcAft>
              <a:buSzPts val="2500"/>
              <a:buNone/>
            </a:pPr>
            <a:r>
              <a:rPr lang="en-US" sz="1200"/>
              <a:t>UIFCW 2025, Boulder, Colorado</a:t>
            </a:r>
            <a:endParaRPr/>
          </a:p>
          <a:p>
            <a:pPr indent="0" lvl="0" marL="0" rtl="0" algn="l">
              <a:lnSpc>
                <a:spcPct val="100000"/>
              </a:lnSpc>
              <a:spcBef>
                <a:spcPts val="0"/>
              </a:spcBef>
              <a:spcAft>
                <a:spcPts val="0"/>
              </a:spcAft>
              <a:buSzPts val="2500"/>
              <a:buNone/>
            </a:pPr>
            <a:r>
              <a:rPr lang="en-US" sz="1200"/>
              <a:t>11 September 2025</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7"/>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Surface Verification – 10-m Wind Speed</a:t>
            </a:r>
            <a:endParaRPr sz="2300"/>
          </a:p>
        </p:txBody>
      </p:sp>
      <p:sp>
        <p:nvSpPr>
          <p:cNvPr id="120" name="Google Shape;120;p27"/>
          <p:cNvSpPr txBox="1"/>
          <p:nvPr/>
        </p:nvSpPr>
        <p:spPr>
          <a:xfrm>
            <a:off x="2291286" y="4088106"/>
            <a:ext cx="4823237"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rgbClr val="FF0000"/>
                </a:solidFill>
                <a:latin typeface="Proxima Nova"/>
                <a:ea typeface="Proxima Nova"/>
                <a:cs typeface="Proxima Nova"/>
                <a:sym typeface="Proxima Nova"/>
              </a:rPr>
              <a:t>HRRRv4</a:t>
            </a:r>
            <a:r>
              <a:rPr b="0" i="0" lang="en-US" sz="1200" u="none" cap="none" strike="noStrike">
                <a:solidFill>
                  <a:srgbClr val="FF0000"/>
                </a:solidFill>
                <a:latin typeface="Proxima Nova"/>
                <a:ea typeface="Proxima Nova"/>
                <a:cs typeface="Proxima Nova"/>
                <a:sym typeface="Proxima Nova"/>
              </a:rPr>
              <a:t>		     </a:t>
            </a:r>
            <a:r>
              <a:rPr b="1" i="0" lang="en-US" sz="1200" u="none" cap="none" strike="noStrike">
                <a:solidFill>
                  <a:srgbClr val="0000FF"/>
                </a:solidFill>
                <a:latin typeface="Proxima Nova"/>
                <a:ea typeface="Proxima Nova"/>
                <a:cs typeface="Proxima Nova"/>
                <a:sym typeface="Proxima Nova"/>
              </a:rPr>
              <a:t>RRFS-A</a:t>
            </a:r>
            <a:r>
              <a:rPr b="0" i="0" lang="en-US" sz="1200" u="none" cap="none" strike="noStrike">
                <a:solidFill>
                  <a:srgbClr val="0000FF"/>
                </a:solidFill>
                <a:latin typeface="Proxima Nova"/>
                <a:ea typeface="Proxima Nova"/>
                <a:cs typeface="Proxima Nova"/>
                <a:sym typeface="Proxima Nova"/>
              </a:rPr>
              <a:t>		</a:t>
            </a: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FFA500"/>
              </a:solidFill>
              <a:latin typeface="Arial"/>
              <a:ea typeface="Arial"/>
              <a:cs typeface="Arial"/>
              <a:sym typeface="Arial"/>
            </a:endParaRPr>
          </a:p>
        </p:txBody>
      </p:sp>
      <p:cxnSp>
        <p:nvCxnSpPr>
          <p:cNvPr id="121" name="Google Shape;121;p27"/>
          <p:cNvCxnSpPr/>
          <p:nvPr/>
        </p:nvCxnSpPr>
        <p:spPr>
          <a:xfrm>
            <a:off x="3240925" y="4493701"/>
            <a:ext cx="685800" cy="0"/>
          </a:xfrm>
          <a:prstGeom prst="straightConnector1">
            <a:avLst/>
          </a:prstGeom>
          <a:noFill/>
          <a:ln cap="flat" cmpd="sng" w="28575">
            <a:solidFill>
              <a:schemeClr val="dk1"/>
            </a:solidFill>
            <a:prstDash val="solid"/>
            <a:round/>
            <a:headEnd len="sm" w="sm" type="none"/>
            <a:tailEnd len="sm" w="sm" type="none"/>
          </a:ln>
        </p:spPr>
      </p:cxnSp>
      <p:cxnSp>
        <p:nvCxnSpPr>
          <p:cNvPr id="122" name="Google Shape;122;p27"/>
          <p:cNvCxnSpPr/>
          <p:nvPr/>
        </p:nvCxnSpPr>
        <p:spPr>
          <a:xfrm>
            <a:off x="5079001" y="4487075"/>
            <a:ext cx="685800" cy="0"/>
          </a:xfrm>
          <a:prstGeom prst="straightConnector1">
            <a:avLst/>
          </a:prstGeom>
          <a:noFill/>
          <a:ln cap="flat" cmpd="sng" w="28575">
            <a:solidFill>
              <a:schemeClr val="dk1"/>
            </a:solidFill>
            <a:prstDash val="dash"/>
            <a:round/>
            <a:headEnd len="sm" w="sm" type="none"/>
            <a:tailEnd len="sm" w="sm" type="none"/>
          </a:ln>
        </p:spPr>
      </p:cxnSp>
      <p:sp>
        <p:nvSpPr>
          <p:cNvPr id="123" name="Google Shape;123;p27"/>
          <p:cNvSpPr txBox="1"/>
          <p:nvPr/>
        </p:nvSpPr>
        <p:spPr>
          <a:xfrm>
            <a:off x="3948151" y="4301344"/>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RMSE</a:t>
            </a:r>
            <a:endParaRPr b="0" i="0" sz="1400" u="none" cap="none" strike="noStrike">
              <a:solidFill>
                <a:srgbClr val="000000"/>
              </a:solidFill>
              <a:latin typeface="Arial"/>
              <a:ea typeface="Arial"/>
              <a:cs typeface="Arial"/>
              <a:sym typeface="Arial"/>
            </a:endParaRPr>
          </a:p>
        </p:txBody>
      </p:sp>
      <p:sp>
        <p:nvSpPr>
          <p:cNvPr id="124" name="Google Shape;124;p27"/>
          <p:cNvSpPr txBox="1"/>
          <p:nvPr/>
        </p:nvSpPr>
        <p:spPr>
          <a:xfrm>
            <a:off x="5764801" y="4301343"/>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Bias</a:t>
            </a:r>
            <a:endParaRPr b="0" i="0" sz="1400" u="none" cap="none" strike="noStrike">
              <a:solidFill>
                <a:srgbClr val="000000"/>
              </a:solidFill>
              <a:latin typeface="Arial"/>
              <a:ea typeface="Arial"/>
              <a:cs typeface="Arial"/>
              <a:sym typeface="Arial"/>
            </a:endParaRPr>
          </a:p>
        </p:txBody>
      </p:sp>
      <p:sp>
        <p:nvSpPr>
          <p:cNvPr id="125" name="Google Shape;125;p27"/>
          <p:cNvSpPr txBox="1"/>
          <p:nvPr/>
        </p:nvSpPr>
        <p:spPr>
          <a:xfrm>
            <a:off x="7038273" y="4116256"/>
            <a:ext cx="1928457" cy="792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0-24 h forecasts</a:t>
            </a:r>
            <a:endParaRPr b="0" i="0" sz="1400" u="none" cap="none" strike="noStrike">
              <a:solidFill>
                <a:srgbClr val="000000"/>
              </a:solidFill>
              <a:latin typeface="Arial"/>
              <a:ea typeface="Arial"/>
              <a:cs typeface="Arial"/>
              <a:sym typeface="Arial"/>
            </a:endParaRPr>
          </a:p>
        </p:txBody>
      </p:sp>
      <p:pic>
        <p:nvPicPr>
          <p:cNvPr id="126" name="Google Shape;126;p27"/>
          <p:cNvPicPr preferRelativeResize="0"/>
          <p:nvPr/>
        </p:nvPicPr>
        <p:blipFill rotWithShape="1">
          <a:blip r:embed="rId3">
            <a:alphaModFix/>
          </a:blip>
          <a:srcRect b="0" l="0" r="0" t="0"/>
          <a:stretch/>
        </p:blipFill>
        <p:spPr>
          <a:xfrm>
            <a:off x="681358" y="920443"/>
            <a:ext cx="7772400" cy="30632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7"/>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Shortwave Radiation Verification</a:t>
            </a:r>
            <a:endParaRPr sz="2300"/>
          </a:p>
        </p:txBody>
      </p:sp>
      <p:sp>
        <p:nvSpPr>
          <p:cNvPr id="132" name="Google Shape;132;p7"/>
          <p:cNvSpPr txBox="1"/>
          <p:nvPr/>
        </p:nvSpPr>
        <p:spPr>
          <a:xfrm>
            <a:off x="2291286" y="4088106"/>
            <a:ext cx="4823237"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rgbClr val="FF0000"/>
                </a:solidFill>
                <a:latin typeface="Proxima Nova"/>
                <a:ea typeface="Proxima Nova"/>
                <a:cs typeface="Proxima Nova"/>
                <a:sym typeface="Proxima Nova"/>
              </a:rPr>
              <a:t>HRRRv4</a:t>
            </a:r>
            <a:r>
              <a:rPr b="0" i="0" lang="en-US" sz="1200" u="none" cap="none" strike="noStrike">
                <a:solidFill>
                  <a:srgbClr val="FF0000"/>
                </a:solidFill>
                <a:latin typeface="Proxima Nova"/>
                <a:ea typeface="Proxima Nova"/>
                <a:cs typeface="Proxima Nova"/>
                <a:sym typeface="Proxima Nova"/>
              </a:rPr>
              <a:t>		     </a:t>
            </a:r>
            <a:r>
              <a:rPr b="1" i="0" lang="en-US" sz="1200" u="none" cap="none" strike="noStrike">
                <a:solidFill>
                  <a:srgbClr val="0000FF"/>
                </a:solidFill>
                <a:latin typeface="Proxima Nova"/>
                <a:ea typeface="Proxima Nova"/>
                <a:cs typeface="Proxima Nova"/>
                <a:sym typeface="Proxima Nova"/>
              </a:rPr>
              <a:t>RRFS-A</a:t>
            </a:r>
            <a:r>
              <a:rPr b="0" i="0" lang="en-US" sz="1200" u="none" cap="none" strike="noStrike">
                <a:solidFill>
                  <a:srgbClr val="0000FF"/>
                </a:solidFill>
                <a:latin typeface="Proxima Nova"/>
                <a:ea typeface="Proxima Nova"/>
                <a:cs typeface="Proxima Nova"/>
                <a:sym typeface="Proxima Nova"/>
              </a:rPr>
              <a:t>		</a:t>
            </a: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FFA500"/>
              </a:solidFill>
              <a:latin typeface="Arial"/>
              <a:ea typeface="Arial"/>
              <a:cs typeface="Arial"/>
              <a:sym typeface="Arial"/>
            </a:endParaRPr>
          </a:p>
        </p:txBody>
      </p:sp>
      <p:cxnSp>
        <p:nvCxnSpPr>
          <p:cNvPr id="133" name="Google Shape;133;p7"/>
          <p:cNvCxnSpPr/>
          <p:nvPr/>
        </p:nvCxnSpPr>
        <p:spPr>
          <a:xfrm>
            <a:off x="3240925" y="4493701"/>
            <a:ext cx="685800" cy="0"/>
          </a:xfrm>
          <a:prstGeom prst="straightConnector1">
            <a:avLst/>
          </a:prstGeom>
          <a:noFill/>
          <a:ln cap="flat" cmpd="sng" w="28575">
            <a:solidFill>
              <a:schemeClr val="dk1"/>
            </a:solidFill>
            <a:prstDash val="solid"/>
            <a:round/>
            <a:headEnd len="sm" w="sm" type="none"/>
            <a:tailEnd len="sm" w="sm" type="none"/>
          </a:ln>
        </p:spPr>
      </p:cxnSp>
      <p:cxnSp>
        <p:nvCxnSpPr>
          <p:cNvPr id="134" name="Google Shape;134;p7"/>
          <p:cNvCxnSpPr/>
          <p:nvPr/>
        </p:nvCxnSpPr>
        <p:spPr>
          <a:xfrm>
            <a:off x="5079001" y="4487075"/>
            <a:ext cx="685800" cy="0"/>
          </a:xfrm>
          <a:prstGeom prst="straightConnector1">
            <a:avLst/>
          </a:prstGeom>
          <a:noFill/>
          <a:ln cap="flat" cmpd="sng" w="28575">
            <a:solidFill>
              <a:schemeClr val="dk1"/>
            </a:solidFill>
            <a:prstDash val="dash"/>
            <a:round/>
            <a:headEnd len="sm" w="sm" type="none"/>
            <a:tailEnd len="sm" w="sm" type="none"/>
          </a:ln>
        </p:spPr>
      </p:cxnSp>
      <p:sp>
        <p:nvSpPr>
          <p:cNvPr id="135" name="Google Shape;135;p7"/>
          <p:cNvSpPr txBox="1"/>
          <p:nvPr/>
        </p:nvSpPr>
        <p:spPr>
          <a:xfrm>
            <a:off x="3948151" y="4301344"/>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RMSE</a:t>
            </a:r>
            <a:endParaRPr b="0" i="0" sz="1400" u="none" cap="none" strike="noStrike">
              <a:solidFill>
                <a:srgbClr val="000000"/>
              </a:solidFill>
              <a:latin typeface="Arial"/>
              <a:ea typeface="Arial"/>
              <a:cs typeface="Arial"/>
              <a:sym typeface="Arial"/>
            </a:endParaRPr>
          </a:p>
        </p:txBody>
      </p:sp>
      <p:sp>
        <p:nvSpPr>
          <p:cNvPr id="136" name="Google Shape;136;p7"/>
          <p:cNvSpPr txBox="1"/>
          <p:nvPr/>
        </p:nvSpPr>
        <p:spPr>
          <a:xfrm>
            <a:off x="5764801" y="4301343"/>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Bias</a:t>
            </a:r>
            <a:endParaRPr b="0" i="0" sz="1400" u="none" cap="none" strike="noStrike">
              <a:solidFill>
                <a:srgbClr val="000000"/>
              </a:solidFill>
              <a:latin typeface="Arial"/>
              <a:ea typeface="Arial"/>
              <a:cs typeface="Arial"/>
              <a:sym typeface="Arial"/>
            </a:endParaRPr>
          </a:p>
        </p:txBody>
      </p:sp>
      <p:pic>
        <p:nvPicPr>
          <p:cNvPr descr="A graph with different colored lines&#10;&#10;AI-generated content may be incorrect." id="137" name="Google Shape;137;p7"/>
          <p:cNvPicPr preferRelativeResize="0"/>
          <p:nvPr/>
        </p:nvPicPr>
        <p:blipFill rotWithShape="1">
          <a:blip r:embed="rId3">
            <a:alphaModFix/>
          </a:blip>
          <a:srcRect b="0" l="0" r="0" t="0"/>
          <a:stretch/>
        </p:blipFill>
        <p:spPr>
          <a:xfrm>
            <a:off x="816704" y="918247"/>
            <a:ext cx="7772400" cy="3063240"/>
          </a:xfrm>
          <a:prstGeom prst="rect">
            <a:avLst/>
          </a:prstGeom>
          <a:noFill/>
          <a:ln>
            <a:noFill/>
          </a:ln>
        </p:spPr>
      </p:pic>
      <p:cxnSp>
        <p:nvCxnSpPr>
          <p:cNvPr id="138" name="Google Shape;138;p7"/>
          <p:cNvCxnSpPr/>
          <p:nvPr/>
        </p:nvCxnSpPr>
        <p:spPr>
          <a:xfrm rot="10800000">
            <a:off x="6520070" y="3155674"/>
            <a:ext cx="755373" cy="581439"/>
          </a:xfrm>
          <a:prstGeom prst="straightConnector1">
            <a:avLst/>
          </a:prstGeom>
          <a:noFill/>
          <a:ln cap="flat" cmpd="sng" w="38100">
            <a:solidFill>
              <a:schemeClr val="dk1"/>
            </a:solidFill>
            <a:prstDash val="solid"/>
            <a:round/>
            <a:headEnd len="sm" w="sm" type="none"/>
            <a:tailEnd len="med" w="med" type="triangle"/>
          </a:ln>
        </p:spPr>
      </p:cxnSp>
      <p:sp>
        <p:nvSpPr>
          <p:cNvPr id="139" name="Google Shape;139;p7"/>
          <p:cNvSpPr txBox="1"/>
          <p:nvPr/>
        </p:nvSpPr>
        <p:spPr>
          <a:xfrm>
            <a:off x="7135949" y="3682869"/>
            <a:ext cx="1371578" cy="792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b="0" i="0" lang="en-US" sz="800" u="none" cap="none" strike="noStrike">
                <a:solidFill>
                  <a:schemeClr val="dk1"/>
                </a:solidFill>
                <a:latin typeface="Proxima Nova"/>
                <a:ea typeface="Proxima Nova"/>
                <a:cs typeface="Proxima Nova"/>
                <a:sym typeface="Proxima Nova"/>
              </a:rPr>
              <a:t>RRFS-A appears to have a ~30-min radiation time lag that affects its shortwave radiation representation.</a:t>
            </a:r>
            <a:endParaRPr b="0" i="0" sz="1400" u="none" cap="none" strike="noStrike">
              <a:solidFill>
                <a:srgbClr val="000000"/>
              </a:solidFill>
              <a:latin typeface="Arial"/>
              <a:ea typeface="Arial"/>
              <a:cs typeface="Arial"/>
              <a:sym typeface="Arial"/>
            </a:endParaRPr>
          </a:p>
        </p:txBody>
      </p:sp>
      <p:sp>
        <p:nvSpPr>
          <p:cNvPr id="140" name="Google Shape;140;p7"/>
          <p:cNvSpPr txBox="1"/>
          <p:nvPr/>
        </p:nvSpPr>
        <p:spPr>
          <a:xfrm>
            <a:off x="362829" y="4128275"/>
            <a:ext cx="1928457" cy="792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12-h forecasts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8"/>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Composite Reflectivity Verification</a:t>
            </a:r>
            <a:endParaRPr sz="2300"/>
          </a:p>
        </p:txBody>
      </p:sp>
      <p:sp>
        <p:nvSpPr>
          <p:cNvPr id="146" name="Google Shape;146;p28"/>
          <p:cNvSpPr txBox="1"/>
          <p:nvPr/>
        </p:nvSpPr>
        <p:spPr>
          <a:xfrm>
            <a:off x="2291286" y="4232389"/>
            <a:ext cx="4823237"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rgbClr val="FF0000"/>
                </a:solidFill>
                <a:latin typeface="Proxima Nova"/>
                <a:ea typeface="Proxima Nova"/>
                <a:cs typeface="Proxima Nova"/>
                <a:sym typeface="Proxima Nova"/>
              </a:rPr>
              <a:t>HRRRv4</a:t>
            </a:r>
            <a:r>
              <a:rPr b="0" i="0" lang="en-US" sz="1200" u="none" cap="none" strike="noStrike">
                <a:solidFill>
                  <a:srgbClr val="FF0000"/>
                </a:solidFill>
                <a:latin typeface="Proxima Nova"/>
                <a:ea typeface="Proxima Nova"/>
                <a:cs typeface="Proxima Nova"/>
                <a:sym typeface="Proxima Nova"/>
              </a:rPr>
              <a:t>		     </a:t>
            </a: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FFA500"/>
              </a:solidFill>
              <a:latin typeface="Arial"/>
              <a:ea typeface="Arial"/>
              <a:cs typeface="Arial"/>
              <a:sym typeface="Arial"/>
            </a:endParaRPr>
          </a:p>
        </p:txBody>
      </p:sp>
      <p:cxnSp>
        <p:nvCxnSpPr>
          <p:cNvPr id="147" name="Google Shape;147;p28"/>
          <p:cNvCxnSpPr/>
          <p:nvPr/>
        </p:nvCxnSpPr>
        <p:spPr>
          <a:xfrm>
            <a:off x="2132712" y="4719244"/>
            <a:ext cx="685800" cy="0"/>
          </a:xfrm>
          <a:prstGeom prst="straightConnector1">
            <a:avLst/>
          </a:prstGeom>
          <a:noFill/>
          <a:ln cap="flat" cmpd="sng" w="28575">
            <a:solidFill>
              <a:schemeClr val="dk1"/>
            </a:solidFill>
            <a:prstDash val="solid"/>
            <a:round/>
            <a:headEnd len="sm" w="sm" type="none"/>
            <a:tailEnd len="sm" w="sm" type="none"/>
          </a:ln>
        </p:spPr>
      </p:cxnSp>
      <p:cxnSp>
        <p:nvCxnSpPr>
          <p:cNvPr id="148" name="Google Shape;148;p28"/>
          <p:cNvCxnSpPr/>
          <p:nvPr/>
        </p:nvCxnSpPr>
        <p:spPr>
          <a:xfrm>
            <a:off x="3970788" y="4712618"/>
            <a:ext cx="685800" cy="0"/>
          </a:xfrm>
          <a:prstGeom prst="straightConnector1">
            <a:avLst/>
          </a:prstGeom>
          <a:noFill/>
          <a:ln cap="flat" cmpd="sng" w="28575">
            <a:solidFill>
              <a:schemeClr val="dk1"/>
            </a:solidFill>
            <a:prstDash val="dash"/>
            <a:round/>
            <a:headEnd len="sm" w="sm" type="none"/>
            <a:tailEnd len="sm" w="sm" type="none"/>
          </a:ln>
        </p:spPr>
      </p:cxnSp>
      <p:sp>
        <p:nvSpPr>
          <p:cNvPr id="149" name="Google Shape;149;p28"/>
          <p:cNvSpPr txBox="1"/>
          <p:nvPr/>
        </p:nvSpPr>
        <p:spPr>
          <a:xfrm>
            <a:off x="2839938" y="4526887"/>
            <a:ext cx="817662"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20+ dBZ</a:t>
            </a:r>
            <a:endParaRPr b="0" i="0" sz="1400" u="none" cap="none" strike="noStrike">
              <a:solidFill>
                <a:srgbClr val="000000"/>
              </a:solidFill>
              <a:latin typeface="Arial"/>
              <a:ea typeface="Arial"/>
              <a:cs typeface="Arial"/>
              <a:sym typeface="Arial"/>
            </a:endParaRPr>
          </a:p>
        </p:txBody>
      </p:sp>
      <p:sp>
        <p:nvSpPr>
          <p:cNvPr id="150" name="Google Shape;150;p28"/>
          <p:cNvSpPr txBox="1"/>
          <p:nvPr/>
        </p:nvSpPr>
        <p:spPr>
          <a:xfrm>
            <a:off x="4656588" y="4526886"/>
            <a:ext cx="817662"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35+ dBZ</a:t>
            </a:r>
            <a:endParaRPr b="0" i="0" sz="1400" u="none" cap="none" strike="noStrike">
              <a:solidFill>
                <a:srgbClr val="000000"/>
              </a:solidFill>
              <a:latin typeface="Arial"/>
              <a:ea typeface="Arial"/>
              <a:cs typeface="Arial"/>
              <a:sym typeface="Arial"/>
            </a:endParaRPr>
          </a:p>
        </p:txBody>
      </p:sp>
      <p:cxnSp>
        <p:nvCxnSpPr>
          <p:cNvPr id="151" name="Google Shape;151;p28"/>
          <p:cNvCxnSpPr/>
          <p:nvPr/>
        </p:nvCxnSpPr>
        <p:spPr>
          <a:xfrm>
            <a:off x="5787438" y="4719244"/>
            <a:ext cx="685800" cy="0"/>
          </a:xfrm>
          <a:prstGeom prst="straightConnector1">
            <a:avLst/>
          </a:prstGeom>
          <a:noFill/>
          <a:ln cap="flat" cmpd="sng" w="28575">
            <a:solidFill>
              <a:schemeClr val="dk1"/>
            </a:solidFill>
            <a:prstDash val="dot"/>
            <a:round/>
            <a:headEnd len="sm" w="sm" type="none"/>
            <a:tailEnd len="sm" w="sm" type="none"/>
          </a:ln>
        </p:spPr>
      </p:cxnSp>
      <p:sp>
        <p:nvSpPr>
          <p:cNvPr id="152" name="Google Shape;152;p28"/>
          <p:cNvSpPr txBox="1"/>
          <p:nvPr/>
        </p:nvSpPr>
        <p:spPr>
          <a:xfrm>
            <a:off x="6473238" y="4533512"/>
            <a:ext cx="817662"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45+ dBZ</a:t>
            </a:r>
            <a:endParaRPr b="0" i="0" sz="1400" u="none" cap="none" strike="noStrike">
              <a:solidFill>
                <a:srgbClr val="000000"/>
              </a:solidFill>
              <a:latin typeface="Arial"/>
              <a:ea typeface="Arial"/>
              <a:cs typeface="Arial"/>
              <a:sym typeface="Arial"/>
            </a:endParaRPr>
          </a:p>
        </p:txBody>
      </p:sp>
      <p:pic>
        <p:nvPicPr>
          <p:cNvPr descr="A graph showing the time of the day&#10;&#10;AI-generated content may be incorrect." id="153" name="Google Shape;153;p28"/>
          <p:cNvPicPr preferRelativeResize="0"/>
          <p:nvPr/>
        </p:nvPicPr>
        <p:blipFill rotWithShape="1">
          <a:blip r:embed="rId3">
            <a:alphaModFix/>
          </a:blip>
          <a:srcRect b="0" l="0" r="0" t="0"/>
          <a:stretch/>
        </p:blipFill>
        <p:spPr>
          <a:xfrm>
            <a:off x="770388" y="1032240"/>
            <a:ext cx="7772400" cy="3049587"/>
          </a:xfrm>
          <a:prstGeom prst="rect">
            <a:avLst/>
          </a:prstGeom>
          <a:noFill/>
          <a:ln>
            <a:noFill/>
          </a:ln>
        </p:spPr>
      </p:pic>
      <p:sp>
        <p:nvSpPr>
          <p:cNvPr id="154" name="Google Shape;154;p28"/>
          <p:cNvSpPr/>
          <p:nvPr/>
        </p:nvSpPr>
        <p:spPr>
          <a:xfrm rot="-5400000">
            <a:off x="4079130" y="1654866"/>
            <a:ext cx="155825" cy="2012671"/>
          </a:xfrm>
          <a:prstGeom prst="rightBrace">
            <a:avLst>
              <a:gd fmla="val 8333" name="adj1"/>
              <a:gd fmla="val 50000"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55" name="Google Shape;155;p28"/>
          <p:cNvSpPr txBox="1"/>
          <p:nvPr/>
        </p:nvSpPr>
        <p:spPr>
          <a:xfrm>
            <a:off x="4893471" y="3856385"/>
            <a:ext cx="817662"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0" i="0" lang="en-US" sz="900" u="none" cap="none" strike="noStrike">
                <a:solidFill>
                  <a:schemeClr val="dk1"/>
                </a:solidFill>
                <a:latin typeface="Proxima Nova"/>
                <a:ea typeface="Proxima Nova"/>
                <a:cs typeface="Proxima Nova"/>
                <a:sym typeface="Proxima Nova"/>
              </a:rPr>
              <a:t>(UTC)</a:t>
            </a:r>
            <a:endParaRPr b="0" i="0" sz="1000" u="none" cap="none" strike="noStrike">
              <a:solidFill>
                <a:srgbClr val="000000"/>
              </a:solidFill>
              <a:latin typeface="Arial"/>
              <a:ea typeface="Arial"/>
              <a:cs typeface="Arial"/>
              <a:sym typeface="Arial"/>
            </a:endParaRPr>
          </a:p>
        </p:txBody>
      </p:sp>
      <p:sp>
        <p:nvSpPr>
          <p:cNvPr id="156" name="Google Shape;156;p28"/>
          <p:cNvSpPr txBox="1"/>
          <p:nvPr/>
        </p:nvSpPr>
        <p:spPr>
          <a:xfrm>
            <a:off x="2754441" y="2003283"/>
            <a:ext cx="2805205"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0" i="0" lang="en-US" sz="800" u="none" cap="none" strike="noStrike">
                <a:solidFill>
                  <a:schemeClr val="dk1"/>
                </a:solidFill>
                <a:latin typeface="Proxima Nova"/>
                <a:ea typeface="Proxima Nova"/>
                <a:cs typeface="Proxima Nova"/>
                <a:sym typeface="Proxima Nova"/>
              </a:rPr>
              <a:t>Primary MPAS_RRFSA shortcoming vs. HRRRv4 (apart from cold-start with no DA) is with the persistence of convection through the overnight hours.</a:t>
            </a:r>
            <a:endParaRPr b="0" i="0" sz="1400" u="none" cap="none" strike="noStrike">
              <a:solidFill>
                <a:srgbClr val="000000"/>
              </a:solidFill>
              <a:latin typeface="Arial"/>
              <a:ea typeface="Arial"/>
              <a:cs typeface="Arial"/>
              <a:sym typeface="Arial"/>
            </a:endParaRPr>
          </a:p>
        </p:txBody>
      </p:sp>
      <p:sp>
        <p:nvSpPr>
          <p:cNvPr id="157" name="Google Shape;157;p28"/>
          <p:cNvSpPr txBox="1"/>
          <p:nvPr/>
        </p:nvSpPr>
        <p:spPr>
          <a:xfrm>
            <a:off x="6938029" y="4223452"/>
            <a:ext cx="1928457" cy="792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12-h forecasts</a:t>
            </a:r>
            <a:endParaRPr b="0" i="0" sz="1400" u="none" cap="none" strike="noStrike">
              <a:solidFill>
                <a:srgbClr val="000000"/>
              </a:solidFill>
              <a:latin typeface="Arial"/>
              <a:ea typeface="Arial"/>
              <a:cs typeface="Arial"/>
              <a:sym typeface="Arial"/>
            </a:endParaRPr>
          </a:p>
        </p:txBody>
      </p:sp>
      <p:sp>
        <p:nvSpPr>
          <p:cNvPr id="158" name="Google Shape;158;p28"/>
          <p:cNvSpPr/>
          <p:nvPr/>
        </p:nvSpPr>
        <p:spPr>
          <a:xfrm flipH="1" rot="-5400000">
            <a:off x="4079129" y="917335"/>
            <a:ext cx="155825" cy="2012671"/>
          </a:xfrm>
          <a:prstGeom prst="rightBrace">
            <a:avLst>
              <a:gd fmla="val 8333" name="adj1"/>
              <a:gd fmla="val 50000" name="adj2"/>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Precipitation Verification</a:t>
            </a:r>
            <a:endParaRPr sz="2300"/>
          </a:p>
        </p:txBody>
      </p:sp>
      <p:sp>
        <p:nvSpPr>
          <p:cNvPr id="164" name="Google Shape;164;p29"/>
          <p:cNvSpPr txBox="1"/>
          <p:nvPr/>
        </p:nvSpPr>
        <p:spPr>
          <a:xfrm>
            <a:off x="5551322" y="1317198"/>
            <a:ext cx="2196232"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1200" u="none" cap="none" strike="noStrike">
                <a:solidFill>
                  <a:srgbClr val="FF0000"/>
                </a:solidFill>
                <a:latin typeface="Proxima Nova"/>
                <a:ea typeface="Proxima Nova"/>
                <a:cs typeface="Proxima Nova"/>
                <a:sym typeface="Proxima Nova"/>
              </a:rPr>
              <a:t>HRRRv4</a:t>
            </a:r>
            <a:endParaRPr/>
          </a:p>
          <a:p>
            <a:pPr indent="0" lvl="0" marL="0" marR="0" rtl="0" algn="ctr">
              <a:lnSpc>
                <a:spcPct val="115000"/>
              </a:lnSpc>
              <a:spcBef>
                <a:spcPts val="0"/>
              </a:spcBef>
              <a:spcAft>
                <a:spcPts val="0"/>
              </a:spcAft>
              <a:buNone/>
            </a:pP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000000"/>
              </a:solidFill>
              <a:latin typeface="Arial"/>
              <a:ea typeface="Arial"/>
              <a:cs typeface="Arial"/>
              <a:sym typeface="Arial"/>
            </a:endParaRPr>
          </a:p>
        </p:txBody>
      </p:sp>
      <p:sp>
        <p:nvSpPr>
          <p:cNvPr id="165" name="Google Shape;165;p29"/>
          <p:cNvSpPr txBox="1"/>
          <p:nvPr/>
        </p:nvSpPr>
        <p:spPr>
          <a:xfrm>
            <a:off x="5682978" y="2118121"/>
            <a:ext cx="1928457"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chemeClr val="accent1"/>
              </a:buClr>
              <a:buSzPts val="1800"/>
              <a:buFont typeface="Proxima Nova"/>
              <a:buNone/>
            </a:pPr>
            <a:r>
              <a:rPr lang="en-US" sz="800">
                <a:solidFill>
                  <a:schemeClr val="dk1"/>
                </a:solidFill>
                <a:latin typeface="Proxima Nova"/>
                <a:ea typeface="Proxima Nova"/>
                <a:cs typeface="Proxima Nova"/>
                <a:sym typeface="Proxima Nova"/>
              </a:rPr>
              <a:t>0-24 </a:t>
            </a:r>
            <a:r>
              <a:rPr b="0" i="0" lang="en-US" sz="800" u="none" cap="none" strike="noStrike">
                <a:solidFill>
                  <a:schemeClr val="dk1"/>
                </a:solidFill>
                <a:latin typeface="Proxima Nova"/>
                <a:ea typeface="Proxima Nova"/>
                <a:cs typeface="Proxima Nova"/>
                <a:sym typeface="Proxima Nova"/>
              </a:rPr>
              <a:t>h forecasts</a:t>
            </a:r>
            <a:endParaRPr b="0" i="0" sz="1400" u="none" cap="none" strike="noStrike">
              <a:solidFill>
                <a:srgbClr val="000000"/>
              </a:solidFill>
              <a:latin typeface="Arial"/>
              <a:ea typeface="Arial"/>
              <a:cs typeface="Arial"/>
              <a:sym typeface="Arial"/>
            </a:endParaRPr>
          </a:p>
        </p:txBody>
      </p:sp>
      <p:pic>
        <p:nvPicPr>
          <p:cNvPr id="166" name="Google Shape;166;p29"/>
          <p:cNvPicPr preferRelativeResize="0"/>
          <p:nvPr/>
        </p:nvPicPr>
        <p:blipFill rotWithShape="1">
          <a:blip r:embed="rId3">
            <a:alphaModFix/>
          </a:blip>
          <a:srcRect b="0" l="0" r="0" t="0"/>
          <a:stretch/>
        </p:blipFill>
        <p:spPr>
          <a:xfrm>
            <a:off x="1030352" y="790677"/>
            <a:ext cx="3657600" cy="3657600"/>
          </a:xfrm>
          <a:prstGeom prst="rect">
            <a:avLst/>
          </a:prstGeom>
          <a:noFill/>
          <a:ln>
            <a:noFill/>
          </a:ln>
        </p:spPr>
      </p:pic>
      <p:sp>
        <p:nvSpPr>
          <p:cNvPr id="167" name="Google Shape;167;p29"/>
          <p:cNvSpPr txBox="1"/>
          <p:nvPr/>
        </p:nvSpPr>
        <p:spPr>
          <a:xfrm>
            <a:off x="4562473" y="3449835"/>
            <a:ext cx="4169465"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MPAS_RRFSA has higher skill at the lightest accumulation threshold and comparable skill at 1”+ thresholds, with slightly degraded skill for 0.1-0.5” thresholds.</a:t>
            </a:r>
            <a:endParaRPr b="0" i="0" sz="1400" u="none" cap="none" strike="noStrike">
              <a:solidFill>
                <a:srgbClr val="000000"/>
              </a:solidFill>
              <a:latin typeface="Arial"/>
              <a:ea typeface="Arial"/>
              <a:cs typeface="Arial"/>
              <a:sym typeface="Arial"/>
            </a:endParaRPr>
          </a:p>
        </p:txBody>
      </p:sp>
      <p:sp>
        <p:nvSpPr>
          <p:cNvPr id="168" name="Google Shape;168;p29"/>
          <p:cNvSpPr txBox="1"/>
          <p:nvPr/>
        </p:nvSpPr>
        <p:spPr>
          <a:xfrm>
            <a:off x="3107629" y="1808922"/>
            <a:ext cx="460517" cy="273326"/>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0.01”</a:t>
            </a:r>
            <a:endParaRPr b="1" i="0" sz="1400" u="none" cap="none" strike="noStrike">
              <a:solidFill>
                <a:srgbClr val="000000"/>
              </a:solidFill>
              <a:latin typeface="Arial"/>
              <a:ea typeface="Arial"/>
              <a:cs typeface="Arial"/>
              <a:sym typeface="Arial"/>
            </a:endParaRPr>
          </a:p>
        </p:txBody>
      </p:sp>
      <p:sp>
        <p:nvSpPr>
          <p:cNvPr id="169" name="Google Shape;169;p29"/>
          <p:cNvSpPr txBox="1"/>
          <p:nvPr/>
        </p:nvSpPr>
        <p:spPr>
          <a:xfrm>
            <a:off x="3264998" y="2298424"/>
            <a:ext cx="460517" cy="273326"/>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0.10”</a:t>
            </a:r>
            <a:endParaRPr b="1" i="0" sz="1400" u="none" cap="none" strike="noStrike">
              <a:solidFill>
                <a:srgbClr val="000000"/>
              </a:solidFill>
              <a:latin typeface="Arial"/>
              <a:ea typeface="Arial"/>
              <a:cs typeface="Arial"/>
              <a:sym typeface="Arial"/>
            </a:endParaRPr>
          </a:p>
        </p:txBody>
      </p:sp>
      <p:sp>
        <p:nvSpPr>
          <p:cNvPr id="170" name="Google Shape;170;p29"/>
          <p:cNvSpPr txBox="1"/>
          <p:nvPr/>
        </p:nvSpPr>
        <p:spPr>
          <a:xfrm>
            <a:off x="2887307" y="2610522"/>
            <a:ext cx="460517" cy="273326"/>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0.25”</a:t>
            </a:r>
            <a:endParaRPr b="1" i="0" sz="1400" u="none" cap="none" strike="noStrike">
              <a:solidFill>
                <a:srgbClr val="000000"/>
              </a:solidFill>
              <a:latin typeface="Arial"/>
              <a:ea typeface="Arial"/>
              <a:cs typeface="Arial"/>
              <a:sym typeface="Arial"/>
            </a:endParaRPr>
          </a:p>
        </p:txBody>
      </p:sp>
      <p:sp>
        <p:nvSpPr>
          <p:cNvPr id="171" name="Google Shape;171;p29"/>
          <p:cNvSpPr txBox="1"/>
          <p:nvPr/>
        </p:nvSpPr>
        <p:spPr>
          <a:xfrm>
            <a:off x="2628893" y="2883848"/>
            <a:ext cx="460517" cy="273326"/>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0.50”</a:t>
            </a:r>
            <a:endParaRPr b="1" i="0" sz="1400" u="none" cap="none" strike="noStrike">
              <a:solidFill>
                <a:srgbClr val="000000"/>
              </a:solidFill>
              <a:latin typeface="Arial"/>
              <a:ea typeface="Arial"/>
              <a:cs typeface="Arial"/>
              <a:sym typeface="Arial"/>
            </a:endParaRPr>
          </a:p>
        </p:txBody>
      </p:sp>
      <p:sp>
        <p:nvSpPr>
          <p:cNvPr id="172" name="Google Shape;172;p29"/>
          <p:cNvSpPr txBox="1"/>
          <p:nvPr/>
        </p:nvSpPr>
        <p:spPr>
          <a:xfrm>
            <a:off x="2335895" y="3176509"/>
            <a:ext cx="460517" cy="273326"/>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1.00”</a:t>
            </a:r>
            <a:endParaRPr b="1" i="0" sz="1400" u="none" cap="none" strike="noStrike">
              <a:solidFill>
                <a:srgbClr val="000000"/>
              </a:solidFill>
              <a:latin typeface="Arial"/>
              <a:ea typeface="Arial"/>
              <a:cs typeface="Arial"/>
              <a:sym typeface="Arial"/>
            </a:endParaRPr>
          </a:p>
        </p:txBody>
      </p:sp>
      <p:sp>
        <p:nvSpPr>
          <p:cNvPr id="173" name="Google Shape;173;p29"/>
          <p:cNvSpPr txBox="1"/>
          <p:nvPr/>
        </p:nvSpPr>
        <p:spPr>
          <a:xfrm>
            <a:off x="2057395" y="3407466"/>
            <a:ext cx="460517" cy="273326"/>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1.50”</a:t>
            </a:r>
            <a:endParaRPr b="1" i="0" sz="1400" u="none" cap="none" strike="noStrike">
              <a:solidFill>
                <a:srgbClr val="000000"/>
              </a:solidFill>
              <a:latin typeface="Arial"/>
              <a:ea typeface="Arial"/>
              <a:cs typeface="Arial"/>
              <a:sym typeface="Arial"/>
            </a:endParaRPr>
          </a:p>
        </p:txBody>
      </p:sp>
      <p:sp>
        <p:nvSpPr>
          <p:cNvPr id="174" name="Google Shape;174;p29"/>
          <p:cNvSpPr txBox="1"/>
          <p:nvPr/>
        </p:nvSpPr>
        <p:spPr>
          <a:xfrm>
            <a:off x="1845559" y="3616060"/>
            <a:ext cx="460517" cy="273326"/>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2.00”</a:t>
            </a:r>
            <a:endParaRPr b="1" i="0" sz="1400" u="none" cap="none" strike="noStrike">
              <a:solidFill>
                <a:srgbClr val="000000"/>
              </a:solidFill>
              <a:latin typeface="Arial"/>
              <a:ea typeface="Arial"/>
              <a:cs typeface="Arial"/>
              <a:sym typeface="Arial"/>
            </a:endParaRPr>
          </a:p>
        </p:txBody>
      </p:sp>
      <p:sp>
        <p:nvSpPr>
          <p:cNvPr id="175" name="Google Shape;175;p29"/>
          <p:cNvSpPr txBox="1"/>
          <p:nvPr/>
        </p:nvSpPr>
        <p:spPr>
          <a:xfrm>
            <a:off x="1540759" y="3824654"/>
            <a:ext cx="460517" cy="273326"/>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3.00”</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8"/>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MPAS_RRFSA vs. RRFSv1 Comparison</a:t>
            </a:r>
            <a:endParaRPr sz="2300"/>
          </a:p>
        </p:txBody>
      </p:sp>
      <p:pic>
        <p:nvPicPr>
          <p:cNvPr id="181" name="Google Shape;181;p8"/>
          <p:cNvPicPr preferRelativeResize="0"/>
          <p:nvPr/>
        </p:nvPicPr>
        <p:blipFill rotWithShape="1">
          <a:blip r:embed="rId3">
            <a:alphaModFix/>
          </a:blip>
          <a:srcRect b="0" l="0" r="0" t="0"/>
          <a:stretch/>
        </p:blipFill>
        <p:spPr>
          <a:xfrm>
            <a:off x="530587" y="822960"/>
            <a:ext cx="2341265" cy="1828800"/>
          </a:xfrm>
          <a:prstGeom prst="rect">
            <a:avLst/>
          </a:prstGeom>
          <a:noFill/>
          <a:ln>
            <a:noFill/>
          </a:ln>
        </p:spPr>
      </p:pic>
      <p:pic>
        <p:nvPicPr>
          <p:cNvPr id="182" name="Google Shape;182;p8"/>
          <p:cNvPicPr preferRelativeResize="0"/>
          <p:nvPr/>
        </p:nvPicPr>
        <p:blipFill rotWithShape="1">
          <a:blip r:embed="rId4">
            <a:alphaModFix/>
          </a:blip>
          <a:srcRect b="0" l="0" r="0" t="0"/>
          <a:stretch/>
        </p:blipFill>
        <p:spPr>
          <a:xfrm>
            <a:off x="537000" y="2743548"/>
            <a:ext cx="2334852" cy="1828800"/>
          </a:xfrm>
          <a:prstGeom prst="rect">
            <a:avLst/>
          </a:prstGeom>
          <a:noFill/>
          <a:ln>
            <a:noFill/>
          </a:ln>
        </p:spPr>
      </p:pic>
      <p:pic>
        <p:nvPicPr>
          <p:cNvPr id="183" name="Google Shape;183;p8"/>
          <p:cNvPicPr preferRelativeResize="0"/>
          <p:nvPr/>
        </p:nvPicPr>
        <p:blipFill rotWithShape="1">
          <a:blip r:embed="rId5">
            <a:alphaModFix/>
          </a:blip>
          <a:srcRect b="0" l="0" r="0" t="0"/>
          <a:stretch/>
        </p:blipFill>
        <p:spPr>
          <a:xfrm>
            <a:off x="3231704" y="716047"/>
            <a:ext cx="2387113" cy="1371600"/>
          </a:xfrm>
          <a:prstGeom prst="rect">
            <a:avLst/>
          </a:prstGeom>
          <a:noFill/>
          <a:ln>
            <a:noFill/>
          </a:ln>
        </p:spPr>
      </p:pic>
      <p:pic>
        <p:nvPicPr>
          <p:cNvPr id="184" name="Google Shape;184;p8"/>
          <p:cNvPicPr preferRelativeResize="0"/>
          <p:nvPr/>
        </p:nvPicPr>
        <p:blipFill rotWithShape="1">
          <a:blip r:embed="rId6">
            <a:alphaModFix/>
          </a:blip>
          <a:srcRect b="0" l="0" r="0" t="0"/>
          <a:stretch/>
        </p:blipFill>
        <p:spPr>
          <a:xfrm>
            <a:off x="3227860" y="3629189"/>
            <a:ext cx="2387113" cy="1371600"/>
          </a:xfrm>
          <a:prstGeom prst="rect">
            <a:avLst/>
          </a:prstGeom>
          <a:noFill/>
          <a:ln>
            <a:noFill/>
          </a:ln>
        </p:spPr>
      </p:pic>
      <p:pic>
        <p:nvPicPr>
          <p:cNvPr id="185" name="Google Shape;185;p8"/>
          <p:cNvPicPr preferRelativeResize="0"/>
          <p:nvPr/>
        </p:nvPicPr>
        <p:blipFill rotWithShape="1">
          <a:blip r:embed="rId7">
            <a:alphaModFix/>
          </a:blip>
          <a:srcRect b="0" l="0" r="0" t="0"/>
          <a:stretch/>
        </p:blipFill>
        <p:spPr>
          <a:xfrm>
            <a:off x="3231704" y="2172618"/>
            <a:ext cx="2387113" cy="1371600"/>
          </a:xfrm>
          <a:prstGeom prst="rect">
            <a:avLst/>
          </a:prstGeom>
          <a:noFill/>
          <a:ln>
            <a:noFill/>
          </a:ln>
        </p:spPr>
      </p:pic>
      <p:sp>
        <p:nvSpPr>
          <p:cNvPr id="186" name="Google Shape;186;p8"/>
          <p:cNvSpPr txBox="1"/>
          <p:nvPr/>
        </p:nvSpPr>
        <p:spPr>
          <a:xfrm>
            <a:off x="1274969" y="921754"/>
            <a:ext cx="1596883" cy="27432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surface-based CAPE</a:t>
            </a:r>
            <a:endParaRPr b="0" i="0" sz="1400" u="none" cap="none" strike="noStrike">
              <a:solidFill>
                <a:srgbClr val="000000"/>
              </a:solidFill>
              <a:latin typeface="Arial"/>
              <a:ea typeface="Arial"/>
              <a:cs typeface="Arial"/>
              <a:sym typeface="Arial"/>
            </a:endParaRPr>
          </a:p>
        </p:txBody>
      </p:sp>
      <p:sp>
        <p:nvSpPr>
          <p:cNvPr id="187" name="Google Shape;187;p8"/>
          <p:cNvSpPr txBox="1"/>
          <p:nvPr/>
        </p:nvSpPr>
        <p:spPr>
          <a:xfrm>
            <a:off x="3635038" y="714451"/>
            <a:ext cx="1983779" cy="27432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composite reflectivity 20Z</a:t>
            </a:r>
            <a:endParaRPr b="0" i="0" sz="1400" u="none" cap="none" strike="noStrike">
              <a:solidFill>
                <a:srgbClr val="000000"/>
              </a:solidFill>
              <a:latin typeface="Arial"/>
              <a:ea typeface="Arial"/>
              <a:cs typeface="Arial"/>
              <a:sym typeface="Arial"/>
            </a:endParaRPr>
          </a:p>
        </p:txBody>
      </p:sp>
      <p:sp>
        <p:nvSpPr>
          <p:cNvPr id="188" name="Google Shape;188;p8"/>
          <p:cNvSpPr txBox="1"/>
          <p:nvPr/>
        </p:nvSpPr>
        <p:spPr>
          <a:xfrm>
            <a:off x="4656213" y="1800777"/>
            <a:ext cx="962604" cy="27432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RRFS (FV3)</a:t>
            </a:r>
            <a:endParaRPr b="0" i="0" sz="1400" u="none" cap="none" strike="noStrike">
              <a:solidFill>
                <a:srgbClr val="000000"/>
              </a:solidFill>
              <a:latin typeface="Arial"/>
              <a:ea typeface="Arial"/>
              <a:cs typeface="Arial"/>
              <a:sym typeface="Arial"/>
            </a:endParaRPr>
          </a:p>
        </p:txBody>
      </p:sp>
      <p:sp>
        <p:nvSpPr>
          <p:cNvPr id="189" name="Google Shape;189;p8"/>
          <p:cNvSpPr txBox="1"/>
          <p:nvPr/>
        </p:nvSpPr>
        <p:spPr>
          <a:xfrm>
            <a:off x="4572000" y="3269898"/>
            <a:ext cx="1034927" cy="27432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obs (MRMS)</a:t>
            </a:r>
            <a:endParaRPr b="0" i="0" sz="1400" u="none" cap="none" strike="noStrike">
              <a:solidFill>
                <a:srgbClr val="000000"/>
              </a:solidFill>
              <a:latin typeface="Arial"/>
              <a:ea typeface="Arial"/>
              <a:cs typeface="Arial"/>
              <a:sym typeface="Arial"/>
            </a:endParaRPr>
          </a:p>
        </p:txBody>
      </p:sp>
      <p:sp>
        <p:nvSpPr>
          <p:cNvPr id="190" name="Google Shape;190;p8"/>
          <p:cNvSpPr txBox="1"/>
          <p:nvPr/>
        </p:nvSpPr>
        <p:spPr>
          <a:xfrm>
            <a:off x="4967808" y="4714856"/>
            <a:ext cx="639720" cy="27432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MPAS</a:t>
            </a:r>
            <a:endParaRPr b="0" i="0" sz="1400" u="none" cap="none" strike="noStrike">
              <a:solidFill>
                <a:srgbClr val="000000"/>
              </a:solidFill>
              <a:latin typeface="Arial"/>
              <a:ea typeface="Arial"/>
              <a:cs typeface="Arial"/>
              <a:sym typeface="Arial"/>
            </a:endParaRPr>
          </a:p>
        </p:txBody>
      </p:sp>
      <p:pic>
        <p:nvPicPr>
          <p:cNvPr id="191" name="Google Shape;191;p8"/>
          <p:cNvPicPr preferRelativeResize="0"/>
          <p:nvPr/>
        </p:nvPicPr>
        <p:blipFill rotWithShape="1">
          <a:blip r:embed="rId8">
            <a:alphaModFix/>
          </a:blip>
          <a:srcRect b="0" l="0" r="0" t="0"/>
          <a:stretch/>
        </p:blipFill>
        <p:spPr>
          <a:xfrm>
            <a:off x="5916403" y="4404702"/>
            <a:ext cx="3215330" cy="309810"/>
          </a:xfrm>
          <a:prstGeom prst="rect">
            <a:avLst/>
          </a:prstGeom>
          <a:noFill/>
          <a:ln>
            <a:noFill/>
          </a:ln>
        </p:spPr>
      </p:pic>
      <p:sp>
        <p:nvSpPr>
          <p:cNvPr id="192" name="Google Shape;192;p8"/>
          <p:cNvSpPr txBox="1"/>
          <p:nvPr/>
        </p:nvSpPr>
        <p:spPr>
          <a:xfrm>
            <a:off x="8586058" y="4602084"/>
            <a:ext cx="524360" cy="27432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m s</a:t>
            </a:r>
            <a:r>
              <a:rPr b="0" baseline="30000" i="0" lang="en-US" sz="1200" u="none" cap="none" strike="noStrike">
                <a:solidFill>
                  <a:schemeClr val="dk1"/>
                </a:solidFill>
                <a:latin typeface="Proxima Nova"/>
                <a:ea typeface="Proxima Nova"/>
                <a:cs typeface="Proxima Nova"/>
                <a:sym typeface="Proxima Nova"/>
              </a:rPr>
              <a:t>-1</a:t>
            </a:r>
            <a:endParaRPr b="0" i="0" sz="1400" u="none" cap="none" strike="noStrike">
              <a:solidFill>
                <a:srgbClr val="000000"/>
              </a:solidFill>
              <a:latin typeface="Arial"/>
              <a:ea typeface="Arial"/>
              <a:cs typeface="Arial"/>
              <a:sym typeface="Arial"/>
            </a:endParaRPr>
          </a:p>
        </p:txBody>
      </p:sp>
      <p:pic>
        <p:nvPicPr>
          <p:cNvPr id="193" name="Google Shape;193;p8"/>
          <p:cNvPicPr preferRelativeResize="0"/>
          <p:nvPr/>
        </p:nvPicPr>
        <p:blipFill rotWithShape="1">
          <a:blip r:embed="rId9">
            <a:alphaModFix/>
          </a:blip>
          <a:srcRect b="0" l="0" r="0" t="0"/>
          <a:stretch/>
        </p:blipFill>
        <p:spPr>
          <a:xfrm>
            <a:off x="5936418" y="2535488"/>
            <a:ext cx="3198751" cy="1831009"/>
          </a:xfrm>
          <a:prstGeom prst="rect">
            <a:avLst/>
          </a:prstGeom>
          <a:noFill/>
          <a:ln>
            <a:noFill/>
          </a:ln>
        </p:spPr>
      </p:pic>
      <p:pic>
        <p:nvPicPr>
          <p:cNvPr id="194" name="Google Shape;194;p8"/>
          <p:cNvPicPr preferRelativeResize="0"/>
          <p:nvPr/>
        </p:nvPicPr>
        <p:blipFill rotWithShape="1">
          <a:blip r:embed="rId10">
            <a:alphaModFix/>
          </a:blip>
          <a:srcRect b="0" l="0" r="0" t="0"/>
          <a:stretch/>
        </p:blipFill>
        <p:spPr>
          <a:xfrm>
            <a:off x="5946794" y="667413"/>
            <a:ext cx="3198752" cy="1831010"/>
          </a:xfrm>
          <a:prstGeom prst="rect">
            <a:avLst/>
          </a:prstGeom>
          <a:noFill/>
          <a:ln>
            <a:noFill/>
          </a:ln>
        </p:spPr>
      </p:pic>
      <p:sp>
        <p:nvSpPr>
          <p:cNvPr id="195" name="Google Shape;195;p8"/>
          <p:cNvSpPr txBox="1"/>
          <p:nvPr/>
        </p:nvSpPr>
        <p:spPr>
          <a:xfrm>
            <a:off x="5947695" y="4070575"/>
            <a:ext cx="639720" cy="27432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MPAS</a:t>
            </a:r>
            <a:endParaRPr b="0" i="0" sz="1400" u="none" cap="none" strike="noStrike">
              <a:solidFill>
                <a:srgbClr val="000000"/>
              </a:solidFill>
              <a:latin typeface="Arial"/>
              <a:ea typeface="Arial"/>
              <a:cs typeface="Arial"/>
              <a:sym typeface="Arial"/>
            </a:endParaRPr>
          </a:p>
        </p:txBody>
      </p:sp>
      <p:sp>
        <p:nvSpPr>
          <p:cNvPr id="196" name="Google Shape;196;p8"/>
          <p:cNvSpPr txBox="1"/>
          <p:nvPr/>
        </p:nvSpPr>
        <p:spPr>
          <a:xfrm>
            <a:off x="5957388" y="2209377"/>
            <a:ext cx="956069" cy="27432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RRFS (FV3)</a:t>
            </a:r>
            <a:endParaRPr b="0" i="0" sz="1400" u="none" cap="none" strike="noStrike">
              <a:solidFill>
                <a:srgbClr val="000000"/>
              </a:solidFill>
              <a:latin typeface="Arial"/>
              <a:ea typeface="Arial"/>
              <a:cs typeface="Arial"/>
              <a:sym typeface="Arial"/>
            </a:endParaRPr>
          </a:p>
        </p:txBody>
      </p:sp>
      <p:sp>
        <p:nvSpPr>
          <p:cNvPr id="197" name="Google Shape;197;p8"/>
          <p:cNvSpPr txBox="1"/>
          <p:nvPr/>
        </p:nvSpPr>
        <p:spPr>
          <a:xfrm>
            <a:off x="7085308" y="676698"/>
            <a:ext cx="2043194" cy="27432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max vertical velocity 19-21Z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9"/>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Testbed Evaluations</a:t>
            </a:r>
            <a:endParaRPr sz="2300"/>
          </a:p>
        </p:txBody>
      </p:sp>
      <p:pic>
        <p:nvPicPr>
          <p:cNvPr id="203" name="Google Shape;203;p9"/>
          <p:cNvPicPr preferRelativeResize="0"/>
          <p:nvPr/>
        </p:nvPicPr>
        <p:blipFill rotWithShape="1">
          <a:blip r:embed="rId3">
            <a:alphaModFix/>
          </a:blip>
          <a:srcRect b="0" l="0" r="0" t="0"/>
          <a:stretch/>
        </p:blipFill>
        <p:spPr>
          <a:xfrm>
            <a:off x="254451" y="1524398"/>
            <a:ext cx="3154680" cy="2613205"/>
          </a:xfrm>
          <a:prstGeom prst="rect">
            <a:avLst/>
          </a:prstGeom>
          <a:noFill/>
          <a:ln>
            <a:noFill/>
          </a:ln>
        </p:spPr>
      </p:pic>
      <p:pic>
        <p:nvPicPr>
          <p:cNvPr id="204" name="Google Shape;204;p9"/>
          <p:cNvPicPr preferRelativeResize="0"/>
          <p:nvPr/>
        </p:nvPicPr>
        <p:blipFill rotWithShape="1">
          <a:blip r:embed="rId4">
            <a:alphaModFix/>
          </a:blip>
          <a:srcRect b="0" l="0" r="0" t="0"/>
          <a:stretch/>
        </p:blipFill>
        <p:spPr>
          <a:xfrm>
            <a:off x="4615786" y="357586"/>
            <a:ext cx="2173605" cy="2057400"/>
          </a:xfrm>
          <a:prstGeom prst="rect">
            <a:avLst/>
          </a:prstGeom>
          <a:noFill/>
          <a:ln>
            <a:noFill/>
          </a:ln>
        </p:spPr>
      </p:pic>
      <p:pic>
        <p:nvPicPr>
          <p:cNvPr id="205" name="Google Shape;205;p9"/>
          <p:cNvPicPr preferRelativeResize="0"/>
          <p:nvPr/>
        </p:nvPicPr>
        <p:blipFill rotWithShape="1">
          <a:blip r:embed="rId5">
            <a:alphaModFix/>
          </a:blip>
          <a:srcRect b="0" l="0" r="0" t="0"/>
          <a:stretch/>
        </p:blipFill>
        <p:spPr>
          <a:xfrm>
            <a:off x="6925193" y="357586"/>
            <a:ext cx="2173605" cy="2057400"/>
          </a:xfrm>
          <a:prstGeom prst="rect">
            <a:avLst/>
          </a:prstGeom>
          <a:noFill/>
          <a:ln>
            <a:noFill/>
          </a:ln>
        </p:spPr>
      </p:pic>
      <p:sp>
        <p:nvSpPr>
          <p:cNvPr id="206" name="Google Shape;206;p9"/>
          <p:cNvSpPr txBox="1"/>
          <p:nvPr/>
        </p:nvSpPr>
        <p:spPr>
          <a:xfrm>
            <a:off x="3773919" y="393127"/>
            <a:ext cx="1049339" cy="950269"/>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000" u="none" cap="none" strike="noStrike">
                <a:solidFill>
                  <a:schemeClr val="dk1"/>
                </a:solidFill>
                <a:latin typeface="Proxima Nova"/>
                <a:ea typeface="Proxima Nova"/>
                <a:cs typeface="Proxima Nova"/>
                <a:sym typeface="Proxima Nova"/>
              </a:rPr>
              <a:t>GSL MPAS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accent1"/>
              </a:buClr>
              <a:buSzPts val="1800"/>
              <a:buFont typeface="Proxima Nova"/>
              <a:buNone/>
            </a:pPr>
            <a:r>
              <a:rPr b="0" i="0" lang="en-US" sz="1000" u="none" cap="none" strike="noStrike">
                <a:solidFill>
                  <a:schemeClr val="dk1"/>
                </a:solidFill>
                <a:latin typeface="Proxima Nova"/>
                <a:ea typeface="Proxima Nova"/>
                <a:cs typeface="Proxima Nova"/>
                <a:sym typeface="Proxima Nova"/>
              </a:rPr>
              <a:t>0-36 h forecast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accent1"/>
              </a:buClr>
              <a:buSzPts val="1800"/>
              <a:buFont typeface="Proxima Nova"/>
              <a:buNone/>
            </a:pPr>
            <a:r>
              <a:t/>
            </a:r>
            <a:endParaRPr b="0" i="0" sz="10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chemeClr val="accent1"/>
              </a:buClr>
              <a:buSzPts val="1800"/>
              <a:buFont typeface="Proxima Nova"/>
              <a:buNone/>
            </a:pPr>
            <a:r>
              <a:rPr b="0" i="0" lang="en-US" sz="1000" u="none" cap="none" strike="noStrike">
                <a:solidFill>
                  <a:schemeClr val="dk1"/>
                </a:solidFill>
                <a:latin typeface="Proxima Nova"/>
                <a:ea typeface="Proxima Nova"/>
                <a:cs typeface="Proxima Nova"/>
                <a:sym typeface="Proxima Nova"/>
              </a:rPr>
              <a:t>accumulated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accent1"/>
              </a:buClr>
              <a:buSzPts val="1800"/>
              <a:buFont typeface="Proxima Nova"/>
              <a:buNone/>
            </a:pPr>
            <a:r>
              <a:rPr b="0" i="0" lang="en-US" sz="1000" u="none" cap="none" strike="noStrike">
                <a:solidFill>
                  <a:schemeClr val="dk1"/>
                </a:solidFill>
                <a:latin typeface="Proxima Nova"/>
                <a:ea typeface="Proxima Nova"/>
                <a:cs typeface="Proxima Nova"/>
                <a:sym typeface="Proxima Nova"/>
              </a:rPr>
              <a:t>snow depth</a:t>
            </a:r>
            <a:endParaRPr b="0" i="0" sz="1400" u="none" cap="none" strike="noStrike">
              <a:solidFill>
                <a:srgbClr val="000000"/>
              </a:solidFill>
              <a:latin typeface="Arial"/>
              <a:ea typeface="Arial"/>
              <a:cs typeface="Arial"/>
              <a:sym typeface="Arial"/>
            </a:endParaRPr>
          </a:p>
        </p:txBody>
      </p:sp>
      <p:sp>
        <p:nvSpPr>
          <p:cNvPr id="207" name="Google Shape;207;p9"/>
          <p:cNvSpPr txBox="1"/>
          <p:nvPr/>
        </p:nvSpPr>
        <p:spPr>
          <a:xfrm>
            <a:off x="5357155" y="1990575"/>
            <a:ext cx="1168937" cy="200985"/>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000" u="none" cap="none" strike="noStrike">
                <a:solidFill>
                  <a:schemeClr val="dk1"/>
                </a:solidFill>
                <a:latin typeface="Proxima Nova"/>
                <a:ea typeface="Proxima Nova"/>
                <a:cs typeface="Proxima Nova"/>
                <a:sym typeface="Proxima Nova"/>
              </a:rPr>
              <a:t>before bug fix</a:t>
            </a:r>
            <a:endParaRPr b="0" i="0" sz="1400" u="none" cap="none" strike="noStrike">
              <a:solidFill>
                <a:srgbClr val="000000"/>
              </a:solidFill>
              <a:latin typeface="Arial"/>
              <a:ea typeface="Arial"/>
              <a:cs typeface="Arial"/>
              <a:sym typeface="Arial"/>
            </a:endParaRPr>
          </a:p>
        </p:txBody>
      </p:sp>
      <p:sp>
        <p:nvSpPr>
          <p:cNvPr id="208" name="Google Shape;208;p9"/>
          <p:cNvSpPr txBox="1"/>
          <p:nvPr/>
        </p:nvSpPr>
        <p:spPr>
          <a:xfrm>
            <a:off x="7824979" y="1990574"/>
            <a:ext cx="1007321" cy="200985"/>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800"/>
              <a:buFont typeface="Proxima Nova"/>
              <a:buNone/>
            </a:pPr>
            <a:r>
              <a:rPr b="0" i="0" lang="en-US" sz="1000" u="none" cap="none" strike="noStrike">
                <a:solidFill>
                  <a:schemeClr val="dk1"/>
                </a:solidFill>
                <a:latin typeface="Proxima Nova"/>
                <a:ea typeface="Proxima Nova"/>
                <a:cs typeface="Proxima Nova"/>
                <a:sym typeface="Proxima Nova"/>
              </a:rPr>
              <a:t>after bug fix</a:t>
            </a:r>
            <a:endParaRPr b="0" i="0" sz="1400" u="none" cap="none" strike="noStrike">
              <a:solidFill>
                <a:srgbClr val="000000"/>
              </a:solidFill>
              <a:latin typeface="Arial"/>
              <a:ea typeface="Arial"/>
              <a:cs typeface="Arial"/>
              <a:sym typeface="Arial"/>
            </a:endParaRPr>
          </a:p>
        </p:txBody>
      </p:sp>
      <p:sp>
        <p:nvSpPr>
          <p:cNvPr id="209" name="Google Shape;209;p9"/>
          <p:cNvSpPr txBox="1"/>
          <p:nvPr/>
        </p:nvSpPr>
        <p:spPr>
          <a:xfrm>
            <a:off x="1342724" y="4207307"/>
            <a:ext cx="6458551"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1400" u="none" cap="none" strike="noStrike">
                <a:solidFill>
                  <a:schemeClr val="dk1"/>
                </a:solidFill>
                <a:latin typeface="Proxima Nova"/>
                <a:ea typeface="Proxima Nova"/>
                <a:cs typeface="Proxima Nova"/>
                <a:sym typeface="Proxima Nova"/>
              </a:rPr>
              <a:t>Routine testbed evaluations help us identify bugs and understand model system performance, helping to make forecasts better.</a:t>
            </a:r>
            <a:endParaRPr b="0" i="0" sz="1200" u="none" cap="none" strike="noStrike">
              <a:solidFill>
                <a:srgbClr val="000000"/>
              </a:solidFill>
              <a:latin typeface="Arial"/>
              <a:ea typeface="Arial"/>
              <a:cs typeface="Arial"/>
              <a:sym typeface="Arial"/>
            </a:endParaRPr>
          </a:p>
        </p:txBody>
      </p:sp>
      <p:grpSp>
        <p:nvGrpSpPr>
          <p:cNvPr id="210" name="Google Shape;210;p9"/>
          <p:cNvGrpSpPr/>
          <p:nvPr/>
        </p:nvGrpSpPr>
        <p:grpSpPr>
          <a:xfrm>
            <a:off x="5734871" y="2696075"/>
            <a:ext cx="3300319" cy="1371600"/>
            <a:chOff x="5734871" y="2661285"/>
            <a:chExt cx="3300319" cy="1371600"/>
          </a:xfrm>
        </p:grpSpPr>
        <p:pic>
          <p:nvPicPr>
            <p:cNvPr id="211" name="Google Shape;211;p9"/>
            <p:cNvPicPr preferRelativeResize="0"/>
            <p:nvPr/>
          </p:nvPicPr>
          <p:blipFill rotWithShape="1">
            <a:blip r:embed="rId6">
              <a:alphaModFix/>
            </a:blip>
            <a:srcRect b="0" l="0" r="0" t="0"/>
            <a:stretch/>
          </p:blipFill>
          <p:spPr>
            <a:xfrm>
              <a:off x="5734871" y="2661285"/>
              <a:ext cx="3300319" cy="1371600"/>
            </a:xfrm>
            <a:prstGeom prst="rect">
              <a:avLst/>
            </a:prstGeom>
            <a:noFill/>
            <a:ln>
              <a:noFill/>
            </a:ln>
          </p:spPr>
        </p:pic>
        <p:sp>
          <p:nvSpPr>
            <p:cNvPr id="212" name="Google Shape;212;p9"/>
            <p:cNvSpPr/>
            <p:nvPr/>
          </p:nvSpPr>
          <p:spPr>
            <a:xfrm>
              <a:off x="7890334" y="2661285"/>
              <a:ext cx="1144855" cy="6252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13" name="Google Shape;213;p9"/>
          <p:cNvSpPr txBox="1"/>
          <p:nvPr/>
        </p:nvSpPr>
        <p:spPr>
          <a:xfrm>
            <a:off x="320670" y="1160254"/>
            <a:ext cx="3086782" cy="42592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1100" u="none" cap="none" strike="noStrike">
                <a:solidFill>
                  <a:schemeClr val="dk1"/>
                </a:solidFill>
                <a:latin typeface="Proxima Nova"/>
                <a:ea typeface="Proxima Nova"/>
                <a:cs typeface="Proxima Nova"/>
                <a:sym typeface="Proxima Nova"/>
              </a:rPr>
              <a:t>2025 HWT Spring Forecasting Experiment</a:t>
            </a:r>
            <a:endParaRPr b="0" i="0" sz="1200" u="none" cap="none" strike="noStrike">
              <a:solidFill>
                <a:srgbClr val="000000"/>
              </a:solidFill>
              <a:latin typeface="Arial"/>
              <a:ea typeface="Arial"/>
              <a:cs typeface="Arial"/>
              <a:sym typeface="Arial"/>
            </a:endParaRPr>
          </a:p>
        </p:txBody>
      </p:sp>
      <p:sp>
        <p:nvSpPr>
          <p:cNvPr id="214" name="Google Shape;214;p9"/>
          <p:cNvSpPr txBox="1"/>
          <p:nvPr/>
        </p:nvSpPr>
        <p:spPr>
          <a:xfrm>
            <a:off x="5375979" y="9663"/>
            <a:ext cx="3086782" cy="42592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1100" u="none" cap="none" strike="noStrike">
                <a:solidFill>
                  <a:schemeClr val="dk1"/>
                </a:solidFill>
                <a:latin typeface="Proxima Nova"/>
                <a:ea typeface="Proxima Nova"/>
                <a:cs typeface="Proxima Nova"/>
                <a:sym typeface="Proxima Nova"/>
              </a:rPr>
              <a:t>2024-25 WPC Winter Weather Experiment</a:t>
            </a:r>
            <a:endParaRPr b="0" i="0" sz="1200" u="none" cap="none" strike="noStrike">
              <a:solidFill>
                <a:srgbClr val="000000"/>
              </a:solidFill>
              <a:latin typeface="Arial"/>
              <a:ea typeface="Arial"/>
              <a:cs typeface="Arial"/>
              <a:sym typeface="Arial"/>
            </a:endParaRPr>
          </a:p>
        </p:txBody>
      </p:sp>
      <p:sp>
        <p:nvSpPr>
          <p:cNvPr id="215" name="Google Shape;215;p9"/>
          <p:cNvSpPr txBox="1"/>
          <p:nvPr/>
        </p:nvSpPr>
        <p:spPr>
          <a:xfrm>
            <a:off x="4214191" y="2578713"/>
            <a:ext cx="1507757" cy="425923"/>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chemeClr val="accent1"/>
              </a:buClr>
              <a:buSzPts val="1800"/>
              <a:buFont typeface="Proxima Nova"/>
              <a:buNone/>
            </a:pPr>
            <a:r>
              <a:rPr b="0" i="0" lang="en-US" sz="1100" u="none" cap="none" strike="noStrike">
                <a:solidFill>
                  <a:schemeClr val="dk1"/>
                </a:solidFill>
                <a:latin typeface="Proxima Nova"/>
                <a:ea typeface="Proxima Nova"/>
                <a:cs typeface="Proxima Nova"/>
                <a:sym typeface="Proxima Nova"/>
              </a:rPr>
              <a:t>2025 WPC Precipitation Experiment for Atmospheric Rivers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0"/>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Regional JEDI-Focused MPAS Forecast Systems</a:t>
            </a:r>
            <a:endParaRPr sz="2300"/>
          </a:p>
        </p:txBody>
      </p:sp>
      <p:sp>
        <p:nvSpPr>
          <p:cNvPr id="221" name="Google Shape;221;p10"/>
          <p:cNvSpPr txBox="1"/>
          <p:nvPr>
            <p:ph idx="1" type="body"/>
          </p:nvPr>
        </p:nvSpPr>
        <p:spPr>
          <a:xfrm>
            <a:off x="311700" y="940425"/>
            <a:ext cx="8520600" cy="34164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350"/>
              <a:buNone/>
            </a:pPr>
            <a:r>
              <a:rPr lang="en-US" sz="1600">
                <a:solidFill>
                  <a:schemeClr val="dk1"/>
                </a:solidFill>
              </a:rPr>
              <a:t>GSL is also currently running three real-time regional CONUS MPAS + JEDI forecast systems:</a:t>
            </a:r>
            <a:endParaRPr sz="1600"/>
          </a:p>
          <a:p>
            <a:pPr indent="-314325" lvl="0" marL="457200" rtl="0" algn="l">
              <a:lnSpc>
                <a:spcPct val="115000"/>
              </a:lnSpc>
              <a:spcBef>
                <a:spcPts val="0"/>
              </a:spcBef>
              <a:spcAft>
                <a:spcPts val="0"/>
              </a:spcAft>
              <a:buSzPts val="450"/>
              <a:buNone/>
            </a:pPr>
            <a:r>
              <a:t/>
            </a:r>
            <a:endParaRPr sz="600">
              <a:solidFill>
                <a:schemeClr val="dk1"/>
              </a:solidFill>
            </a:endParaRPr>
          </a:p>
          <a:p>
            <a:pPr indent="-342900" lvl="0" marL="457200" rtl="0" algn="l">
              <a:lnSpc>
                <a:spcPct val="115000"/>
              </a:lnSpc>
              <a:spcBef>
                <a:spcPts val="0"/>
              </a:spcBef>
              <a:spcAft>
                <a:spcPts val="0"/>
              </a:spcAft>
              <a:buSzPts val="1200"/>
              <a:buChar char="●"/>
            </a:pPr>
            <a:r>
              <a:rPr b="1" lang="en-US" sz="1400">
                <a:solidFill>
                  <a:srgbClr val="FF0000"/>
                </a:solidFill>
              </a:rPr>
              <a:t>MPAS_dev3 (cycling and reproducibility tests)</a:t>
            </a:r>
            <a:r>
              <a:rPr lang="en-US" sz="1400">
                <a:solidFill>
                  <a:schemeClr val="dk1"/>
                </a:solidFill>
              </a:rPr>
              <a:t>: 3-km; twice daily at 0000/1200 UTC to 12 h, with hourly cycling between 0100-1100 UTC and 1300-2300 UTC.</a:t>
            </a:r>
            <a:endParaRPr sz="1400"/>
          </a:p>
          <a:p>
            <a:pPr indent="-266700" lvl="0" marL="457200" rtl="0" algn="l">
              <a:lnSpc>
                <a:spcPct val="115000"/>
              </a:lnSpc>
              <a:spcBef>
                <a:spcPts val="0"/>
              </a:spcBef>
              <a:spcAft>
                <a:spcPts val="0"/>
              </a:spcAft>
              <a:buSzPts val="1200"/>
              <a:buNone/>
            </a:pPr>
            <a:r>
              <a:t/>
            </a:r>
            <a:endParaRPr sz="1600">
              <a:solidFill>
                <a:schemeClr val="dk1"/>
              </a:solidFill>
            </a:endParaRPr>
          </a:p>
          <a:p>
            <a:pPr indent="-342900" lvl="0" marL="457200" rtl="0" algn="l">
              <a:lnSpc>
                <a:spcPct val="115000"/>
              </a:lnSpc>
              <a:spcBef>
                <a:spcPts val="0"/>
              </a:spcBef>
              <a:spcAft>
                <a:spcPts val="0"/>
              </a:spcAft>
              <a:buSzPts val="1200"/>
              <a:buChar char="●"/>
            </a:pPr>
            <a:r>
              <a:rPr b="1" lang="en-US" sz="1400">
                <a:solidFill>
                  <a:srgbClr val="FF0000"/>
                </a:solidFill>
              </a:rPr>
              <a:t>MPAS_dev4 (JEDI 3DVar/3dEnVar tests)</a:t>
            </a:r>
            <a:r>
              <a:rPr lang="en-US" sz="1400">
                <a:solidFill>
                  <a:schemeClr val="dk1"/>
                </a:solidFill>
              </a:rPr>
              <a:t>: matches dev3, except with DA of selected observations in the hourly cycling periods (using the GEFS forecasts for 3DEnVar).</a:t>
            </a:r>
            <a:endParaRPr sz="1400"/>
          </a:p>
          <a:p>
            <a:pPr indent="-266700" lvl="0" marL="457200" rtl="0" algn="l">
              <a:lnSpc>
                <a:spcPct val="115000"/>
              </a:lnSpc>
              <a:spcBef>
                <a:spcPts val="0"/>
              </a:spcBef>
              <a:spcAft>
                <a:spcPts val="0"/>
              </a:spcAft>
              <a:buSzPts val="1200"/>
              <a:buNone/>
            </a:pPr>
            <a:r>
              <a:t/>
            </a:r>
            <a:endParaRPr sz="1600">
              <a:solidFill>
                <a:schemeClr val="dk1"/>
              </a:solidFill>
            </a:endParaRPr>
          </a:p>
          <a:p>
            <a:pPr indent="-342900" lvl="0" marL="457200" rtl="0" algn="l">
              <a:lnSpc>
                <a:spcPct val="115000"/>
              </a:lnSpc>
              <a:spcBef>
                <a:spcPts val="0"/>
              </a:spcBef>
              <a:spcAft>
                <a:spcPts val="0"/>
              </a:spcAft>
              <a:buSzPts val="1200"/>
              <a:buChar char="●"/>
            </a:pPr>
            <a:r>
              <a:rPr b="1" lang="en-US" sz="1400">
                <a:solidFill>
                  <a:srgbClr val="FF0000"/>
                </a:solidFill>
              </a:rPr>
              <a:t>MPAS_conus12km (JEDI 3DEnVar tests)</a:t>
            </a:r>
            <a:r>
              <a:rPr lang="en-US" sz="1400">
                <a:solidFill>
                  <a:schemeClr val="dk1"/>
                </a:solidFill>
              </a:rPr>
              <a:t>: matches dev4, except at 12 km and using a 30-member ensemble (initialized from GEFS 30-h forecasts twice daily) for hourly DA with 3DEnVar.</a:t>
            </a:r>
            <a:endParaRPr/>
          </a:p>
          <a:p>
            <a:pPr indent="0" lvl="0" marL="114300" rtl="0" algn="l">
              <a:lnSpc>
                <a:spcPct val="115000"/>
              </a:lnSpc>
              <a:spcBef>
                <a:spcPts val="0"/>
              </a:spcBef>
              <a:spcAft>
                <a:spcPts val="0"/>
              </a:spcAft>
              <a:buSzPts val="1200"/>
              <a:buNone/>
            </a:pPr>
            <a:r>
              <a:t/>
            </a:r>
            <a:endParaRPr sz="1400">
              <a:solidFill>
                <a:schemeClr val="dk1"/>
              </a:solidFill>
            </a:endParaRPr>
          </a:p>
          <a:p>
            <a:pPr indent="0" lvl="0" marL="114300" rtl="0" algn="ctr">
              <a:lnSpc>
                <a:spcPct val="115000"/>
              </a:lnSpc>
              <a:spcBef>
                <a:spcPts val="0"/>
              </a:spcBef>
              <a:spcAft>
                <a:spcPts val="0"/>
              </a:spcAft>
              <a:buSzPts val="1200"/>
              <a:buNone/>
            </a:pPr>
            <a:r>
              <a:rPr lang="en-US" sz="1400">
                <a:solidFill>
                  <a:schemeClr val="dk1"/>
                </a:solidFill>
              </a:rPr>
              <a:t>The breadth of observation types assimilated with JEDI continues to grow and currently includes surface, rawinsonde, aircraft, radar, and some satellite observations. Other system aspects (cloud analysis, soil adjustment) are also actively being developed.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1"/>
          <p:cNvSpPr txBox="1"/>
          <p:nvPr>
            <p:ph type="title"/>
          </p:nvPr>
        </p:nvSpPr>
        <p:spPr>
          <a:xfrm>
            <a:off x="311700" y="222625"/>
            <a:ext cx="8648426"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Positive Impact from MPAS-JEDI 3DEnVar of Aircraft Observations</a:t>
            </a:r>
            <a:endParaRPr sz="2300"/>
          </a:p>
        </p:txBody>
      </p:sp>
      <p:pic>
        <p:nvPicPr>
          <p:cNvPr id="227" name="Google Shape;227;p11"/>
          <p:cNvPicPr preferRelativeResize="0"/>
          <p:nvPr/>
        </p:nvPicPr>
        <p:blipFill rotWithShape="1">
          <a:blip r:embed="rId3">
            <a:alphaModFix/>
          </a:blip>
          <a:srcRect b="0" l="5138" r="18747" t="20994"/>
          <a:stretch/>
        </p:blipFill>
        <p:spPr>
          <a:xfrm>
            <a:off x="6352674" y="1529918"/>
            <a:ext cx="2743200" cy="2511152"/>
          </a:xfrm>
          <a:prstGeom prst="rect">
            <a:avLst/>
          </a:prstGeom>
          <a:noFill/>
          <a:ln>
            <a:noFill/>
          </a:ln>
        </p:spPr>
      </p:pic>
      <p:pic>
        <p:nvPicPr>
          <p:cNvPr id="228" name="Google Shape;228;p11"/>
          <p:cNvPicPr preferRelativeResize="0"/>
          <p:nvPr/>
        </p:nvPicPr>
        <p:blipFill rotWithShape="1">
          <a:blip r:embed="rId4">
            <a:alphaModFix/>
          </a:blip>
          <a:srcRect b="0" l="5257" r="16452" t="21123"/>
          <a:stretch/>
        </p:blipFill>
        <p:spPr>
          <a:xfrm>
            <a:off x="3181150" y="1516572"/>
            <a:ext cx="2743200" cy="2537844"/>
          </a:xfrm>
          <a:prstGeom prst="rect">
            <a:avLst/>
          </a:prstGeom>
          <a:noFill/>
          <a:ln>
            <a:noFill/>
          </a:ln>
        </p:spPr>
      </p:pic>
      <p:pic>
        <p:nvPicPr>
          <p:cNvPr id="229" name="Google Shape;229;p11"/>
          <p:cNvPicPr preferRelativeResize="0"/>
          <p:nvPr/>
        </p:nvPicPr>
        <p:blipFill rotWithShape="1">
          <a:blip r:embed="rId5">
            <a:alphaModFix/>
          </a:blip>
          <a:srcRect b="0" l="4753" r="20362" t="20994"/>
          <a:stretch/>
        </p:blipFill>
        <p:spPr>
          <a:xfrm>
            <a:off x="0" y="1529919"/>
            <a:ext cx="2743200" cy="2511151"/>
          </a:xfrm>
          <a:prstGeom prst="rect">
            <a:avLst/>
          </a:prstGeom>
          <a:noFill/>
          <a:ln>
            <a:noFill/>
          </a:ln>
        </p:spPr>
      </p:pic>
      <p:sp>
        <p:nvSpPr>
          <p:cNvPr id="230" name="Google Shape;230;p11"/>
          <p:cNvSpPr txBox="1"/>
          <p:nvPr/>
        </p:nvSpPr>
        <p:spPr>
          <a:xfrm>
            <a:off x="613116" y="1173289"/>
            <a:ext cx="1540448"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sng" cap="none" strike="noStrike">
                <a:solidFill>
                  <a:schemeClr val="dk1"/>
                </a:solidFill>
                <a:latin typeface="Proxima Nova"/>
                <a:ea typeface="Proxima Nova"/>
                <a:cs typeface="Proxima Nova"/>
                <a:sym typeface="Proxima Nova"/>
              </a:rPr>
              <a:t>Temperature (°C)</a:t>
            </a:r>
            <a:endParaRPr b="0" i="0" sz="1400" u="none" cap="none" strike="noStrike">
              <a:solidFill>
                <a:srgbClr val="000000"/>
              </a:solidFill>
              <a:latin typeface="Arial"/>
              <a:ea typeface="Arial"/>
              <a:cs typeface="Arial"/>
              <a:sym typeface="Arial"/>
            </a:endParaRPr>
          </a:p>
        </p:txBody>
      </p:sp>
      <p:sp>
        <p:nvSpPr>
          <p:cNvPr id="231" name="Google Shape;231;p11"/>
          <p:cNvSpPr txBox="1"/>
          <p:nvPr/>
        </p:nvSpPr>
        <p:spPr>
          <a:xfrm>
            <a:off x="7023266" y="1172086"/>
            <a:ext cx="1728902"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sng" cap="none" strike="noStrike">
                <a:solidFill>
                  <a:schemeClr val="dk1"/>
                </a:solidFill>
                <a:latin typeface="Proxima Nova"/>
                <a:ea typeface="Proxima Nova"/>
                <a:cs typeface="Proxima Nova"/>
                <a:sym typeface="Proxima Nova"/>
              </a:rPr>
              <a:t>Wind Speed (m s</a:t>
            </a:r>
            <a:r>
              <a:rPr b="1" baseline="30000" i="0" lang="en-US" sz="1200" u="sng" cap="none" strike="noStrike">
                <a:solidFill>
                  <a:schemeClr val="dk1"/>
                </a:solidFill>
                <a:latin typeface="Proxima Nova"/>
                <a:ea typeface="Proxima Nova"/>
                <a:cs typeface="Proxima Nova"/>
                <a:sym typeface="Proxima Nova"/>
              </a:rPr>
              <a:t>-1</a:t>
            </a:r>
            <a:r>
              <a:rPr b="1" i="0" lang="en-US" sz="1200" u="sng" cap="none" strike="noStrike">
                <a:solidFill>
                  <a:schemeClr val="dk1"/>
                </a:solidFill>
                <a:latin typeface="Proxima Nova"/>
                <a:ea typeface="Proxima Nova"/>
                <a:cs typeface="Proxima Nova"/>
                <a:sym typeface="Proxima Nova"/>
              </a:rPr>
              <a:t>)</a:t>
            </a:r>
            <a:endParaRPr b="0" i="0" sz="1400" u="none" cap="none" strike="noStrike">
              <a:solidFill>
                <a:srgbClr val="000000"/>
              </a:solidFill>
              <a:latin typeface="Arial"/>
              <a:ea typeface="Arial"/>
              <a:cs typeface="Arial"/>
              <a:sym typeface="Arial"/>
            </a:endParaRPr>
          </a:p>
        </p:txBody>
      </p:sp>
      <p:sp>
        <p:nvSpPr>
          <p:cNvPr id="232" name="Google Shape;232;p11"/>
          <p:cNvSpPr txBox="1"/>
          <p:nvPr/>
        </p:nvSpPr>
        <p:spPr>
          <a:xfrm>
            <a:off x="3790329" y="1173288"/>
            <a:ext cx="1728902"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sng" cap="none" strike="noStrike">
                <a:solidFill>
                  <a:schemeClr val="dk1"/>
                </a:solidFill>
                <a:latin typeface="Proxima Nova"/>
                <a:ea typeface="Proxima Nova"/>
                <a:cs typeface="Proxima Nova"/>
                <a:sym typeface="Proxima Nova"/>
              </a:rPr>
              <a:t>Relative Humidity (%)</a:t>
            </a:r>
            <a:endParaRPr b="0" i="0" sz="1400" u="none" cap="none" strike="noStrike">
              <a:solidFill>
                <a:srgbClr val="000000"/>
              </a:solidFill>
              <a:latin typeface="Arial"/>
              <a:ea typeface="Arial"/>
              <a:cs typeface="Arial"/>
              <a:sym typeface="Arial"/>
            </a:endParaRPr>
          </a:p>
        </p:txBody>
      </p:sp>
      <p:cxnSp>
        <p:nvCxnSpPr>
          <p:cNvPr id="233" name="Google Shape;233;p11"/>
          <p:cNvCxnSpPr/>
          <p:nvPr/>
        </p:nvCxnSpPr>
        <p:spPr>
          <a:xfrm>
            <a:off x="4213078" y="4215192"/>
            <a:ext cx="685800" cy="0"/>
          </a:xfrm>
          <a:prstGeom prst="straightConnector1">
            <a:avLst/>
          </a:prstGeom>
          <a:noFill/>
          <a:ln cap="flat" cmpd="sng" w="28575">
            <a:solidFill>
              <a:schemeClr val="dk1"/>
            </a:solidFill>
            <a:prstDash val="solid"/>
            <a:round/>
            <a:headEnd len="sm" w="sm" type="none"/>
            <a:tailEnd len="sm" w="sm" type="none"/>
          </a:ln>
        </p:spPr>
      </p:cxnSp>
      <p:cxnSp>
        <p:nvCxnSpPr>
          <p:cNvPr id="234" name="Google Shape;234;p11"/>
          <p:cNvCxnSpPr/>
          <p:nvPr/>
        </p:nvCxnSpPr>
        <p:spPr>
          <a:xfrm>
            <a:off x="6051154" y="4208566"/>
            <a:ext cx="685800" cy="0"/>
          </a:xfrm>
          <a:prstGeom prst="straightConnector1">
            <a:avLst/>
          </a:prstGeom>
          <a:noFill/>
          <a:ln cap="flat" cmpd="sng" w="28575">
            <a:solidFill>
              <a:schemeClr val="dk1"/>
            </a:solidFill>
            <a:prstDash val="dash"/>
            <a:round/>
            <a:headEnd len="sm" w="sm" type="none"/>
            <a:tailEnd len="sm" w="sm" type="none"/>
          </a:ln>
        </p:spPr>
      </p:cxnSp>
      <p:sp>
        <p:nvSpPr>
          <p:cNvPr id="235" name="Google Shape;235;p11"/>
          <p:cNvSpPr txBox="1"/>
          <p:nvPr/>
        </p:nvSpPr>
        <p:spPr>
          <a:xfrm>
            <a:off x="4920304" y="4022835"/>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RMSE</a:t>
            </a:r>
            <a:endParaRPr b="0" i="0" sz="1400" u="none" cap="none" strike="noStrike">
              <a:solidFill>
                <a:srgbClr val="000000"/>
              </a:solidFill>
              <a:latin typeface="Arial"/>
              <a:ea typeface="Arial"/>
              <a:cs typeface="Arial"/>
              <a:sym typeface="Arial"/>
            </a:endParaRPr>
          </a:p>
        </p:txBody>
      </p:sp>
      <p:sp>
        <p:nvSpPr>
          <p:cNvPr id="236" name="Google Shape;236;p11"/>
          <p:cNvSpPr txBox="1"/>
          <p:nvPr/>
        </p:nvSpPr>
        <p:spPr>
          <a:xfrm>
            <a:off x="6736954" y="4022834"/>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Bias</a:t>
            </a:r>
            <a:endParaRPr b="0" i="0" sz="1400" u="none" cap="none" strike="noStrike">
              <a:solidFill>
                <a:srgbClr val="000000"/>
              </a:solidFill>
              <a:latin typeface="Arial"/>
              <a:ea typeface="Arial"/>
              <a:cs typeface="Arial"/>
              <a:sym typeface="Arial"/>
            </a:endParaRPr>
          </a:p>
        </p:txBody>
      </p:sp>
      <p:sp>
        <p:nvSpPr>
          <p:cNvPr id="237" name="Google Shape;237;p11"/>
          <p:cNvSpPr txBox="1"/>
          <p:nvPr/>
        </p:nvSpPr>
        <p:spPr>
          <a:xfrm>
            <a:off x="1777830" y="4022834"/>
            <a:ext cx="2743201"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rgbClr val="FF0000"/>
                </a:solidFill>
                <a:latin typeface="Proxima Nova"/>
                <a:ea typeface="Proxima Nova"/>
                <a:cs typeface="Proxima Nova"/>
                <a:sym typeface="Proxima Nova"/>
              </a:rPr>
              <a:t>With hourly DA</a:t>
            </a:r>
            <a:endParaRPr b="0" i="0" sz="1200" u="none" cap="none" strike="noStrike">
              <a:solidFill>
                <a:srgbClr val="FF0000"/>
              </a:solidFill>
              <a:latin typeface="Proxima Nova"/>
              <a:ea typeface="Proxima Nova"/>
              <a:cs typeface="Proxima Nova"/>
              <a:sym typeface="Proxima Nova"/>
            </a:endParaRPr>
          </a:p>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rgbClr val="0000FF"/>
                </a:solidFill>
                <a:latin typeface="Proxima Nova"/>
                <a:ea typeface="Proxima Nova"/>
                <a:cs typeface="Proxima Nova"/>
                <a:sym typeface="Proxima Nova"/>
              </a:rPr>
              <a:t>Cycling only, no DA</a:t>
            </a:r>
            <a:endParaRPr b="1" i="0" sz="1200" u="none" cap="none" strike="noStrike">
              <a:solidFill>
                <a:schemeClr val="dk1"/>
              </a:solidFill>
              <a:latin typeface="Proxima Nova"/>
              <a:ea typeface="Proxima Nova"/>
              <a:cs typeface="Proxima Nova"/>
              <a:sym typeface="Proxima Nova"/>
            </a:endParaRPr>
          </a:p>
        </p:txBody>
      </p:sp>
      <p:sp>
        <p:nvSpPr>
          <p:cNvPr id="238" name="Google Shape;238;p11"/>
          <p:cNvSpPr txBox="1"/>
          <p:nvPr/>
        </p:nvSpPr>
        <p:spPr>
          <a:xfrm>
            <a:off x="7160891" y="4000956"/>
            <a:ext cx="1928457" cy="383064"/>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Period: 14 May – 1 June</a:t>
            </a:r>
            <a:endParaRPr/>
          </a:p>
          <a:p>
            <a:pPr indent="0" lvl="0" marL="0" marR="0" rtl="0" algn="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12-h forecasts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ph type="title"/>
          </p:nvPr>
        </p:nvSpPr>
        <p:spPr>
          <a:xfrm>
            <a:off x="310896" y="219456"/>
            <a:ext cx="8959648"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Other MPAS Applications</a:t>
            </a:r>
            <a:endParaRPr sz="2300"/>
          </a:p>
        </p:txBody>
      </p:sp>
      <p:pic>
        <p:nvPicPr>
          <p:cNvPr id="244" name="Google Shape;244;p30"/>
          <p:cNvPicPr preferRelativeResize="0"/>
          <p:nvPr/>
        </p:nvPicPr>
        <p:blipFill rotWithShape="1">
          <a:blip r:embed="rId3">
            <a:alphaModFix/>
          </a:blip>
          <a:srcRect b="25320" l="8443" r="52683" t="30486"/>
          <a:stretch/>
        </p:blipFill>
        <p:spPr>
          <a:xfrm>
            <a:off x="6411291" y="852875"/>
            <a:ext cx="2573685" cy="1828800"/>
          </a:xfrm>
          <a:prstGeom prst="rect">
            <a:avLst/>
          </a:prstGeom>
          <a:noFill/>
          <a:ln>
            <a:noFill/>
          </a:ln>
        </p:spPr>
      </p:pic>
      <p:pic>
        <p:nvPicPr>
          <p:cNvPr descr="A map of a smoke&#10;&#10;AI-generated content may be incorrect." id="245" name="Google Shape;245;p30"/>
          <p:cNvPicPr preferRelativeResize="0"/>
          <p:nvPr/>
        </p:nvPicPr>
        <p:blipFill rotWithShape="1">
          <a:blip r:embed="rId4">
            <a:alphaModFix/>
          </a:blip>
          <a:srcRect b="0" l="0" r="0" t="0"/>
          <a:stretch/>
        </p:blipFill>
        <p:spPr>
          <a:xfrm>
            <a:off x="689130" y="2736288"/>
            <a:ext cx="1931469" cy="1828800"/>
          </a:xfrm>
          <a:prstGeom prst="rect">
            <a:avLst/>
          </a:prstGeom>
          <a:noFill/>
          <a:ln>
            <a:noFill/>
          </a:ln>
        </p:spPr>
      </p:pic>
      <p:pic>
        <p:nvPicPr>
          <p:cNvPr descr="A map of the united states&#10;&#10;AI-generated content may be incorrect." id="246" name="Google Shape;246;p30"/>
          <p:cNvPicPr preferRelativeResize="0"/>
          <p:nvPr/>
        </p:nvPicPr>
        <p:blipFill rotWithShape="1">
          <a:blip r:embed="rId5">
            <a:alphaModFix/>
          </a:blip>
          <a:srcRect b="0" l="0" r="0" t="0"/>
          <a:stretch/>
        </p:blipFill>
        <p:spPr>
          <a:xfrm>
            <a:off x="357620" y="849822"/>
            <a:ext cx="2594491" cy="1828800"/>
          </a:xfrm>
          <a:prstGeom prst="rect">
            <a:avLst/>
          </a:prstGeom>
          <a:noFill/>
          <a:ln>
            <a:noFill/>
          </a:ln>
        </p:spPr>
      </p:pic>
      <p:pic>
        <p:nvPicPr>
          <p:cNvPr descr="A map of the north and south america&#10;&#10;AI-generated content may be incorrect." id="247" name="Google Shape;247;p30"/>
          <p:cNvPicPr preferRelativeResize="0"/>
          <p:nvPr/>
        </p:nvPicPr>
        <p:blipFill rotWithShape="1">
          <a:blip r:embed="rId6">
            <a:alphaModFix/>
          </a:blip>
          <a:srcRect b="0" l="0" r="0" t="0"/>
          <a:stretch/>
        </p:blipFill>
        <p:spPr>
          <a:xfrm>
            <a:off x="6438098" y="2849769"/>
            <a:ext cx="2520069" cy="1828800"/>
          </a:xfrm>
          <a:prstGeom prst="rect">
            <a:avLst/>
          </a:prstGeom>
          <a:noFill/>
          <a:ln>
            <a:noFill/>
          </a:ln>
        </p:spPr>
      </p:pic>
      <p:sp>
        <p:nvSpPr>
          <p:cNvPr id="248" name="Google Shape;248;p30"/>
          <p:cNvSpPr txBox="1"/>
          <p:nvPr/>
        </p:nvSpPr>
        <p:spPr>
          <a:xfrm>
            <a:off x="3062789" y="1367922"/>
            <a:ext cx="1553883"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MPAS-Aerosols</a:t>
            </a:r>
            <a:r>
              <a:rPr b="0" i="0" lang="en-US" sz="1200" u="none" cap="none" strike="noStrike">
                <a:solidFill>
                  <a:schemeClr val="dk1"/>
                </a:solidFill>
                <a:latin typeface="Proxima Nova"/>
                <a:ea typeface="Proxima Nova"/>
                <a:cs typeface="Proxima Nova"/>
                <a:sym typeface="Proxima Nova"/>
              </a:rPr>
              <a:t>:</a:t>
            </a:r>
            <a:br>
              <a:rPr b="0" i="0" lang="en-US" sz="1200" u="none" cap="none" strike="noStrike">
                <a:solidFill>
                  <a:schemeClr val="dk1"/>
                </a:solidFill>
                <a:latin typeface="Proxima Nova"/>
                <a:ea typeface="Proxima Nova"/>
                <a:cs typeface="Proxima Nova"/>
                <a:sym typeface="Proxima Nova"/>
              </a:rPr>
            </a:br>
            <a:r>
              <a:rPr b="0" i="0" lang="en-US" sz="1200" u="none" cap="none" strike="noStrike">
                <a:solidFill>
                  <a:schemeClr val="dk1"/>
                </a:solidFill>
                <a:latin typeface="Proxima Nova"/>
                <a:ea typeface="Proxima Nova"/>
                <a:cs typeface="Proxima Nova"/>
                <a:sym typeface="Proxima Nova"/>
              </a:rPr>
              <a:t>smoke/dust/pollen+ forecasts; MPAS-Smoke/Dust is coming soon</a:t>
            </a:r>
            <a:endParaRPr b="1" i="0" sz="1400" u="none" cap="none" strike="noStrike">
              <a:solidFill>
                <a:srgbClr val="000000"/>
              </a:solidFill>
              <a:latin typeface="Arial"/>
              <a:ea typeface="Arial"/>
              <a:cs typeface="Arial"/>
              <a:sym typeface="Arial"/>
            </a:endParaRPr>
          </a:p>
        </p:txBody>
      </p:sp>
      <p:sp>
        <p:nvSpPr>
          <p:cNvPr id="249" name="Google Shape;249;p30"/>
          <p:cNvSpPr txBox="1"/>
          <p:nvPr/>
        </p:nvSpPr>
        <p:spPr>
          <a:xfrm>
            <a:off x="4908316" y="1375826"/>
            <a:ext cx="1553883"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Tropical Cyclones</a:t>
            </a:r>
            <a:r>
              <a:rPr b="0" i="0" lang="en-US" sz="1200" u="none" cap="none" strike="noStrike">
                <a:solidFill>
                  <a:schemeClr val="dk1"/>
                </a:solidFill>
                <a:latin typeface="Proxima Nova"/>
                <a:ea typeface="Proxima Nova"/>
                <a:cs typeface="Proxima Nova"/>
                <a:sym typeface="Proxima Nova"/>
              </a:rPr>
              <a:t>: real-time forecasts as part of NOAA’s HFIP in 2024 and 2025</a:t>
            </a:r>
            <a:endParaRPr b="1" i="0" sz="1400" u="none" cap="none" strike="noStrike">
              <a:solidFill>
                <a:srgbClr val="000000"/>
              </a:solidFill>
              <a:latin typeface="Arial"/>
              <a:ea typeface="Arial"/>
              <a:cs typeface="Arial"/>
              <a:sym typeface="Arial"/>
            </a:endParaRPr>
          </a:p>
        </p:txBody>
      </p:sp>
      <p:sp>
        <p:nvSpPr>
          <p:cNvPr id="250" name="Google Shape;250;p30"/>
          <p:cNvSpPr txBox="1"/>
          <p:nvPr/>
        </p:nvSpPr>
        <p:spPr>
          <a:xfrm>
            <a:off x="3062789" y="3254388"/>
            <a:ext cx="1553883"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1-km Regional</a:t>
            </a:r>
            <a:r>
              <a:rPr b="0" i="0" lang="en-US" sz="1200" u="none" cap="none" strike="noStrike">
                <a:solidFill>
                  <a:schemeClr val="dk1"/>
                </a:solidFill>
                <a:latin typeface="Proxima Nova"/>
                <a:ea typeface="Proxima Nova"/>
                <a:cs typeface="Proxima Nova"/>
                <a:sym typeface="Proxima Nova"/>
              </a:rPr>
              <a:t>: western US with RAVE emissions for fire weather; also 1.25-km eastern US</a:t>
            </a:r>
            <a:endParaRPr b="1" i="0" sz="1400" u="none" cap="none" strike="noStrike">
              <a:solidFill>
                <a:srgbClr val="000000"/>
              </a:solidFill>
              <a:latin typeface="Arial"/>
              <a:ea typeface="Arial"/>
              <a:cs typeface="Arial"/>
              <a:sym typeface="Arial"/>
            </a:endParaRPr>
          </a:p>
        </p:txBody>
      </p:sp>
      <p:sp>
        <p:nvSpPr>
          <p:cNvPr id="251" name="Google Shape;251;p30"/>
          <p:cNvSpPr txBox="1"/>
          <p:nvPr/>
        </p:nvSpPr>
        <p:spPr>
          <a:xfrm>
            <a:off x="4908316" y="3254388"/>
            <a:ext cx="1553883"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Global Forecasts</a:t>
            </a:r>
            <a:r>
              <a:rPr b="0" i="0" lang="en-US" sz="1200" u="none" cap="none" strike="noStrike">
                <a:solidFill>
                  <a:schemeClr val="dk1"/>
                </a:solidFill>
                <a:latin typeface="Proxima Nova"/>
                <a:ea typeface="Proxima Nova"/>
                <a:cs typeface="Proxima Nova"/>
                <a:sym typeface="Proxima Nova"/>
              </a:rPr>
              <a:t>: including uniform- and variable-resolution prototypes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US" sz="2300"/>
              <a:t>Integrating the MPAS Dynamical Core in the UFS</a:t>
            </a:r>
            <a:endParaRPr/>
          </a:p>
        </p:txBody>
      </p:sp>
      <p:pic>
        <p:nvPicPr>
          <p:cNvPr descr="A diagram of a model&#10;&#10;AI-generated content may be incorrect." id="257" name="Google Shape;257;p31"/>
          <p:cNvPicPr preferRelativeResize="0"/>
          <p:nvPr/>
        </p:nvPicPr>
        <p:blipFill rotWithShape="1">
          <a:blip r:embed="rId3">
            <a:alphaModFix/>
          </a:blip>
          <a:srcRect b="16226" l="2237" r="2495" t="16822"/>
          <a:stretch/>
        </p:blipFill>
        <p:spPr>
          <a:xfrm>
            <a:off x="258417" y="1564232"/>
            <a:ext cx="5486400" cy="2168785"/>
          </a:xfrm>
          <a:prstGeom prst="rect">
            <a:avLst/>
          </a:prstGeom>
          <a:noFill/>
          <a:ln>
            <a:noFill/>
          </a:ln>
        </p:spPr>
      </p:pic>
      <p:sp>
        <p:nvSpPr>
          <p:cNvPr id="258" name="Google Shape;258;p31"/>
          <p:cNvSpPr txBox="1"/>
          <p:nvPr>
            <p:ph idx="1" type="body"/>
          </p:nvPr>
        </p:nvSpPr>
        <p:spPr>
          <a:xfrm>
            <a:off x="5978387" y="940425"/>
            <a:ext cx="3066222" cy="3416400"/>
          </a:xfrm>
          <a:prstGeom prst="rect">
            <a:avLst/>
          </a:prstGeom>
          <a:noFill/>
          <a:ln>
            <a:noFill/>
          </a:ln>
        </p:spPr>
        <p:txBody>
          <a:bodyPr anchorCtr="0" anchor="t" bIns="91425" lIns="91425" spcFirstLastPara="1" rIns="91425" wrap="square" tIns="91425">
            <a:noAutofit/>
          </a:bodyPr>
          <a:lstStyle/>
          <a:p>
            <a:pPr indent="-228600" lvl="0" marL="287338" rtl="0" algn="l">
              <a:lnSpc>
                <a:spcPct val="115000"/>
              </a:lnSpc>
              <a:spcBef>
                <a:spcPts val="0"/>
              </a:spcBef>
              <a:spcAft>
                <a:spcPts val="0"/>
              </a:spcAft>
              <a:buSzPts val="1260"/>
              <a:buChar char="●"/>
            </a:pPr>
            <a:r>
              <a:rPr lang="en-US" sz="1200">
                <a:solidFill>
                  <a:schemeClr val="dk1"/>
                </a:solidFill>
              </a:rPr>
              <a:t>The UFS Atmosphere component has been generalized to accommodate multiple dynamical cores.</a:t>
            </a:r>
            <a:endParaRPr/>
          </a:p>
          <a:p>
            <a:pPr indent="0" lvl="0" marL="58738" rtl="0" algn="l">
              <a:lnSpc>
                <a:spcPct val="115000"/>
              </a:lnSpc>
              <a:spcBef>
                <a:spcPts val="0"/>
              </a:spcBef>
              <a:spcAft>
                <a:spcPts val="0"/>
              </a:spcAft>
              <a:buSzPts val="1260"/>
              <a:buNone/>
            </a:pPr>
            <a:r>
              <a:t/>
            </a:r>
            <a:endParaRPr sz="1200">
              <a:solidFill>
                <a:schemeClr val="dk1"/>
              </a:solidFill>
            </a:endParaRPr>
          </a:p>
          <a:p>
            <a:pPr indent="-228600" lvl="0" marL="287338" rtl="0" algn="l">
              <a:lnSpc>
                <a:spcPct val="115000"/>
              </a:lnSpc>
              <a:spcBef>
                <a:spcPts val="0"/>
              </a:spcBef>
              <a:spcAft>
                <a:spcPts val="0"/>
              </a:spcAft>
              <a:buSzPts val="1260"/>
              <a:buChar char="●"/>
            </a:pPr>
            <a:r>
              <a:rPr lang="en-US" sz="1200">
                <a:solidFill>
                  <a:schemeClr val="dk1"/>
                </a:solidFill>
              </a:rPr>
              <a:t>An initial MPAS-based atmospheric driver has been created for the UFS.</a:t>
            </a:r>
            <a:endParaRPr/>
          </a:p>
          <a:p>
            <a:pPr indent="0" lvl="0" marL="58738" rtl="0" algn="l">
              <a:lnSpc>
                <a:spcPct val="115000"/>
              </a:lnSpc>
              <a:spcBef>
                <a:spcPts val="0"/>
              </a:spcBef>
              <a:spcAft>
                <a:spcPts val="0"/>
              </a:spcAft>
              <a:buSzPts val="1260"/>
              <a:buNone/>
            </a:pPr>
            <a:r>
              <a:t/>
            </a:r>
            <a:endParaRPr sz="1200">
              <a:solidFill>
                <a:schemeClr val="dk1"/>
              </a:solidFill>
            </a:endParaRPr>
          </a:p>
          <a:p>
            <a:pPr indent="-228600" lvl="0" marL="287338" rtl="0" algn="l">
              <a:lnSpc>
                <a:spcPct val="115000"/>
              </a:lnSpc>
              <a:spcBef>
                <a:spcPts val="0"/>
              </a:spcBef>
              <a:spcAft>
                <a:spcPts val="0"/>
              </a:spcAft>
              <a:buSzPts val="1260"/>
              <a:buChar char="●"/>
            </a:pPr>
            <a:r>
              <a:rPr lang="en-US" sz="1200">
                <a:solidFill>
                  <a:schemeClr val="dk1"/>
                </a:solidFill>
              </a:rPr>
              <a:t>All CCPP physics parameterizations have been refactored to return tendencies rather than update the model state (needed due to differing physics-dynamics coupling for MPAS).</a:t>
            </a:r>
            <a:endParaRPr/>
          </a:p>
          <a:p>
            <a:pPr indent="0" lvl="0" marL="58738" rtl="0" algn="l">
              <a:lnSpc>
                <a:spcPct val="115000"/>
              </a:lnSpc>
              <a:spcBef>
                <a:spcPts val="0"/>
              </a:spcBef>
              <a:spcAft>
                <a:spcPts val="0"/>
              </a:spcAft>
              <a:buSzPts val="1260"/>
              <a:buNone/>
            </a:pPr>
            <a:r>
              <a:t/>
            </a:r>
            <a:endParaRPr sz="1200">
              <a:solidFill>
                <a:schemeClr val="dk1"/>
              </a:solidFill>
            </a:endParaRPr>
          </a:p>
          <a:p>
            <a:pPr indent="-228600" lvl="0" marL="287338" rtl="0" algn="l">
              <a:lnSpc>
                <a:spcPct val="115000"/>
              </a:lnSpc>
              <a:spcBef>
                <a:spcPts val="0"/>
              </a:spcBef>
              <a:spcAft>
                <a:spcPts val="0"/>
              </a:spcAft>
              <a:buSzPts val="1260"/>
              <a:buChar char="●"/>
            </a:pPr>
            <a:r>
              <a:rPr lang="en-US" sz="1200">
                <a:solidFill>
                  <a:schemeClr val="dk1"/>
                </a:solidFill>
              </a:rPr>
              <a:t>NUOPC/ESMF infrastructure has been created for MPAS-based UFS Weather Model forecasts.</a:t>
            </a:r>
            <a:endParaRPr/>
          </a:p>
        </p:txBody>
      </p:sp>
      <p:sp>
        <p:nvSpPr>
          <p:cNvPr id="259" name="Google Shape;259;p31"/>
          <p:cNvSpPr txBox="1"/>
          <p:nvPr/>
        </p:nvSpPr>
        <p:spPr>
          <a:xfrm>
            <a:off x="258417" y="3601020"/>
            <a:ext cx="2390361" cy="329906"/>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0" i="1" lang="en-US" sz="800" u="none" cap="none" strike="noStrike">
                <a:solidFill>
                  <a:schemeClr val="dk1"/>
                </a:solidFill>
                <a:latin typeface="Proxima Nova"/>
                <a:ea typeface="Proxima Nova"/>
                <a:cs typeface="Proxima Nova"/>
                <a:sym typeface="Proxima Nova"/>
              </a:rPr>
              <a:t>Image courtesy Dustin Swales (NOAA/OAR/GSL).</a:t>
            </a:r>
            <a:endParaRPr b="0" i="1" sz="800" u="none" cap="none" strike="noStrike">
              <a:solidFill>
                <a:srgbClr val="000000"/>
              </a:solidFill>
              <a:latin typeface="Arial"/>
              <a:ea typeface="Arial"/>
              <a:cs typeface="Arial"/>
              <a:sym typeface="Arial"/>
            </a:endParaRPr>
          </a:p>
        </p:txBody>
      </p:sp>
      <p:sp>
        <p:nvSpPr>
          <p:cNvPr id="260" name="Google Shape;260;p31"/>
          <p:cNvSpPr txBox="1"/>
          <p:nvPr/>
        </p:nvSpPr>
        <p:spPr>
          <a:xfrm>
            <a:off x="1581624" y="2001569"/>
            <a:ext cx="1171515" cy="24469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ESMF coupling layer</a:t>
            </a:r>
            <a:endParaRPr b="1" i="0" sz="1400" u="none" cap="none" strike="noStrike">
              <a:solidFill>
                <a:srgbClr val="000000"/>
              </a:solidFill>
              <a:latin typeface="Arial"/>
              <a:ea typeface="Arial"/>
              <a:cs typeface="Arial"/>
              <a:sym typeface="Arial"/>
            </a:endParaRPr>
          </a:p>
        </p:txBody>
      </p:sp>
      <p:sp>
        <p:nvSpPr>
          <p:cNvPr id="261" name="Google Shape;261;p31"/>
          <p:cNvSpPr txBox="1"/>
          <p:nvPr/>
        </p:nvSpPr>
        <p:spPr>
          <a:xfrm>
            <a:off x="3165614" y="1274342"/>
            <a:ext cx="1466376" cy="24469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800" u="none" cap="none" strike="noStrike">
                <a:solidFill>
                  <a:schemeClr val="dk1"/>
                </a:solidFill>
                <a:latin typeface="Proxima Nova"/>
                <a:ea typeface="Proxima Nova"/>
                <a:cs typeface="Proxima Nova"/>
                <a:sym typeface="Proxima Nova"/>
              </a:rPr>
              <a:t>Traditional coupling layer</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 name="Shape 25"/>
        <p:cNvGrpSpPr/>
        <p:nvPr/>
      </p:nvGrpSpPr>
      <p:grpSpPr>
        <a:xfrm>
          <a:off x="0" y="0"/>
          <a:ext cx="0" cy="0"/>
          <a:chOff x="0" y="0"/>
          <a:chExt cx="0" cy="0"/>
        </a:xfrm>
      </p:grpSpPr>
      <p:sp>
        <p:nvSpPr>
          <p:cNvPr id="26" name="Google Shape;26;p2"/>
          <p:cNvSpPr txBox="1"/>
          <p:nvPr>
            <p:ph type="title"/>
          </p:nvPr>
        </p:nvSpPr>
        <p:spPr>
          <a:xfrm>
            <a:off x="310896" y="219456"/>
            <a:ext cx="8959648"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Next-Generation Operational Forecast System Development</a:t>
            </a:r>
            <a:endParaRPr sz="2300"/>
          </a:p>
        </p:txBody>
      </p:sp>
      <p:pic>
        <p:nvPicPr>
          <p:cNvPr id="27" name="Google Shape;27;p2"/>
          <p:cNvPicPr preferRelativeResize="0"/>
          <p:nvPr/>
        </p:nvPicPr>
        <p:blipFill rotWithShape="1">
          <a:blip r:embed="rId3">
            <a:alphaModFix/>
          </a:blip>
          <a:srcRect b="0" l="0" r="0" t="0"/>
          <a:stretch/>
        </p:blipFill>
        <p:spPr>
          <a:xfrm>
            <a:off x="512502" y="973306"/>
            <a:ext cx="2031862" cy="1600200"/>
          </a:xfrm>
          <a:prstGeom prst="rect">
            <a:avLst/>
          </a:prstGeom>
          <a:noFill/>
          <a:ln>
            <a:noFill/>
          </a:ln>
        </p:spPr>
      </p:pic>
      <p:pic>
        <p:nvPicPr>
          <p:cNvPr id="28" name="Google Shape;28;p2"/>
          <p:cNvPicPr preferRelativeResize="0"/>
          <p:nvPr/>
        </p:nvPicPr>
        <p:blipFill rotWithShape="1">
          <a:blip r:embed="rId4">
            <a:alphaModFix/>
          </a:blip>
          <a:srcRect b="0" l="0" r="0" t="0"/>
          <a:stretch/>
        </p:blipFill>
        <p:spPr>
          <a:xfrm>
            <a:off x="658109" y="2894139"/>
            <a:ext cx="1827800" cy="1600200"/>
          </a:xfrm>
          <a:prstGeom prst="rect">
            <a:avLst/>
          </a:prstGeom>
          <a:noFill/>
          <a:ln cap="flat" cmpd="sng" w="12700">
            <a:solidFill>
              <a:srgbClr val="181D21"/>
            </a:solidFill>
            <a:prstDash val="solid"/>
            <a:round/>
            <a:headEnd len="sm" w="sm" type="none"/>
            <a:tailEnd len="sm" w="sm" type="none"/>
          </a:ln>
        </p:spPr>
      </p:pic>
      <p:pic>
        <p:nvPicPr>
          <p:cNvPr id="29" name="Google Shape;29;p2"/>
          <p:cNvPicPr preferRelativeResize="0"/>
          <p:nvPr/>
        </p:nvPicPr>
        <p:blipFill rotWithShape="1">
          <a:blip r:embed="rId5">
            <a:alphaModFix/>
          </a:blip>
          <a:srcRect b="0" l="0" r="0" t="0"/>
          <a:stretch/>
        </p:blipFill>
        <p:spPr>
          <a:xfrm>
            <a:off x="6705331" y="2878148"/>
            <a:ext cx="1688609" cy="1600200"/>
          </a:xfrm>
          <a:prstGeom prst="rect">
            <a:avLst/>
          </a:prstGeom>
          <a:noFill/>
          <a:ln>
            <a:noFill/>
          </a:ln>
        </p:spPr>
      </p:pic>
      <p:pic>
        <p:nvPicPr>
          <p:cNvPr id="30" name="Google Shape;30;p2"/>
          <p:cNvPicPr preferRelativeResize="0"/>
          <p:nvPr/>
        </p:nvPicPr>
        <p:blipFill rotWithShape="1">
          <a:blip r:embed="rId6">
            <a:alphaModFix/>
          </a:blip>
          <a:srcRect b="25320" l="8443" r="52683" t="30486"/>
          <a:stretch/>
        </p:blipFill>
        <p:spPr>
          <a:xfrm>
            <a:off x="6470926" y="967175"/>
            <a:ext cx="2251974" cy="1600200"/>
          </a:xfrm>
          <a:prstGeom prst="rect">
            <a:avLst/>
          </a:prstGeom>
          <a:noFill/>
          <a:ln>
            <a:noFill/>
          </a:ln>
        </p:spPr>
      </p:pic>
      <p:sp>
        <p:nvSpPr>
          <p:cNvPr id="31" name="Google Shape;31;p2"/>
          <p:cNvSpPr txBox="1"/>
          <p:nvPr/>
        </p:nvSpPr>
        <p:spPr>
          <a:xfrm>
            <a:off x="2440002" y="4033807"/>
            <a:ext cx="217667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Real-Time Regional &amp; Global Forecasts</a:t>
            </a:r>
            <a:endParaRPr b="0" i="0" sz="1400" u="none" cap="none" strike="noStrike">
              <a:solidFill>
                <a:srgbClr val="000000"/>
              </a:solidFill>
              <a:latin typeface="Arial"/>
              <a:ea typeface="Arial"/>
              <a:cs typeface="Arial"/>
              <a:sym typeface="Arial"/>
            </a:endParaRPr>
          </a:p>
        </p:txBody>
      </p:sp>
      <p:sp>
        <p:nvSpPr>
          <p:cNvPr id="32" name="Google Shape;32;p2"/>
          <p:cNvSpPr txBox="1"/>
          <p:nvPr/>
        </p:nvSpPr>
        <p:spPr>
          <a:xfrm>
            <a:off x="2507331" y="3419856"/>
            <a:ext cx="203186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NOAA Testbed Evaluations</a:t>
            </a:r>
            <a:endParaRPr b="0" i="0" sz="1400" u="none" cap="none" strike="noStrike">
              <a:solidFill>
                <a:srgbClr val="000000"/>
              </a:solidFill>
              <a:latin typeface="Arial"/>
              <a:ea typeface="Arial"/>
              <a:cs typeface="Arial"/>
              <a:sym typeface="Arial"/>
            </a:endParaRPr>
          </a:p>
        </p:txBody>
      </p:sp>
      <p:sp>
        <p:nvSpPr>
          <p:cNvPr id="33" name="Google Shape;33;p2"/>
          <p:cNvSpPr txBox="1"/>
          <p:nvPr/>
        </p:nvSpPr>
        <p:spPr>
          <a:xfrm>
            <a:off x="4600221" y="3419856"/>
            <a:ext cx="217667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Advanced Physics Parameterizations</a:t>
            </a:r>
            <a:endParaRPr b="0" i="0" sz="1400" u="none" cap="none" strike="noStrike">
              <a:solidFill>
                <a:srgbClr val="000000"/>
              </a:solidFill>
              <a:latin typeface="Arial"/>
              <a:ea typeface="Arial"/>
              <a:cs typeface="Arial"/>
              <a:sym typeface="Arial"/>
            </a:endParaRPr>
          </a:p>
        </p:txBody>
      </p:sp>
      <p:pic>
        <p:nvPicPr>
          <p:cNvPr id="34" name="Google Shape;34;p2"/>
          <p:cNvPicPr preferRelativeResize="0"/>
          <p:nvPr/>
        </p:nvPicPr>
        <p:blipFill rotWithShape="1">
          <a:blip r:embed="rId7">
            <a:alphaModFix/>
          </a:blip>
          <a:srcRect b="0" l="0" r="0" t="0"/>
          <a:stretch/>
        </p:blipFill>
        <p:spPr>
          <a:xfrm>
            <a:off x="3277400" y="949475"/>
            <a:ext cx="2743200" cy="1013874"/>
          </a:xfrm>
          <a:prstGeom prst="rect">
            <a:avLst/>
          </a:prstGeom>
          <a:noFill/>
          <a:ln>
            <a:noFill/>
          </a:ln>
        </p:spPr>
      </p:pic>
      <p:sp>
        <p:nvSpPr>
          <p:cNvPr id="35" name="Google Shape;35;p2"/>
          <p:cNvSpPr txBox="1"/>
          <p:nvPr/>
        </p:nvSpPr>
        <p:spPr>
          <a:xfrm>
            <a:off x="4596923" y="4031758"/>
            <a:ext cx="217667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Purpose-Built</a:t>
            </a:r>
            <a:br>
              <a:rPr b="1" i="0" lang="en-US" sz="1200" u="none" cap="none" strike="noStrike">
                <a:solidFill>
                  <a:srgbClr val="000000"/>
                </a:solidFill>
                <a:latin typeface="Arial"/>
                <a:ea typeface="Arial"/>
                <a:cs typeface="Arial"/>
                <a:sym typeface="Arial"/>
              </a:rPr>
            </a:br>
            <a:r>
              <a:rPr b="1" i="0" lang="en-US" sz="1200" u="none" cap="none" strike="noStrike">
                <a:solidFill>
                  <a:srgbClr val="000000"/>
                </a:solidFill>
                <a:latin typeface="Arial"/>
                <a:ea typeface="Arial"/>
                <a:cs typeface="Arial"/>
                <a:sym typeface="Arial"/>
              </a:rPr>
              <a:t> Forecast Systems</a:t>
            </a:r>
            <a:endParaRPr b="0" i="0" sz="1400" u="none" cap="none" strike="noStrike">
              <a:solidFill>
                <a:srgbClr val="000000"/>
              </a:solidFill>
              <a:latin typeface="Arial"/>
              <a:ea typeface="Arial"/>
              <a:cs typeface="Arial"/>
              <a:sym typeface="Arial"/>
            </a:endParaRPr>
          </a:p>
        </p:txBody>
      </p:sp>
      <p:sp>
        <p:nvSpPr>
          <p:cNvPr id="36" name="Google Shape;36;p2"/>
          <p:cNvSpPr txBox="1"/>
          <p:nvPr/>
        </p:nvSpPr>
        <p:spPr>
          <a:xfrm>
            <a:off x="3219650" y="2053088"/>
            <a:ext cx="2743200"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600" u="none" cap="none" strike="noStrike">
                <a:solidFill>
                  <a:srgbClr val="9CBB80"/>
                </a:solidFill>
                <a:latin typeface="Proxima Nova"/>
                <a:ea typeface="Proxima Nova"/>
                <a:cs typeface="Proxima Nova"/>
                <a:sym typeface="Proxima Nova"/>
              </a:rPr>
              <a:t>Joint Effort for Data-Assimilation Integration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0"/>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Where do we go from here?</a:t>
            </a:r>
            <a:endParaRPr sz="2300"/>
          </a:p>
        </p:txBody>
      </p:sp>
      <p:sp>
        <p:nvSpPr>
          <p:cNvPr id="267" name="Google Shape;267;p20"/>
          <p:cNvSpPr txBox="1"/>
          <p:nvPr>
            <p:ph idx="1" type="body"/>
          </p:nvPr>
        </p:nvSpPr>
        <p:spPr>
          <a:xfrm>
            <a:off x="311700" y="94042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350"/>
              <a:buChar char="●"/>
            </a:pPr>
            <a:r>
              <a:rPr lang="en-US">
                <a:solidFill>
                  <a:schemeClr val="dk1"/>
                </a:solidFill>
              </a:rPr>
              <a:t>A top priority across NOAA for improving RRFS is the transition to MPAS.</a:t>
            </a:r>
            <a:endParaRPr/>
          </a:p>
          <a:p>
            <a:pPr indent="-257175" lvl="0" marL="457200" rtl="0" algn="l">
              <a:lnSpc>
                <a:spcPct val="115000"/>
              </a:lnSpc>
              <a:spcBef>
                <a:spcPts val="0"/>
              </a:spcBef>
              <a:spcAft>
                <a:spcPts val="0"/>
              </a:spcAft>
              <a:buSzPts val="1350"/>
              <a:buNone/>
            </a:pPr>
            <a:r>
              <a:t/>
            </a:r>
            <a:endParaRPr sz="800">
              <a:solidFill>
                <a:schemeClr val="dk1"/>
              </a:solidFill>
            </a:endParaRPr>
          </a:p>
          <a:p>
            <a:pPr indent="-342900" lvl="0" marL="457200" rtl="0" algn="l">
              <a:lnSpc>
                <a:spcPct val="115000"/>
              </a:lnSpc>
              <a:spcBef>
                <a:spcPts val="0"/>
              </a:spcBef>
              <a:spcAft>
                <a:spcPts val="0"/>
              </a:spcAft>
              <a:buSzPts val="1350"/>
              <a:buChar char="●"/>
            </a:pPr>
            <a:r>
              <a:rPr lang="en-US">
                <a:solidFill>
                  <a:schemeClr val="dk1"/>
                </a:solidFill>
              </a:rPr>
              <a:t>The transition from RRFSv1 to a full MPAS+JEDI–based RRFS is likely to occur in multiple stages.</a:t>
            </a:r>
            <a:endParaRPr/>
          </a:p>
          <a:p>
            <a:pPr indent="-257175" lvl="0" marL="457200" rtl="0" algn="l">
              <a:lnSpc>
                <a:spcPct val="115000"/>
              </a:lnSpc>
              <a:spcBef>
                <a:spcPts val="0"/>
              </a:spcBef>
              <a:spcAft>
                <a:spcPts val="0"/>
              </a:spcAft>
              <a:buSzPts val="1350"/>
              <a:buNone/>
            </a:pPr>
            <a:r>
              <a:t/>
            </a:r>
            <a:endParaRPr sz="800">
              <a:solidFill>
                <a:schemeClr val="dk1"/>
              </a:solidFill>
            </a:endParaRPr>
          </a:p>
          <a:p>
            <a:pPr indent="-342900" lvl="0" marL="457200" rtl="0" algn="l">
              <a:lnSpc>
                <a:spcPct val="115000"/>
              </a:lnSpc>
              <a:spcBef>
                <a:spcPts val="0"/>
              </a:spcBef>
              <a:spcAft>
                <a:spcPts val="0"/>
              </a:spcAft>
              <a:buSzPts val="1350"/>
              <a:buChar char="●"/>
            </a:pPr>
            <a:r>
              <a:rPr lang="en-US">
                <a:solidFill>
                  <a:schemeClr val="dk1"/>
                </a:solidFill>
              </a:rPr>
              <a:t>At GSL, work continues on multiple fronts toward these goals:</a:t>
            </a:r>
            <a:endParaRPr/>
          </a:p>
          <a:p>
            <a:pPr indent="-342900" lvl="1" marL="914400" rtl="0" algn="l">
              <a:lnSpc>
                <a:spcPct val="115000"/>
              </a:lnSpc>
              <a:spcBef>
                <a:spcPts val="0"/>
              </a:spcBef>
              <a:spcAft>
                <a:spcPts val="0"/>
              </a:spcAft>
              <a:buSzPts val="1350"/>
              <a:buChar char="●"/>
            </a:pPr>
            <a:r>
              <a:rPr lang="en-US"/>
              <a:t>Advanced physics coupling and continued scale-aware physics development</a:t>
            </a:r>
            <a:endParaRPr/>
          </a:p>
          <a:p>
            <a:pPr indent="-342900" lvl="1" marL="914400" rtl="0" algn="l">
              <a:lnSpc>
                <a:spcPct val="115000"/>
              </a:lnSpc>
              <a:spcBef>
                <a:spcPts val="0"/>
              </a:spcBef>
              <a:spcAft>
                <a:spcPts val="0"/>
              </a:spcAft>
              <a:buSzPts val="1350"/>
              <a:buChar char="●"/>
            </a:pPr>
            <a:r>
              <a:rPr lang="en-US"/>
              <a:t>Stochastic physics (SPP, SKEB, SPPT, SHUM) implementation, testing, and evaluation</a:t>
            </a:r>
            <a:endParaRPr/>
          </a:p>
          <a:p>
            <a:pPr indent="-342900" lvl="1" marL="914400" rtl="0" algn="l">
              <a:lnSpc>
                <a:spcPct val="115000"/>
              </a:lnSpc>
              <a:spcBef>
                <a:spcPts val="0"/>
              </a:spcBef>
              <a:spcAft>
                <a:spcPts val="0"/>
              </a:spcAft>
              <a:buSzPts val="1350"/>
              <a:buChar char="●"/>
            </a:pPr>
            <a:r>
              <a:rPr lang="en-US"/>
              <a:t>Further JEDI development toward the fully cycled North America analysis system</a:t>
            </a:r>
            <a:endParaRPr/>
          </a:p>
          <a:p>
            <a:pPr indent="-342900" lvl="1" marL="914400" rtl="0" algn="l">
              <a:lnSpc>
                <a:spcPct val="115000"/>
              </a:lnSpc>
              <a:spcBef>
                <a:spcPts val="0"/>
              </a:spcBef>
              <a:spcAft>
                <a:spcPts val="0"/>
              </a:spcAft>
              <a:buSzPts val="1350"/>
              <a:buChar char="●"/>
            </a:pPr>
            <a:r>
              <a:rPr lang="en-US"/>
              <a:t>Integration, testing, and evaluation of the MPAS dynamical core in the UFS</a:t>
            </a:r>
            <a:endParaRPr/>
          </a:p>
          <a:p>
            <a:pPr indent="-342900" lvl="1" marL="914400" rtl="0" algn="l">
              <a:lnSpc>
                <a:spcPct val="115000"/>
              </a:lnSpc>
              <a:spcBef>
                <a:spcPts val="0"/>
              </a:spcBef>
              <a:spcAft>
                <a:spcPts val="0"/>
              </a:spcAft>
              <a:buSzPts val="1350"/>
              <a:buChar char="●"/>
            </a:pPr>
            <a:r>
              <a:rPr lang="en-US"/>
              <a:t>Scoping of optimal MPAS dynamics, numerics, and filtering options</a:t>
            </a:r>
            <a:endParaRPr/>
          </a:p>
          <a:p>
            <a:pPr indent="-342900" lvl="1" marL="914400" rtl="0" algn="l">
              <a:lnSpc>
                <a:spcPct val="115000"/>
              </a:lnSpc>
              <a:spcBef>
                <a:spcPts val="0"/>
              </a:spcBef>
              <a:spcAft>
                <a:spcPts val="0"/>
              </a:spcAft>
              <a:buSzPts val="1350"/>
              <a:buChar char="●"/>
            </a:pPr>
            <a:r>
              <a:rPr lang="en-US"/>
              <a:t>Potential integration of Unified Workflow Tools into parts of the RRFS workflow</a:t>
            </a:r>
            <a:endParaRPr/>
          </a:p>
        </p:txBody>
      </p:sp>
      <p:sp>
        <p:nvSpPr>
          <p:cNvPr id="268" name="Google Shape;268;p20"/>
          <p:cNvSpPr txBox="1"/>
          <p:nvPr/>
        </p:nvSpPr>
        <p:spPr>
          <a:xfrm>
            <a:off x="2603634" y="4105625"/>
            <a:ext cx="6400800" cy="792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chemeClr val="accent1"/>
              </a:buClr>
              <a:buSzPts val="1800"/>
              <a:buFont typeface="Proxima Nova"/>
              <a:buNone/>
            </a:pPr>
            <a:r>
              <a:rPr b="0" i="0" lang="en-US" sz="1400" u="none" cap="none" strike="noStrike">
                <a:solidFill>
                  <a:schemeClr val="dk1"/>
                </a:solidFill>
                <a:latin typeface="Proxima Nova"/>
                <a:ea typeface="Proxima Nova"/>
                <a:cs typeface="Proxima Nova"/>
                <a:sym typeface="Proxima Nova"/>
              </a:rPr>
              <a:t>Thank you!</a:t>
            </a:r>
            <a:endParaRPr b="0" i="0" sz="1400" u="none" cap="none" strike="noStrike">
              <a:solidFill>
                <a:srgbClr val="000000"/>
              </a:solidFill>
              <a:latin typeface="Arial"/>
              <a:ea typeface="Arial"/>
              <a:cs typeface="Arial"/>
              <a:sym typeface="Arial"/>
            </a:endParaRPr>
          </a:p>
          <a:p>
            <a:pPr indent="0" lvl="0" marL="0" marR="0" rtl="0" algn="r">
              <a:lnSpc>
                <a:spcPct val="115000"/>
              </a:lnSpc>
              <a:spcBef>
                <a:spcPts val="0"/>
              </a:spcBef>
              <a:spcAft>
                <a:spcPts val="0"/>
              </a:spcAft>
              <a:buClr>
                <a:schemeClr val="accent1"/>
              </a:buClr>
              <a:buSzPts val="1800"/>
              <a:buFont typeface="Proxima Nova"/>
              <a:buNone/>
            </a:pPr>
            <a:r>
              <a:rPr b="0" i="0" lang="en-US" sz="1400" u="none" cap="none" strike="noStrike">
                <a:solidFill>
                  <a:schemeClr val="accent1"/>
                </a:solidFill>
                <a:latin typeface="Proxima Nova"/>
                <a:ea typeface="Proxima Nova"/>
                <a:cs typeface="Proxima Nova"/>
                <a:sym typeface="Proxima Nova"/>
              </a:rPr>
              <a:t>Contact:</a:t>
            </a:r>
            <a:r>
              <a:rPr b="0" i="0" lang="en-US" sz="1400" u="none" cap="none" strike="noStrike">
                <a:solidFill>
                  <a:schemeClr val="dk1"/>
                </a:solidFill>
                <a:latin typeface="Proxima Nova"/>
                <a:ea typeface="Proxima Nova"/>
                <a:cs typeface="Proxima Nova"/>
                <a:sym typeface="Proxima Nova"/>
              </a:rPr>
              <a:t> clark.evans@noaa.gov</a:t>
            </a:r>
            <a:endParaRPr b="0" i="0" sz="14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3"/>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56"/>
              <a:buNone/>
            </a:pPr>
            <a:r>
              <a:rPr lang="en-US" sz="2300"/>
              <a:t>Regional MPAS-Based RRFS Prototypes/Development Systems</a:t>
            </a:r>
            <a:endParaRPr sz="2300"/>
          </a:p>
        </p:txBody>
      </p:sp>
      <p:sp>
        <p:nvSpPr>
          <p:cNvPr id="42" name="Google Shape;42;p3"/>
          <p:cNvSpPr txBox="1"/>
          <p:nvPr>
            <p:ph idx="1" type="body"/>
          </p:nvPr>
        </p:nvSpPr>
        <p:spPr>
          <a:xfrm>
            <a:off x="311700" y="940425"/>
            <a:ext cx="8520600" cy="34164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350"/>
              <a:buNone/>
            </a:pPr>
            <a:r>
              <a:rPr lang="en-US" sz="1600">
                <a:solidFill>
                  <a:schemeClr val="dk1"/>
                </a:solidFill>
              </a:rPr>
              <a:t>GSL is currently running three real-time, </a:t>
            </a:r>
            <a:r>
              <a:rPr b="1" lang="en-US" sz="1600">
                <a:solidFill>
                  <a:schemeClr val="dk1"/>
                </a:solidFill>
              </a:rPr>
              <a:t>cold-start</a:t>
            </a:r>
            <a:r>
              <a:rPr lang="en-US" sz="1600">
                <a:solidFill>
                  <a:schemeClr val="dk1"/>
                </a:solidFill>
              </a:rPr>
              <a:t> 3-km regional CONUS forecasts, all with MPAS v8.3.0 + physics advances developed at GSL:</a:t>
            </a:r>
            <a:endParaRPr sz="1600"/>
          </a:p>
          <a:p>
            <a:pPr indent="-314325" lvl="0" marL="457200" rtl="0" algn="l">
              <a:lnSpc>
                <a:spcPct val="115000"/>
              </a:lnSpc>
              <a:spcBef>
                <a:spcPts val="0"/>
              </a:spcBef>
              <a:spcAft>
                <a:spcPts val="0"/>
              </a:spcAft>
              <a:buSzPts val="450"/>
              <a:buNone/>
            </a:pPr>
            <a:r>
              <a:t/>
            </a:r>
            <a:endParaRPr sz="600">
              <a:solidFill>
                <a:schemeClr val="dk1"/>
              </a:solidFill>
            </a:endParaRPr>
          </a:p>
          <a:p>
            <a:pPr indent="-342900" lvl="0" marL="457200" rtl="0" algn="l">
              <a:lnSpc>
                <a:spcPct val="115000"/>
              </a:lnSpc>
              <a:spcBef>
                <a:spcPts val="0"/>
              </a:spcBef>
              <a:spcAft>
                <a:spcPts val="0"/>
              </a:spcAft>
              <a:buSzPts val="1200"/>
              <a:buChar char="●"/>
            </a:pPr>
            <a:r>
              <a:rPr b="1" lang="en-US" sz="1400">
                <a:solidFill>
                  <a:srgbClr val="FF0000"/>
                </a:solidFill>
              </a:rPr>
              <a:t>MPAS_RRFSA (baseline)</a:t>
            </a:r>
            <a:r>
              <a:rPr lang="en-US" sz="1400">
                <a:solidFill>
                  <a:schemeClr val="dk1"/>
                </a:solidFill>
              </a:rPr>
              <a:t>: 8x daily to 84 h (0000, 0600, 1200, and 1800 UTC) or 24 h (0300, 0900, 1500, and 2100 UTC); atmosphere, surface, and aerosols are initialized from RRFS-A/v1</a:t>
            </a:r>
            <a:endParaRPr sz="1400"/>
          </a:p>
          <a:p>
            <a:pPr indent="-266700" lvl="0" marL="457200" rtl="0" algn="l">
              <a:lnSpc>
                <a:spcPct val="115000"/>
              </a:lnSpc>
              <a:spcBef>
                <a:spcPts val="0"/>
              </a:spcBef>
              <a:spcAft>
                <a:spcPts val="0"/>
              </a:spcAft>
              <a:buSzPts val="1200"/>
              <a:buNone/>
            </a:pPr>
            <a:r>
              <a:t/>
            </a:r>
            <a:endParaRPr sz="1600">
              <a:solidFill>
                <a:schemeClr val="dk1"/>
              </a:solidFill>
            </a:endParaRPr>
          </a:p>
          <a:p>
            <a:pPr indent="-342900" lvl="0" marL="457200" rtl="0" algn="l">
              <a:lnSpc>
                <a:spcPct val="115000"/>
              </a:lnSpc>
              <a:spcBef>
                <a:spcPts val="0"/>
              </a:spcBef>
              <a:spcAft>
                <a:spcPts val="0"/>
              </a:spcAft>
              <a:buSzPts val="1200"/>
              <a:buChar char="●"/>
            </a:pPr>
            <a:r>
              <a:rPr b="1" lang="en-US" sz="1400">
                <a:solidFill>
                  <a:srgbClr val="FF0000"/>
                </a:solidFill>
              </a:rPr>
              <a:t>MPAS_physics_dev1 (physics/dynamics testing)</a:t>
            </a:r>
            <a:r>
              <a:rPr lang="en-US" sz="1400">
                <a:solidFill>
                  <a:schemeClr val="dk1"/>
                </a:solidFill>
              </a:rPr>
              <a:t>: 8x daily to 48 h (0000, 0600, 1200, and 1800 UTC) or 18 h (0300, 0900, 1500, and 2100 UTC); matches MPAS_RRFSA except for single changes</a:t>
            </a:r>
            <a:endParaRPr sz="1400">
              <a:solidFill>
                <a:srgbClr val="FF0000"/>
              </a:solidFill>
            </a:endParaRPr>
          </a:p>
          <a:p>
            <a:pPr indent="-266700" lvl="0" marL="457200" rtl="0" algn="l">
              <a:lnSpc>
                <a:spcPct val="115000"/>
              </a:lnSpc>
              <a:spcBef>
                <a:spcPts val="0"/>
              </a:spcBef>
              <a:spcAft>
                <a:spcPts val="0"/>
              </a:spcAft>
              <a:buSzPts val="1200"/>
              <a:buNone/>
            </a:pPr>
            <a:r>
              <a:t/>
            </a:r>
            <a:endParaRPr sz="1600">
              <a:solidFill>
                <a:srgbClr val="FF0000"/>
              </a:solidFill>
            </a:endParaRPr>
          </a:p>
          <a:p>
            <a:pPr indent="-342900" lvl="0" marL="457200" rtl="0" algn="l">
              <a:lnSpc>
                <a:spcPct val="115000"/>
              </a:lnSpc>
              <a:spcBef>
                <a:spcPts val="0"/>
              </a:spcBef>
              <a:spcAft>
                <a:spcPts val="0"/>
              </a:spcAft>
              <a:buSzPts val="1200"/>
              <a:buChar char="●"/>
            </a:pPr>
            <a:r>
              <a:rPr b="1" lang="en-US" sz="1400">
                <a:solidFill>
                  <a:srgbClr val="FF0000"/>
                </a:solidFill>
              </a:rPr>
              <a:t>MPAS_physics_dev2 (physics/dynamics testing)</a:t>
            </a:r>
            <a:r>
              <a:rPr lang="en-US" sz="1400">
                <a:solidFill>
                  <a:schemeClr val="dk1"/>
                </a:solidFill>
              </a:rPr>
              <a:t>: 4x daily to 24 h (0000, 0600, 1200, and 1800 UTC); matches MPAS_RRFSA except for single changes</a:t>
            </a:r>
            <a:endParaRPr sz="14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graphicFrame>
        <p:nvGraphicFramePr>
          <p:cNvPr id="47" name="Google Shape;47;p4"/>
          <p:cNvGraphicFramePr/>
          <p:nvPr/>
        </p:nvGraphicFramePr>
        <p:xfrm>
          <a:off x="423106" y="978840"/>
          <a:ext cx="3000000" cy="3000000"/>
        </p:xfrm>
        <a:graphic>
          <a:graphicData uri="http://schemas.openxmlformats.org/drawingml/2006/table">
            <a:tbl>
              <a:tblPr>
                <a:noFill/>
                <a:tableStyleId>{EC60BF15-5867-485A-B9A8-9B3D7E64FAEB}</a:tableStyleId>
              </a:tblPr>
              <a:tblGrid>
                <a:gridCol w="1965575"/>
                <a:gridCol w="2292425"/>
                <a:gridCol w="4097125"/>
              </a:tblGrid>
              <a:tr h="308275">
                <a:tc>
                  <a:txBody>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Component</a:t>
                      </a:r>
                      <a:endParaRPr b="1" sz="1200" u="none" cap="none" strike="noStrike">
                        <a:latin typeface="Calibri"/>
                        <a:ea typeface="Calibri"/>
                        <a:cs typeface="Calibri"/>
                        <a:sym typeface="Calibri"/>
                      </a:endParaRPr>
                    </a:p>
                  </a:txBody>
                  <a:tcPr marT="36925" marB="36925" marR="83050" marL="830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Parameterization</a:t>
                      </a:r>
                      <a:endParaRPr b="1" sz="1200" u="none" cap="none" strike="noStrike">
                        <a:latin typeface="Calibri"/>
                        <a:ea typeface="Calibri"/>
                        <a:cs typeface="Calibri"/>
                        <a:sym typeface="Calibri"/>
                      </a:endParaRPr>
                    </a:p>
                  </a:txBody>
                  <a:tcPr marT="36925" marB="36925" marR="83050" marL="830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Notes</a:t>
                      </a:r>
                      <a:endParaRPr b="1" sz="1200" u="none" cap="none" strike="noStrike">
                        <a:latin typeface="Calibri"/>
                        <a:ea typeface="Calibri"/>
                        <a:cs typeface="Calibri"/>
                        <a:sym typeface="Calibri"/>
                      </a:endParaRPr>
                    </a:p>
                  </a:txBody>
                  <a:tcPr marT="36925" marB="36925" marR="83050" marL="830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F81BD"/>
                    </a:solidFill>
                  </a:tcPr>
                </a:tc>
              </a:tr>
              <a:tr h="25100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Land-Surface</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RUC/NoahMP</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Reverted RUC LSM 2-m diagnostics to HRRR-like flux formulation. Working to develop an initial NoahMP-based prototype.</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r>
              <a:tr h="2423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Surface Layer</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MYNN</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Work underway to integrate MYNN surface-layer code in NoahMP. Otherwise, no major recent changes.</a:t>
                      </a:r>
                      <a:endParaRPr sz="1100" u="none" cap="none" strike="noStrike">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r>
              <a:tr h="2307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Turbulence + Shallow Cumulus</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MYNN-EDMF</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Now a level-2.7 (total turbulent energy) scheme with an effective static stability option. Extensive tuning through the 3</a:t>
                      </a:r>
                      <a:r>
                        <a:rPr b="0" baseline="30000" i="0" lang="en-US" sz="1100" u="none" cap="none" strike="noStrike">
                          <a:solidFill>
                            <a:srgbClr val="000000"/>
                          </a:solidFill>
                          <a:latin typeface="Calibri"/>
                          <a:ea typeface="Calibri"/>
                          <a:cs typeface="Calibri"/>
                          <a:sym typeface="Calibri"/>
                        </a:rPr>
                        <a:t>rd</a:t>
                      </a:r>
                      <a:r>
                        <a:rPr b="0" i="0" lang="en-US" sz="1100" u="none" cap="none" strike="noStrike">
                          <a:solidFill>
                            <a:srgbClr val="000000"/>
                          </a:solidFill>
                          <a:latin typeface="Calibri"/>
                          <a:ea typeface="Calibri"/>
                          <a:cs typeface="Calibri"/>
                          <a:sym typeface="Calibri"/>
                        </a:rPr>
                        <a:t> WFIP.</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r>
              <a:tr h="17575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Deep Convection </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Extended real-time testing in 2024 indicated no forecast impact at Δx = 3 km from using a deep convection parameterization.</a:t>
                      </a:r>
                      <a:endParaRPr sz="1100" u="none" cap="none" strike="noStrike">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r>
              <a:tr h="20915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Gravity-Wave Drag</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Unified Gravity Wave Physics</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Available in both the ufs-community/MPAS-Model fork and the authoritative NSF NCAR-maintained MPAS-Model repo.</a:t>
                      </a:r>
                      <a:endParaRPr b="0"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r>
              <a:tr h="25082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Radiation</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RRTMG</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Currently using the NSF NCAR-maintained version of RRTMG. Possible update or switch to RRTMGP in the UFS, but testing needed.</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r>
              <a:tr h="42820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Microphysics</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Thompson-Eidhammer Microphysics Parameterization for Operations</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New machine-learning diagnostic for cloud droplet number concentrations for PBL clouds. New freezing rain &amp; hail diagnostics.</a:t>
                      </a:r>
                      <a:endParaRPr sz="1100" u="none" cap="none" strike="noStrike"/>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E6F5">
                        <a:alpha val="49803"/>
                      </a:srgbClr>
                    </a:solidFill>
                  </a:tcPr>
                </a:tc>
              </a:tr>
            </a:tbl>
          </a:graphicData>
        </a:graphic>
      </p:graphicFrame>
      <p:sp>
        <p:nvSpPr>
          <p:cNvPr id="48" name="Google Shape;48;p4"/>
          <p:cNvSpPr txBox="1"/>
          <p:nvPr>
            <p:ph type="title"/>
          </p:nvPr>
        </p:nvSpPr>
        <p:spPr>
          <a:xfrm>
            <a:off x="311700" y="222625"/>
            <a:ext cx="8578852"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US" sz="2300"/>
              <a:t>Physics Parameterizations for MPAS-Based RRFS Prototypes</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5"/>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Upper-Air Verification – Temperature</a:t>
            </a:r>
            <a:endParaRPr sz="2300"/>
          </a:p>
        </p:txBody>
      </p:sp>
      <p:sp>
        <p:nvSpPr>
          <p:cNvPr id="54" name="Google Shape;54;p5"/>
          <p:cNvSpPr txBox="1"/>
          <p:nvPr/>
        </p:nvSpPr>
        <p:spPr>
          <a:xfrm>
            <a:off x="5551322" y="1317198"/>
            <a:ext cx="2196232"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1200" u="none" cap="none" strike="noStrike">
                <a:solidFill>
                  <a:srgbClr val="FF0000"/>
                </a:solidFill>
                <a:latin typeface="Proxima Nova"/>
                <a:ea typeface="Proxima Nova"/>
                <a:cs typeface="Proxima Nova"/>
                <a:sym typeface="Proxima Nova"/>
              </a:rPr>
              <a:t>HRRRv4</a:t>
            </a:r>
            <a:endParaRPr/>
          </a:p>
          <a:p>
            <a:pPr indent="0" lvl="0" marL="0" marR="0" rtl="0" algn="ctr">
              <a:lnSpc>
                <a:spcPct val="115000"/>
              </a:lnSpc>
              <a:spcBef>
                <a:spcPts val="0"/>
              </a:spcBef>
              <a:spcAft>
                <a:spcPts val="0"/>
              </a:spcAft>
              <a:buNone/>
            </a:pPr>
            <a:r>
              <a:rPr b="1" i="0" lang="en-US" sz="1200" u="none" cap="none" strike="noStrike">
                <a:solidFill>
                  <a:srgbClr val="0000FF"/>
                </a:solidFill>
                <a:latin typeface="Proxima Nova"/>
                <a:ea typeface="Proxima Nova"/>
                <a:cs typeface="Proxima Nova"/>
                <a:sym typeface="Proxima Nova"/>
              </a:rPr>
              <a:t>RRFS-A</a:t>
            </a:r>
            <a:endParaRPr/>
          </a:p>
          <a:p>
            <a:pPr indent="0" lvl="0" marL="0" marR="0" rtl="0" algn="ctr">
              <a:lnSpc>
                <a:spcPct val="115000"/>
              </a:lnSpc>
              <a:spcBef>
                <a:spcPts val="0"/>
              </a:spcBef>
              <a:spcAft>
                <a:spcPts val="0"/>
              </a:spcAft>
              <a:buNone/>
            </a:pP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000000"/>
              </a:solidFill>
              <a:latin typeface="Arial"/>
              <a:ea typeface="Arial"/>
              <a:cs typeface="Arial"/>
              <a:sym typeface="Arial"/>
            </a:endParaRPr>
          </a:p>
        </p:txBody>
      </p:sp>
      <p:cxnSp>
        <p:nvCxnSpPr>
          <p:cNvPr id="55" name="Google Shape;55;p5"/>
          <p:cNvCxnSpPr/>
          <p:nvPr/>
        </p:nvCxnSpPr>
        <p:spPr>
          <a:xfrm>
            <a:off x="5320574" y="2732957"/>
            <a:ext cx="685800" cy="0"/>
          </a:xfrm>
          <a:prstGeom prst="straightConnector1">
            <a:avLst/>
          </a:prstGeom>
          <a:noFill/>
          <a:ln cap="flat" cmpd="sng" w="28575">
            <a:solidFill>
              <a:schemeClr val="dk1"/>
            </a:solidFill>
            <a:prstDash val="solid"/>
            <a:round/>
            <a:headEnd len="sm" w="sm" type="none"/>
            <a:tailEnd len="sm" w="sm" type="none"/>
          </a:ln>
        </p:spPr>
      </p:cxnSp>
      <p:cxnSp>
        <p:nvCxnSpPr>
          <p:cNvPr id="56" name="Google Shape;56;p5"/>
          <p:cNvCxnSpPr/>
          <p:nvPr/>
        </p:nvCxnSpPr>
        <p:spPr>
          <a:xfrm>
            <a:off x="6989680" y="2726331"/>
            <a:ext cx="685800" cy="0"/>
          </a:xfrm>
          <a:prstGeom prst="straightConnector1">
            <a:avLst/>
          </a:prstGeom>
          <a:noFill/>
          <a:ln cap="flat" cmpd="sng" w="28575">
            <a:solidFill>
              <a:schemeClr val="dk1"/>
            </a:solidFill>
            <a:prstDash val="dash"/>
            <a:round/>
            <a:headEnd len="sm" w="sm" type="none"/>
            <a:tailEnd len="sm" w="sm" type="none"/>
          </a:ln>
        </p:spPr>
      </p:cxnSp>
      <p:sp>
        <p:nvSpPr>
          <p:cNvPr id="57" name="Google Shape;57;p5"/>
          <p:cNvSpPr txBox="1"/>
          <p:nvPr/>
        </p:nvSpPr>
        <p:spPr>
          <a:xfrm>
            <a:off x="6027800" y="2540600"/>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RMSE</a:t>
            </a:r>
            <a:endParaRPr b="0" i="0" sz="1400" u="none" cap="none" strike="noStrike">
              <a:solidFill>
                <a:srgbClr val="000000"/>
              </a:solidFill>
              <a:latin typeface="Arial"/>
              <a:ea typeface="Arial"/>
              <a:cs typeface="Arial"/>
              <a:sym typeface="Arial"/>
            </a:endParaRPr>
          </a:p>
        </p:txBody>
      </p:sp>
      <p:sp>
        <p:nvSpPr>
          <p:cNvPr id="58" name="Google Shape;58;p5"/>
          <p:cNvSpPr txBox="1"/>
          <p:nvPr/>
        </p:nvSpPr>
        <p:spPr>
          <a:xfrm>
            <a:off x="7675480" y="2540599"/>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Bias</a:t>
            </a:r>
            <a:endParaRPr b="0" i="0" sz="1400" u="none" cap="none" strike="noStrike">
              <a:solidFill>
                <a:srgbClr val="000000"/>
              </a:solidFill>
              <a:latin typeface="Arial"/>
              <a:ea typeface="Arial"/>
              <a:cs typeface="Arial"/>
              <a:sym typeface="Arial"/>
            </a:endParaRPr>
          </a:p>
        </p:txBody>
      </p:sp>
      <p:sp>
        <p:nvSpPr>
          <p:cNvPr id="59" name="Google Shape;59;p5"/>
          <p:cNvSpPr txBox="1"/>
          <p:nvPr/>
        </p:nvSpPr>
        <p:spPr>
          <a:xfrm>
            <a:off x="4562473" y="3449835"/>
            <a:ext cx="4169465"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Note the substantial improvement in both RMSE and bias.</a:t>
            </a:r>
            <a:endParaRPr b="0" i="0" sz="1400" u="none" cap="none" strike="noStrike">
              <a:solidFill>
                <a:srgbClr val="000000"/>
              </a:solidFill>
              <a:latin typeface="Arial"/>
              <a:ea typeface="Arial"/>
              <a:cs typeface="Arial"/>
              <a:sym typeface="Arial"/>
            </a:endParaRPr>
          </a:p>
        </p:txBody>
      </p:sp>
      <p:sp>
        <p:nvSpPr>
          <p:cNvPr id="60" name="Google Shape;60;p5"/>
          <p:cNvSpPr txBox="1"/>
          <p:nvPr/>
        </p:nvSpPr>
        <p:spPr>
          <a:xfrm>
            <a:off x="5682978" y="2118121"/>
            <a:ext cx="1928457"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12-h forecasts</a:t>
            </a:r>
            <a:endParaRPr b="0" i="0" sz="1400" u="none" cap="none" strike="noStrike">
              <a:solidFill>
                <a:srgbClr val="000000"/>
              </a:solidFill>
              <a:latin typeface="Arial"/>
              <a:ea typeface="Arial"/>
              <a:cs typeface="Arial"/>
              <a:sym typeface="Arial"/>
            </a:endParaRPr>
          </a:p>
        </p:txBody>
      </p:sp>
      <p:pic>
        <p:nvPicPr>
          <p:cNvPr descr="A graph of a weather forecast&#10;&#10;AI-generated content may be incorrect." id="61" name="Google Shape;61;p5"/>
          <p:cNvPicPr preferRelativeResize="0"/>
          <p:nvPr/>
        </p:nvPicPr>
        <p:blipFill rotWithShape="1">
          <a:blip r:embed="rId3">
            <a:alphaModFix/>
          </a:blip>
          <a:srcRect b="0" l="0" r="0" t="0"/>
          <a:stretch/>
        </p:blipFill>
        <p:spPr>
          <a:xfrm>
            <a:off x="1030352" y="790677"/>
            <a:ext cx="3657600" cy="3657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24"/>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Upper-Air Verification – Relative Humidity (corrected for T)</a:t>
            </a:r>
            <a:endParaRPr sz="2300"/>
          </a:p>
        </p:txBody>
      </p:sp>
      <p:sp>
        <p:nvSpPr>
          <p:cNvPr id="67" name="Google Shape;67;p24"/>
          <p:cNvSpPr txBox="1"/>
          <p:nvPr/>
        </p:nvSpPr>
        <p:spPr>
          <a:xfrm>
            <a:off x="5551322" y="1317198"/>
            <a:ext cx="2196232"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1200" u="none" cap="none" strike="noStrike">
                <a:solidFill>
                  <a:srgbClr val="FF0000"/>
                </a:solidFill>
                <a:latin typeface="Proxima Nova"/>
                <a:ea typeface="Proxima Nova"/>
                <a:cs typeface="Proxima Nova"/>
                <a:sym typeface="Proxima Nova"/>
              </a:rPr>
              <a:t>HRRRv4</a:t>
            </a:r>
            <a:endParaRPr/>
          </a:p>
          <a:p>
            <a:pPr indent="0" lvl="0" marL="0" marR="0" rtl="0" algn="ctr">
              <a:lnSpc>
                <a:spcPct val="115000"/>
              </a:lnSpc>
              <a:spcBef>
                <a:spcPts val="0"/>
              </a:spcBef>
              <a:spcAft>
                <a:spcPts val="0"/>
              </a:spcAft>
              <a:buNone/>
            </a:pPr>
            <a:r>
              <a:rPr b="1" i="0" lang="en-US" sz="1200" u="none" cap="none" strike="noStrike">
                <a:solidFill>
                  <a:srgbClr val="0000FF"/>
                </a:solidFill>
                <a:latin typeface="Proxima Nova"/>
                <a:ea typeface="Proxima Nova"/>
                <a:cs typeface="Proxima Nova"/>
                <a:sym typeface="Proxima Nova"/>
              </a:rPr>
              <a:t>RRFS-A</a:t>
            </a:r>
            <a:endParaRPr/>
          </a:p>
          <a:p>
            <a:pPr indent="0" lvl="0" marL="0" marR="0" rtl="0" algn="ctr">
              <a:lnSpc>
                <a:spcPct val="115000"/>
              </a:lnSpc>
              <a:spcBef>
                <a:spcPts val="0"/>
              </a:spcBef>
              <a:spcAft>
                <a:spcPts val="0"/>
              </a:spcAft>
              <a:buNone/>
            </a:pP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000000"/>
              </a:solidFill>
              <a:latin typeface="Arial"/>
              <a:ea typeface="Arial"/>
              <a:cs typeface="Arial"/>
              <a:sym typeface="Arial"/>
            </a:endParaRPr>
          </a:p>
        </p:txBody>
      </p:sp>
      <p:cxnSp>
        <p:nvCxnSpPr>
          <p:cNvPr id="68" name="Google Shape;68;p24"/>
          <p:cNvCxnSpPr/>
          <p:nvPr/>
        </p:nvCxnSpPr>
        <p:spPr>
          <a:xfrm>
            <a:off x="5320574" y="2732957"/>
            <a:ext cx="685800" cy="0"/>
          </a:xfrm>
          <a:prstGeom prst="straightConnector1">
            <a:avLst/>
          </a:prstGeom>
          <a:noFill/>
          <a:ln cap="flat" cmpd="sng" w="28575">
            <a:solidFill>
              <a:schemeClr val="dk1"/>
            </a:solidFill>
            <a:prstDash val="solid"/>
            <a:round/>
            <a:headEnd len="sm" w="sm" type="none"/>
            <a:tailEnd len="sm" w="sm" type="none"/>
          </a:ln>
        </p:spPr>
      </p:cxnSp>
      <p:cxnSp>
        <p:nvCxnSpPr>
          <p:cNvPr id="69" name="Google Shape;69;p24"/>
          <p:cNvCxnSpPr/>
          <p:nvPr/>
        </p:nvCxnSpPr>
        <p:spPr>
          <a:xfrm>
            <a:off x="6989680" y="2726331"/>
            <a:ext cx="685800" cy="0"/>
          </a:xfrm>
          <a:prstGeom prst="straightConnector1">
            <a:avLst/>
          </a:prstGeom>
          <a:noFill/>
          <a:ln cap="flat" cmpd="sng" w="28575">
            <a:solidFill>
              <a:schemeClr val="dk1"/>
            </a:solidFill>
            <a:prstDash val="dash"/>
            <a:round/>
            <a:headEnd len="sm" w="sm" type="none"/>
            <a:tailEnd len="sm" w="sm" type="none"/>
          </a:ln>
        </p:spPr>
      </p:cxnSp>
      <p:sp>
        <p:nvSpPr>
          <p:cNvPr id="70" name="Google Shape;70;p24"/>
          <p:cNvSpPr txBox="1"/>
          <p:nvPr/>
        </p:nvSpPr>
        <p:spPr>
          <a:xfrm>
            <a:off x="6027800" y="2540600"/>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RMSE</a:t>
            </a:r>
            <a:endParaRPr b="0" i="0" sz="1400" u="none" cap="none" strike="noStrike">
              <a:solidFill>
                <a:srgbClr val="000000"/>
              </a:solidFill>
              <a:latin typeface="Arial"/>
              <a:ea typeface="Arial"/>
              <a:cs typeface="Arial"/>
              <a:sym typeface="Arial"/>
            </a:endParaRPr>
          </a:p>
        </p:txBody>
      </p:sp>
      <p:sp>
        <p:nvSpPr>
          <p:cNvPr id="71" name="Google Shape;71;p24"/>
          <p:cNvSpPr txBox="1"/>
          <p:nvPr/>
        </p:nvSpPr>
        <p:spPr>
          <a:xfrm>
            <a:off x="7675480" y="2540599"/>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Bias</a:t>
            </a:r>
            <a:endParaRPr b="0" i="0" sz="1400" u="none" cap="none" strike="noStrike">
              <a:solidFill>
                <a:srgbClr val="000000"/>
              </a:solidFill>
              <a:latin typeface="Arial"/>
              <a:ea typeface="Arial"/>
              <a:cs typeface="Arial"/>
              <a:sym typeface="Arial"/>
            </a:endParaRPr>
          </a:p>
        </p:txBody>
      </p:sp>
      <p:sp>
        <p:nvSpPr>
          <p:cNvPr id="72" name="Google Shape;72;p24"/>
          <p:cNvSpPr txBox="1"/>
          <p:nvPr/>
        </p:nvSpPr>
        <p:spPr>
          <a:xfrm>
            <a:off x="4562473" y="3449835"/>
            <a:ext cx="4169465"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1200" u="none" cap="none" strike="noStrike">
                <a:solidFill>
                  <a:schemeClr val="dk1"/>
                </a:solidFill>
                <a:latin typeface="Proxima Nova"/>
                <a:ea typeface="Proxima Nova"/>
                <a:cs typeface="Proxima Nova"/>
                <a:sym typeface="Proxima Nova"/>
              </a:rPr>
              <a:t>The MPAS_RRFSA (and RRFS-A, below ~600 hPa) are dry biased, even more than shown here as the underlying rawinsondes are themselves dry-biased in cloud layers.</a:t>
            </a:r>
            <a:endParaRPr b="0" i="0" sz="1400" u="none" cap="none" strike="noStrike">
              <a:solidFill>
                <a:srgbClr val="000000"/>
              </a:solidFill>
              <a:latin typeface="Arial"/>
              <a:ea typeface="Arial"/>
              <a:cs typeface="Arial"/>
              <a:sym typeface="Arial"/>
            </a:endParaRPr>
          </a:p>
        </p:txBody>
      </p:sp>
      <p:sp>
        <p:nvSpPr>
          <p:cNvPr id="73" name="Google Shape;73;p24"/>
          <p:cNvSpPr txBox="1"/>
          <p:nvPr/>
        </p:nvSpPr>
        <p:spPr>
          <a:xfrm>
            <a:off x="5682978" y="2118121"/>
            <a:ext cx="1928457"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12-h forecasts</a:t>
            </a:r>
            <a:endParaRPr b="0" i="0" sz="1400" u="none" cap="none" strike="noStrike">
              <a:solidFill>
                <a:srgbClr val="000000"/>
              </a:solidFill>
              <a:latin typeface="Arial"/>
              <a:ea typeface="Arial"/>
              <a:cs typeface="Arial"/>
              <a:sym typeface="Arial"/>
            </a:endParaRPr>
          </a:p>
        </p:txBody>
      </p:sp>
      <p:pic>
        <p:nvPicPr>
          <p:cNvPr id="74" name="Google Shape;74;p24"/>
          <p:cNvPicPr preferRelativeResize="0"/>
          <p:nvPr/>
        </p:nvPicPr>
        <p:blipFill rotWithShape="1">
          <a:blip r:embed="rId3">
            <a:alphaModFix/>
          </a:blip>
          <a:srcRect b="0" l="0" r="0" t="0"/>
          <a:stretch/>
        </p:blipFill>
        <p:spPr>
          <a:xfrm>
            <a:off x="1030352" y="790677"/>
            <a:ext cx="3657600" cy="3657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25"/>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Upper-Air Verification – Wind Speed</a:t>
            </a:r>
            <a:endParaRPr sz="2300"/>
          </a:p>
        </p:txBody>
      </p:sp>
      <p:sp>
        <p:nvSpPr>
          <p:cNvPr id="80" name="Google Shape;80;p25"/>
          <p:cNvSpPr txBox="1"/>
          <p:nvPr/>
        </p:nvSpPr>
        <p:spPr>
          <a:xfrm>
            <a:off x="5551322" y="1317198"/>
            <a:ext cx="2196232"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US" sz="1200" u="none" cap="none" strike="noStrike">
                <a:solidFill>
                  <a:srgbClr val="FF0000"/>
                </a:solidFill>
                <a:latin typeface="Proxima Nova"/>
                <a:ea typeface="Proxima Nova"/>
                <a:cs typeface="Proxima Nova"/>
                <a:sym typeface="Proxima Nova"/>
              </a:rPr>
              <a:t>HRRRv4</a:t>
            </a:r>
            <a:endParaRPr/>
          </a:p>
          <a:p>
            <a:pPr indent="0" lvl="0" marL="0" marR="0" rtl="0" algn="ctr">
              <a:lnSpc>
                <a:spcPct val="115000"/>
              </a:lnSpc>
              <a:spcBef>
                <a:spcPts val="0"/>
              </a:spcBef>
              <a:spcAft>
                <a:spcPts val="0"/>
              </a:spcAft>
              <a:buNone/>
            </a:pPr>
            <a:r>
              <a:rPr b="1" i="0" lang="en-US" sz="1200" u="none" cap="none" strike="noStrike">
                <a:solidFill>
                  <a:srgbClr val="0000FF"/>
                </a:solidFill>
                <a:latin typeface="Proxima Nova"/>
                <a:ea typeface="Proxima Nova"/>
                <a:cs typeface="Proxima Nova"/>
                <a:sym typeface="Proxima Nova"/>
              </a:rPr>
              <a:t>RRFS-A</a:t>
            </a:r>
            <a:endParaRPr/>
          </a:p>
          <a:p>
            <a:pPr indent="0" lvl="0" marL="0" marR="0" rtl="0" algn="ctr">
              <a:lnSpc>
                <a:spcPct val="115000"/>
              </a:lnSpc>
              <a:spcBef>
                <a:spcPts val="0"/>
              </a:spcBef>
              <a:spcAft>
                <a:spcPts val="0"/>
              </a:spcAft>
              <a:buNone/>
            </a:pP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000000"/>
              </a:solidFill>
              <a:latin typeface="Arial"/>
              <a:ea typeface="Arial"/>
              <a:cs typeface="Arial"/>
              <a:sym typeface="Arial"/>
            </a:endParaRPr>
          </a:p>
        </p:txBody>
      </p:sp>
      <p:cxnSp>
        <p:nvCxnSpPr>
          <p:cNvPr id="81" name="Google Shape;81;p25"/>
          <p:cNvCxnSpPr/>
          <p:nvPr/>
        </p:nvCxnSpPr>
        <p:spPr>
          <a:xfrm>
            <a:off x="5320574" y="2732957"/>
            <a:ext cx="685800" cy="0"/>
          </a:xfrm>
          <a:prstGeom prst="straightConnector1">
            <a:avLst/>
          </a:prstGeom>
          <a:noFill/>
          <a:ln cap="flat" cmpd="sng" w="28575">
            <a:solidFill>
              <a:schemeClr val="dk1"/>
            </a:solidFill>
            <a:prstDash val="solid"/>
            <a:round/>
            <a:headEnd len="sm" w="sm" type="none"/>
            <a:tailEnd len="sm" w="sm" type="none"/>
          </a:ln>
        </p:spPr>
      </p:cxnSp>
      <p:cxnSp>
        <p:nvCxnSpPr>
          <p:cNvPr id="82" name="Google Shape;82;p25"/>
          <p:cNvCxnSpPr/>
          <p:nvPr/>
        </p:nvCxnSpPr>
        <p:spPr>
          <a:xfrm>
            <a:off x="6989680" y="2726331"/>
            <a:ext cx="685800" cy="0"/>
          </a:xfrm>
          <a:prstGeom prst="straightConnector1">
            <a:avLst/>
          </a:prstGeom>
          <a:noFill/>
          <a:ln cap="flat" cmpd="sng" w="28575">
            <a:solidFill>
              <a:schemeClr val="dk1"/>
            </a:solidFill>
            <a:prstDash val="dash"/>
            <a:round/>
            <a:headEnd len="sm" w="sm" type="none"/>
            <a:tailEnd len="sm" w="sm" type="none"/>
          </a:ln>
        </p:spPr>
      </p:cxnSp>
      <p:sp>
        <p:nvSpPr>
          <p:cNvPr id="83" name="Google Shape;83;p25"/>
          <p:cNvSpPr txBox="1"/>
          <p:nvPr/>
        </p:nvSpPr>
        <p:spPr>
          <a:xfrm>
            <a:off x="6027800" y="2540600"/>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RMSE</a:t>
            </a:r>
            <a:endParaRPr b="0" i="0" sz="1400" u="none" cap="none" strike="noStrike">
              <a:solidFill>
                <a:srgbClr val="000000"/>
              </a:solidFill>
              <a:latin typeface="Arial"/>
              <a:ea typeface="Arial"/>
              <a:cs typeface="Arial"/>
              <a:sym typeface="Arial"/>
            </a:endParaRPr>
          </a:p>
        </p:txBody>
      </p:sp>
      <p:sp>
        <p:nvSpPr>
          <p:cNvPr id="84" name="Google Shape;84;p25"/>
          <p:cNvSpPr txBox="1"/>
          <p:nvPr/>
        </p:nvSpPr>
        <p:spPr>
          <a:xfrm>
            <a:off x="7675480" y="2540599"/>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Bias</a:t>
            </a:r>
            <a:endParaRPr b="0" i="0" sz="1400" u="none" cap="none" strike="noStrike">
              <a:solidFill>
                <a:srgbClr val="000000"/>
              </a:solidFill>
              <a:latin typeface="Arial"/>
              <a:ea typeface="Arial"/>
              <a:cs typeface="Arial"/>
              <a:sym typeface="Arial"/>
            </a:endParaRPr>
          </a:p>
        </p:txBody>
      </p:sp>
      <p:sp>
        <p:nvSpPr>
          <p:cNvPr id="85" name="Google Shape;85;p25"/>
          <p:cNvSpPr txBox="1"/>
          <p:nvPr/>
        </p:nvSpPr>
        <p:spPr>
          <a:xfrm>
            <a:off x="5682978" y="2118121"/>
            <a:ext cx="1928457"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12-h forecasts</a:t>
            </a:r>
            <a:endParaRPr b="0" i="0" sz="1400" u="none" cap="none" strike="noStrike">
              <a:solidFill>
                <a:srgbClr val="000000"/>
              </a:solidFill>
              <a:latin typeface="Arial"/>
              <a:ea typeface="Arial"/>
              <a:cs typeface="Arial"/>
              <a:sym typeface="Arial"/>
            </a:endParaRPr>
          </a:p>
        </p:txBody>
      </p:sp>
      <p:pic>
        <p:nvPicPr>
          <p:cNvPr id="86" name="Google Shape;86;p25"/>
          <p:cNvPicPr preferRelativeResize="0"/>
          <p:nvPr/>
        </p:nvPicPr>
        <p:blipFill rotWithShape="1">
          <a:blip r:embed="rId3">
            <a:alphaModFix/>
          </a:blip>
          <a:srcRect b="0" l="0" r="0" t="0"/>
          <a:stretch/>
        </p:blipFill>
        <p:spPr>
          <a:xfrm>
            <a:off x="1030352" y="790677"/>
            <a:ext cx="3657600" cy="3657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6"/>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Surface Verification – 2-m Temperature</a:t>
            </a:r>
            <a:endParaRPr sz="2300"/>
          </a:p>
        </p:txBody>
      </p:sp>
      <p:sp>
        <p:nvSpPr>
          <p:cNvPr id="92" name="Google Shape;92;p6"/>
          <p:cNvSpPr txBox="1"/>
          <p:nvPr/>
        </p:nvSpPr>
        <p:spPr>
          <a:xfrm>
            <a:off x="2291286" y="4088106"/>
            <a:ext cx="4823237"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rgbClr val="FF0000"/>
                </a:solidFill>
                <a:latin typeface="Proxima Nova"/>
                <a:ea typeface="Proxima Nova"/>
                <a:cs typeface="Proxima Nova"/>
                <a:sym typeface="Proxima Nova"/>
              </a:rPr>
              <a:t>HRRRv4</a:t>
            </a:r>
            <a:r>
              <a:rPr b="0" i="0" lang="en-US" sz="1200" u="none" cap="none" strike="noStrike">
                <a:solidFill>
                  <a:srgbClr val="FF0000"/>
                </a:solidFill>
                <a:latin typeface="Proxima Nova"/>
                <a:ea typeface="Proxima Nova"/>
                <a:cs typeface="Proxima Nova"/>
                <a:sym typeface="Proxima Nova"/>
              </a:rPr>
              <a:t>		     </a:t>
            </a:r>
            <a:r>
              <a:rPr b="1" i="0" lang="en-US" sz="1200" u="none" cap="none" strike="noStrike">
                <a:solidFill>
                  <a:srgbClr val="0000FF"/>
                </a:solidFill>
                <a:latin typeface="Proxima Nova"/>
                <a:ea typeface="Proxima Nova"/>
                <a:cs typeface="Proxima Nova"/>
                <a:sym typeface="Proxima Nova"/>
              </a:rPr>
              <a:t>RRFS-A</a:t>
            </a:r>
            <a:r>
              <a:rPr b="0" i="0" lang="en-US" sz="1200" u="none" cap="none" strike="noStrike">
                <a:solidFill>
                  <a:srgbClr val="0000FF"/>
                </a:solidFill>
                <a:latin typeface="Proxima Nova"/>
                <a:ea typeface="Proxima Nova"/>
                <a:cs typeface="Proxima Nova"/>
                <a:sym typeface="Proxima Nova"/>
              </a:rPr>
              <a:t>		</a:t>
            </a: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FFA500"/>
              </a:solidFill>
              <a:latin typeface="Arial"/>
              <a:ea typeface="Arial"/>
              <a:cs typeface="Arial"/>
              <a:sym typeface="Arial"/>
            </a:endParaRPr>
          </a:p>
        </p:txBody>
      </p:sp>
      <p:cxnSp>
        <p:nvCxnSpPr>
          <p:cNvPr id="93" name="Google Shape;93;p6"/>
          <p:cNvCxnSpPr/>
          <p:nvPr/>
        </p:nvCxnSpPr>
        <p:spPr>
          <a:xfrm>
            <a:off x="3240925" y="4493701"/>
            <a:ext cx="685800" cy="0"/>
          </a:xfrm>
          <a:prstGeom prst="straightConnector1">
            <a:avLst/>
          </a:prstGeom>
          <a:noFill/>
          <a:ln cap="flat" cmpd="sng" w="28575">
            <a:solidFill>
              <a:schemeClr val="dk1"/>
            </a:solidFill>
            <a:prstDash val="solid"/>
            <a:round/>
            <a:headEnd len="sm" w="sm" type="none"/>
            <a:tailEnd len="sm" w="sm" type="none"/>
          </a:ln>
        </p:spPr>
      </p:cxnSp>
      <p:cxnSp>
        <p:nvCxnSpPr>
          <p:cNvPr id="94" name="Google Shape;94;p6"/>
          <p:cNvCxnSpPr/>
          <p:nvPr/>
        </p:nvCxnSpPr>
        <p:spPr>
          <a:xfrm>
            <a:off x="5079001" y="4487075"/>
            <a:ext cx="685800" cy="0"/>
          </a:xfrm>
          <a:prstGeom prst="straightConnector1">
            <a:avLst/>
          </a:prstGeom>
          <a:noFill/>
          <a:ln cap="flat" cmpd="sng" w="28575">
            <a:solidFill>
              <a:schemeClr val="dk1"/>
            </a:solidFill>
            <a:prstDash val="dash"/>
            <a:round/>
            <a:headEnd len="sm" w="sm" type="none"/>
            <a:tailEnd len="sm" w="sm" type="none"/>
          </a:ln>
        </p:spPr>
      </p:cxnSp>
      <p:sp>
        <p:nvSpPr>
          <p:cNvPr id="95" name="Google Shape;95;p6"/>
          <p:cNvSpPr txBox="1"/>
          <p:nvPr/>
        </p:nvSpPr>
        <p:spPr>
          <a:xfrm>
            <a:off x="3948151" y="4301344"/>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RMSE</a:t>
            </a:r>
            <a:endParaRPr b="0" i="0" sz="1400" u="none" cap="none" strike="noStrike">
              <a:solidFill>
                <a:srgbClr val="000000"/>
              </a:solidFill>
              <a:latin typeface="Arial"/>
              <a:ea typeface="Arial"/>
              <a:cs typeface="Arial"/>
              <a:sym typeface="Arial"/>
            </a:endParaRPr>
          </a:p>
        </p:txBody>
      </p:sp>
      <p:sp>
        <p:nvSpPr>
          <p:cNvPr id="96" name="Google Shape;96;p6"/>
          <p:cNvSpPr txBox="1"/>
          <p:nvPr/>
        </p:nvSpPr>
        <p:spPr>
          <a:xfrm>
            <a:off x="5764801" y="4301343"/>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Bias</a:t>
            </a:r>
            <a:endParaRPr b="0" i="0" sz="1400" u="none" cap="none" strike="noStrike">
              <a:solidFill>
                <a:srgbClr val="000000"/>
              </a:solidFill>
              <a:latin typeface="Arial"/>
              <a:ea typeface="Arial"/>
              <a:cs typeface="Arial"/>
              <a:sym typeface="Arial"/>
            </a:endParaRPr>
          </a:p>
        </p:txBody>
      </p:sp>
      <p:sp>
        <p:nvSpPr>
          <p:cNvPr id="97" name="Google Shape;97;p6"/>
          <p:cNvSpPr txBox="1"/>
          <p:nvPr/>
        </p:nvSpPr>
        <p:spPr>
          <a:xfrm>
            <a:off x="7038273" y="4116256"/>
            <a:ext cx="1928457" cy="792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0-24 h forecasts</a:t>
            </a:r>
            <a:endParaRPr b="0" i="0" sz="1400" u="none" cap="none" strike="noStrike">
              <a:solidFill>
                <a:srgbClr val="000000"/>
              </a:solidFill>
              <a:latin typeface="Arial"/>
              <a:ea typeface="Arial"/>
              <a:cs typeface="Arial"/>
              <a:sym typeface="Arial"/>
            </a:endParaRPr>
          </a:p>
        </p:txBody>
      </p:sp>
      <p:pic>
        <p:nvPicPr>
          <p:cNvPr descr="A graph of a number of different colored lines&#10;&#10;AI-generated content may be incorrect." id="98" name="Google Shape;98;p6"/>
          <p:cNvPicPr preferRelativeResize="0"/>
          <p:nvPr/>
        </p:nvPicPr>
        <p:blipFill rotWithShape="1">
          <a:blip r:embed="rId3">
            <a:alphaModFix/>
          </a:blip>
          <a:srcRect b="0" l="0" r="0" t="0"/>
          <a:stretch/>
        </p:blipFill>
        <p:spPr>
          <a:xfrm>
            <a:off x="681358" y="920443"/>
            <a:ext cx="7772400" cy="3063240"/>
          </a:xfrm>
          <a:prstGeom prst="rect">
            <a:avLst/>
          </a:prstGeom>
          <a:noFill/>
          <a:ln>
            <a:noFill/>
          </a:ln>
        </p:spPr>
      </p:pic>
      <p:cxnSp>
        <p:nvCxnSpPr>
          <p:cNvPr id="99" name="Google Shape;99;p6"/>
          <p:cNvCxnSpPr/>
          <p:nvPr/>
        </p:nvCxnSpPr>
        <p:spPr>
          <a:xfrm flipH="1">
            <a:off x="7139908" y="2708413"/>
            <a:ext cx="85840" cy="545036"/>
          </a:xfrm>
          <a:prstGeom prst="straightConnector1">
            <a:avLst/>
          </a:prstGeom>
          <a:noFill/>
          <a:ln cap="flat" cmpd="sng" w="38100">
            <a:solidFill>
              <a:schemeClr val="dk1"/>
            </a:solidFill>
            <a:prstDash val="solid"/>
            <a:round/>
            <a:headEnd len="sm" w="sm" type="none"/>
            <a:tailEnd len="med" w="med" type="triangle"/>
          </a:ln>
        </p:spPr>
      </p:cxnSp>
      <p:sp>
        <p:nvSpPr>
          <p:cNvPr id="100" name="Google Shape;100;p6"/>
          <p:cNvSpPr txBox="1"/>
          <p:nvPr/>
        </p:nvSpPr>
        <p:spPr>
          <a:xfrm>
            <a:off x="6590199" y="2138210"/>
            <a:ext cx="1371578" cy="792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b="0" i="0" lang="en-US" sz="800" u="none" cap="none" strike="noStrike">
                <a:solidFill>
                  <a:schemeClr val="dk1"/>
                </a:solidFill>
                <a:latin typeface="Proxima Nova"/>
                <a:ea typeface="Proxima Nova"/>
                <a:cs typeface="Proxima Nova"/>
                <a:sym typeface="Proxima Nova"/>
              </a:rPr>
              <a:t>Note that RRFS-A uses a different 2-m diagnostic computation method.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txBox="1"/>
          <p:nvPr>
            <p:ph type="title"/>
          </p:nvPr>
        </p:nvSpPr>
        <p:spPr>
          <a:xfrm>
            <a:off x="311700" y="2226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56"/>
              <a:buNone/>
            </a:pPr>
            <a:r>
              <a:rPr lang="en-US" sz="2300"/>
              <a:t>Surface Verification – 2-m Dewpoint</a:t>
            </a:r>
            <a:endParaRPr sz="2300"/>
          </a:p>
        </p:txBody>
      </p:sp>
      <p:sp>
        <p:nvSpPr>
          <p:cNvPr id="106" name="Google Shape;106;p26"/>
          <p:cNvSpPr txBox="1"/>
          <p:nvPr/>
        </p:nvSpPr>
        <p:spPr>
          <a:xfrm>
            <a:off x="2291286" y="4088106"/>
            <a:ext cx="4823237" cy="38736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1800"/>
              <a:buFont typeface="Proxima Nova"/>
              <a:buNone/>
            </a:pPr>
            <a:r>
              <a:rPr b="1" i="0" lang="en-US" sz="1200" u="none" cap="none" strike="noStrike">
                <a:solidFill>
                  <a:srgbClr val="FF0000"/>
                </a:solidFill>
                <a:latin typeface="Proxima Nova"/>
                <a:ea typeface="Proxima Nova"/>
                <a:cs typeface="Proxima Nova"/>
                <a:sym typeface="Proxima Nova"/>
              </a:rPr>
              <a:t>HRRRv4</a:t>
            </a:r>
            <a:r>
              <a:rPr b="0" i="0" lang="en-US" sz="1200" u="none" cap="none" strike="noStrike">
                <a:solidFill>
                  <a:srgbClr val="FF0000"/>
                </a:solidFill>
                <a:latin typeface="Proxima Nova"/>
                <a:ea typeface="Proxima Nova"/>
                <a:cs typeface="Proxima Nova"/>
                <a:sym typeface="Proxima Nova"/>
              </a:rPr>
              <a:t>		     </a:t>
            </a:r>
            <a:r>
              <a:rPr b="1" i="0" lang="en-US" sz="1200" u="none" cap="none" strike="noStrike">
                <a:solidFill>
                  <a:srgbClr val="0000FF"/>
                </a:solidFill>
                <a:latin typeface="Proxima Nova"/>
                <a:ea typeface="Proxima Nova"/>
                <a:cs typeface="Proxima Nova"/>
                <a:sym typeface="Proxima Nova"/>
              </a:rPr>
              <a:t>RRFS-A</a:t>
            </a:r>
            <a:r>
              <a:rPr b="0" i="0" lang="en-US" sz="1200" u="none" cap="none" strike="noStrike">
                <a:solidFill>
                  <a:srgbClr val="0000FF"/>
                </a:solidFill>
                <a:latin typeface="Proxima Nova"/>
                <a:ea typeface="Proxima Nova"/>
                <a:cs typeface="Proxima Nova"/>
                <a:sym typeface="Proxima Nova"/>
              </a:rPr>
              <a:t>		</a:t>
            </a:r>
            <a:r>
              <a:rPr b="1" i="0" lang="en-US" sz="1200" u="none" cap="none" strike="noStrike">
                <a:solidFill>
                  <a:srgbClr val="FFA500"/>
                </a:solidFill>
                <a:latin typeface="Proxima Nova"/>
                <a:ea typeface="Proxima Nova"/>
                <a:cs typeface="Proxima Nova"/>
                <a:sym typeface="Proxima Nova"/>
              </a:rPr>
              <a:t>MPAS-RRFSA</a:t>
            </a:r>
            <a:endParaRPr b="0" i="0" sz="1400" u="none" cap="none" strike="noStrike">
              <a:solidFill>
                <a:srgbClr val="FFA500"/>
              </a:solidFill>
              <a:latin typeface="Arial"/>
              <a:ea typeface="Arial"/>
              <a:cs typeface="Arial"/>
              <a:sym typeface="Arial"/>
            </a:endParaRPr>
          </a:p>
        </p:txBody>
      </p:sp>
      <p:cxnSp>
        <p:nvCxnSpPr>
          <p:cNvPr id="107" name="Google Shape;107;p26"/>
          <p:cNvCxnSpPr/>
          <p:nvPr/>
        </p:nvCxnSpPr>
        <p:spPr>
          <a:xfrm>
            <a:off x="3240925" y="4493701"/>
            <a:ext cx="685800" cy="0"/>
          </a:xfrm>
          <a:prstGeom prst="straightConnector1">
            <a:avLst/>
          </a:prstGeom>
          <a:noFill/>
          <a:ln cap="flat" cmpd="sng" w="28575">
            <a:solidFill>
              <a:schemeClr val="dk1"/>
            </a:solidFill>
            <a:prstDash val="solid"/>
            <a:round/>
            <a:headEnd len="sm" w="sm" type="none"/>
            <a:tailEnd len="sm" w="sm" type="none"/>
          </a:ln>
        </p:spPr>
      </p:cxnSp>
      <p:cxnSp>
        <p:nvCxnSpPr>
          <p:cNvPr id="108" name="Google Shape;108;p26"/>
          <p:cNvCxnSpPr/>
          <p:nvPr/>
        </p:nvCxnSpPr>
        <p:spPr>
          <a:xfrm>
            <a:off x="5079001" y="4487075"/>
            <a:ext cx="685800" cy="0"/>
          </a:xfrm>
          <a:prstGeom prst="straightConnector1">
            <a:avLst/>
          </a:prstGeom>
          <a:noFill/>
          <a:ln cap="flat" cmpd="sng" w="28575">
            <a:solidFill>
              <a:schemeClr val="dk1"/>
            </a:solidFill>
            <a:prstDash val="dash"/>
            <a:round/>
            <a:headEnd len="sm" w="sm" type="none"/>
            <a:tailEnd len="sm" w="sm" type="none"/>
          </a:ln>
        </p:spPr>
      </p:cxnSp>
      <p:sp>
        <p:nvSpPr>
          <p:cNvPr id="109" name="Google Shape;109;p26"/>
          <p:cNvSpPr txBox="1"/>
          <p:nvPr/>
        </p:nvSpPr>
        <p:spPr>
          <a:xfrm>
            <a:off x="3948151" y="4301344"/>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RMSE</a:t>
            </a:r>
            <a:endParaRPr b="0" i="0" sz="1400" u="none" cap="none" strike="noStrike">
              <a:solidFill>
                <a:srgbClr val="000000"/>
              </a:solidFill>
              <a:latin typeface="Arial"/>
              <a:ea typeface="Arial"/>
              <a:cs typeface="Arial"/>
              <a:sym typeface="Arial"/>
            </a:endParaRPr>
          </a:p>
        </p:txBody>
      </p:sp>
      <p:sp>
        <p:nvSpPr>
          <p:cNvPr id="110" name="Google Shape;110;p26"/>
          <p:cNvSpPr txBox="1"/>
          <p:nvPr/>
        </p:nvSpPr>
        <p:spPr>
          <a:xfrm>
            <a:off x="5764801" y="4301343"/>
            <a:ext cx="619407" cy="387363"/>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800"/>
              <a:buFont typeface="Proxima Nova"/>
              <a:buNone/>
            </a:pPr>
            <a:r>
              <a:rPr b="1" i="0" lang="en-US" sz="1200" u="none" cap="none" strike="noStrike">
                <a:solidFill>
                  <a:schemeClr val="dk1"/>
                </a:solidFill>
                <a:latin typeface="Proxima Nova"/>
                <a:ea typeface="Proxima Nova"/>
                <a:cs typeface="Proxima Nova"/>
                <a:sym typeface="Proxima Nova"/>
              </a:rPr>
              <a:t>Bias</a:t>
            </a:r>
            <a:endParaRPr b="0" i="0" sz="1400" u="none" cap="none" strike="noStrike">
              <a:solidFill>
                <a:srgbClr val="000000"/>
              </a:solidFill>
              <a:latin typeface="Arial"/>
              <a:ea typeface="Arial"/>
              <a:cs typeface="Arial"/>
              <a:sym typeface="Arial"/>
            </a:endParaRPr>
          </a:p>
        </p:txBody>
      </p:sp>
      <p:sp>
        <p:nvSpPr>
          <p:cNvPr id="111" name="Google Shape;111;p26"/>
          <p:cNvSpPr txBox="1"/>
          <p:nvPr/>
        </p:nvSpPr>
        <p:spPr>
          <a:xfrm>
            <a:off x="7038273" y="4116256"/>
            <a:ext cx="1928457" cy="792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b="0" i="0" lang="en-US" sz="800" u="none" cap="none" strike="noStrike">
                <a:solidFill>
                  <a:schemeClr val="dk1"/>
                </a:solidFill>
                <a:latin typeface="Proxima Nova"/>
                <a:ea typeface="Proxima Nova"/>
                <a:cs typeface="Proxima Nova"/>
                <a:sym typeface="Proxima Nova"/>
              </a:rPr>
              <a:t>Period: 16 April – 16 August 2025</a:t>
            </a:r>
            <a:endParaRPr b="0" i="0" sz="1400" u="none" cap="none" strike="noStrike">
              <a:solidFill>
                <a:srgbClr val="000000"/>
              </a:solidFill>
              <a:latin typeface="Arial"/>
              <a:ea typeface="Arial"/>
              <a:cs typeface="Arial"/>
              <a:sym typeface="Arial"/>
            </a:endParaRPr>
          </a:p>
          <a:p>
            <a:pPr indent="0" lvl="0" marL="0" marR="0" rtl="0" algn="r">
              <a:lnSpc>
                <a:spcPct val="115000"/>
              </a:lnSpc>
              <a:spcBef>
                <a:spcPts val="0"/>
              </a:spcBef>
              <a:spcAft>
                <a:spcPts val="0"/>
              </a:spcAft>
              <a:buClr>
                <a:schemeClr val="accent1"/>
              </a:buClr>
              <a:buSzPts val="1800"/>
              <a:buFont typeface="Proxima Nova"/>
              <a:buNone/>
            </a:pPr>
            <a:r>
              <a:rPr b="0" i="0" lang="en-US" sz="800" u="none" cap="none" strike="noStrike">
                <a:solidFill>
                  <a:schemeClr val="dk1"/>
                </a:solidFill>
                <a:latin typeface="Proxima Nova"/>
                <a:ea typeface="Proxima Nova"/>
                <a:cs typeface="Proxima Nova"/>
                <a:sym typeface="Proxima Nova"/>
              </a:rPr>
              <a:t>0-24 h forecasts</a:t>
            </a:r>
            <a:endParaRPr b="0" i="0" sz="1400" u="none" cap="none" strike="noStrike">
              <a:solidFill>
                <a:srgbClr val="000000"/>
              </a:solidFill>
              <a:latin typeface="Arial"/>
              <a:ea typeface="Arial"/>
              <a:cs typeface="Arial"/>
              <a:sym typeface="Arial"/>
            </a:endParaRPr>
          </a:p>
        </p:txBody>
      </p:sp>
      <p:pic>
        <p:nvPicPr>
          <p:cNvPr id="112" name="Google Shape;112;p26"/>
          <p:cNvPicPr preferRelativeResize="0"/>
          <p:nvPr/>
        </p:nvPicPr>
        <p:blipFill rotWithShape="1">
          <a:blip r:embed="rId3">
            <a:alphaModFix/>
          </a:blip>
          <a:srcRect b="0" l="0" r="0" t="0"/>
          <a:stretch/>
        </p:blipFill>
        <p:spPr>
          <a:xfrm>
            <a:off x="681358" y="920443"/>
            <a:ext cx="7772400" cy="3063240"/>
          </a:xfrm>
          <a:prstGeom prst="rect">
            <a:avLst/>
          </a:prstGeom>
          <a:noFill/>
          <a:ln>
            <a:noFill/>
          </a:ln>
        </p:spPr>
      </p:pic>
      <p:cxnSp>
        <p:nvCxnSpPr>
          <p:cNvPr id="113" name="Google Shape;113;p26"/>
          <p:cNvCxnSpPr/>
          <p:nvPr/>
        </p:nvCxnSpPr>
        <p:spPr>
          <a:xfrm flipH="1">
            <a:off x="6031100" y="2358189"/>
            <a:ext cx="516300" cy="280500"/>
          </a:xfrm>
          <a:prstGeom prst="straightConnector1">
            <a:avLst/>
          </a:prstGeom>
          <a:noFill/>
          <a:ln cap="flat" cmpd="sng" w="38100">
            <a:solidFill>
              <a:schemeClr val="dk1"/>
            </a:solidFill>
            <a:prstDash val="solid"/>
            <a:round/>
            <a:headEnd len="sm" w="sm" type="none"/>
            <a:tailEnd len="med" w="med" type="triangle"/>
          </a:ln>
        </p:spPr>
      </p:cxnSp>
      <p:sp>
        <p:nvSpPr>
          <p:cNvPr id="114" name="Google Shape;114;p26"/>
          <p:cNvSpPr txBox="1"/>
          <p:nvPr/>
        </p:nvSpPr>
        <p:spPr>
          <a:xfrm>
            <a:off x="6507700" y="1846250"/>
            <a:ext cx="1470600" cy="792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b="0" i="0" lang="en-US" sz="800" u="none" cap="none" strike="noStrike">
                <a:solidFill>
                  <a:schemeClr val="dk1"/>
                </a:solidFill>
                <a:latin typeface="Proxima Nova"/>
                <a:ea typeface="Proxima Nova"/>
                <a:cs typeface="Proxima Nova"/>
                <a:sym typeface="Proxima Nova"/>
              </a:rPr>
              <a:t>Note that RRFS-A uses a different 2-m diagnostic computation method. It is far too </a:t>
            </a:r>
            <a:r>
              <a:rPr lang="en-US" sz="800">
                <a:solidFill>
                  <a:schemeClr val="dk1"/>
                </a:solidFill>
                <a:latin typeface="Proxima Nova"/>
                <a:ea typeface="Proxima Nova"/>
                <a:cs typeface="Proxima Nova"/>
                <a:sym typeface="Proxima Nova"/>
              </a:rPr>
              <a:t>moist </a:t>
            </a:r>
            <a:r>
              <a:rPr b="0" i="0" lang="en-US" sz="800" u="none" cap="none" strike="noStrike">
                <a:solidFill>
                  <a:schemeClr val="dk1"/>
                </a:solidFill>
                <a:latin typeface="Proxima Nova"/>
                <a:ea typeface="Proxima Nova"/>
                <a:cs typeface="Proxima Nova"/>
                <a:sym typeface="Proxima Nova"/>
              </a:rPr>
              <a:t>in the western US in the warm season.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OAA GSL Jenn's Template">
  <a:themeElements>
    <a:clrScheme name="Simple Light">
      <a:dk1>
        <a:srgbClr val="000000"/>
      </a:dk1>
      <a:lt1>
        <a:srgbClr val="FFFFFF"/>
      </a:lt1>
      <a:dk2>
        <a:srgbClr val="595959"/>
      </a:dk2>
      <a:lt2>
        <a:srgbClr val="EEEEEE"/>
      </a:lt2>
      <a:accent1>
        <a:srgbClr val="3280C8"/>
      </a:accent1>
      <a:accent2>
        <a:srgbClr val="212121"/>
      </a:accent2>
      <a:accent3>
        <a:srgbClr val="575757"/>
      </a:accent3>
      <a:accent4>
        <a:srgbClr val="E8643C"/>
      </a:accent4>
      <a:accent5>
        <a:srgbClr val="1A2E85"/>
      </a:accent5>
      <a:accent6>
        <a:srgbClr val="DCF3F7"/>
      </a:accent6>
      <a:hlink>
        <a:srgbClr val="00A78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