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bbfffb6d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37bbfffb6d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90e199b6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790e199b6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a77391594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7a77391594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e5eb4e34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e5eb4e34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adf78d515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7adf78d515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a77391594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7a77391594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a77391594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a77391594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e5eb4e34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fe5eb4e34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e5eb4e344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fe5eb4e344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790e199b63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790e199b6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90e199b6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790e199b6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dark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-11860" l="0" r="0" t="1186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321600" y="3306150"/>
            <a:ext cx="8500800" cy="15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8375" y="3406300"/>
            <a:ext cx="1404700" cy="1404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image-center">
  <p:cSld name="TITLE_AND_BODY_2_2_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/>
          <p:cNvPicPr preferRelativeResize="0"/>
          <p:nvPr/>
        </p:nvPicPr>
        <p:blipFill rotWithShape="1">
          <a:blip r:embed="rId2">
            <a:alphaModFix/>
          </a:blip>
          <a:srcRect b="-11860" l="0" r="0" t="1186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1411500" y="1054650"/>
            <a:ext cx="6321000" cy="3246600"/>
          </a:xfrm>
          <a:prstGeom prst="rect">
            <a:avLst/>
          </a:prstGeom>
          <a:solidFill>
            <a:srgbClr val="0085CA">
              <a:alpha val="76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 rot="10800000">
            <a:off x="1411650" y="842250"/>
            <a:ext cx="6319500" cy="21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 txBox="1"/>
          <p:nvPr>
            <p:ph idx="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1"/>
          <p:cNvSpPr txBox="1"/>
          <p:nvPr>
            <p:ph type="title"/>
          </p:nvPr>
        </p:nvSpPr>
        <p:spPr>
          <a:xfrm>
            <a:off x="1742550" y="1136975"/>
            <a:ext cx="5665800" cy="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6" name="Google Shape;86;p11"/>
          <p:cNvSpPr/>
          <p:nvPr/>
        </p:nvSpPr>
        <p:spPr>
          <a:xfrm>
            <a:off x="-600" y="4478100"/>
            <a:ext cx="9144000" cy="66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image-right">
  <p:cSld name="TITLE_AND_BODY_2_1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>
            <a:off x="0" y="4478300"/>
            <a:ext cx="9144000" cy="66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2"/>
          <p:cNvPicPr preferRelativeResize="0"/>
          <p:nvPr/>
        </p:nvPicPr>
        <p:blipFill rotWithShape="1">
          <a:blip r:embed="rId2">
            <a:alphaModFix/>
          </a:blip>
          <a:srcRect b="-11860" l="0" r="0" t="11860"/>
          <a:stretch/>
        </p:blipFill>
        <p:spPr>
          <a:xfrm>
            <a:off x="0" y="0"/>
            <a:ext cx="9144003" cy="51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2"/>
          <p:cNvSpPr txBox="1"/>
          <p:nvPr>
            <p:ph idx="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2" name="Google Shape;92;p12"/>
          <p:cNvGrpSpPr/>
          <p:nvPr/>
        </p:nvGrpSpPr>
        <p:grpSpPr>
          <a:xfrm>
            <a:off x="4750325" y="948413"/>
            <a:ext cx="4394100" cy="3246675"/>
            <a:chOff x="4750325" y="948413"/>
            <a:chExt cx="4394100" cy="3246675"/>
          </a:xfrm>
        </p:grpSpPr>
        <p:sp>
          <p:nvSpPr>
            <p:cNvPr id="93" name="Google Shape;93;p12"/>
            <p:cNvSpPr/>
            <p:nvPr/>
          </p:nvSpPr>
          <p:spPr>
            <a:xfrm>
              <a:off x="4750325" y="948488"/>
              <a:ext cx="4394100" cy="3246600"/>
            </a:xfrm>
            <a:prstGeom prst="rect">
              <a:avLst/>
            </a:prstGeom>
            <a:solidFill>
              <a:srgbClr val="0085CA">
                <a:alpha val="76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2"/>
            <p:cNvSpPr/>
            <p:nvPr/>
          </p:nvSpPr>
          <p:spPr>
            <a:xfrm rot="5400000">
              <a:off x="7414500" y="2465513"/>
              <a:ext cx="3246600" cy="21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12"/>
          <p:cNvSpPr txBox="1"/>
          <p:nvPr>
            <p:ph type="title"/>
          </p:nvPr>
        </p:nvSpPr>
        <p:spPr>
          <a:xfrm>
            <a:off x="5045175" y="1252875"/>
            <a:ext cx="3577200" cy="26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bg>
      <p:bgPr>
        <a:solidFill>
          <a:srgbClr val="145FA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3" title="wave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1637" y="-404450"/>
            <a:ext cx="9307274" cy="69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3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1300" y="3166714"/>
            <a:ext cx="1937475" cy="14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light">
  <p:cSld name="TITLE_1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2142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321600" y="3306150"/>
            <a:ext cx="8500800" cy="15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8375" y="3406300"/>
            <a:ext cx="1404700" cy="1404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>
  <p:cSld name="TITLE_AND_BODY_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1662600" y="4810375"/>
            <a:ext cx="58188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Department of Commerce | National Oceanic and Atmospheric Administration</a:t>
            </a:r>
            <a:r>
              <a:rPr lang="en" sz="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| NOAA.gov</a:t>
            </a:r>
            <a:r>
              <a:rPr lang="en"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 rot="5400000">
            <a:off x="7414500" y="2458625"/>
            <a:ext cx="3246600" cy="21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-photo">
  <p:cSld name="TITLE_AND_BODY_3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/>
          <p:nvPr/>
        </p:nvSpPr>
        <p:spPr>
          <a:xfrm>
            <a:off x="1662600" y="4810375"/>
            <a:ext cx="58188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Department of Commerce | National Oceanic and Atmospheric Administration</a:t>
            </a:r>
            <a:r>
              <a:rPr lang="en" sz="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| NOAA.gov</a:t>
            </a:r>
            <a:endParaRPr sz="8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/>
          <p:nvPr/>
        </p:nvSpPr>
        <p:spPr>
          <a:xfrm rot="5400000">
            <a:off x="7414500" y="2458625"/>
            <a:ext cx="3246600" cy="2124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1708675" y="3225125"/>
            <a:ext cx="5746800" cy="362700"/>
          </a:xfrm>
          <a:prstGeom prst="rect">
            <a:avLst/>
          </a:prstGeom>
          <a:solidFill>
            <a:srgbClr val="0085CA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1708675" y="3587825"/>
            <a:ext cx="57369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/>
          <p:nvPr>
            <p:ph idx="3" type="pic"/>
          </p:nvPr>
        </p:nvSpPr>
        <p:spPr>
          <a:xfrm>
            <a:off x="1698750" y="941550"/>
            <a:ext cx="5746800" cy="211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-photo">
  <p:cSld name="TITLE_AND_BODY_3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1662600" y="4810375"/>
            <a:ext cx="58188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Department of Commerce | National Oceanic and Atmospheric Administration</a:t>
            </a:r>
            <a:r>
              <a:rPr lang="en" sz="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| NOAA.gov</a:t>
            </a:r>
            <a:endParaRPr sz="8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 rot="5400000">
            <a:off x="7414500" y="2458625"/>
            <a:ext cx="3246600" cy="2124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/>
          <p:nvPr>
            <p:ph idx="2" type="pic"/>
          </p:nvPr>
        </p:nvSpPr>
        <p:spPr>
          <a:xfrm>
            <a:off x="311770" y="941550"/>
            <a:ext cx="4052100" cy="2118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/>
          <p:nvPr>
            <p:ph idx="3" type="pic"/>
          </p:nvPr>
        </p:nvSpPr>
        <p:spPr>
          <a:xfrm>
            <a:off x="4619632" y="941550"/>
            <a:ext cx="4052100" cy="211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311775" y="3225125"/>
            <a:ext cx="4052100" cy="362700"/>
          </a:xfrm>
          <a:prstGeom prst="rect">
            <a:avLst/>
          </a:prstGeom>
          <a:solidFill>
            <a:srgbClr val="0085CA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4" type="body"/>
          </p:nvPr>
        </p:nvSpPr>
        <p:spPr>
          <a:xfrm>
            <a:off x="311775" y="3587825"/>
            <a:ext cx="40452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5" type="subTitle"/>
          </p:nvPr>
        </p:nvSpPr>
        <p:spPr>
          <a:xfrm>
            <a:off x="4619625" y="3225125"/>
            <a:ext cx="4052100" cy="362700"/>
          </a:xfrm>
          <a:prstGeom prst="rect">
            <a:avLst/>
          </a:prstGeom>
          <a:solidFill>
            <a:srgbClr val="0085CA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6" type="body"/>
          </p:nvPr>
        </p:nvSpPr>
        <p:spPr>
          <a:xfrm>
            <a:off x="4619625" y="3587825"/>
            <a:ext cx="40452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iple-photo">
  <p:cSld name="TITLE_AND_BODY_3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1662600" y="4810375"/>
            <a:ext cx="58188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Department of Commerce | National Oceanic and Atmospheric Administration</a:t>
            </a:r>
            <a:r>
              <a:rPr lang="en" sz="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| NOAA.gov</a:t>
            </a:r>
            <a:endParaRPr sz="8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/>
          <p:nvPr/>
        </p:nvSpPr>
        <p:spPr>
          <a:xfrm rot="5400000">
            <a:off x="7414500" y="2458625"/>
            <a:ext cx="3246600" cy="2124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/>
          <p:nvPr>
            <p:ph idx="2" type="pic"/>
          </p:nvPr>
        </p:nvSpPr>
        <p:spPr>
          <a:xfrm>
            <a:off x="311746" y="941550"/>
            <a:ext cx="2641800" cy="21180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7"/>
          <p:cNvSpPr/>
          <p:nvPr>
            <p:ph idx="3" type="pic"/>
          </p:nvPr>
        </p:nvSpPr>
        <p:spPr>
          <a:xfrm>
            <a:off x="3166583" y="941550"/>
            <a:ext cx="2641800" cy="21180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7"/>
          <p:cNvSpPr/>
          <p:nvPr>
            <p:ph idx="4" type="pic"/>
          </p:nvPr>
        </p:nvSpPr>
        <p:spPr>
          <a:xfrm>
            <a:off x="6026022" y="941550"/>
            <a:ext cx="2641800" cy="21180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" type="subTitle"/>
          </p:nvPr>
        </p:nvSpPr>
        <p:spPr>
          <a:xfrm>
            <a:off x="311750" y="3225125"/>
            <a:ext cx="2641800" cy="362700"/>
          </a:xfrm>
          <a:prstGeom prst="rect">
            <a:avLst/>
          </a:prstGeom>
          <a:solidFill>
            <a:srgbClr val="0085CA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5" type="body"/>
          </p:nvPr>
        </p:nvSpPr>
        <p:spPr>
          <a:xfrm>
            <a:off x="311750" y="3587825"/>
            <a:ext cx="26373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6" type="subTitle"/>
          </p:nvPr>
        </p:nvSpPr>
        <p:spPr>
          <a:xfrm>
            <a:off x="3166575" y="3225125"/>
            <a:ext cx="2641800" cy="362700"/>
          </a:xfrm>
          <a:prstGeom prst="rect">
            <a:avLst/>
          </a:prstGeom>
          <a:solidFill>
            <a:srgbClr val="0085CA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7" type="body"/>
          </p:nvPr>
        </p:nvSpPr>
        <p:spPr>
          <a:xfrm>
            <a:off x="3166575" y="3587825"/>
            <a:ext cx="26373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8" type="subTitle"/>
          </p:nvPr>
        </p:nvSpPr>
        <p:spPr>
          <a:xfrm>
            <a:off x="6021400" y="3225125"/>
            <a:ext cx="2641800" cy="362700"/>
          </a:xfrm>
          <a:prstGeom prst="rect">
            <a:avLst/>
          </a:prstGeom>
          <a:solidFill>
            <a:srgbClr val="0085CA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9" type="body"/>
          </p:nvPr>
        </p:nvSpPr>
        <p:spPr>
          <a:xfrm>
            <a:off x="6021400" y="3587825"/>
            <a:ext cx="26373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f-center">
  <p:cSld name="TITLE_AND_BODY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2911050" y="4810375"/>
            <a:ext cx="62331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Department of Commerce | National Oceanic and Atmospheric Administration </a:t>
            </a:r>
            <a:r>
              <a:rPr lang="en" sz="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| NOAA.gov </a:t>
            </a:r>
            <a:endParaRPr sz="8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/>
          <p:nvPr>
            <p:ph idx="2" type="pic"/>
          </p:nvPr>
        </p:nvSpPr>
        <p:spPr>
          <a:xfrm>
            <a:off x="-75" y="0"/>
            <a:ext cx="2911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8"/>
          <p:cNvSpPr/>
          <p:nvPr>
            <p:ph idx="3" type="pic"/>
          </p:nvPr>
        </p:nvSpPr>
        <p:spPr>
          <a:xfrm>
            <a:off x="-75" y="0"/>
            <a:ext cx="2911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8"/>
          <p:cNvSpPr/>
          <p:nvPr/>
        </p:nvSpPr>
        <p:spPr>
          <a:xfrm rot="5400000">
            <a:off x="7414500" y="2458625"/>
            <a:ext cx="3246600" cy="21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/>
          <p:nvPr>
            <p:ph type="title"/>
          </p:nvPr>
        </p:nvSpPr>
        <p:spPr>
          <a:xfrm>
            <a:off x="3166400" y="292625"/>
            <a:ext cx="5512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 b="1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3166400" y="863550"/>
            <a:ext cx="5665800" cy="38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CUSTOM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-7450" y="-9825"/>
            <a:ext cx="9144000" cy="113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9"/>
          <p:cNvSpPr/>
          <p:nvPr/>
        </p:nvSpPr>
        <p:spPr>
          <a:xfrm rot="10800000">
            <a:off x="368350" y="1015650"/>
            <a:ext cx="3246600" cy="21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1662600" y="4810375"/>
            <a:ext cx="58188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Department of Commerce | National Oceanic and Atmospheric Administration</a:t>
            </a:r>
            <a:r>
              <a:rPr lang="en" sz="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| NOAA.gov </a:t>
            </a:r>
            <a:r>
              <a:rPr lang="en"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311700" y="2706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image-left">
  <p:cSld name="TITLE_AND_BODY_2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0" y="4478100"/>
            <a:ext cx="9144000" cy="66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-11860" l="0" r="0" t="1186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0"/>
          <p:cNvSpPr txBox="1"/>
          <p:nvPr>
            <p:ph idx="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10"/>
          <p:cNvGrpSpPr/>
          <p:nvPr/>
        </p:nvGrpSpPr>
        <p:grpSpPr>
          <a:xfrm>
            <a:off x="0" y="948413"/>
            <a:ext cx="4394100" cy="3246675"/>
            <a:chOff x="0" y="948413"/>
            <a:chExt cx="4394100" cy="3246675"/>
          </a:xfrm>
        </p:grpSpPr>
        <p:sp>
          <p:nvSpPr>
            <p:cNvPr id="76" name="Google Shape;76;p10"/>
            <p:cNvSpPr/>
            <p:nvPr/>
          </p:nvSpPr>
          <p:spPr>
            <a:xfrm rot="10800000">
              <a:off x="0" y="948413"/>
              <a:ext cx="4394100" cy="3246600"/>
            </a:xfrm>
            <a:prstGeom prst="rect">
              <a:avLst/>
            </a:prstGeom>
            <a:solidFill>
              <a:srgbClr val="0085CA">
                <a:alpha val="76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 rot="-5400000">
              <a:off x="-1516675" y="2465588"/>
              <a:ext cx="3246600" cy="21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10"/>
          <p:cNvSpPr txBox="1"/>
          <p:nvPr>
            <p:ph type="title"/>
          </p:nvPr>
        </p:nvSpPr>
        <p:spPr>
          <a:xfrm>
            <a:off x="515100" y="1252875"/>
            <a:ext cx="3577200" cy="26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unidata.ucar.edu/software/netcdf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ctrTitle"/>
          </p:nvPr>
        </p:nvSpPr>
        <p:spPr>
          <a:xfrm>
            <a:off x="139950" y="19914"/>
            <a:ext cx="8789100" cy="18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80"/>
              <a:buNone/>
            </a:pPr>
            <a:r>
              <a:rPr lang="en"/>
              <a:t>A Discussion on Sustaining SRW/CAM Development Agility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80"/>
              <a:buNone/>
            </a:pPr>
            <a:r>
              <a:rPr lang="en"/>
              <a:t>While Advancing UFS Capabilities</a:t>
            </a:r>
            <a:endParaRPr/>
          </a:p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139952" y="4090725"/>
            <a:ext cx="76881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60"/>
              <a:t>Center Green Auditorium, Boulder, CO</a:t>
            </a:r>
            <a:endParaRPr sz="206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lang="en" sz="2060"/>
              <a:t>September 11, 2025</a:t>
            </a:r>
            <a:endParaRPr sz="2060"/>
          </a:p>
        </p:txBody>
      </p:sp>
      <p:sp>
        <p:nvSpPr>
          <p:cNvPr id="108" name="Google Shape;108;p14"/>
          <p:cNvSpPr txBox="1"/>
          <p:nvPr/>
        </p:nvSpPr>
        <p:spPr>
          <a:xfrm>
            <a:off x="183850" y="1926175"/>
            <a:ext cx="88413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Moderated by Curtis Alexander</a:t>
            </a:r>
            <a:r>
              <a:rPr baseline="30000"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aseline="30000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Jacob Carley</a:t>
            </a:r>
            <a:r>
              <a:rPr baseline="30000"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Kate Fossell</a:t>
            </a:r>
            <a:r>
              <a:rPr baseline="30000"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Christiane Jablonowski</a:t>
            </a:r>
            <a:r>
              <a:rPr baseline="30000"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Matthew Pyle</a:t>
            </a:r>
            <a:r>
              <a:rPr baseline="30000"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Louis Wicker</a:t>
            </a:r>
            <a:r>
              <a:rPr baseline="30000"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aseline="30000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NOAA/Global Systems Laboratory (GSL), Boulder, CO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NOAA/Environmental Modeling Center (EMC), College Park, MD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NSF National Center for Atmospheric Research (NCAR), Boulder, CO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of Michigan (UM), Ann Arbor, MI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NOAA/Natioonal Severe Storms Laboratory (NSSL), Norman, OK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/>
        </p:nvSpPr>
        <p:spPr>
          <a:xfrm>
            <a:off x="47450" y="1130475"/>
            <a:ext cx="4354800" cy="2462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UFS SRW App - Where can it run?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RDHPCS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machines (Hera, Orion, Gaea, Hercules)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RDHPC Containers supported 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(Jet, Hera)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HPC (Derecho)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 support for other sys.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- only on AWS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/>
          <p:nvPr>
            <p:ph type="title"/>
          </p:nvPr>
        </p:nvSpPr>
        <p:spPr>
          <a:xfrm>
            <a:off x="311700" y="2706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software stacks are very deep!</a:t>
            </a:r>
            <a:endParaRPr/>
          </a:p>
        </p:txBody>
      </p:sp>
      <p:pic>
        <p:nvPicPr>
          <p:cNvPr id="194" name="Google Shape;194;p23" title="screenshot_24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400" y="3408375"/>
            <a:ext cx="2155223" cy="16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4460900" y="1130475"/>
            <a:ext cx="4647900" cy="22779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</a:t>
            </a: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What does it need to run?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 RDHPCS systems + NCAR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AWS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Containers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(Docker, Singularity, Vagrant)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Compilers: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Self-built stack requires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 2019 or 2021 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 years old!)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Spack (version changes yearly, nightmare!)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3" title="screenshot_24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5500" y="3408375"/>
            <a:ext cx="2086651" cy="155784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/>
        </p:nvSpPr>
        <p:spPr>
          <a:xfrm>
            <a:off x="346975" y="3633475"/>
            <a:ext cx="3649800" cy="14160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Workflow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Rocoto (Sys Adm install!)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ecFlow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Bash?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311700" y="2706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examples</a:t>
            </a:r>
            <a:endParaRPr/>
          </a:p>
        </p:txBody>
      </p:sp>
      <p:grpSp>
        <p:nvGrpSpPr>
          <p:cNvPr id="203" name="Google Shape;203;p24"/>
          <p:cNvGrpSpPr/>
          <p:nvPr/>
        </p:nvGrpSpPr>
        <p:grpSpPr>
          <a:xfrm>
            <a:off x="5184648" y="1810512"/>
            <a:ext cx="3749100" cy="2332575"/>
            <a:chOff x="5365900" y="1810512"/>
            <a:chExt cx="3749100" cy="2332575"/>
          </a:xfrm>
        </p:grpSpPr>
        <p:sp>
          <p:nvSpPr>
            <p:cNvPr id="204" name="Google Shape;204;p24"/>
            <p:cNvSpPr txBox="1"/>
            <p:nvPr/>
          </p:nvSpPr>
          <p:spPr>
            <a:xfrm>
              <a:off x="5365900" y="2256087"/>
              <a:ext cx="3749100" cy="18870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 Fortran90 compiler,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</a:t>
              </a:r>
              <a:r>
                <a:rPr lang="en">
                  <a:solidFill>
                    <a:schemeClr val="dk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netCDF libraries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built with the F90 interface,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i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perl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(just about any version),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an environment that understands </a:t>
              </a:r>
              <a:r>
                <a:rPr i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csh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i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tcsh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i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sh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and </a:t>
              </a:r>
              <a:r>
                <a:rPr i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ksh</a:t>
              </a:r>
              <a:endParaRPr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long-lived Unix build tool </a:t>
              </a:r>
              <a:r>
                <a:rPr i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make</a:t>
              </a:r>
              <a:endParaRPr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24"/>
            <p:cNvSpPr txBox="1"/>
            <p:nvPr/>
          </p:nvSpPr>
          <p:spPr>
            <a:xfrm>
              <a:off x="5365900" y="1810512"/>
              <a:ext cx="3660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NCAR DART Build Requirements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24"/>
          <p:cNvGrpSpPr/>
          <p:nvPr/>
        </p:nvGrpSpPr>
        <p:grpSpPr>
          <a:xfrm>
            <a:off x="216600" y="1810512"/>
            <a:ext cx="4790700" cy="2138775"/>
            <a:chOff x="216600" y="1258650"/>
            <a:chExt cx="4790700" cy="2138775"/>
          </a:xfrm>
        </p:grpSpPr>
        <p:sp>
          <p:nvSpPr>
            <p:cNvPr id="207" name="Google Shape;207;p24"/>
            <p:cNvSpPr txBox="1"/>
            <p:nvPr/>
          </p:nvSpPr>
          <p:spPr>
            <a:xfrm>
              <a:off x="216600" y="1704225"/>
              <a:ext cx="4790700" cy="16932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compatible C and Fortran compiler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○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GNU, Intel, nvhpc, pgi, ftn, lvm, nag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Unix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make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netCDF installation (PIO is no longer required)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MPI installation such as MPICH or OpenMPI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p24"/>
            <p:cNvSpPr txBox="1"/>
            <p:nvPr/>
          </p:nvSpPr>
          <p:spPr>
            <a:xfrm>
              <a:off x="282325" y="1258650"/>
              <a:ext cx="3873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NCAR MPAS Build Requirements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5"/>
          <p:cNvGrpSpPr/>
          <p:nvPr/>
        </p:nvGrpSpPr>
        <p:grpSpPr>
          <a:xfrm>
            <a:off x="0" y="25"/>
            <a:ext cx="9144023" cy="5143383"/>
            <a:chOff x="0" y="0"/>
            <a:chExt cx="6913150" cy="3456575"/>
          </a:xfrm>
        </p:grpSpPr>
        <p:pic>
          <p:nvPicPr>
            <p:cNvPr id="114" name="Google Shape;11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3456575" cy="345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3456575" y="0"/>
              <a:ext cx="3456575" cy="34565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" name="Google Shape;1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1800" y="3576725"/>
            <a:ext cx="1404700" cy="140472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165100" y="3750400"/>
            <a:ext cx="7010700" cy="1293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Challenges to Agile R20 in the UFS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 | U.S. Department of Commerce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25100" y="285900"/>
            <a:ext cx="909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UFS Software Stack is VERY deep…and a highly coupled code base…</a:t>
            </a:r>
            <a:endParaRPr sz="2400"/>
          </a:p>
        </p:txBody>
      </p:sp>
      <p:sp>
        <p:nvSpPr>
          <p:cNvPr id="123" name="Google Shape;123;p16"/>
          <p:cNvSpPr/>
          <p:nvPr/>
        </p:nvSpPr>
        <p:spPr>
          <a:xfrm>
            <a:off x="2614375" y="4756325"/>
            <a:ext cx="3977700" cy="29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466" y="1302103"/>
            <a:ext cx="4763232" cy="35724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16"/>
          <p:cNvSpPr txBox="1"/>
          <p:nvPr/>
        </p:nvSpPr>
        <p:spPr>
          <a:xfrm>
            <a:off x="4924" y="986349"/>
            <a:ext cx="4312800" cy="4126800"/>
          </a:xfrm>
          <a:prstGeom prst="rect">
            <a:avLst/>
          </a:prstGeom>
          <a:solidFill>
            <a:srgbClr val="D6F5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HPC Resource Challenges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RDHPCS: every system is setup differently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RDHPCS: containers only supported on three systems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support - support only on AWS (e.g., Azure?)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issues are problematic (e.g., old Intel versions)!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 support for non-NOAA (e.g., university or NSF) systems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Outcome: Need to first get access to the “right” resources, but even then it can be hard to get started!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R&amp;D User </a:t>
            </a: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number of packages needed to get running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Submodules: Come from external orgs, different resources, different priorities, (e.g., documentation?)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often requires altering more than just “your” code (e.g., downstream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dependencies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TEST this system using CI?  With what resources?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UFS PR requests:  Do we have the proper resources?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New capabilities are never transferred back into ops?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311700" y="2706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ideas…</a:t>
            </a:r>
            <a:endParaRPr/>
          </a:p>
        </p:txBody>
      </p:sp>
      <p:grpSp>
        <p:nvGrpSpPr>
          <p:cNvPr id="131" name="Google Shape;131;p17"/>
          <p:cNvGrpSpPr/>
          <p:nvPr/>
        </p:nvGrpSpPr>
        <p:grpSpPr>
          <a:xfrm>
            <a:off x="71600" y="1192695"/>
            <a:ext cx="8993518" cy="3374100"/>
            <a:chOff x="71600" y="1335493"/>
            <a:chExt cx="8993518" cy="3374100"/>
          </a:xfrm>
        </p:grpSpPr>
        <p:sp>
          <p:nvSpPr>
            <p:cNvPr id="132" name="Google Shape;132;p17"/>
            <p:cNvSpPr txBox="1"/>
            <p:nvPr/>
          </p:nvSpPr>
          <p:spPr>
            <a:xfrm>
              <a:off x="71600" y="1475907"/>
              <a:ext cx="3164100" cy="3077400"/>
            </a:xfrm>
            <a:prstGeom prst="rect">
              <a:avLst/>
            </a:prstGeom>
            <a:solidFill>
              <a:srgbClr val="D6F5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Balancing the complexity needed for operational systems in R2O cycle when: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●"/>
              </a:pP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There are limited resources with NOAA to support our internal HPC, much less external HPC configurations for R20.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●"/>
              </a:pP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Mounting te</a:t>
              </a: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chnical debt overwhelms user’s ability to quickly start and innovate.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●"/>
              </a:pP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Resources for testing components and for CI/CD are extremely limited.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1"/>
                </a:buClr>
                <a:buSzPts val="1200"/>
                <a:buFont typeface="Calibri"/>
                <a:buChar char="●"/>
              </a:pP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Unclear organizational governance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7"/>
            <p:cNvSpPr txBox="1"/>
            <p:nvPr/>
          </p:nvSpPr>
          <p:spPr>
            <a:xfrm>
              <a:off x="3310760" y="1382700"/>
              <a:ext cx="3025800" cy="3254400"/>
            </a:xfrm>
            <a:prstGeom prst="rect">
              <a:avLst/>
            </a:prstGeom>
            <a:solidFill>
              <a:srgbClr val="D6F5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Improving R20 User Tools?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●"/>
              </a:pP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Standardize build tools and a single set of external libs that </a:t>
              </a:r>
              <a:r>
                <a:rPr b="1"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internal and external users</a:t>
              </a:r>
              <a:r>
                <a:rPr b="1"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have access to</a:t>
              </a: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●"/>
              </a:pP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Those tools need to run everywhere, all RDHPCS, all major cloud vendors, all Linux-based HPC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●"/>
              </a:pP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 tools enabling users to isolate processes and test ideas!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1"/>
                </a:buClr>
                <a:buSzPts val="1200"/>
                <a:buFont typeface="Calibri"/>
                <a:buChar char="●"/>
              </a:pP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Example:  </a:t>
              </a:r>
              <a:r>
                <a:rPr i="1"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Hierarchical Testing Framework for the Unified Forecast System (UFS, DTC and EPIC)</a:t>
              </a:r>
              <a:endParaRPr i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7"/>
            <p:cNvSpPr txBox="1"/>
            <p:nvPr/>
          </p:nvSpPr>
          <p:spPr>
            <a:xfrm>
              <a:off x="6411618" y="1335493"/>
              <a:ext cx="2653500" cy="3374100"/>
            </a:xfrm>
            <a:prstGeom prst="rect">
              <a:avLst/>
            </a:prstGeom>
            <a:solidFill>
              <a:srgbClr val="D6F5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Prioritize Software Designs that Reduce C</a:t>
              </a:r>
              <a:r>
                <a:rPr b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omplexity</a:t>
              </a:r>
              <a:r>
                <a:rPr b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for Users</a:t>
              </a:r>
              <a:r>
                <a:rPr b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●"/>
              </a:pP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 standalone pieces that can combine to create coupled earth-system prediction capabilities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●"/>
              </a:pP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Reduce </a:t>
              </a: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technical</a:t>
              </a: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debt:  Build applications that have minimal software requirements - stop adding more frameworks!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1"/>
                </a:buClr>
                <a:buSzPts val="1200"/>
                <a:buFont typeface="Calibri"/>
                <a:buChar char="●"/>
              </a:pPr>
              <a:r>
                <a:rPr b="1"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Opportunity</a:t>
              </a: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MPAS builds and runs using either UFS infrastructure or in stand-alone!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7"/>
          <p:cNvSpPr txBox="1"/>
          <p:nvPr/>
        </p:nvSpPr>
        <p:spPr>
          <a:xfrm>
            <a:off x="62550" y="4611125"/>
            <a:ext cx="8993400" cy="400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agile R20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facilitates CI/CD for UFS developers by removing barriers from build to pull request!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b="-11860" l="0" r="0" t="1186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299550" y="3495425"/>
            <a:ext cx="8453700" cy="140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Transforming the Development and Implementation Lifecycle</a:t>
            </a:r>
            <a:endParaRPr b="1"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Bringing agility, reliability, and efficiency to implementations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 National Oceanic and Atmospheric Administration | U.S. Department of Commerce</a:t>
            </a:r>
            <a:endParaRPr b="1"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8375" y="3406300"/>
            <a:ext cx="1404700" cy="1404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50" y="941553"/>
            <a:ext cx="2642615" cy="212140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311750" y="3587825"/>
            <a:ext cx="26373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Production suite is increasingly complex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with numerous interdependencies. 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311750" y="3225125"/>
            <a:ext cx="2641800" cy="3627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Current State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The Current Dev and Ops Lifecycle is </a:t>
            </a:r>
            <a:r>
              <a:rPr b="1" lang="en" sz="2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Slow, Risky, and Outdated</a:t>
            </a:r>
            <a:endParaRPr b="1" sz="25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3166525" y="3587700"/>
            <a:ext cx="26418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Upgrades planned on anticipated scientific innovations. Progress is not linear &amp; delays inevitable.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6021400" y="3225125"/>
            <a:ext cx="2641800" cy="3627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3166575" y="3225125"/>
            <a:ext cx="2641800" cy="3627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6021400" y="3587825"/>
            <a:ext cx="26373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~2-4 years between major upgrades. High risk, burnout, and delays. Unable to keep pace with progress.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19"/>
          <p:cNvGrpSpPr/>
          <p:nvPr/>
        </p:nvGrpSpPr>
        <p:grpSpPr>
          <a:xfrm>
            <a:off x="3045013" y="863964"/>
            <a:ext cx="2737917" cy="2210131"/>
            <a:chOff x="4495800" y="1493500"/>
            <a:chExt cx="3183625" cy="2935100"/>
          </a:xfrm>
        </p:grpSpPr>
        <p:pic>
          <p:nvPicPr>
            <p:cNvPr id="157" name="Google Shape;157;p19"/>
            <p:cNvPicPr preferRelativeResize="0"/>
            <p:nvPr/>
          </p:nvPicPr>
          <p:blipFill rotWithShape="1">
            <a:blip r:embed="rId4">
              <a:alphaModFix/>
            </a:blip>
            <a:srcRect b="0" l="18837" r="0" t="18883"/>
            <a:stretch/>
          </p:blipFill>
          <p:spPr>
            <a:xfrm flipH="1">
              <a:off x="5099800" y="1493500"/>
              <a:ext cx="2579625" cy="293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9"/>
            <p:cNvSpPr txBox="1"/>
            <p:nvPr/>
          </p:nvSpPr>
          <p:spPr>
            <a:xfrm>
              <a:off x="4495800" y="2458800"/>
              <a:ext cx="1136400" cy="225900"/>
            </a:xfrm>
            <a:prstGeom prst="rect">
              <a:avLst/>
            </a:prstGeom>
            <a:solidFill>
              <a:srgbClr val="D6F5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A4595"/>
                  </a:solidFill>
                </a:rPr>
                <a:t>Requirements</a:t>
              </a:r>
              <a:endParaRPr sz="600">
                <a:solidFill>
                  <a:srgbClr val="0A4595"/>
                </a:solidFill>
              </a:endParaRPr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4833000" y="2866175"/>
              <a:ext cx="1136400" cy="225900"/>
            </a:xfrm>
            <a:prstGeom prst="rect">
              <a:avLst/>
            </a:prstGeom>
            <a:solidFill>
              <a:srgbClr val="D6F5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A4595"/>
                  </a:solidFill>
                </a:rPr>
                <a:t>Design</a:t>
              </a:r>
              <a:endParaRPr sz="600">
                <a:solidFill>
                  <a:srgbClr val="0A4595"/>
                </a:solidFill>
              </a:endParaRPr>
            </a:p>
          </p:txBody>
        </p:sp>
        <p:sp>
          <p:nvSpPr>
            <p:cNvPr id="160" name="Google Shape;160;p19"/>
            <p:cNvSpPr txBox="1"/>
            <p:nvPr/>
          </p:nvSpPr>
          <p:spPr>
            <a:xfrm>
              <a:off x="5116525" y="3197350"/>
              <a:ext cx="1136400" cy="225900"/>
            </a:xfrm>
            <a:prstGeom prst="rect">
              <a:avLst/>
            </a:prstGeom>
            <a:solidFill>
              <a:srgbClr val="D6F5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A4595"/>
                  </a:solidFill>
                </a:rPr>
                <a:t>Development</a:t>
              </a:r>
              <a:endParaRPr sz="600">
                <a:solidFill>
                  <a:srgbClr val="0A4595"/>
                </a:solidFill>
              </a:endParaRPr>
            </a:p>
          </p:txBody>
        </p:sp>
        <p:sp>
          <p:nvSpPr>
            <p:cNvPr id="161" name="Google Shape;161;p19"/>
            <p:cNvSpPr txBox="1"/>
            <p:nvPr/>
          </p:nvSpPr>
          <p:spPr>
            <a:xfrm>
              <a:off x="5414625" y="3534438"/>
              <a:ext cx="1136400" cy="225900"/>
            </a:xfrm>
            <a:prstGeom prst="rect">
              <a:avLst/>
            </a:prstGeom>
            <a:solidFill>
              <a:srgbClr val="D6F5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A4595"/>
                  </a:solidFill>
                </a:rPr>
                <a:t>Testing</a:t>
              </a:r>
              <a:endParaRPr sz="600">
                <a:solidFill>
                  <a:srgbClr val="0A4595"/>
                </a:solidFill>
              </a:endParaRPr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5906075" y="3894463"/>
              <a:ext cx="1136400" cy="225900"/>
            </a:xfrm>
            <a:prstGeom prst="rect">
              <a:avLst/>
            </a:prstGeom>
            <a:solidFill>
              <a:srgbClr val="D6F5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A4595"/>
                  </a:solidFill>
                </a:rPr>
                <a:t>Deployment</a:t>
              </a:r>
              <a:endParaRPr sz="600">
                <a:solidFill>
                  <a:srgbClr val="0A4595"/>
                </a:solidFill>
              </a:endParaRPr>
            </a:p>
          </p:txBody>
        </p:sp>
        <p:sp>
          <p:nvSpPr>
            <p:cNvPr id="163" name="Google Shape;163;p19"/>
            <p:cNvSpPr txBox="1"/>
            <p:nvPr/>
          </p:nvSpPr>
          <p:spPr>
            <a:xfrm>
              <a:off x="6328050" y="4202700"/>
              <a:ext cx="1136400" cy="225900"/>
            </a:xfrm>
            <a:prstGeom prst="rect">
              <a:avLst/>
            </a:prstGeom>
            <a:solidFill>
              <a:srgbClr val="D6F5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A4595"/>
                  </a:solidFill>
                </a:rPr>
                <a:t>Maintenance</a:t>
              </a:r>
              <a:endParaRPr sz="600">
                <a:solidFill>
                  <a:srgbClr val="0A4595"/>
                </a:solidFill>
              </a:endParaRPr>
            </a:p>
          </p:txBody>
        </p:sp>
      </p:grpSp>
      <p:pic>
        <p:nvPicPr>
          <p:cNvPr id="164" name="Google Shape;16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9350" y="918325"/>
            <a:ext cx="2210125" cy="22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1698650" y="2597225"/>
            <a:ext cx="57468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➔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Decouple the scientific innovation timeline from the release timeline.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➔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Bring Development and Operations closer together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➔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Upgrades are composed of what is </a:t>
            </a:r>
            <a:r>
              <a:rPr i="1" lang="en" sz="1600">
                <a:latin typeface="Calibri"/>
                <a:ea typeface="Calibri"/>
                <a:cs typeface="Calibri"/>
                <a:sym typeface="Calibri"/>
              </a:rPr>
              <a:t>ready now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, packaged, tested, and implemented over the course of months.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➔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Reduces implementation risks, delivers science (value) more quickly, yielding better mission results.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1708675" y="2234525"/>
            <a:ext cx="5746800" cy="3627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 Agile Approach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 b="0" l="55369" r="0" t="13666"/>
          <a:stretch/>
        </p:blipFill>
        <p:spPr>
          <a:xfrm>
            <a:off x="2089675" y="401638"/>
            <a:ext cx="1768800" cy="171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 b="0" l="55369" r="0" t="13666"/>
          <a:stretch/>
        </p:blipFill>
        <p:spPr>
          <a:xfrm>
            <a:off x="3729150" y="404949"/>
            <a:ext cx="1768800" cy="17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3">
            <a:alphaModFix/>
          </a:blip>
          <a:srcRect b="0" l="55369" r="0" t="13666"/>
          <a:stretch/>
        </p:blipFill>
        <p:spPr>
          <a:xfrm>
            <a:off x="5329350" y="404949"/>
            <a:ext cx="1768800" cy="17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/>
        </p:nvSpPr>
        <p:spPr>
          <a:xfrm>
            <a:off x="1772200" y="1821650"/>
            <a:ext cx="58605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Supplemental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311700" y="2706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the Foundation: Invest in Tools &amp; Culture </a:t>
            </a: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3684775" y="1343850"/>
            <a:ext cx="5341200" cy="27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 tools; e.g. Jira, Confluence for tracking work in sprints, Kanban, Scrum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Enterprise GitLab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CI/CD tools e.g. GitLab CI for testing and deploying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 Continuous Scalability and Optimization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Dedicated “DevOps” team responsible for managing, maintaining, and improving the toolchain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205250" y="1343850"/>
            <a:ext cx="35784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“Project Deadlines” to “Continuous Flow”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Version Source Control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“Ready and deployable code”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and Observability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 ToolChain as a Product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205250" y="3828900"/>
            <a:ext cx="87348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 in Talent and Technology: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Talent without the right tools will be frustrated, and tools without skilled talent will go unused.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sign-3">
  <a:themeElements>
    <a:clrScheme name="Simple Light">
      <a:dk1>
        <a:srgbClr val="000000"/>
      </a:dk1>
      <a:lt1>
        <a:srgbClr val="FFFFFF"/>
      </a:lt1>
      <a:dk2>
        <a:srgbClr val="323C46"/>
      </a:dk2>
      <a:lt2>
        <a:srgbClr val="CBCFD1"/>
      </a:lt2>
      <a:accent1>
        <a:srgbClr val="003087"/>
      </a:accent1>
      <a:accent2>
        <a:srgbClr val="0085CA"/>
      </a:accent2>
      <a:accent3>
        <a:srgbClr val="001743"/>
      </a:accent3>
      <a:accent4>
        <a:srgbClr val="B71400"/>
      </a:accent4>
      <a:accent5>
        <a:srgbClr val="FF8400"/>
      </a:accent5>
      <a:accent6>
        <a:srgbClr val="EDD90B"/>
      </a:accent6>
      <a:hlink>
        <a:srgbClr val="0030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