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5" r:id="rId4"/>
    <p:sldMasterId id="2147483706" r:id="rId5"/>
    <p:sldMasterId id="214748370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Roboto Slab"/>
      <p:regular r:id="rId29"/>
      <p:bold r:id="rId30"/>
    </p:embeddedFont>
    <p:embeddedFont>
      <p:font typeface="Roboto"/>
      <p:regular r:id="rId31"/>
      <p:bold r:id="rId32"/>
      <p:italic r:id="rId33"/>
      <p:boldItalic r:id="rId34"/>
    </p:embeddedFont>
    <p:embeddedFont>
      <p:font typeface="Libre Franklin"/>
      <p:regular r:id="rId35"/>
      <p:bold r:id="rId36"/>
      <p:italic r:id="rId37"/>
      <p:boldItalic r:id="rId38"/>
    </p:embeddedFont>
    <p:embeddedFont>
      <p:font typeface="Nunito"/>
      <p:regular r:id="rId39"/>
      <p:bold r:id="rId40"/>
      <p:italic r:id="rId41"/>
      <p:boldItalic r:id="rId42"/>
    </p:embeddedFont>
    <p:embeddedFont>
      <p:font typeface="Arial Narrow"/>
      <p:regular r:id="rId43"/>
      <p:bold r:id="rId44"/>
      <p:italic r:id="rId45"/>
      <p:boldItalic r:id="rId46"/>
    </p:embeddedFont>
    <p:embeddedFont>
      <p:font typeface="Maven Pro"/>
      <p:regular r:id="rId47"/>
      <p:bold r:id="rId48"/>
    </p:embeddedFont>
    <p:embeddedFont>
      <p:font typeface="Roboto Condensed"/>
      <p:regular r:id="rId49"/>
      <p:bold r:id="rId50"/>
      <p:italic r:id="rId51"/>
      <p:boldItalic r:id="rId52"/>
    </p:embeddedFont>
    <p:embeddedFont>
      <p:font typeface="Roboto Condensed Medium"/>
      <p:regular r:id="rId53"/>
      <p:bold r:id="rId54"/>
      <p:italic r:id="rId55"/>
      <p:boldItalic r:id="rId56"/>
    </p:embeddedFont>
    <p:embeddedFont>
      <p:font typeface="Nunito Medium"/>
      <p:regular r:id="rId57"/>
      <p:bold r:id="rId58"/>
      <p:italic r:id="rId59"/>
      <p:boldItalic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bold.fntdata"/><Relationship Id="rId42" Type="http://schemas.openxmlformats.org/officeDocument/2006/relationships/font" Target="fonts/Nunito-boldItalic.fntdata"/><Relationship Id="rId41" Type="http://schemas.openxmlformats.org/officeDocument/2006/relationships/font" Target="fonts/Nunito-italic.fntdata"/><Relationship Id="rId44" Type="http://schemas.openxmlformats.org/officeDocument/2006/relationships/font" Target="fonts/ArialNarrow-bold.fntdata"/><Relationship Id="rId43" Type="http://schemas.openxmlformats.org/officeDocument/2006/relationships/font" Target="fonts/ArialNarrow-regular.fntdata"/><Relationship Id="rId46" Type="http://schemas.openxmlformats.org/officeDocument/2006/relationships/font" Target="fonts/ArialNarrow-boldItalic.fntdata"/><Relationship Id="rId45" Type="http://schemas.openxmlformats.org/officeDocument/2006/relationships/font" Target="fonts/ArialNarrow-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avenPro-bold.fntdata"/><Relationship Id="rId47" Type="http://schemas.openxmlformats.org/officeDocument/2006/relationships/font" Target="fonts/MavenPro-regular.fntdata"/><Relationship Id="rId49" Type="http://schemas.openxmlformats.org/officeDocument/2006/relationships/font" Target="fonts/RobotoCondensed-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regular.fntdata"/><Relationship Id="rId30" Type="http://schemas.openxmlformats.org/officeDocument/2006/relationships/font" Target="fonts/RobotoSlab-bold.fntdata"/><Relationship Id="rId33" Type="http://schemas.openxmlformats.org/officeDocument/2006/relationships/font" Target="fonts/Roboto-italic.fntdata"/><Relationship Id="rId32" Type="http://schemas.openxmlformats.org/officeDocument/2006/relationships/font" Target="fonts/Roboto-bold.fntdata"/><Relationship Id="rId35" Type="http://schemas.openxmlformats.org/officeDocument/2006/relationships/font" Target="fonts/LibreFranklin-regular.fntdata"/><Relationship Id="rId34" Type="http://schemas.openxmlformats.org/officeDocument/2006/relationships/font" Target="fonts/Roboto-boldItalic.fntdata"/><Relationship Id="rId37" Type="http://schemas.openxmlformats.org/officeDocument/2006/relationships/font" Target="fonts/LibreFranklin-italic.fntdata"/><Relationship Id="rId36" Type="http://schemas.openxmlformats.org/officeDocument/2006/relationships/font" Target="fonts/LibreFranklin-bold.fntdata"/><Relationship Id="rId39" Type="http://schemas.openxmlformats.org/officeDocument/2006/relationships/font" Target="fonts/Nunito-regular.fntdata"/><Relationship Id="rId38" Type="http://schemas.openxmlformats.org/officeDocument/2006/relationships/font" Target="fonts/LibreFranklin-boldItalic.fntdata"/><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3.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NunitoMedium-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font" Target="fonts/RobotoSlab-regular.fntdata"/><Relationship Id="rId51" Type="http://schemas.openxmlformats.org/officeDocument/2006/relationships/font" Target="fonts/RobotoCondensed-italic.fntdata"/><Relationship Id="rId50" Type="http://schemas.openxmlformats.org/officeDocument/2006/relationships/font" Target="fonts/RobotoCondensed-bold.fntdata"/><Relationship Id="rId53" Type="http://schemas.openxmlformats.org/officeDocument/2006/relationships/font" Target="fonts/RobotoCondensedMedium-regular.fntdata"/><Relationship Id="rId52" Type="http://schemas.openxmlformats.org/officeDocument/2006/relationships/font" Target="fonts/RobotoCondensed-boldItalic.fntdata"/><Relationship Id="rId11" Type="http://schemas.openxmlformats.org/officeDocument/2006/relationships/slide" Target="slides/slide4.xml"/><Relationship Id="rId55" Type="http://schemas.openxmlformats.org/officeDocument/2006/relationships/font" Target="fonts/RobotoCondensedMedium-italic.fntdata"/><Relationship Id="rId10" Type="http://schemas.openxmlformats.org/officeDocument/2006/relationships/slide" Target="slides/slide3.xml"/><Relationship Id="rId54" Type="http://schemas.openxmlformats.org/officeDocument/2006/relationships/font" Target="fonts/RobotoCondensedMedium-bold.fntdata"/><Relationship Id="rId13" Type="http://schemas.openxmlformats.org/officeDocument/2006/relationships/slide" Target="slides/slide6.xml"/><Relationship Id="rId57" Type="http://schemas.openxmlformats.org/officeDocument/2006/relationships/font" Target="fonts/NunitoMedium-regular.fntdata"/><Relationship Id="rId12" Type="http://schemas.openxmlformats.org/officeDocument/2006/relationships/slide" Target="slides/slide5.xml"/><Relationship Id="rId56" Type="http://schemas.openxmlformats.org/officeDocument/2006/relationships/font" Target="fonts/RobotoCondensedMedium-boldItalic.fntdata"/><Relationship Id="rId15" Type="http://schemas.openxmlformats.org/officeDocument/2006/relationships/slide" Target="slides/slide8.xml"/><Relationship Id="rId59" Type="http://schemas.openxmlformats.org/officeDocument/2006/relationships/font" Target="fonts/NunitoMedium-italic.fntdata"/><Relationship Id="rId14" Type="http://schemas.openxmlformats.org/officeDocument/2006/relationships/slide" Target="slides/slide7.xml"/><Relationship Id="rId58" Type="http://schemas.openxmlformats.org/officeDocument/2006/relationships/font" Target="fonts/NunitoMedium-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stbeds.noaa.gov/"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45624b8b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g345624b8b9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858a92a024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858a92a024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858a92a024_0_7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3858a92a024_0_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858a92a024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858a92a024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65446f43cb_1_577:notes"/>
          <p:cNvSpPr txBox="1"/>
          <p:nvPr>
            <p:ph idx="1" type="body"/>
          </p:nvPr>
        </p:nvSpPr>
        <p:spPr>
          <a:xfrm>
            <a:off x="685800" y="4648200"/>
            <a:ext cx="54864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2"/>
                </a:solidFill>
                <a:latin typeface="Libre Franklin"/>
                <a:ea typeface="Libre Franklin"/>
                <a:cs typeface="Libre Franklin"/>
                <a:sym typeface="Libre Franklin"/>
              </a:rPr>
              <a:t>Role in Advancing Hazards Forecasting for Decision Support</a:t>
            </a:r>
            <a:endParaRPr sz="900">
              <a:solidFill>
                <a:schemeClr val="dk2"/>
              </a:solidFill>
              <a:latin typeface="Libre Franklin"/>
              <a:ea typeface="Libre Franklin"/>
              <a:cs typeface="Libre Franklin"/>
              <a:sym typeface="Libre Franklin"/>
            </a:endParaRPr>
          </a:p>
          <a:p>
            <a:pPr indent="0" lvl="0" marL="0" rtl="0" algn="l">
              <a:spcBef>
                <a:spcPts val="0"/>
              </a:spcBef>
              <a:spcAft>
                <a:spcPts val="0"/>
              </a:spcAft>
              <a:buClr>
                <a:schemeClr val="dk1"/>
              </a:buClr>
              <a:buSzPts val="1100"/>
              <a:buFont typeface="Arial"/>
              <a:buNone/>
            </a:pPr>
            <a:r>
              <a:rPr lang="en" sz="900">
                <a:solidFill>
                  <a:schemeClr val="dk2"/>
                </a:solidFill>
                <a:latin typeface="Libre Franklin"/>
                <a:ea typeface="Libre Franklin"/>
                <a:cs typeface="Libre Franklin"/>
                <a:sym typeface="Libre Franklin"/>
              </a:rPr>
              <a:t>Hazards work across TBPGs </a:t>
            </a:r>
            <a:endParaRPr sz="900">
              <a:solidFill>
                <a:schemeClr val="dk2"/>
              </a:solidFill>
              <a:latin typeface="Libre Franklin"/>
              <a:ea typeface="Libre Franklin"/>
              <a:cs typeface="Libre Franklin"/>
              <a:sym typeface="Libre Franklin"/>
            </a:endParaRPr>
          </a:p>
          <a:p>
            <a:pPr indent="0" lvl="0" marL="0" rtl="0" algn="l">
              <a:spcBef>
                <a:spcPts val="0"/>
              </a:spcBef>
              <a:spcAft>
                <a:spcPts val="0"/>
              </a:spcAft>
              <a:buClr>
                <a:schemeClr val="dk1"/>
              </a:buClr>
              <a:buSzPts val="1100"/>
              <a:buFont typeface="Arial"/>
              <a:buNone/>
            </a:pPr>
            <a:r>
              <a:rPr lang="en" sz="900">
                <a:solidFill>
                  <a:schemeClr val="dk2"/>
                </a:solidFill>
                <a:latin typeface="Libre Franklin"/>
                <a:ea typeface="Libre Franklin"/>
                <a:cs typeface="Libre Franklin"/>
                <a:sym typeface="Libre Franklin"/>
              </a:rPr>
              <a:t>examples</a:t>
            </a:r>
            <a:endParaRPr sz="900">
              <a:solidFill>
                <a:schemeClr val="dk2"/>
              </a:solidFill>
              <a:latin typeface="Libre Franklin"/>
              <a:ea typeface="Libre Franklin"/>
              <a:cs typeface="Libre Franklin"/>
              <a:sym typeface="Libre Franklin"/>
            </a:endParaRPr>
          </a:p>
          <a:p>
            <a:pPr indent="0" lvl="0" marL="0" rtl="0" algn="l">
              <a:spcBef>
                <a:spcPts val="0"/>
              </a:spcBef>
              <a:spcAft>
                <a:spcPts val="0"/>
              </a:spcAft>
              <a:buClr>
                <a:schemeClr val="dk1"/>
              </a:buClr>
              <a:buSzPts val="1100"/>
              <a:buFont typeface="Arial"/>
              <a:buNone/>
            </a:pPr>
            <a:r>
              <a:rPr lang="en" sz="900">
                <a:solidFill>
                  <a:schemeClr val="dk2"/>
                </a:solidFill>
                <a:latin typeface="Libre Franklin"/>
                <a:ea typeface="Libre Franklin"/>
                <a:cs typeface="Libre Franklin"/>
                <a:sym typeface="Libre Franklin"/>
              </a:rPr>
              <a:t>WSSI - winter program kastman</a:t>
            </a:r>
            <a:endParaRPr sz="900">
              <a:solidFill>
                <a:schemeClr val="dk2"/>
              </a:solidFill>
              <a:latin typeface="Libre Franklin"/>
              <a:ea typeface="Libre Franklin"/>
              <a:cs typeface="Libre Franklin"/>
              <a:sym typeface="Libre Franklin"/>
            </a:endParaRPr>
          </a:p>
          <a:p>
            <a:pPr indent="0" lvl="0" marL="0" rtl="0" algn="l">
              <a:spcBef>
                <a:spcPts val="0"/>
              </a:spcBef>
              <a:spcAft>
                <a:spcPts val="0"/>
              </a:spcAft>
              <a:buClr>
                <a:schemeClr val="dk1"/>
              </a:buClr>
              <a:buSzPts val="1100"/>
              <a:buFont typeface="Arial"/>
              <a:buNone/>
            </a:pPr>
            <a:r>
              <a:rPr lang="en" sz="900">
                <a:solidFill>
                  <a:schemeClr val="dk2"/>
                </a:solidFill>
                <a:latin typeface="Libre Franklin"/>
                <a:ea typeface="Libre Franklin"/>
                <a:cs typeface="Libre Franklin"/>
                <a:sym typeface="Libre Franklin"/>
              </a:rPr>
              <a:t>Probabilistic Hazards HI?? see PHI talk  </a:t>
            </a:r>
            <a:endParaRPr sz="900">
              <a:solidFill>
                <a:schemeClr val="dk2"/>
              </a:solidFill>
              <a:latin typeface="Libre Franklin"/>
              <a:ea typeface="Libre Franklin"/>
              <a:cs typeface="Libre Franklin"/>
              <a:sym typeface="Libre Franklin"/>
            </a:endParaRPr>
          </a:p>
          <a:p>
            <a:pPr indent="0" lvl="0" marL="0" rtl="0" algn="l">
              <a:spcBef>
                <a:spcPts val="0"/>
              </a:spcBef>
              <a:spcAft>
                <a:spcPts val="0"/>
              </a:spcAft>
              <a:buClr>
                <a:schemeClr val="dk1"/>
              </a:buClr>
              <a:buSzPts val="1100"/>
              <a:buFont typeface="Arial"/>
              <a:buNone/>
            </a:pPr>
            <a:r>
              <a:t/>
            </a:r>
            <a:endParaRPr sz="900">
              <a:solidFill>
                <a:schemeClr val="dk2"/>
              </a:solidFill>
              <a:latin typeface="Libre Franklin"/>
              <a:ea typeface="Libre Franklin"/>
              <a:cs typeface="Libre Franklin"/>
              <a:sym typeface="Libre Franklin"/>
            </a:endParaRPr>
          </a:p>
          <a:p>
            <a:pPr indent="0" lvl="0" marL="0" rtl="0" algn="l">
              <a:spcBef>
                <a:spcPts val="0"/>
              </a:spcBef>
              <a:spcAft>
                <a:spcPts val="0"/>
              </a:spcAft>
              <a:buNone/>
            </a:pPr>
            <a:r>
              <a:t/>
            </a:r>
            <a:endParaRPr sz="900">
              <a:solidFill>
                <a:schemeClr val="dk2"/>
              </a:solidFill>
              <a:latin typeface="Libre Franklin"/>
              <a:ea typeface="Libre Franklin"/>
              <a:cs typeface="Libre Franklin"/>
              <a:sym typeface="Libre Franklin"/>
            </a:endParaRPr>
          </a:p>
          <a:p>
            <a:pPr indent="0" lvl="0" marL="0" rtl="0" algn="l">
              <a:lnSpc>
                <a:spcPct val="100000"/>
              </a:lnSpc>
              <a:spcBef>
                <a:spcPts val="0"/>
              </a:spcBef>
              <a:spcAft>
                <a:spcPts val="0"/>
              </a:spcAft>
              <a:buSzPts val="1100"/>
              <a:buNone/>
            </a:pPr>
            <a:r>
              <a:t/>
            </a:r>
            <a:endParaRPr sz="1000"/>
          </a:p>
        </p:txBody>
      </p:sp>
      <p:sp>
        <p:nvSpPr>
          <p:cNvPr id="636" name="Google Shape;636;g365446f43cb_1_577:notes"/>
          <p:cNvSpPr/>
          <p:nvPr>
            <p:ph idx="2" type="sldImg"/>
          </p:nvPr>
        </p:nvSpPr>
        <p:spPr>
          <a:xfrm>
            <a:off x="-228600" y="381000"/>
            <a:ext cx="7315200" cy="4114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65446f43cb_1_5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6" name="Google Shape;646;g365446f43cb_1_5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40"/>
              </a:spcBef>
              <a:spcAft>
                <a:spcPts val="0"/>
              </a:spcAft>
              <a:buSzPts val="1100"/>
              <a:buNone/>
            </a:pPr>
            <a:r>
              <a:rPr lang="en"/>
              <a:t>After slide from Readiness Levels workshop, May 2020, presentation by Dr. Gary Matlock; graphic from that presentation</a:t>
            </a:r>
            <a:endParaRPr/>
          </a:p>
          <a:p>
            <a:pPr indent="0" lvl="0" marL="0" rtl="0" algn="l">
              <a:lnSpc>
                <a:spcPct val="100000"/>
              </a:lnSpc>
              <a:spcBef>
                <a:spcPts val="1000"/>
              </a:spcBef>
              <a:spcAft>
                <a:spcPts val="0"/>
              </a:spcAft>
              <a:buSzPts val="1100"/>
              <a:buNone/>
            </a:pPr>
            <a:r>
              <a:rPr lang="en"/>
              <a:t>NOAA’s mission: science, service, and stewardship </a:t>
            </a:r>
            <a:endParaRPr/>
          </a:p>
          <a:p>
            <a:pPr indent="0" lvl="0" marL="0" rtl="0" algn="l">
              <a:lnSpc>
                <a:spcPct val="100000"/>
              </a:lnSpc>
              <a:spcBef>
                <a:spcPts val="1000"/>
              </a:spcBef>
              <a:spcAft>
                <a:spcPts val="0"/>
              </a:spcAft>
              <a:buClr>
                <a:schemeClr val="dk1"/>
              </a:buClr>
              <a:buSzPts val="1100"/>
              <a:buFont typeface="Arial"/>
              <a:buNone/>
            </a:pPr>
            <a:r>
              <a:rPr lang="en"/>
              <a:t>1. To understand and predict changes in climate, weather, oceans and coasts</a:t>
            </a:r>
            <a:endParaRPr/>
          </a:p>
          <a:p>
            <a:pPr indent="0" lvl="0" marL="0" rtl="0" algn="l">
              <a:lnSpc>
                <a:spcPct val="100000"/>
              </a:lnSpc>
              <a:spcBef>
                <a:spcPts val="1000"/>
              </a:spcBef>
              <a:spcAft>
                <a:spcPts val="0"/>
              </a:spcAft>
              <a:buClr>
                <a:schemeClr val="dk1"/>
              </a:buClr>
              <a:buSzPts val="1100"/>
              <a:buFont typeface="Arial"/>
              <a:buNone/>
            </a:pPr>
            <a:r>
              <a:rPr lang="en"/>
              <a:t>2. To share that knowledge and information with others</a:t>
            </a:r>
            <a:endParaRPr/>
          </a:p>
          <a:p>
            <a:pPr indent="0" lvl="0" marL="0" rtl="0" algn="l">
              <a:lnSpc>
                <a:spcPct val="100000"/>
              </a:lnSpc>
              <a:spcBef>
                <a:spcPts val="1000"/>
              </a:spcBef>
              <a:spcAft>
                <a:spcPts val="0"/>
              </a:spcAft>
              <a:buClr>
                <a:schemeClr val="dk1"/>
              </a:buClr>
              <a:buSzPts val="1100"/>
              <a:buFont typeface="Arial"/>
              <a:buNone/>
            </a:pPr>
            <a:r>
              <a:rPr lang="en"/>
              <a:t>3. To conserve and manage coastal and marine ecosystems</a:t>
            </a:r>
            <a:endParaRPr/>
          </a:p>
          <a:p>
            <a:pPr indent="0" lvl="0" marL="0" rtl="0" algn="l">
              <a:lnSpc>
                <a:spcPct val="100000"/>
              </a:lnSpc>
              <a:spcBef>
                <a:spcPts val="1000"/>
              </a:spcBef>
              <a:spcAft>
                <a:spcPts val="0"/>
              </a:spcAft>
              <a:buClr>
                <a:schemeClr val="dk1"/>
              </a:buClr>
              <a:buSzPts val="1100"/>
              <a:buFont typeface="Arial"/>
              <a:buNone/>
            </a:pPr>
            <a:r>
              <a:t/>
            </a:r>
            <a:endParaRPr/>
          </a:p>
          <a:p>
            <a:pPr indent="0" lvl="0" marL="0" rtl="0" algn="l">
              <a:lnSpc>
                <a:spcPct val="100000"/>
              </a:lnSpc>
              <a:spcBef>
                <a:spcPts val="1000"/>
              </a:spcBef>
              <a:spcAft>
                <a:spcPts val="100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65446f43cb_1_59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365446f43cb_1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verification, in particular, how do model innovations influence </a:t>
            </a:r>
            <a:endParaRPr/>
          </a:p>
          <a:p>
            <a:pPr indent="0" lvl="0" marL="0" rtl="0" algn="l">
              <a:spcBef>
                <a:spcPts val="0"/>
              </a:spcBef>
              <a:spcAft>
                <a:spcPts val="0"/>
              </a:spcAft>
              <a:buClr>
                <a:schemeClr val="dk1"/>
              </a:buClr>
              <a:buSzPts val="1100"/>
              <a:buFont typeface="Arial"/>
              <a:buNone/>
            </a:pPr>
            <a:r>
              <a:rPr lang="en"/>
              <a:t>specifics, see notes: https://docs.google.com/document/d/1xCup_TGgBkKgW5sylvQscpNkQ8Zr_kornS3GBv--q2U/edit</a:t>
            </a:r>
            <a:endParaRPr/>
          </a:p>
          <a:p>
            <a:pPr indent="0" lvl="0" marL="0" rtl="0" algn="l">
              <a:spcBef>
                <a:spcPts val="0"/>
              </a:spcBef>
              <a:spcAft>
                <a:spcPts val="0"/>
              </a:spcAft>
              <a:buClr>
                <a:schemeClr val="dk1"/>
              </a:buClr>
              <a:buSzPts val="1100"/>
              <a:buFont typeface="Arial"/>
              <a:buNone/>
            </a:pPr>
            <a:r>
              <a:rPr lang="en"/>
              <a:t>Some activities beyond “testing in a quasi-operational environment”</a:t>
            </a:r>
            <a:endParaRPr/>
          </a:p>
          <a:p>
            <a:pPr indent="0" lvl="0" marL="0" rtl="0" algn="l">
              <a:spcBef>
                <a:spcPts val="0"/>
              </a:spcBef>
              <a:spcAft>
                <a:spcPts val="0"/>
              </a:spcAft>
              <a:buClr>
                <a:schemeClr val="dk1"/>
              </a:buClr>
              <a:buSzPts val="1100"/>
              <a:buFont typeface="Arial"/>
              <a:buNone/>
            </a:pPr>
            <a:r>
              <a:rPr lang="en"/>
              <a:t>Identify new techniques, tools, models, observing systems, etc. with potential for improving forecast guidance and products</a:t>
            </a:r>
            <a:endParaRPr/>
          </a:p>
          <a:p>
            <a:pPr indent="0" lvl="0" marL="0" rtl="0" algn="l">
              <a:spcBef>
                <a:spcPts val="0"/>
              </a:spcBef>
              <a:spcAft>
                <a:spcPts val="0"/>
              </a:spcAft>
              <a:buClr>
                <a:schemeClr val="dk1"/>
              </a:buClr>
              <a:buSzPts val="1100"/>
              <a:buFont typeface="Arial"/>
              <a:buNone/>
            </a:pPr>
            <a:r>
              <a:rPr lang="en"/>
              <a:t>Software development to prepare for testing</a:t>
            </a:r>
            <a:endParaRPr/>
          </a:p>
          <a:p>
            <a:pPr indent="0" lvl="0" marL="0" rtl="0" algn="l">
              <a:spcBef>
                <a:spcPts val="0"/>
              </a:spcBef>
              <a:spcAft>
                <a:spcPts val="0"/>
              </a:spcAft>
              <a:buClr>
                <a:schemeClr val="dk1"/>
              </a:buClr>
              <a:buSzPts val="1100"/>
              <a:buFont typeface="Arial"/>
              <a:buNone/>
            </a:pPr>
            <a:r>
              <a:rPr lang="en"/>
              <a:t>Prepare documentation, assist with training </a:t>
            </a:r>
            <a:endParaRPr/>
          </a:p>
          <a:p>
            <a:pPr indent="0" lvl="0" marL="0" rtl="0" algn="l">
              <a:spcBef>
                <a:spcPts val="0"/>
              </a:spcBef>
              <a:spcAft>
                <a:spcPts val="0"/>
              </a:spcAft>
              <a:buClr>
                <a:schemeClr val="dk1"/>
              </a:buClr>
              <a:buSzPts val="1100"/>
              <a:buFont typeface="Arial"/>
              <a:buNone/>
            </a:pPr>
            <a:r>
              <a:rPr lang="en"/>
              <a:t>Engage other TBPGs, EMC, NCEP Central Ops, NOS OCS &amp; COOPS and others as needed for the path for  transition to occur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…and their NOAA and external collaborators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65446f43cb_1_6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365446f43cb_1_6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u="sng">
                <a:solidFill>
                  <a:schemeClr val="hlink"/>
                </a:solidFill>
                <a:hlinkClick r:id="rId2"/>
              </a:rPr>
              <a:t>https://www.testbeds.noaa.gov/</a:t>
            </a:r>
            <a:r>
              <a:rPr lang="en"/>
              <a:t>  ; develops new Collaborative Forecast Processes</a:t>
            </a:r>
            <a:r>
              <a:rPr lang="en" sz="1000">
                <a:latin typeface="Roboto Slab"/>
                <a:ea typeface="Roboto Slab"/>
                <a:cs typeface="Roboto Slab"/>
                <a:sym typeface="Roboto Slab"/>
              </a:rPr>
              <a:t>Many have or developing social science components</a:t>
            </a:r>
            <a:r>
              <a:rPr lang="en" sz="1800">
                <a:latin typeface="Roboto Slab"/>
                <a:ea typeface="Roboto Slab"/>
                <a:cs typeface="Roboto Slab"/>
                <a:sym typeface="Roboto Slab"/>
              </a:rPr>
              <a:t> </a:t>
            </a:r>
            <a:r>
              <a:rPr lang="en"/>
              <a:t>Most conduct experiments to test </a:t>
            </a:r>
            <a:endParaRPr/>
          </a:p>
          <a:p>
            <a:pPr indent="0" lvl="0" marL="0" rtl="0" algn="l">
              <a:lnSpc>
                <a:spcPct val="100000"/>
              </a:lnSpc>
              <a:spcBef>
                <a:spcPts val="0"/>
              </a:spcBef>
              <a:spcAft>
                <a:spcPts val="0"/>
              </a:spcAft>
              <a:buSzPts val="1400"/>
              <a:buNone/>
            </a:pPr>
            <a:r>
              <a:rPr lang="en"/>
              <a:t>HMT Winter Weather and Flash Flood &amp; Intense Rainfall Expts</a:t>
            </a:r>
            <a:endParaRPr/>
          </a:p>
          <a:p>
            <a:pPr indent="0" lvl="0" marL="0" rtl="0" algn="l">
              <a:lnSpc>
                <a:spcPct val="100000"/>
              </a:lnSpc>
              <a:spcBef>
                <a:spcPts val="0"/>
              </a:spcBef>
              <a:spcAft>
                <a:spcPts val="0"/>
              </a:spcAft>
              <a:buSzPts val="1400"/>
              <a:buNone/>
            </a:pPr>
            <a:r>
              <a:rPr lang="en"/>
              <a:t>others:  Arctic TB &amp; PG &gt; NWS Alaska Region </a:t>
            </a:r>
            <a:endParaRPr/>
          </a:p>
          <a:p>
            <a:pPr indent="0" lvl="0" marL="0" rtl="0" algn="l">
              <a:lnSpc>
                <a:spcPct val="100000"/>
              </a:lnSpc>
              <a:spcBef>
                <a:spcPts val="0"/>
              </a:spcBef>
              <a:spcAft>
                <a:spcPts val="0"/>
              </a:spcAft>
              <a:buSzPts val="1400"/>
              <a:buNone/>
            </a:pPr>
            <a:r>
              <a:rPr lang="en"/>
              <a:t>Coastal &amp; Ocean Modeling TB &gt; NOS coastal forecasting </a:t>
            </a:r>
            <a:endParaRPr/>
          </a:p>
          <a:p>
            <a:pPr indent="0" lvl="0" marL="0" rtl="0" algn="l">
              <a:lnSpc>
                <a:spcPct val="100000"/>
              </a:lnSpc>
              <a:spcBef>
                <a:spcPts val="0"/>
              </a:spcBef>
              <a:spcAft>
                <a:spcPts val="0"/>
              </a:spcAft>
              <a:buSzPts val="1400"/>
              <a:buNone/>
            </a:pPr>
            <a:r>
              <a:rPr lang="en"/>
              <a:t>Operations Proving Ground &gt; WFO’s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64" name="Google Shape;664;g365446f43cb_1_6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65446f43cb_1_6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365446f43cb_1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Kodi Berry for these findings on benefits; and to Wallace Hoggsett for the photo of HOT</a:t>
            </a:r>
            <a:endParaRPr/>
          </a:p>
          <a:p>
            <a:pPr indent="0" lvl="0" marL="0" rtl="0" algn="l">
              <a:spcBef>
                <a:spcPts val="0"/>
              </a:spcBef>
              <a:spcAft>
                <a:spcPts val="0"/>
              </a:spcAft>
              <a:buClr>
                <a:schemeClr val="dk1"/>
              </a:buClr>
              <a:buSzPts val="1100"/>
              <a:buFont typeface="Arial"/>
              <a:buNone/>
            </a:pPr>
            <a:r>
              <a:rPr lang="en"/>
              <a:t>Some findings of HWT on benefits of bringing end users in (from Kodi Berry, HWT)</a:t>
            </a:r>
            <a:endParaRPr/>
          </a:p>
          <a:p>
            <a:pPr indent="0" lvl="0" marL="0" rtl="0" algn="l">
              <a:spcBef>
                <a:spcPts val="0"/>
              </a:spcBef>
              <a:spcAft>
                <a:spcPts val="0"/>
              </a:spcAft>
              <a:buClr>
                <a:schemeClr val="dk1"/>
              </a:buClr>
              <a:buSzPts val="1100"/>
              <a:buFont typeface="Arial"/>
              <a:buNone/>
            </a:pPr>
            <a:r>
              <a:rPr lang="en"/>
              <a:t>Realism in testing helps identify, address, &amp; mitigate factors that create the “valley of death” in transitioning R2O (Karstens et al. 2018)</a:t>
            </a:r>
            <a:endParaRPr/>
          </a:p>
          <a:p>
            <a:pPr indent="0" lvl="0" marL="0" rtl="0" algn="l">
              <a:spcBef>
                <a:spcPts val="0"/>
              </a:spcBef>
              <a:spcAft>
                <a:spcPts val="0"/>
              </a:spcAft>
              <a:buClr>
                <a:schemeClr val="dk1"/>
              </a:buClr>
              <a:buSzPts val="1100"/>
              <a:buFont typeface="Arial"/>
              <a:buNone/>
            </a:pPr>
            <a:r>
              <a:rPr lang="en"/>
              <a:t>Interaction between NWS forecasters and end users enables the generation of useful, usable, and understandable information (Karstens et al. 2018)</a:t>
            </a:r>
            <a:endParaRPr/>
          </a:p>
          <a:p>
            <a:pPr indent="0" lvl="0" marL="0" rtl="0" algn="l">
              <a:spcBef>
                <a:spcPts val="0"/>
              </a:spcBef>
              <a:spcAft>
                <a:spcPts val="0"/>
              </a:spcAft>
              <a:buNone/>
            </a:pPr>
            <a:r>
              <a:rPr lang="en"/>
              <a:t>End-user engagement to the level of co-production results in a parallel increase in the use of products developed in those projects (Nygren et al. 2018)</a:t>
            </a:r>
            <a:endParaRPr/>
          </a:p>
        </p:txBody>
      </p:sp>
      <p:sp>
        <p:nvSpPr>
          <p:cNvPr id="674" name="Google Shape;674;g365446f43cb_1_61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65446f43cb_1_61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365446f43cb_1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draft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Coastal and Ocean Modeling TB (COMT)</a:t>
            </a:r>
            <a:endParaRPr/>
          </a:p>
          <a:p>
            <a:pPr indent="0" lvl="0" marL="0" rtl="0" algn="l">
              <a:spcBef>
                <a:spcPts val="0"/>
              </a:spcBef>
              <a:spcAft>
                <a:spcPts val="0"/>
              </a:spcAft>
              <a:buNone/>
            </a:pPr>
            <a:r>
              <a:rPr lang="en"/>
              <a:t>Developmental Testbed Center (DTC)</a:t>
            </a:r>
            <a:endParaRPr/>
          </a:p>
          <a:p>
            <a:pPr indent="0" lvl="0" marL="0" rtl="0" algn="l">
              <a:spcBef>
                <a:spcPts val="0"/>
              </a:spcBef>
              <a:spcAft>
                <a:spcPts val="0"/>
              </a:spcAft>
              <a:buNone/>
            </a:pPr>
            <a:r>
              <a:rPr lang="en"/>
              <a:t>Satellite Proving Ground (SPG)</a:t>
            </a:r>
            <a:endParaRPr/>
          </a:p>
          <a:p>
            <a:pPr indent="0" lvl="0" marL="0" rtl="0" algn="l">
              <a:spcBef>
                <a:spcPts val="0"/>
              </a:spcBef>
              <a:spcAft>
                <a:spcPts val="0"/>
              </a:spcAft>
              <a:buNone/>
            </a:pPr>
            <a:r>
              <a:rPr lang="en"/>
              <a:t>Hydrometeorological TB (HMT)</a:t>
            </a:r>
            <a:endParaRPr/>
          </a:p>
          <a:p>
            <a:pPr indent="0" lvl="0" marL="0" rtl="0" algn="l">
              <a:spcBef>
                <a:spcPts val="0"/>
              </a:spcBef>
              <a:spcAft>
                <a:spcPts val="0"/>
              </a:spcAft>
              <a:buNone/>
            </a:pPr>
            <a:r>
              <a:rPr lang="en"/>
              <a:t>Climate TB (CTB)</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their NOAA and external collaborators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65446f43cb_1_6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365446f43cb_1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365446f43cb_1_62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7cb3f82ca5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7cb3f82ca5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65446f43cb_1_6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365446f43cb_1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365446f43cb_1_628: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3858a92a024_0_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3" name="Google Shape;703;g3858a92a024_0_7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65462b07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65462b07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6532347a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6532347a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7cb3f82ca5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7cb3f82ca5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6532347a6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6532347a6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6532347a6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36532347a6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858a92a024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858a92a024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145FA6"/>
        </a:solidFill>
      </p:bgPr>
    </p:bg>
    <p:spTree>
      <p:nvGrpSpPr>
        <p:cNvPr id="9" name="Shape 9"/>
        <p:cNvGrpSpPr/>
        <p:nvPr/>
      </p:nvGrpSpPr>
      <p:grpSpPr>
        <a:xfrm>
          <a:off x="0" y="0"/>
          <a:ext cx="0" cy="0"/>
          <a:chOff x="0" y="0"/>
          <a:chExt cx="0" cy="0"/>
        </a:xfrm>
      </p:grpSpPr>
      <p:pic>
        <p:nvPicPr>
          <p:cNvPr id="10" name="Google Shape;10;p2" title="wave1.png"/>
          <p:cNvPicPr preferRelativeResize="0"/>
          <p:nvPr/>
        </p:nvPicPr>
        <p:blipFill>
          <a:blip r:embed="rId2">
            <a:alphaModFix/>
          </a:blip>
          <a:stretch>
            <a:fillRect/>
          </a:stretch>
        </p:blipFill>
        <p:spPr>
          <a:xfrm>
            <a:off x="-81637" y="-404450"/>
            <a:ext cx="9307274" cy="6980452"/>
          </a:xfrm>
          <a:prstGeom prst="rect">
            <a:avLst/>
          </a:prstGeom>
          <a:noFill/>
          <a:ln>
            <a:noFill/>
          </a:ln>
        </p:spPr>
      </p:pic>
      <p:sp>
        <p:nvSpPr>
          <p:cNvPr id="11" name="Google Shape;11;p2"/>
          <p:cNvSpPr txBox="1"/>
          <p:nvPr>
            <p:ph type="ctrTitle"/>
          </p:nvPr>
        </p:nvSpPr>
        <p:spPr>
          <a:xfrm>
            <a:off x="824000" y="1613813"/>
            <a:ext cx="42555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 name="Google Shape;12;p2"/>
          <p:cNvSpPr txBox="1"/>
          <p:nvPr>
            <p:ph idx="1" type="subTitle"/>
          </p:nvPr>
        </p:nvSpPr>
        <p:spPr>
          <a:xfrm>
            <a:off x="824000" y="3596300"/>
            <a:ext cx="4255500" cy="6954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3" name="Google Shape;13;p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4" name="Google Shape;14;p2" title="UIFCW2025_Logo_white.png"/>
          <p:cNvPicPr preferRelativeResize="0"/>
          <p:nvPr/>
        </p:nvPicPr>
        <p:blipFill>
          <a:blip r:embed="rId3">
            <a:alphaModFix/>
          </a:blip>
          <a:stretch>
            <a:fillRect/>
          </a:stretch>
        </p:blipFill>
        <p:spPr>
          <a:xfrm>
            <a:off x="6861300" y="3166714"/>
            <a:ext cx="1937475" cy="146256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145FA6"/>
        </a:solidFill>
      </p:bgPr>
    </p:bg>
    <p:spTree>
      <p:nvGrpSpPr>
        <p:cNvPr id="105" name="Shape 105"/>
        <p:cNvGrpSpPr/>
        <p:nvPr/>
      </p:nvGrpSpPr>
      <p:grpSpPr>
        <a:xfrm>
          <a:off x="0" y="0"/>
          <a:ext cx="0" cy="0"/>
          <a:chOff x="0" y="0"/>
          <a:chExt cx="0" cy="0"/>
        </a:xfrm>
      </p:grpSpPr>
      <p:grpSp>
        <p:nvGrpSpPr>
          <p:cNvPr id="106" name="Google Shape;106;p11"/>
          <p:cNvGrpSpPr/>
          <p:nvPr/>
        </p:nvGrpSpPr>
        <p:grpSpPr>
          <a:xfrm>
            <a:off x="52" y="4099200"/>
            <a:ext cx="9144036" cy="1044300"/>
            <a:chOff x="52" y="4099200"/>
            <a:chExt cx="9144036" cy="1044300"/>
          </a:xfrm>
        </p:grpSpPr>
        <p:grpSp>
          <p:nvGrpSpPr>
            <p:cNvPr id="107" name="Google Shape;107;p11"/>
            <p:cNvGrpSpPr/>
            <p:nvPr/>
          </p:nvGrpSpPr>
          <p:grpSpPr>
            <a:xfrm>
              <a:off x="52" y="4309200"/>
              <a:ext cx="231622" cy="834300"/>
              <a:chOff x="2688737" y="4301380"/>
              <a:chExt cx="231900" cy="834300"/>
            </a:xfrm>
          </p:grpSpPr>
          <p:sp>
            <p:nvSpPr>
              <p:cNvPr id="108" name="Google Shape;108;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 name="Google Shape;112;p11"/>
            <p:cNvGrpSpPr/>
            <p:nvPr/>
          </p:nvGrpSpPr>
          <p:grpSpPr>
            <a:xfrm>
              <a:off x="371406" y="4099200"/>
              <a:ext cx="231622" cy="1044300"/>
              <a:chOff x="2688737" y="4091380"/>
              <a:chExt cx="231900" cy="1044300"/>
            </a:xfrm>
          </p:grpSpPr>
          <p:sp>
            <p:nvSpPr>
              <p:cNvPr id="113" name="Google Shape;113;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11"/>
            <p:cNvGrpSpPr/>
            <p:nvPr/>
          </p:nvGrpSpPr>
          <p:grpSpPr>
            <a:xfrm>
              <a:off x="742761" y="4309200"/>
              <a:ext cx="231622" cy="834300"/>
              <a:chOff x="2688737" y="4301380"/>
              <a:chExt cx="231900" cy="834300"/>
            </a:xfrm>
          </p:grpSpPr>
          <p:sp>
            <p:nvSpPr>
              <p:cNvPr id="119" name="Google Shape;11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 name="Google Shape;123;p11"/>
            <p:cNvGrpSpPr/>
            <p:nvPr/>
          </p:nvGrpSpPr>
          <p:grpSpPr>
            <a:xfrm>
              <a:off x="1114115" y="4518900"/>
              <a:ext cx="231622" cy="624600"/>
              <a:chOff x="2688737" y="4511080"/>
              <a:chExt cx="231900" cy="624600"/>
            </a:xfrm>
          </p:grpSpPr>
          <p:sp>
            <p:nvSpPr>
              <p:cNvPr id="124" name="Google Shape;12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 name="Google Shape;127;p11"/>
            <p:cNvGrpSpPr/>
            <p:nvPr/>
          </p:nvGrpSpPr>
          <p:grpSpPr>
            <a:xfrm>
              <a:off x="1856753" y="4099200"/>
              <a:ext cx="231600" cy="1044300"/>
              <a:chOff x="1856753" y="4099200"/>
              <a:chExt cx="231600" cy="1044300"/>
            </a:xfrm>
          </p:grpSpPr>
          <p:sp>
            <p:nvSpPr>
              <p:cNvPr id="128" name="Google Shape;128;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 name="Google Shape;133;p11"/>
            <p:cNvGrpSpPr/>
            <p:nvPr/>
          </p:nvGrpSpPr>
          <p:grpSpPr>
            <a:xfrm>
              <a:off x="2228107" y="4309200"/>
              <a:ext cx="231600" cy="834300"/>
              <a:chOff x="2228107" y="4309200"/>
              <a:chExt cx="231600" cy="834300"/>
            </a:xfrm>
          </p:grpSpPr>
          <p:sp>
            <p:nvSpPr>
              <p:cNvPr id="134" name="Google Shape;134;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 name="Google Shape;138;p11"/>
            <p:cNvGrpSpPr/>
            <p:nvPr/>
          </p:nvGrpSpPr>
          <p:grpSpPr>
            <a:xfrm>
              <a:off x="2599462" y="4518900"/>
              <a:ext cx="231600" cy="624600"/>
              <a:chOff x="2599462" y="4518900"/>
              <a:chExt cx="231600" cy="624600"/>
            </a:xfrm>
          </p:grpSpPr>
          <p:sp>
            <p:nvSpPr>
              <p:cNvPr id="139" name="Google Shape;139;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 name="Google Shape;142;p11"/>
            <p:cNvGrpSpPr/>
            <p:nvPr/>
          </p:nvGrpSpPr>
          <p:grpSpPr>
            <a:xfrm>
              <a:off x="3342171" y="4099200"/>
              <a:ext cx="231600" cy="1044300"/>
              <a:chOff x="3342171" y="4099200"/>
              <a:chExt cx="231600" cy="1044300"/>
            </a:xfrm>
          </p:grpSpPr>
          <p:sp>
            <p:nvSpPr>
              <p:cNvPr id="143" name="Google Shape;143;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3525" y="4309200"/>
              <a:ext cx="231600" cy="834300"/>
              <a:chOff x="3713525" y="4309200"/>
              <a:chExt cx="231600" cy="834300"/>
            </a:xfrm>
          </p:grpSpPr>
          <p:sp>
            <p:nvSpPr>
              <p:cNvPr id="149" name="Google Shape;149;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 name="Google Shape;153;p11"/>
            <p:cNvGrpSpPr/>
            <p:nvPr/>
          </p:nvGrpSpPr>
          <p:grpSpPr>
            <a:xfrm>
              <a:off x="1485398" y="4309200"/>
              <a:ext cx="231600" cy="834300"/>
              <a:chOff x="1485398" y="4309200"/>
              <a:chExt cx="231600" cy="834300"/>
            </a:xfrm>
          </p:grpSpPr>
          <p:sp>
            <p:nvSpPr>
              <p:cNvPr id="154" name="Google Shape;154;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 name="Google Shape;158;p11"/>
            <p:cNvGrpSpPr/>
            <p:nvPr/>
          </p:nvGrpSpPr>
          <p:grpSpPr>
            <a:xfrm>
              <a:off x="4084879" y="4518900"/>
              <a:ext cx="231600" cy="624600"/>
              <a:chOff x="4084879" y="4518900"/>
              <a:chExt cx="231600" cy="624600"/>
            </a:xfrm>
          </p:grpSpPr>
          <p:sp>
            <p:nvSpPr>
              <p:cNvPr id="159" name="Google Shape;159;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 name="Google Shape;162;p11"/>
            <p:cNvGrpSpPr/>
            <p:nvPr/>
          </p:nvGrpSpPr>
          <p:grpSpPr>
            <a:xfrm>
              <a:off x="2970816" y="4309200"/>
              <a:ext cx="231600" cy="834300"/>
              <a:chOff x="2970816" y="4309200"/>
              <a:chExt cx="231600" cy="834300"/>
            </a:xfrm>
          </p:grpSpPr>
          <p:sp>
            <p:nvSpPr>
              <p:cNvPr id="163" name="Google Shape;163;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 name="Google Shape;167;p11"/>
            <p:cNvGrpSpPr/>
            <p:nvPr/>
          </p:nvGrpSpPr>
          <p:grpSpPr>
            <a:xfrm>
              <a:off x="4456234" y="4309200"/>
              <a:ext cx="231600" cy="834300"/>
              <a:chOff x="4456234" y="4309200"/>
              <a:chExt cx="231600" cy="834300"/>
            </a:xfrm>
          </p:grpSpPr>
          <p:sp>
            <p:nvSpPr>
              <p:cNvPr id="168" name="Google Shape;168;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 name="Google Shape;172;p11"/>
            <p:cNvGrpSpPr/>
            <p:nvPr/>
          </p:nvGrpSpPr>
          <p:grpSpPr>
            <a:xfrm>
              <a:off x="4827588" y="4099200"/>
              <a:ext cx="231600" cy="1044300"/>
              <a:chOff x="4827588" y="4099200"/>
              <a:chExt cx="231600" cy="1044300"/>
            </a:xfrm>
          </p:grpSpPr>
          <p:sp>
            <p:nvSpPr>
              <p:cNvPr id="173" name="Google Shape;173;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5198943" y="4309200"/>
              <a:ext cx="231600" cy="834300"/>
              <a:chOff x="5198943" y="4309200"/>
              <a:chExt cx="231600" cy="834300"/>
            </a:xfrm>
          </p:grpSpPr>
          <p:sp>
            <p:nvSpPr>
              <p:cNvPr id="179" name="Google Shape;179;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 name="Google Shape;183;p11"/>
            <p:cNvGrpSpPr/>
            <p:nvPr/>
          </p:nvGrpSpPr>
          <p:grpSpPr>
            <a:xfrm>
              <a:off x="5570297" y="4518900"/>
              <a:ext cx="231600" cy="624600"/>
              <a:chOff x="5570297" y="4518900"/>
              <a:chExt cx="231600" cy="624600"/>
            </a:xfrm>
          </p:grpSpPr>
          <p:sp>
            <p:nvSpPr>
              <p:cNvPr id="184" name="Google Shape;184;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 name="Google Shape;187;p11"/>
            <p:cNvGrpSpPr/>
            <p:nvPr/>
          </p:nvGrpSpPr>
          <p:grpSpPr>
            <a:xfrm>
              <a:off x="5941652" y="4309200"/>
              <a:ext cx="231600" cy="834300"/>
              <a:chOff x="5941652" y="4309200"/>
              <a:chExt cx="231600" cy="834300"/>
            </a:xfrm>
          </p:grpSpPr>
          <p:sp>
            <p:nvSpPr>
              <p:cNvPr id="188" name="Google Shape;188;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 name="Google Shape;192;p11"/>
            <p:cNvGrpSpPr/>
            <p:nvPr/>
          </p:nvGrpSpPr>
          <p:grpSpPr>
            <a:xfrm>
              <a:off x="6313006" y="4099200"/>
              <a:ext cx="231600" cy="1044300"/>
              <a:chOff x="6313006" y="4099200"/>
              <a:chExt cx="231600" cy="1044300"/>
            </a:xfrm>
          </p:grpSpPr>
          <p:sp>
            <p:nvSpPr>
              <p:cNvPr id="193" name="Google Shape;193;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6684361" y="4309200"/>
              <a:ext cx="231600" cy="834300"/>
              <a:chOff x="6684361" y="4309200"/>
              <a:chExt cx="231600" cy="834300"/>
            </a:xfrm>
          </p:grpSpPr>
          <p:sp>
            <p:nvSpPr>
              <p:cNvPr id="199" name="Google Shape;199;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7055715" y="4518900"/>
              <a:ext cx="231600" cy="624600"/>
              <a:chOff x="7055715" y="4518900"/>
              <a:chExt cx="231600" cy="624600"/>
            </a:xfrm>
          </p:grpSpPr>
          <p:sp>
            <p:nvSpPr>
              <p:cNvPr id="204" name="Google Shape;204;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 name="Google Shape;207;p11"/>
            <p:cNvGrpSpPr/>
            <p:nvPr/>
          </p:nvGrpSpPr>
          <p:grpSpPr>
            <a:xfrm>
              <a:off x="7798424" y="4099200"/>
              <a:ext cx="231600" cy="1044300"/>
              <a:chOff x="7798424" y="4099200"/>
              <a:chExt cx="231600" cy="1044300"/>
            </a:xfrm>
          </p:grpSpPr>
          <p:sp>
            <p:nvSpPr>
              <p:cNvPr id="208" name="Google Shape;208;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11"/>
            <p:cNvGrpSpPr/>
            <p:nvPr/>
          </p:nvGrpSpPr>
          <p:grpSpPr>
            <a:xfrm>
              <a:off x="8169779" y="4309200"/>
              <a:ext cx="231600" cy="834300"/>
              <a:chOff x="8169779" y="4309200"/>
              <a:chExt cx="231600" cy="834300"/>
            </a:xfrm>
          </p:grpSpPr>
          <p:sp>
            <p:nvSpPr>
              <p:cNvPr id="214" name="Google Shape;214;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 name="Google Shape;218;p11"/>
            <p:cNvGrpSpPr/>
            <p:nvPr/>
          </p:nvGrpSpPr>
          <p:grpSpPr>
            <a:xfrm>
              <a:off x="7427070" y="4309200"/>
              <a:ext cx="231600" cy="834300"/>
              <a:chOff x="7427070" y="4309200"/>
              <a:chExt cx="231600" cy="834300"/>
            </a:xfrm>
          </p:grpSpPr>
          <p:sp>
            <p:nvSpPr>
              <p:cNvPr id="219" name="Google Shape;219;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8541133" y="4518900"/>
              <a:ext cx="231600" cy="624600"/>
              <a:chOff x="8541133" y="4518900"/>
              <a:chExt cx="231600" cy="624600"/>
            </a:xfrm>
          </p:grpSpPr>
          <p:sp>
            <p:nvSpPr>
              <p:cNvPr id="224" name="Google Shape;224;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 name="Google Shape;227;p11"/>
            <p:cNvGrpSpPr/>
            <p:nvPr/>
          </p:nvGrpSpPr>
          <p:grpSpPr>
            <a:xfrm>
              <a:off x="8912488" y="4309200"/>
              <a:ext cx="231600" cy="834300"/>
              <a:chOff x="8912488" y="4309200"/>
              <a:chExt cx="231600" cy="834300"/>
            </a:xfrm>
          </p:grpSpPr>
          <p:sp>
            <p:nvSpPr>
              <p:cNvPr id="228" name="Google Shape;228;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32" name="Google Shape;232;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33" name="Google Shape;233;p11"/>
          <p:cNvSpPr txBox="1"/>
          <p:nvPr>
            <p:ph idx="1" type="body"/>
          </p:nvPr>
        </p:nvSpPr>
        <p:spPr>
          <a:xfrm>
            <a:off x="1388625" y="2712300"/>
            <a:ext cx="6366900" cy="11112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0"/>
              </a:spcBef>
              <a:spcAft>
                <a:spcPts val="0"/>
              </a:spcAft>
              <a:buClr>
                <a:schemeClr val="lt1"/>
              </a:buClr>
              <a:buSzPts val="1100"/>
              <a:buChar char="○"/>
              <a:defRPr>
                <a:solidFill>
                  <a:schemeClr val="lt1"/>
                </a:solidFill>
              </a:defRPr>
            </a:lvl2pPr>
            <a:lvl3pPr indent="-298450" lvl="2" marL="1371600" algn="ctr">
              <a:spcBef>
                <a:spcPts val="0"/>
              </a:spcBef>
              <a:spcAft>
                <a:spcPts val="0"/>
              </a:spcAft>
              <a:buClr>
                <a:schemeClr val="lt1"/>
              </a:buClr>
              <a:buSzPts val="1100"/>
              <a:buChar char="■"/>
              <a:defRPr>
                <a:solidFill>
                  <a:schemeClr val="lt1"/>
                </a:solidFill>
              </a:defRPr>
            </a:lvl3pPr>
            <a:lvl4pPr indent="-298450" lvl="3" marL="1828800" algn="ctr">
              <a:spcBef>
                <a:spcPts val="0"/>
              </a:spcBef>
              <a:spcAft>
                <a:spcPts val="0"/>
              </a:spcAft>
              <a:buClr>
                <a:schemeClr val="lt1"/>
              </a:buClr>
              <a:buSzPts val="1100"/>
              <a:buChar char="●"/>
              <a:defRPr>
                <a:solidFill>
                  <a:schemeClr val="lt1"/>
                </a:solidFill>
              </a:defRPr>
            </a:lvl4pPr>
            <a:lvl5pPr indent="-298450" lvl="4" marL="2286000" algn="ctr">
              <a:spcBef>
                <a:spcPts val="0"/>
              </a:spcBef>
              <a:spcAft>
                <a:spcPts val="0"/>
              </a:spcAft>
              <a:buClr>
                <a:schemeClr val="lt1"/>
              </a:buClr>
              <a:buSzPts val="1100"/>
              <a:buChar char="○"/>
              <a:defRPr>
                <a:solidFill>
                  <a:schemeClr val="lt1"/>
                </a:solidFill>
              </a:defRPr>
            </a:lvl5pPr>
            <a:lvl6pPr indent="-298450" lvl="5" marL="2743200" algn="ctr">
              <a:spcBef>
                <a:spcPts val="0"/>
              </a:spcBef>
              <a:spcAft>
                <a:spcPts val="0"/>
              </a:spcAft>
              <a:buClr>
                <a:schemeClr val="lt1"/>
              </a:buClr>
              <a:buSzPts val="1100"/>
              <a:buChar char="■"/>
              <a:defRPr>
                <a:solidFill>
                  <a:schemeClr val="lt1"/>
                </a:solidFill>
              </a:defRPr>
            </a:lvl6pPr>
            <a:lvl7pPr indent="-298450" lvl="6" marL="3200400" algn="ctr">
              <a:spcBef>
                <a:spcPts val="0"/>
              </a:spcBef>
              <a:spcAft>
                <a:spcPts val="0"/>
              </a:spcAft>
              <a:buClr>
                <a:schemeClr val="lt1"/>
              </a:buClr>
              <a:buSzPts val="1100"/>
              <a:buChar char="●"/>
              <a:defRPr>
                <a:solidFill>
                  <a:schemeClr val="lt1"/>
                </a:solidFill>
              </a:defRPr>
            </a:lvl7pPr>
            <a:lvl8pPr indent="-298450" lvl="7" marL="3657600" algn="ctr">
              <a:spcBef>
                <a:spcPts val="0"/>
              </a:spcBef>
              <a:spcAft>
                <a:spcPts val="0"/>
              </a:spcAft>
              <a:buClr>
                <a:schemeClr val="lt1"/>
              </a:buClr>
              <a:buSzPts val="1100"/>
              <a:buChar char="○"/>
              <a:defRPr>
                <a:solidFill>
                  <a:schemeClr val="lt1"/>
                </a:solidFill>
              </a:defRPr>
            </a:lvl8pPr>
            <a:lvl9pPr indent="-298450" lvl="8" marL="4114800" algn="ctr">
              <a:spcBef>
                <a:spcPts val="0"/>
              </a:spcBef>
              <a:spcAft>
                <a:spcPts val="0"/>
              </a:spcAft>
              <a:buClr>
                <a:schemeClr val="lt1"/>
              </a:buClr>
              <a:buSzPts val="1100"/>
              <a:buChar char="■"/>
              <a:defRPr>
                <a:solidFill>
                  <a:schemeClr val="lt1"/>
                </a:solidFill>
              </a:defRPr>
            </a:lvl9pPr>
          </a:lstStyle>
          <a:p/>
        </p:txBody>
      </p:sp>
      <p:sp>
        <p:nvSpPr>
          <p:cNvPr id="234" name="Google Shape;234;p11"/>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5" name="Shape 235"/>
        <p:cNvGrpSpPr/>
        <p:nvPr/>
      </p:nvGrpSpPr>
      <p:grpSpPr>
        <a:xfrm>
          <a:off x="0" y="0"/>
          <a:ext cx="0" cy="0"/>
          <a:chOff x="0" y="0"/>
          <a:chExt cx="0" cy="0"/>
        </a:xfrm>
      </p:grpSpPr>
      <p:sp>
        <p:nvSpPr>
          <p:cNvPr id="236" name="Google Shape;236;p1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ebe60852b8de993b">
  <p:cSld name="BLANK_ebe60852b8de993b">
    <p:spTree>
      <p:nvGrpSpPr>
        <p:cNvPr id="261" name="Shape 26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262" name="Shape 262"/>
        <p:cNvGrpSpPr/>
        <p:nvPr/>
      </p:nvGrpSpPr>
      <p:grpSpPr>
        <a:xfrm>
          <a:off x="0" y="0"/>
          <a:ext cx="0" cy="0"/>
          <a:chOff x="0" y="0"/>
          <a:chExt cx="0" cy="0"/>
        </a:xfrm>
      </p:grpSpPr>
      <p:sp>
        <p:nvSpPr>
          <p:cNvPr id="263" name="Google Shape;263;p15"/>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99D8"/>
              </a:buClr>
              <a:buSzPts val="4000"/>
              <a:buFont typeface="Arial"/>
              <a:buNone/>
              <a:defRPr b="1" i="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264" name="Google Shape;264;p15"/>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0"/>
              </a:spcBef>
              <a:spcAft>
                <a:spcPts val="0"/>
              </a:spcAft>
              <a:buSzPts val="2800"/>
              <a:buFont typeface="Arial"/>
              <a:buChar char="•"/>
              <a:defRPr b="0" i="0" sz="2800" u="none" cap="none" strike="noStrike">
                <a:latin typeface="Arial"/>
                <a:ea typeface="Arial"/>
                <a:cs typeface="Arial"/>
                <a:sym typeface="Arial"/>
              </a:defRPr>
            </a:lvl1pPr>
            <a:lvl2pPr indent="-330200" lvl="1" marL="914400" marR="0" algn="l">
              <a:lnSpc>
                <a:spcPct val="100000"/>
              </a:lnSpc>
              <a:spcBef>
                <a:spcPts val="0"/>
              </a:spcBef>
              <a:spcAft>
                <a:spcPts val="0"/>
              </a:spcAft>
              <a:buSzPts val="1600"/>
              <a:buFont typeface="Arial"/>
              <a:buChar char="○"/>
              <a:defRPr b="0" i="0" sz="2400" u="none" cap="none" strike="noStrike">
                <a:latin typeface="Arial"/>
                <a:ea typeface="Arial"/>
                <a:cs typeface="Arial"/>
                <a:sym typeface="Arial"/>
              </a:defRPr>
            </a:lvl2pPr>
            <a:lvl3pPr indent="-355600" lvl="2" marL="1371600" marR="0" algn="l">
              <a:lnSpc>
                <a:spcPct val="100000"/>
              </a:lnSpc>
              <a:spcBef>
                <a:spcPts val="0"/>
              </a:spcBef>
              <a:spcAft>
                <a:spcPts val="0"/>
              </a:spcAft>
              <a:buSzPts val="2000"/>
              <a:buFont typeface="Arial"/>
              <a:buChar char="•"/>
              <a:defRPr b="0" i="0" sz="2000" u="none" cap="none" strike="noStrike">
                <a:latin typeface="Arial"/>
                <a:ea typeface="Arial"/>
                <a:cs typeface="Arial"/>
                <a:sym typeface="Arial"/>
              </a:defRPr>
            </a:lvl3pPr>
            <a:lvl4pPr indent="-355600" lvl="3" marL="1828800" marR="0" algn="l">
              <a:lnSpc>
                <a:spcPct val="100000"/>
              </a:lnSpc>
              <a:spcBef>
                <a:spcPts val="0"/>
              </a:spcBef>
              <a:spcAft>
                <a:spcPts val="0"/>
              </a:spcAft>
              <a:buSzPts val="2000"/>
              <a:buChar char="•"/>
              <a:defRPr i="0" u="none" cap="none" strike="noStrike"/>
            </a:lvl4pPr>
            <a:lvl5pPr indent="-342900" lvl="4" marL="2286000" marR="0" algn="l">
              <a:lnSpc>
                <a:spcPct val="100000"/>
              </a:lnSpc>
              <a:spcBef>
                <a:spcPts val="0"/>
              </a:spcBef>
              <a:spcAft>
                <a:spcPts val="0"/>
              </a:spcAft>
              <a:buSzPts val="1800"/>
              <a:buChar char="•"/>
              <a:defRPr i="0" u="none" cap="none" strike="noStrike"/>
            </a:lvl5pPr>
            <a:lvl6pPr indent="-342900" lvl="5" marL="2743200" marR="0" algn="l">
              <a:lnSpc>
                <a:spcPct val="100000"/>
              </a:lnSpc>
              <a:spcBef>
                <a:spcPts val="0"/>
              </a:spcBef>
              <a:spcAft>
                <a:spcPts val="0"/>
              </a:spcAft>
              <a:buSzPts val="1800"/>
              <a:buChar char="•"/>
              <a:defRPr i="0" u="none" cap="none" strike="noStrike"/>
            </a:lvl6pPr>
            <a:lvl7pPr indent="-342900" lvl="6" marL="3200400" marR="0" algn="l">
              <a:lnSpc>
                <a:spcPct val="100000"/>
              </a:lnSpc>
              <a:spcBef>
                <a:spcPts val="0"/>
              </a:spcBef>
              <a:spcAft>
                <a:spcPts val="0"/>
              </a:spcAft>
              <a:buSzPts val="1800"/>
              <a:buChar char="•"/>
              <a:defRPr i="0" u="none" cap="none" strike="noStrike"/>
            </a:lvl7pPr>
            <a:lvl8pPr indent="-342900" lvl="7" marL="3657600" marR="0" algn="l">
              <a:lnSpc>
                <a:spcPct val="100000"/>
              </a:lnSpc>
              <a:spcBef>
                <a:spcPts val="0"/>
              </a:spcBef>
              <a:spcAft>
                <a:spcPts val="0"/>
              </a:spcAft>
              <a:buSzPts val="1800"/>
              <a:buChar char="•"/>
              <a:defRPr i="0" u="none" cap="none" strike="noStrike"/>
            </a:lvl8pPr>
            <a:lvl9pPr indent="-342900" lvl="8" marL="4114800" marR="0" algn="l">
              <a:lnSpc>
                <a:spcPct val="100000"/>
              </a:lnSpc>
              <a:spcBef>
                <a:spcPts val="0"/>
              </a:spcBef>
              <a:spcAft>
                <a:spcPts val="0"/>
              </a:spcAft>
              <a:buSzPts val="1800"/>
              <a:buChar char="•"/>
              <a:defRPr i="0" u="none" cap="none" strike="noStrike"/>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mall Pic">
  <p:cSld name="2 Column, Small Pic">
    <p:spTree>
      <p:nvGrpSpPr>
        <p:cNvPr id="265" name="Shape 265"/>
        <p:cNvGrpSpPr/>
        <p:nvPr/>
      </p:nvGrpSpPr>
      <p:grpSpPr>
        <a:xfrm>
          <a:off x="0" y="0"/>
          <a:ext cx="0" cy="0"/>
          <a:chOff x="0" y="0"/>
          <a:chExt cx="0" cy="0"/>
        </a:xfrm>
      </p:grpSpPr>
      <p:sp>
        <p:nvSpPr>
          <p:cNvPr id="266" name="Google Shape;266;p16"/>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267" name="Google Shape;267;p16"/>
          <p:cNvSpPr/>
          <p:nvPr>
            <p:ph idx="2" type="pic"/>
          </p:nvPr>
        </p:nvSpPr>
        <p:spPr>
          <a:xfrm>
            <a:off x="4953000" y="914400"/>
            <a:ext cx="3733800" cy="1485900"/>
          </a:xfrm>
          <a:prstGeom prst="rect">
            <a:avLst/>
          </a:prstGeom>
          <a:solidFill>
            <a:srgbClr val="F2F2F2"/>
          </a:solidFill>
          <a:ln>
            <a:noFill/>
          </a:ln>
        </p:spPr>
      </p:sp>
      <p:sp>
        <p:nvSpPr>
          <p:cNvPr id="268" name="Google Shape;268;p16"/>
          <p:cNvSpPr txBox="1"/>
          <p:nvPr>
            <p:ph idx="1" type="body"/>
          </p:nvPr>
        </p:nvSpPr>
        <p:spPr>
          <a:xfrm>
            <a:off x="752887"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9" name="Google Shape;269;p16"/>
          <p:cNvSpPr txBox="1"/>
          <p:nvPr>
            <p:ph idx="3" type="body"/>
          </p:nvPr>
        </p:nvSpPr>
        <p:spPr>
          <a:xfrm>
            <a:off x="4953000" y="2571750"/>
            <a:ext cx="3742800" cy="2057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270" name="Shape 270"/>
        <p:cNvGrpSpPr/>
        <p:nvPr/>
      </p:nvGrpSpPr>
      <p:grpSpPr>
        <a:xfrm>
          <a:off x="0" y="0"/>
          <a:ext cx="0" cy="0"/>
          <a:chOff x="0" y="0"/>
          <a:chExt cx="0" cy="0"/>
        </a:xfrm>
      </p:grpSpPr>
      <p:sp>
        <p:nvSpPr>
          <p:cNvPr id="271" name="Google Shape;271;p17"/>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272" name="Google Shape;272;p17"/>
          <p:cNvSpPr/>
          <p:nvPr>
            <p:ph idx="2" type="pic"/>
          </p:nvPr>
        </p:nvSpPr>
        <p:spPr>
          <a:xfrm>
            <a:off x="6096000" y="914400"/>
            <a:ext cx="2590800" cy="3714900"/>
          </a:xfrm>
          <a:prstGeom prst="rect">
            <a:avLst/>
          </a:prstGeom>
          <a:solidFill>
            <a:srgbClr val="F2F2F2"/>
          </a:solidFill>
          <a:ln>
            <a:noFill/>
          </a:ln>
        </p:spPr>
      </p:sp>
      <p:sp>
        <p:nvSpPr>
          <p:cNvPr id="273" name="Google Shape;273;p17"/>
          <p:cNvSpPr txBox="1"/>
          <p:nvPr>
            <p:ph idx="1" type="body"/>
          </p:nvPr>
        </p:nvSpPr>
        <p:spPr>
          <a:xfrm>
            <a:off x="752887"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274" name="Shape 274"/>
        <p:cNvGrpSpPr/>
        <p:nvPr/>
      </p:nvGrpSpPr>
      <p:grpSpPr>
        <a:xfrm>
          <a:off x="0" y="0"/>
          <a:ext cx="0" cy="0"/>
          <a:chOff x="0" y="0"/>
          <a:chExt cx="0" cy="0"/>
        </a:xfrm>
      </p:grpSpPr>
      <p:sp>
        <p:nvSpPr>
          <p:cNvPr id="275" name="Google Shape;275;p18"/>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276" name="Google Shape;276;p18"/>
          <p:cNvSpPr/>
          <p:nvPr>
            <p:ph idx="2" type="pic"/>
          </p:nvPr>
        </p:nvSpPr>
        <p:spPr>
          <a:xfrm>
            <a:off x="762000" y="914400"/>
            <a:ext cx="2590800" cy="3714900"/>
          </a:xfrm>
          <a:prstGeom prst="rect">
            <a:avLst/>
          </a:prstGeom>
          <a:solidFill>
            <a:srgbClr val="F2F2F2"/>
          </a:solidFill>
          <a:ln>
            <a:noFill/>
          </a:ln>
        </p:spPr>
      </p:sp>
      <p:sp>
        <p:nvSpPr>
          <p:cNvPr id="277" name="Google Shape;277;p18"/>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278" name="Shape 278"/>
        <p:cNvGrpSpPr/>
        <p:nvPr/>
      </p:nvGrpSpPr>
      <p:grpSpPr>
        <a:xfrm>
          <a:off x="0" y="0"/>
          <a:ext cx="0" cy="0"/>
          <a:chOff x="0" y="0"/>
          <a:chExt cx="0" cy="0"/>
        </a:xfrm>
      </p:grpSpPr>
      <p:sp>
        <p:nvSpPr>
          <p:cNvPr id="279" name="Google Shape;279;p19"/>
          <p:cNvSpPr/>
          <p:nvPr>
            <p:ph idx="2" type="pic"/>
          </p:nvPr>
        </p:nvSpPr>
        <p:spPr>
          <a:xfrm>
            <a:off x="762000" y="914400"/>
            <a:ext cx="7921800" cy="1314600"/>
          </a:xfrm>
          <a:prstGeom prst="rect">
            <a:avLst/>
          </a:prstGeom>
          <a:solidFill>
            <a:srgbClr val="F2F2F2"/>
          </a:solidFill>
          <a:ln>
            <a:noFill/>
          </a:ln>
        </p:spPr>
      </p:sp>
      <p:sp>
        <p:nvSpPr>
          <p:cNvPr id="280" name="Google Shape;280;p19"/>
          <p:cNvSpPr txBox="1"/>
          <p:nvPr>
            <p:ph idx="1" type="body"/>
          </p:nvPr>
        </p:nvSpPr>
        <p:spPr>
          <a:xfrm>
            <a:off x="752887"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1" name="Google Shape;281;p19"/>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282" name="Shape 282"/>
        <p:cNvGrpSpPr/>
        <p:nvPr/>
      </p:nvGrpSpPr>
      <p:grpSpPr>
        <a:xfrm>
          <a:off x="0" y="0"/>
          <a:ext cx="0" cy="0"/>
          <a:chOff x="0" y="0"/>
          <a:chExt cx="0" cy="0"/>
        </a:xfrm>
      </p:grpSpPr>
      <p:sp>
        <p:nvSpPr>
          <p:cNvPr id="283" name="Google Shape;283;p20"/>
          <p:cNvSpPr/>
          <p:nvPr>
            <p:ph idx="2" type="pic"/>
          </p:nvPr>
        </p:nvSpPr>
        <p:spPr>
          <a:xfrm>
            <a:off x="762000" y="3314700"/>
            <a:ext cx="7921800" cy="1314600"/>
          </a:xfrm>
          <a:prstGeom prst="rect">
            <a:avLst/>
          </a:prstGeom>
          <a:solidFill>
            <a:srgbClr val="F2F2F2"/>
          </a:solidFill>
          <a:ln>
            <a:noFill/>
          </a:ln>
        </p:spPr>
      </p:sp>
      <p:sp>
        <p:nvSpPr>
          <p:cNvPr id="284" name="Google Shape;284;p20"/>
          <p:cNvSpPr txBox="1"/>
          <p:nvPr>
            <p:ph idx="1" type="body"/>
          </p:nvPr>
        </p:nvSpPr>
        <p:spPr>
          <a:xfrm>
            <a:off x="752887"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5" name="Google Shape;285;p20"/>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286" name="Shape 286"/>
        <p:cNvGrpSpPr/>
        <p:nvPr/>
      </p:nvGrpSpPr>
      <p:grpSpPr>
        <a:xfrm>
          <a:off x="0" y="0"/>
          <a:ext cx="0" cy="0"/>
          <a:chOff x="0" y="0"/>
          <a:chExt cx="0" cy="0"/>
        </a:xfrm>
      </p:grpSpPr>
      <p:sp>
        <p:nvSpPr>
          <p:cNvPr id="287" name="Google Shape;287;p21"/>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288" name="Google Shape;288;p21"/>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9" name="Google Shape;289;p21"/>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grpSp>
        <p:nvGrpSpPr>
          <p:cNvPr id="16" name="Google Shape;16;p3"/>
          <p:cNvGrpSpPr/>
          <p:nvPr/>
        </p:nvGrpSpPr>
        <p:grpSpPr>
          <a:xfrm>
            <a:off x="146769" y="3406"/>
            <a:ext cx="1233215" cy="1384535"/>
            <a:chOff x="146769" y="3406"/>
            <a:chExt cx="1233215" cy="1384535"/>
          </a:xfrm>
        </p:grpSpPr>
        <p:grpSp>
          <p:nvGrpSpPr>
            <p:cNvPr id="17" name="Google Shape;17;p3"/>
            <p:cNvGrpSpPr/>
            <p:nvPr/>
          </p:nvGrpSpPr>
          <p:grpSpPr>
            <a:xfrm>
              <a:off x="1063183" y="3406"/>
              <a:ext cx="316800" cy="688513"/>
              <a:chOff x="1063183" y="3406"/>
              <a:chExt cx="316800" cy="688513"/>
            </a:xfrm>
          </p:grpSpPr>
          <p:sp>
            <p:nvSpPr>
              <p:cNvPr id="18" name="Google Shape;18;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 name="Google Shape;20;p3"/>
            <p:cNvGrpSpPr/>
            <p:nvPr/>
          </p:nvGrpSpPr>
          <p:grpSpPr>
            <a:xfrm>
              <a:off x="604976" y="3406"/>
              <a:ext cx="316800" cy="1036524"/>
              <a:chOff x="604976" y="3406"/>
              <a:chExt cx="316800" cy="1036524"/>
            </a:xfrm>
          </p:grpSpPr>
          <p:sp>
            <p:nvSpPr>
              <p:cNvPr id="21" name="Google Shape;21;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 name="Google Shape;24;p3"/>
            <p:cNvGrpSpPr/>
            <p:nvPr/>
          </p:nvGrpSpPr>
          <p:grpSpPr>
            <a:xfrm>
              <a:off x="146769" y="3406"/>
              <a:ext cx="316800" cy="1384535"/>
              <a:chOff x="146769" y="3406"/>
              <a:chExt cx="316800" cy="1384535"/>
            </a:xfrm>
          </p:grpSpPr>
          <p:sp>
            <p:nvSpPr>
              <p:cNvPr id="25" name="Google Shape;25;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3"/>
          <p:cNvGrpSpPr/>
          <p:nvPr/>
        </p:nvGrpSpPr>
        <p:grpSpPr>
          <a:xfrm>
            <a:off x="6775084" y="2904008"/>
            <a:ext cx="2186148" cy="2239500"/>
            <a:chOff x="6775084" y="2904008"/>
            <a:chExt cx="2186148" cy="2239500"/>
          </a:xfrm>
        </p:grpSpPr>
        <p:grpSp>
          <p:nvGrpSpPr>
            <p:cNvPr id="30" name="Google Shape;30;p3"/>
            <p:cNvGrpSpPr/>
            <p:nvPr/>
          </p:nvGrpSpPr>
          <p:grpSpPr>
            <a:xfrm>
              <a:off x="6775084" y="4253708"/>
              <a:ext cx="409500" cy="889800"/>
              <a:chOff x="6775084" y="4253708"/>
              <a:chExt cx="409500" cy="889800"/>
            </a:xfrm>
          </p:grpSpPr>
          <p:sp>
            <p:nvSpPr>
              <p:cNvPr id="31" name="Google Shape;31;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 name="Google Shape;33;p3"/>
            <p:cNvGrpSpPr/>
            <p:nvPr/>
          </p:nvGrpSpPr>
          <p:grpSpPr>
            <a:xfrm>
              <a:off x="7367299" y="3804008"/>
              <a:ext cx="409500" cy="1339500"/>
              <a:chOff x="7367299" y="3804008"/>
              <a:chExt cx="409500" cy="1339500"/>
            </a:xfrm>
          </p:grpSpPr>
          <p:sp>
            <p:nvSpPr>
              <p:cNvPr id="34" name="Google Shape;34;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 name="Google Shape;37;p3"/>
            <p:cNvGrpSpPr/>
            <p:nvPr/>
          </p:nvGrpSpPr>
          <p:grpSpPr>
            <a:xfrm>
              <a:off x="7959516" y="3354008"/>
              <a:ext cx="409500" cy="1789500"/>
              <a:chOff x="7959516" y="3354008"/>
              <a:chExt cx="409500" cy="1789500"/>
            </a:xfrm>
          </p:grpSpPr>
          <p:sp>
            <p:nvSpPr>
              <p:cNvPr id="38" name="Google Shape;38;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 name="Google Shape;42;p3"/>
            <p:cNvGrpSpPr/>
            <p:nvPr/>
          </p:nvGrpSpPr>
          <p:grpSpPr>
            <a:xfrm>
              <a:off x="8551731" y="2904008"/>
              <a:ext cx="409500" cy="2239500"/>
              <a:chOff x="8551731" y="2904008"/>
              <a:chExt cx="409500" cy="2239500"/>
            </a:xfrm>
          </p:grpSpPr>
          <p:sp>
            <p:nvSpPr>
              <p:cNvPr id="43" name="Google Shape;43;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8" name="Google Shape;48;p3"/>
          <p:cNvSpPr txBox="1"/>
          <p:nvPr>
            <p:ph type="title"/>
          </p:nvPr>
        </p:nvSpPr>
        <p:spPr>
          <a:xfrm>
            <a:off x="824000" y="1613825"/>
            <a:ext cx="58578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9" name="Google Shape;49;p3"/>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290" name="Shape 290"/>
        <p:cNvGrpSpPr/>
        <p:nvPr/>
      </p:nvGrpSpPr>
      <p:grpSpPr>
        <a:xfrm>
          <a:off x="0" y="0"/>
          <a:ext cx="0" cy="0"/>
          <a:chOff x="0" y="0"/>
          <a:chExt cx="0" cy="0"/>
        </a:xfrm>
      </p:grpSpPr>
      <p:sp>
        <p:nvSpPr>
          <p:cNvPr id="291" name="Google Shape;291;p22"/>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292" name="Google Shape;292;p22"/>
          <p:cNvSpPr/>
          <p:nvPr>
            <p:ph idx="2" type="pic"/>
          </p:nvPr>
        </p:nvSpPr>
        <p:spPr>
          <a:xfrm>
            <a:off x="762000" y="914400"/>
            <a:ext cx="3733800" cy="1200300"/>
          </a:xfrm>
          <a:prstGeom prst="rect">
            <a:avLst/>
          </a:prstGeom>
          <a:solidFill>
            <a:srgbClr val="F2F2F2"/>
          </a:solidFill>
          <a:ln>
            <a:noFill/>
          </a:ln>
        </p:spPr>
      </p:sp>
      <p:sp>
        <p:nvSpPr>
          <p:cNvPr id="293" name="Google Shape;293;p22"/>
          <p:cNvSpPr/>
          <p:nvPr>
            <p:ph idx="3" type="pic"/>
          </p:nvPr>
        </p:nvSpPr>
        <p:spPr>
          <a:xfrm>
            <a:off x="4953000" y="914400"/>
            <a:ext cx="3733800" cy="1200300"/>
          </a:xfrm>
          <a:prstGeom prst="rect">
            <a:avLst/>
          </a:prstGeom>
          <a:solidFill>
            <a:srgbClr val="F2F2F2"/>
          </a:solidFill>
          <a:ln>
            <a:noFill/>
          </a:ln>
        </p:spPr>
      </p:sp>
      <p:sp>
        <p:nvSpPr>
          <p:cNvPr id="294" name="Google Shape;294;p22"/>
          <p:cNvSpPr txBox="1"/>
          <p:nvPr>
            <p:ph idx="1" type="body"/>
          </p:nvPr>
        </p:nvSpPr>
        <p:spPr>
          <a:xfrm>
            <a:off x="752887"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5" name="Google Shape;295;p22"/>
          <p:cNvSpPr txBox="1"/>
          <p:nvPr>
            <p:ph idx="4" type="body"/>
          </p:nvPr>
        </p:nvSpPr>
        <p:spPr>
          <a:xfrm>
            <a:off x="4953000"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296" name="Shape 296"/>
        <p:cNvGrpSpPr/>
        <p:nvPr/>
      </p:nvGrpSpPr>
      <p:grpSpPr>
        <a:xfrm>
          <a:off x="0" y="0"/>
          <a:ext cx="0" cy="0"/>
          <a:chOff x="0" y="0"/>
          <a:chExt cx="0" cy="0"/>
        </a:xfrm>
      </p:grpSpPr>
      <p:sp>
        <p:nvSpPr>
          <p:cNvPr id="297" name="Google Shape;297;p23"/>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298" name="Google Shape;298;p23"/>
          <p:cNvSpPr txBox="1"/>
          <p:nvPr>
            <p:ph idx="1" type="body"/>
          </p:nvPr>
        </p:nvSpPr>
        <p:spPr>
          <a:xfrm>
            <a:off x="752887"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9" name="Google Shape;299;p23"/>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0" name="Google Shape;300;p23"/>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301" name="Shape 301"/>
        <p:cNvGrpSpPr/>
        <p:nvPr/>
      </p:nvGrpSpPr>
      <p:grpSpPr>
        <a:xfrm>
          <a:off x="0" y="0"/>
          <a:ext cx="0" cy="0"/>
          <a:chOff x="0" y="0"/>
          <a:chExt cx="0" cy="0"/>
        </a:xfrm>
      </p:grpSpPr>
      <p:sp>
        <p:nvSpPr>
          <p:cNvPr id="302" name="Google Shape;302;p24"/>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303" name="Google Shape;303;p24"/>
          <p:cNvSpPr/>
          <p:nvPr>
            <p:ph idx="2" type="pic"/>
          </p:nvPr>
        </p:nvSpPr>
        <p:spPr>
          <a:xfrm>
            <a:off x="762000" y="914400"/>
            <a:ext cx="2435400" cy="1200300"/>
          </a:xfrm>
          <a:prstGeom prst="rect">
            <a:avLst/>
          </a:prstGeom>
          <a:solidFill>
            <a:srgbClr val="F2F2F2"/>
          </a:solidFill>
          <a:ln>
            <a:noFill/>
          </a:ln>
        </p:spPr>
      </p:sp>
      <p:sp>
        <p:nvSpPr>
          <p:cNvPr id="304" name="Google Shape;304;p24"/>
          <p:cNvSpPr/>
          <p:nvPr>
            <p:ph idx="3" type="pic"/>
          </p:nvPr>
        </p:nvSpPr>
        <p:spPr>
          <a:xfrm>
            <a:off x="3508162" y="914400"/>
            <a:ext cx="2435400" cy="1200300"/>
          </a:xfrm>
          <a:prstGeom prst="rect">
            <a:avLst/>
          </a:prstGeom>
          <a:solidFill>
            <a:srgbClr val="F2F2F2"/>
          </a:solidFill>
          <a:ln>
            <a:noFill/>
          </a:ln>
        </p:spPr>
      </p:sp>
      <p:sp>
        <p:nvSpPr>
          <p:cNvPr id="305" name="Google Shape;305;p24"/>
          <p:cNvSpPr/>
          <p:nvPr>
            <p:ph idx="4" type="pic"/>
          </p:nvPr>
        </p:nvSpPr>
        <p:spPr>
          <a:xfrm>
            <a:off x="6251362" y="914400"/>
            <a:ext cx="2435400" cy="1200300"/>
          </a:xfrm>
          <a:prstGeom prst="rect">
            <a:avLst/>
          </a:prstGeom>
          <a:solidFill>
            <a:srgbClr val="F2F2F2"/>
          </a:solidFill>
          <a:ln>
            <a:noFill/>
          </a:ln>
        </p:spPr>
      </p:sp>
      <p:sp>
        <p:nvSpPr>
          <p:cNvPr id="306" name="Google Shape;306;p24"/>
          <p:cNvSpPr txBox="1"/>
          <p:nvPr>
            <p:ph idx="1" type="body"/>
          </p:nvPr>
        </p:nvSpPr>
        <p:spPr>
          <a:xfrm>
            <a:off x="752887"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7" name="Google Shape;307;p24"/>
          <p:cNvSpPr txBox="1"/>
          <p:nvPr>
            <p:ph idx="5" type="body"/>
          </p:nvPr>
        </p:nvSpPr>
        <p:spPr>
          <a:xfrm>
            <a:off x="6248400"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8" name="Google Shape;308;p24"/>
          <p:cNvSpPr txBox="1"/>
          <p:nvPr>
            <p:ph idx="6" type="body"/>
          </p:nvPr>
        </p:nvSpPr>
        <p:spPr>
          <a:xfrm>
            <a:off x="3500644"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309" name="Shape 309"/>
        <p:cNvGrpSpPr/>
        <p:nvPr/>
      </p:nvGrpSpPr>
      <p:grpSpPr>
        <a:xfrm>
          <a:off x="0" y="0"/>
          <a:ext cx="0" cy="0"/>
          <a:chOff x="0" y="0"/>
          <a:chExt cx="0" cy="0"/>
        </a:xfrm>
      </p:grpSpPr>
      <p:sp>
        <p:nvSpPr>
          <p:cNvPr id="310" name="Google Shape;310;p25"/>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311" name="Google Shape;311;p25"/>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2" name="Shape 312"/>
        <p:cNvGrpSpPr/>
        <p:nvPr/>
      </p:nvGrpSpPr>
      <p:grpSpPr>
        <a:xfrm>
          <a:off x="0" y="0"/>
          <a:ext cx="0" cy="0"/>
          <a:chOff x="0" y="0"/>
          <a:chExt cx="0" cy="0"/>
        </a:xfrm>
      </p:grpSpPr>
      <p:sp>
        <p:nvSpPr>
          <p:cNvPr id="313" name="Google Shape;313;p26"/>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26"/>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6" name="Google Shape;316;p26"/>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a:lvl1pPr>
            <a:lvl2pPr indent="-330200" lvl="1" marL="914400" algn="l">
              <a:lnSpc>
                <a:spcPct val="100000"/>
              </a:lnSpc>
              <a:spcBef>
                <a:spcPts val="0"/>
              </a:spcBef>
              <a:spcAft>
                <a:spcPts val="0"/>
              </a:spcAft>
              <a:buSzPts val="1600"/>
              <a:buChar char="○"/>
              <a:defRPr/>
            </a:lvl2pPr>
            <a:lvl3pPr indent="-355600" lvl="2" marL="1371600" algn="l">
              <a:lnSpc>
                <a:spcPct val="100000"/>
              </a:lnSpc>
              <a:spcBef>
                <a:spcPts val="0"/>
              </a:spcBef>
              <a:spcAft>
                <a:spcPts val="0"/>
              </a:spcAft>
              <a:buSzPts val="2000"/>
              <a:buChar char="•"/>
              <a:defRPr/>
            </a:lvl3pPr>
            <a:lvl4pPr indent="-355600" lvl="3" marL="1828800" algn="l">
              <a:lnSpc>
                <a:spcPct val="100000"/>
              </a:lnSpc>
              <a:spcBef>
                <a:spcPts val="0"/>
              </a:spcBef>
              <a:spcAft>
                <a:spcPts val="0"/>
              </a:spcAft>
              <a:buSzPts val="20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317" name="Google Shape;317;p2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
    <p:spTree>
      <p:nvGrpSpPr>
        <p:cNvPr id="318" name="Shape 318"/>
        <p:cNvGrpSpPr/>
        <p:nvPr/>
      </p:nvGrpSpPr>
      <p:grpSpPr>
        <a:xfrm>
          <a:off x="0" y="0"/>
          <a:ext cx="0" cy="0"/>
          <a:chOff x="0" y="0"/>
          <a:chExt cx="0" cy="0"/>
        </a:xfrm>
      </p:grpSpPr>
      <p:sp>
        <p:nvSpPr>
          <p:cNvPr id="319" name="Google Shape;319;p27"/>
          <p:cNvSpPr/>
          <p:nvPr/>
        </p:nvSpPr>
        <p:spPr>
          <a:xfrm flipH="1">
            <a:off x="0" y="0"/>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2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27"/>
          <p:cNvSpPr txBox="1"/>
          <p:nvPr>
            <p:ph type="title"/>
          </p:nvPr>
        </p:nvSpPr>
        <p:spPr>
          <a:xfrm>
            <a:off x="0" y="-75"/>
            <a:ext cx="4572000" cy="5143500"/>
          </a:xfrm>
          <a:prstGeom prst="rect">
            <a:avLst/>
          </a:prstGeom>
          <a:solidFill>
            <a:schemeClr val="dk1"/>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Clr>
                <a:srgbClr val="FFFFFF"/>
              </a:buClr>
              <a:buSzPts val="4200"/>
              <a:buNone/>
              <a:defRPr sz="4200">
                <a:solidFill>
                  <a:srgbClr val="FFFFFF"/>
                </a:solidFill>
              </a:defRPr>
            </a:lvl2pPr>
            <a:lvl3pPr lvl="2" algn="ctr">
              <a:lnSpc>
                <a:spcPct val="100000"/>
              </a:lnSpc>
              <a:spcBef>
                <a:spcPts val="0"/>
              </a:spcBef>
              <a:spcAft>
                <a:spcPts val="0"/>
              </a:spcAft>
              <a:buClr>
                <a:srgbClr val="FFFFFF"/>
              </a:buClr>
              <a:buSzPts val="4200"/>
              <a:buNone/>
              <a:defRPr sz="4200">
                <a:solidFill>
                  <a:srgbClr val="FFFFFF"/>
                </a:solidFill>
              </a:defRPr>
            </a:lvl3pPr>
            <a:lvl4pPr lvl="3" algn="ctr">
              <a:lnSpc>
                <a:spcPct val="100000"/>
              </a:lnSpc>
              <a:spcBef>
                <a:spcPts val="0"/>
              </a:spcBef>
              <a:spcAft>
                <a:spcPts val="0"/>
              </a:spcAft>
              <a:buClr>
                <a:srgbClr val="FFFFFF"/>
              </a:buClr>
              <a:buSzPts val="4200"/>
              <a:buNone/>
              <a:defRPr sz="4200">
                <a:solidFill>
                  <a:srgbClr val="FFFFFF"/>
                </a:solidFill>
              </a:defRPr>
            </a:lvl4pPr>
            <a:lvl5pPr lvl="4" algn="ctr">
              <a:lnSpc>
                <a:spcPct val="100000"/>
              </a:lnSpc>
              <a:spcBef>
                <a:spcPts val="0"/>
              </a:spcBef>
              <a:spcAft>
                <a:spcPts val="0"/>
              </a:spcAft>
              <a:buClr>
                <a:srgbClr val="FFFFFF"/>
              </a:buClr>
              <a:buSzPts val="4200"/>
              <a:buNone/>
              <a:defRPr sz="4200">
                <a:solidFill>
                  <a:srgbClr val="FFFFFF"/>
                </a:solidFill>
              </a:defRPr>
            </a:lvl5pPr>
            <a:lvl6pPr lvl="5" algn="ctr">
              <a:lnSpc>
                <a:spcPct val="100000"/>
              </a:lnSpc>
              <a:spcBef>
                <a:spcPts val="0"/>
              </a:spcBef>
              <a:spcAft>
                <a:spcPts val="0"/>
              </a:spcAft>
              <a:buClr>
                <a:srgbClr val="FFFFFF"/>
              </a:buClr>
              <a:buSzPts val="4200"/>
              <a:buNone/>
              <a:defRPr sz="4200">
                <a:solidFill>
                  <a:srgbClr val="FFFFFF"/>
                </a:solidFill>
              </a:defRPr>
            </a:lvl6pPr>
            <a:lvl7pPr lvl="6" algn="ctr">
              <a:lnSpc>
                <a:spcPct val="100000"/>
              </a:lnSpc>
              <a:spcBef>
                <a:spcPts val="0"/>
              </a:spcBef>
              <a:spcAft>
                <a:spcPts val="0"/>
              </a:spcAft>
              <a:buClr>
                <a:srgbClr val="FFFFFF"/>
              </a:buClr>
              <a:buSzPts val="4200"/>
              <a:buNone/>
              <a:defRPr sz="4200">
                <a:solidFill>
                  <a:srgbClr val="FFFFFF"/>
                </a:solidFill>
              </a:defRPr>
            </a:lvl7pPr>
            <a:lvl8pPr lvl="7" algn="ctr">
              <a:lnSpc>
                <a:spcPct val="100000"/>
              </a:lnSpc>
              <a:spcBef>
                <a:spcPts val="0"/>
              </a:spcBef>
              <a:spcAft>
                <a:spcPts val="0"/>
              </a:spcAft>
              <a:buClr>
                <a:srgbClr val="FFFFFF"/>
              </a:buClr>
              <a:buSzPts val="4200"/>
              <a:buNone/>
              <a:defRPr sz="4200">
                <a:solidFill>
                  <a:srgbClr val="FFFFFF"/>
                </a:solidFill>
              </a:defRPr>
            </a:lvl8pPr>
            <a:lvl9pPr lvl="8" algn="ctr">
              <a:lnSpc>
                <a:spcPct val="100000"/>
              </a:lnSpc>
              <a:spcBef>
                <a:spcPts val="0"/>
              </a:spcBef>
              <a:spcAft>
                <a:spcPts val="0"/>
              </a:spcAft>
              <a:buClr>
                <a:srgbClr val="FFFFFF"/>
              </a:buClr>
              <a:buSzPts val="4200"/>
              <a:buNone/>
              <a:defRPr sz="4200">
                <a:solidFill>
                  <a:srgbClr val="FFFFFF"/>
                </a:solidFill>
              </a:defRPr>
            </a:lvl9pPr>
          </a:lstStyle>
          <a:p/>
        </p:txBody>
      </p:sp>
      <p:sp>
        <p:nvSpPr>
          <p:cNvPr id="322" name="Google Shape;322;p27"/>
          <p:cNvSpPr txBox="1"/>
          <p:nvPr>
            <p:ph idx="1" type="body"/>
          </p:nvPr>
        </p:nvSpPr>
        <p:spPr>
          <a:xfrm>
            <a:off x="4939500" y="724163"/>
            <a:ext cx="3837000" cy="3695100"/>
          </a:xfrm>
          <a:prstGeom prst="rect">
            <a:avLst/>
          </a:prstGeom>
          <a:noFill/>
          <a:ln>
            <a:noFill/>
          </a:ln>
        </p:spPr>
        <p:txBody>
          <a:bodyPr anchorCtr="0" anchor="ctr" bIns="91425" lIns="91425" spcFirstLastPara="1" rIns="91425" wrap="square" tIns="91425">
            <a:noAutofit/>
          </a:bodyPr>
          <a:lstStyle>
            <a:lvl1pPr indent="-406400" lvl="0" marL="457200" algn="l">
              <a:lnSpc>
                <a:spcPct val="100000"/>
              </a:lnSpc>
              <a:spcBef>
                <a:spcPts val="0"/>
              </a:spcBef>
              <a:spcAft>
                <a:spcPts val="0"/>
              </a:spcAft>
              <a:buClr>
                <a:schemeClr val="lt1"/>
              </a:buClr>
              <a:buSzPts val="2800"/>
              <a:buChar char="•"/>
              <a:defRPr>
                <a:solidFill>
                  <a:schemeClr val="lt1"/>
                </a:solidFill>
              </a:defRPr>
            </a:lvl1pPr>
            <a:lvl2pPr indent="-330200" lvl="1" marL="914400" algn="l">
              <a:lnSpc>
                <a:spcPct val="100000"/>
              </a:lnSpc>
              <a:spcBef>
                <a:spcPts val="0"/>
              </a:spcBef>
              <a:spcAft>
                <a:spcPts val="0"/>
              </a:spcAft>
              <a:buClr>
                <a:schemeClr val="lt1"/>
              </a:buClr>
              <a:buSzPts val="1600"/>
              <a:buChar char="○"/>
              <a:defRPr>
                <a:solidFill>
                  <a:schemeClr val="lt1"/>
                </a:solidFill>
              </a:defRPr>
            </a:lvl2pPr>
            <a:lvl3pPr indent="-355600" lvl="2" marL="1371600" algn="l">
              <a:lnSpc>
                <a:spcPct val="100000"/>
              </a:lnSpc>
              <a:spcBef>
                <a:spcPts val="0"/>
              </a:spcBef>
              <a:spcAft>
                <a:spcPts val="0"/>
              </a:spcAft>
              <a:buClr>
                <a:schemeClr val="lt1"/>
              </a:buClr>
              <a:buSzPts val="2000"/>
              <a:buChar char="•"/>
              <a:defRPr>
                <a:solidFill>
                  <a:schemeClr val="lt1"/>
                </a:solidFill>
              </a:defRPr>
            </a:lvl3pPr>
            <a:lvl4pPr indent="-355600" lvl="3" marL="1828800" algn="l">
              <a:lnSpc>
                <a:spcPct val="100000"/>
              </a:lnSpc>
              <a:spcBef>
                <a:spcPts val="0"/>
              </a:spcBef>
              <a:spcAft>
                <a:spcPts val="0"/>
              </a:spcAft>
              <a:buClr>
                <a:schemeClr val="lt1"/>
              </a:buClr>
              <a:buSzPts val="2000"/>
              <a:buChar char="•"/>
              <a:defRPr>
                <a:solidFill>
                  <a:schemeClr val="lt1"/>
                </a:solidFill>
              </a:defRPr>
            </a:lvl4pPr>
            <a:lvl5pPr indent="-342900" lvl="4" marL="2286000" algn="l">
              <a:lnSpc>
                <a:spcPct val="100000"/>
              </a:lnSpc>
              <a:spcBef>
                <a:spcPts val="0"/>
              </a:spcBef>
              <a:spcAft>
                <a:spcPts val="0"/>
              </a:spcAft>
              <a:buClr>
                <a:schemeClr val="lt1"/>
              </a:buClr>
              <a:buSzPts val="1800"/>
              <a:buChar char="•"/>
              <a:defRPr>
                <a:solidFill>
                  <a:schemeClr val="lt1"/>
                </a:solidFill>
              </a:defRPr>
            </a:lvl5pPr>
            <a:lvl6pPr indent="-342900" lvl="5" marL="2743200" algn="l">
              <a:lnSpc>
                <a:spcPct val="100000"/>
              </a:lnSpc>
              <a:spcBef>
                <a:spcPts val="0"/>
              </a:spcBef>
              <a:spcAft>
                <a:spcPts val="0"/>
              </a:spcAft>
              <a:buClr>
                <a:schemeClr val="lt1"/>
              </a:buClr>
              <a:buSzPts val="1800"/>
              <a:buChar char="•"/>
              <a:defRPr>
                <a:solidFill>
                  <a:schemeClr val="lt1"/>
                </a:solidFill>
              </a:defRPr>
            </a:lvl6pPr>
            <a:lvl7pPr indent="-342900" lvl="6" marL="3200400" algn="l">
              <a:lnSpc>
                <a:spcPct val="100000"/>
              </a:lnSpc>
              <a:spcBef>
                <a:spcPts val="0"/>
              </a:spcBef>
              <a:spcAft>
                <a:spcPts val="0"/>
              </a:spcAft>
              <a:buClr>
                <a:schemeClr val="lt1"/>
              </a:buClr>
              <a:buSzPts val="1800"/>
              <a:buChar char="•"/>
              <a:defRPr>
                <a:solidFill>
                  <a:schemeClr val="lt1"/>
                </a:solidFill>
              </a:defRPr>
            </a:lvl7pPr>
            <a:lvl8pPr indent="-342900" lvl="7" marL="3657600" algn="l">
              <a:lnSpc>
                <a:spcPct val="100000"/>
              </a:lnSpc>
              <a:spcBef>
                <a:spcPts val="0"/>
              </a:spcBef>
              <a:spcAft>
                <a:spcPts val="0"/>
              </a:spcAft>
              <a:buClr>
                <a:schemeClr val="lt1"/>
              </a:buClr>
              <a:buSzPts val="1800"/>
              <a:buChar char="•"/>
              <a:defRPr>
                <a:solidFill>
                  <a:schemeClr val="lt1"/>
                </a:solidFill>
              </a:defRPr>
            </a:lvl8pPr>
            <a:lvl9pPr indent="-342900" lvl="8" marL="4114800" algn="l">
              <a:lnSpc>
                <a:spcPct val="100000"/>
              </a:lnSpc>
              <a:spcBef>
                <a:spcPts val="0"/>
              </a:spcBef>
              <a:spcAft>
                <a:spcPts val="0"/>
              </a:spcAft>
              <a:buClr>
                <a:schemeClr val="lt1"/>
              </a:buClr>
              <a:buSzPts val="1800"/>
              <a:buChar char="•"/>
              <a:defRPr>
                <a:solidFill>
                  <a:schemeClr val="lt1"/>
                </a:solidFill>
              </a:defRPr>
            </a:lvl9pPr>
          </a:lstStyle>
          <a:p/>
        </p:txBody>
      </p:sp>
      <p:sp>
        <p:nvSpPr>
          <p:cNvPr id="323" name="Google Shape;323;p2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Graphic - White Background">
  <p:cSld name="Title and Graphic - White Background">
    <p:spTree>
      <p:nvGrpSpPr>
        <p:cNvPr id="324" name="Shape 324"/>
        <p:cNvGrpSpPr/>
        <p:nvPr/>
      </p:nvGrpSpPr>
      <p:grpSpPr>
        <a:xfrm>
          <a:off x="0" y="0"/>
          <a:ext cx="0" cy="0"/>
          <a:chOff x="0" y="0"/>
          <a:chExt cx="0" cy="0"/>
        </a:xfrm>
      </p:grpSpPr>
      <p:sp>
        <p:nvSpPr>
          <p:cNvPr id="325" name="Google Shape;325;p28"/>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28"/>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9pPr>
          </a:lstStyle>
          <a:p/>
        </p:txBody>
      </p:sp>
      <p:sp>
        <p:nvSpPr>
          <p:cNvPr id="327" name="Google Shape;327;p2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28" name="Google Shape;328;p28"/>
          <p:cNvSpPr/>
          <p:nvPr/>
        </p:nvSpPr>
        <p:spPr>
          <a:xfrm>
            <a:off x="292800" y="1315578"/>
            <a:ext cx="8558400" cy="3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329" name="Shape 329"/>
        <p:cNvGrpSpPr/>
        <p:nvPr/>
      </p:nvGrpSpPr>
      <p:grpSpPr>
        <a:xfrm>
          <a:off x="0" y="0"/>
          <a:ext cx="0" cy="0"/>
          <a:chOff x="0" y="0"/>
          <a:chExt cx="0" cy="0"/>
        </a:xfrm>
      </p:grpSpPr>
      <p:sp>
        <p:nvSpPr>
          <p:cNvPr id="330" name="Google Shape;330;p29"/>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31" name="Google Shape;331;p29"/>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32" name="Google Shape;332;p2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333" name="Google Shape;333;p29"/>
          <p:cNvSpPr txBox="1"/>
          <p:nvPr>
            <p:ph idx="1" type="body"/>
          </p:nvPr>
        </p:nvSpPr>
        <p:spPr>
          <a:xfrm>
            <a:off x="471900" y="1919074"/>
            <a:ext cx="8222100" cy="2710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9pPr>
          </a:lstStyle>
          <a:p/>
        </p:txBody>
      </p:sp>
      <p:sp>
        <p:nvSpPr>
          <p:cNvPr id="334" name="Google Shape;334;p29"/>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1pPr>
            <a:lvl2pPr indent="0" lvl="1"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2pPr>
            <a:lvl3pPr indent="0" lvl="2"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3pPr>
            <a:lvl4pPr indent="0" lvl="3"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4pPr>
            <a:lvl5pPr indent="0" lvl="4"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5pPr>
            <a:lvl6pPr indent="0" lvl="5"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6pPr>
            <a:lvl7pPr indent="0" lvl="6"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7pPr>
            <a:lvl8pPr indent="0" lvl="7"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8pPr>
            <a:lvl9pPr indent="0" lvl="8"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5" name="Shape 335"/>
        <p:cNvGrpSpPr/>
        <p:nvPr/>
      </p:nvGrpSpPr>
      <p:grpSpPr>
        <a:xfrm>
          <a:off x="0" y="0"/>
          <a:ext cx="0" cy="0"/>
          <a:chOff x="0" y="0"/>
          <a:chExt cx="0" cy="0"/>
        </a:xfrm>
      </p:grpSpPr>
      <p:sp>
        <p:nvSpPr>
          <p:cNvPr id="336" name="Google Shape;336;p30"/>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30"/>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30"/>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p:txBody>
      </p:sp>
      <p:sp>
        <p:nvSpPr>
          <p:cNvPr id="339" name="Google Shape;339;p3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 and body">
    <p:spTree>
      <p:nvGrpSpPr>
        <p:cNvPr id="340" name="Shape 340"/>
        <p:cNvGrpSpPr/>
        <p:nvPr/>
      </p:nvGrpSpPr>
      <p:grpSpPr>
        <a:xfrm>
          <a:off x="0" y="0"/>
          <a:ext cx="0" cy="0"/>
          <a:chOff x="0" y="0"/>
          <a:chExt cx="0" cy="0"/>
        </a:xfrm>
      </p:grpSpPr>
      <p:sp>
        <p:nvSpPr>
          <p:cNvPr id="341" name="Google Shape;341;p31"/>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42" name="Google Shape;342;p31"/>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343" name="Google Shape;343;p3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6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9pPr>
          </a:lstStyle>
          <a:p/>
        </p:txBody>
      </p:sp>
      <p:sp>
        <p:nvSpPr>
          <p:cNvPr id="344" name="Google Shape;344;p31"/>
          <p:cNvSpPr txBox="1"/>
          <p:nvPr>
            <p:ph idx="1" type="body"/>
          </p:nvPr>
        </p:nvSpPr>
        <p:spPr>
          <a:xfrm>
            <a:off x="287625" y="1908676"/>
            <a:ext cx="8688000" cy="3076500"/>
          </a:xfrm>
          <a:prstGeom prst="rect">
            <a:avLst/>
          </a:prstGeom>
          <a:noFill/>
          <a:ln>
            <a:noFill/>
          </a:ln>
        </p:spPr>
        <p:txBody>
          <a:bodyPr anchorCtr="0" anchor="t" bIns="91425" lIns="91425" spcFirstLastPara="1" rIns="91425" wrap="square" tIns="91425">
            <a:noAutofit/>
          </a:bodyPr>
          <a:lstStyle>
            <a:lvl1pPr indent="-406400" lvl="0" marL="457200" marR="0" algn="l">
              <a:lnSpc>
                <a:spcPct val="115000"/>
              </a:lnSpc>
              <a:spcBef>
                <a:spcPts val="1600"/>
              </a:spcBef>
              <a:spcAft>
                <a:spcPts val="0"/>
              </a:spcAft>
              <a:buClr>
                <a:srgbClr val="737373"/>
              </a:buClr>
              <a:buSzPts val="2800"/>
              <a:buFont typeface="Roboto"/>
              <a:buAutoNum type="arabicPeriod"/>
              <a:defRPr b="0" i="0" sz="2400" u="none" cap="none" strike="noStrike">
                <a:solidFill>
                  <a:srgbClr val="737373"/>
                </a:solidFill>
                <a:latin typeface="Roboto"/>
                <a:ea typeface="Roboto"/>
                <a:cs typeface="Roboto"/>
                <a:sym typeface="Roboto"/>
              </a:defRPr>
            </a:lvl1pPr>
            <a:lvl2pPr indent="-330200" lvl="1" marL="914400" marR="0" algn="l">
              <a:lnSpc>
                <a:spcPct val="115000"/>
              </a:lnSpc>
              <a:spcBef>
                <a:spcPts val="1600"/>
              </a:spcBef>
              <a:spcAft>
                <a:spcPts val="0"/>
              </a:spcAft>
              <a:buClr>
                <a:srgbClr val="737373"/>
              </a:buClr>
              <a:buSzPts val="1600"/>
              <a:buFont typeface="Roboto"/>
              <a:buAutoNum type="alphaLcPeriod"/>
              <a:defRPr b="0" i="0" sz="1800" u="none" cap="none" strike="noStrike">
                <a:solidFill>
                  <a:srgbClr val="737373"/>
                </a:solidFill>
                <a:latin typeface="Roboto"/>
                <a:ea typeface="Roboto"/>
                <a:cs typeface="Roboto"/>
                <a:sym typeface="Roboto"/>
              </a:defRPr>
            </a:lvl2pPr>
            <a:lvl3pPr indent="-355600" lvl="2" marL="1371600" marR="0" algn="l">
              <a:lnSpc>
                <a:spcPct val="115000"/>
              </a:lnSpc>
              <a:spcBef>
                <a:spcPts val="1600"/>
              </a:spcBef>
              <a:spcAft>
                <a:spcPts val="0"/>
              </a:spcAft>
              <a:buClr>
                <a:srgbClr val="737373"/>
              </a:buClr>
              <a:buSzPts val="2000"/>
              <a:buFont typeface="Roboto"/>
              <a:buAutoNum type="romanLcPeriod"/>
              <a:defRPr b="0" i="0" sz="1800" u="none" cap="none" strike="noStrike">
                <a:solidFill>
                  <a:srgbClr val="737373"/>
                </a:solidFill>
                <a:latin typeface="Roboto"/>
                <a:ea typeface="Roboto"/>
                <a:cs typeface="Roboto"/>
                <a:sym typeface="Roboto"/>
              </a:defRPr>
            </a:lvl3pPr>
            <a:lvl4pPr indent="-355600" lvl="3" marL="1828800" marR="0" algn="l">
              <a:lnSpc>
                <a:spcPct val="115000"/>
              </a:lnSpc>
              <a:spcBef>
                <a:spcPts val="1600"/>
              </a:spcBef>
              <a:spcAft>
                <a:spcPts val="0"/>
              </a:spcAft>
              <a:buClr>
                <a:srgbClr val="737373"/>
              </a:buClr>
              <a:buSzPts val="2000"/>
              <a:buFont typeface="Roboto"/>
              <a:buAutoNum type="arabicPeriod"/>
              <a:defRPr b="0" i="0" sz="1800" u="none" cap="none" strike="noStrike">
                <a:solidFill>
                  <a:srgbClr val="737373"/>
                </a:solidFill>
                <a:latin typeface="Roboto"/>
                <a:ea typeface="Roboto"/>
                <a:cs typeface="Roboto"/>
                <a:sym typeface="Roboto"/>
              </a:defRPr>
            </a:lvl4pPr>
            <a:lvl5pPr indent="-342900" lvl="4" marL="2286000" marR="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5pPr>
            <a:lvl6pPr indent="-342900" lvl="5" marL="2743200" marR="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6pPr>
            <a:lvl7pPr indent="-342900" lvl="6" marL="3200400" marR="0" algn="l">
              <a:lnSpc>
                <a:spcPct val="115000"/>
              </a:lnSpc>
              <a:spcBef>
                <a:spcPts val="1600"/>
              </a:spcBef>
              <a:spcAft>
                <a:spcPts val="0"/>
              </a:spcAft>
              <a:buClr>
                <a:srgbClr val="737373"/>
              </a:buClr>
              <a:buSzPts val="1800"/>
              <a:buFont typeface="Roboto"/>
              <a:buAutoNum type="arabicPeriod"/>
              <a:defRPr b="0" i="0" sz="1800" u="none" cap="none" strike="noStrike">
                <a:solidFill>
                  <a:srgbClr val="737373"/>
                </a:solidFill>
                <a:latin typeface="Roboto"/>
                <a:ea typeface="Roboto"/>
                <a:cs typeface="Roboto"/>
                <a:sym typeface="Roboto"/>
              </a:defRPr>
            </a:lvl7pPr>
            <a:lvl8pPr indent="-342900" lvl="7" marL="3657600" marR="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8pPr>
            <a:lvl9pPr indent="-342900" lvl="8" marL="4114800" marR="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9pPr>
          </a:lstStyle>
          <a:p/>
        </p:txBody>
      </p:sp>
      <p:sp>
        <p:nvSpPr>
          <p:cNvPr id="345" name="Google Shape;345;p31"/>
          <p:cNvSpPr txBox="1"/>
          <p:nvPr>
            <p:ph idx="12" type="sldNum"/>
          </p:nvPr>
        </p:nvSpPr>
        <p:spPr>
          <a:xfrm>
            <a:off x="8537798" y="4766663"/>
            <a:ext cx="534600" cy="2514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1pPr>
            <a:lvl2pPr indent="0" lvl="1"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2pPr>
            <a:lvl3pPr indent="0" lvl="2"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3pPr>
            <a:lvl4pPr indent="0" lvl="3"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4pPr>
            <a:lvl5pPr indent="0" lvl="4"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5pPr>
            <a:lvl6pPr indent="0" lvl="5"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6pPr>
            <a:lvl7pPr indent="0" lvl="6"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7pPr>
            <a:lvl8pPr indent="0" lvl="7"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8pPr>
            <a:lvl9pPr indent="0" lvl="8"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 name="Shape 50"/>
        <p:cNvGrpSpPr/>
        <p:nvPr/>
      </p:nvGrpSpPr>
      <p:grpSpPr>
        <a:xfrm>
          <a:off x="0" y="0"/>
          <a:ext cx="0" cy="0"/>
          <a:chOff x="0" y="0"/>
          <a:chExt cx="0" cy="0"/>
        </a:xfrm>
      </p:grpSpPr>
      <p:sp>
        <p:nvSpPr>
          <p:cNvPr id="51" name="Google Shape;51;p4"/>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4"/>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3" name="Google Shape;53;p4"/>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4" title="UIFCW2025_Logo.png"/>
          <p:cNvPicPr preferRelativeResize="0"/>
          <p:nvPr/>
        </p:nvPicPr>
        <p:blipFill>
          <a:blip r:embed="rId2">
            <a:alphaModFix/>
          </a:blip>
          <a:stretch>
            <a:fillRect/>
          </a:stretch>
        </p:blipFill>
        <p:spPr>
          <a:xfrm>
            <a:off x="7585575" y="3869550"/>
            <a:ext cx="1155000" cy="870202"/>
          </a:xfrm>
          <a:prstGeom prst="rect">
            <a:avLst/>
          </a:prstGeom>
          <a:noFill/>
          <a:ln>
            <a:noFill/>
          </a:ln>
        </p:spPr>
      </p:pic>
      <p:grpSp>
        <p:nvGrpSpPr>
          <p:cNvPr id="55" name="Google Shape;55;p4"/>
          <p:cNvGrpSpPr/>
          <p:nvPr/>
        </p:nvGrpSpPr>
        <p:grpSpPr>
          <a:xfrm>
            <a:off x="1419300" y="598575"/>
            <a:ext cx="1072800" cy="0"/>
            <a:chOff x="1376350" y="528325"/>
            <a:chExt cx="1072800" cy="0"/>
          </a:xfrm>
        </p:grpSpPr>
        <p:cxnSp>
          <p:nvCxnSpPr>
            <p:cNvPr id="56" name="Google Shape;56;p4"/>
            <p:cNvCxnSpPr/>
            <p:nvPr/>
          </p:nvCxnSpPr>
          <p:spPr>
            <a:xfrm>
              <a:off x="1376350" y="528325"/>
              <a:ext cx="357600" cy="0"/>
            </a:xfrm>
            <a:prstGeom prst="straightConnector1">
              <a:avLst/>
            </a:prstGeom>
            <a:noFill/>
            <a:ln cap="flat" cmpd="sng" w="28575">
              <a:solidFill>
                <a:srgbClr val="145FA6"/>
              </a:solidFill>
              <a:prstDash val="solid"/>
              <a:round/>
              <a:headEnd len="med" w="med" type="none"/>
              <a:tailEnd len="med" w="med" type="none"/>
            </a:ln>
          </p:spPr>
        </p:cxnSp>
        <p:cxnSp>
          <p:nvCxnSpPr>
            <p:cNvPr id="57" name="Google Shape;57;p4"/>
            <p:cNvCxnSpPr/>
            <p:nvPr/>
          </p:nvCxnSpPr>
          <p:spPr>
            <a:xfrm>
              <a:off x="1733950" y="528325"/>
              <a:ext cx="357600" cy="0"/>
            </a:xfrm>
            <a:prstGeom prst="straightConnector1">
              <a:avLst/>
            </a:prstGeom>
            <a:noFill/>
            <a:ln cap="flat" cmpd="sng" w="28575">
              <a:solidFill>
                <a:srgbClr val="F1761A"/>
              </a:solidFill>
              <a:prstDash val="solid"/>
              <a:round/>
              <a:headEnd len="med" w="med" type="none"/>
              <a:tailEnd len="med" w="med" type="none"/>
            </a:ln>
          </p:spPr>
        </p:cxnSp>
        <p:cxnSp>
          <p:nvCxnSpPr>
            <p:cNvPr id="58" name="Google Shape;58;p4"/>
            <p:cNvCxnSpPr/>
            <p:nvPr/>
          </p:nvCxnSpPr>
          <p:spPr>
            <a:xfrm>
              <a:off x="2091550" y="528325"/>
              <a:ext cx="357600" cy="0"/>
            </a:xfrm>
            <a:prstGeom prst="straightConnector1">
              <a:avLst/>
            </a:prstGeom>
            <a:noFill/>
            <a:ln cap="flat" cmpd="sng" w="28575">
              <a:solidFill>
                <a:srgbClr val="00C9FF"/>
              </a:solidFill>
              <a:prstDash val="solid"/>
              <a:round/>
              <a:headEnd len="med" w="med" type="none"/>
              <a:tailEnd len="med" w="med" type="none"/>
            </a:ln>
          </p:spPr>
        </p:cxn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346" name="Shape 346"/>
        <p:cNvGrpSpPr/>
        <p:nvPr/>
      </p:nvGrpSpPr>
      <p:grpSpPr>
        <a:xfrm>
          <a:off x="0" y="0"/>
          <a:ext cx="0" cy="0"/>
          <a:chOff x="0" y="0"/>
          <a:chExt cx="0" cy="0"/>
        </a:xfrm>
      </p:grpSpPr>
      <p:sp>
        <p:nvSpPr>
          <p:cNvPr id="347" name="Google Shape;347;p3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
    <p:spTree>
      <p:nvGrpSpPr>
        <p:cNvPr id="348" name="Shape 348"/>
        <p:cNvGrpSpPr/>
        <p:nvPr/>
      </p:nvGrpSpPr>
      <p:grpSpPr>
        <a:xfrm>
          <a:off x="0" y="0"/>
          <a:ext cx="0" cy="0"/>
          <a:chOff x="0" y="0"/>
          <a:chExt cx="0" cy="0"/>
        </a:xfrm>
      </p:grpSpPr>
      <p:sp>
        <p:nvSpPr>
          <p:cNvPr id="349" name="Google Shape;349;p33"/>
          <p:cNvSpPr txBox="1"/>
          <p:nvPr/>
        </p:nvSpPr>
        <p:spPr>
          <a:xfrm flipH="1" rot="10800000">
            <a:off x="0" y="0"/>
            <a:ext cx="9144000" cy="469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33"/>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33"/>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352" name="Google Shape;352;p3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353" name="Shape 353"/>
        <p:cNvGrpSpPr/>
        <p:nvPr/>
      </p:nvGrpSpPr>
      <p:grpSpPr>
        <a:xfrm>
          <a:off x="0" y="0"/>
          <a:ext cx="0" cy="0"/>
          <a:chOff x="0" y="0"/>
          <a:chExt cx="0" cy="0"/>
        </a:xfrm>
      </p:grpSpPr>
      <p:sp>
        <p:nvSpPr>
          <p:cNvPr id="354" name="Google Shape;354;p34"/>
          <p:cNvSpPr txBox="1"/>
          <p:nvPr>
            <p:ph type="title"/>
          </p:nvPr>
        </p:nvSpPr>
        <p:spPr>
          <a:xfrm>
            <a:off x="460950" y="2065349"/>
            <a:ext cx="8222100" cy="10128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4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355" name="Google Shape;355;p34"/>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1pPr>
            <a:lvl2pPr indent="0" lvl="1"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2pPr>
            <a:lvl3pPr indent="0" lvl="2"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3pPr>
            <a:lvl4pPr indent="0" lvl="3"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4pPr>
            <a:lvl5pPr indent="0" lvl="4"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5pPr>
            <a:lvl6pPr indent="0" lvl="5"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6pPr>
            <a:lvl7pPr indent="0" lvl="6"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7pPr>
            <a:lvl8pPr indent="0" lvl="7"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8pPr>
            <a:lvl9pPr indent="0" lvl="8"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6" name="Shape 356"/>
        <p:cNvGrpSpPr/>
        <p:nvPr/>
      </p:nvGrpSpPr>
      <p:grpSpPr>
        <a:xfrm>
          <a:off x="0" y="0"/>
          <a:ext cx="0" cy="0"/>
          <a:chOff x="0" y="0"/>
          <a:chExt cx="0" cy="0"/>
        </a:xfrm>
      </p:grpSpPr>
      <p:sp>
        <p:nvSpPr>
          <p:cNvPr id="357" name="Google Shape;357;p3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58" name="Google Shape;358;p3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59" name="Google Shape;35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1">
  <p:cSld name="1 Column, Tall Pic Right_1">
    <p:spTree>
      <p:nvGrpSpPr>
        <p:cNvPr id="360" name="Shape 360"/>
        <p:cNvGrpSpPr/>
        <p:nvPr/>
      </p:nvGrpSpPr>
      <p:grpSpPr>
        <a:xfrm>
          <a:off x="0" y="0"/>
          <a:ext cx="0" cy="0"/>
          <a:chOff x="0" y="0"/>
          <a:chExt cx="0" cy="0"/>
        </a:xfrm>
      </p:grpSpPr>
      <p:sp>
        <p:nvSpPr>
          <p:cNvPr id="361" name="Google Shape;361;p36"/>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62" name="Google Shape;362;p36"/>
          <p:cNvSpPr/>
          <p:nvPr>
            <p:ph idx="2" type="pic"/>
          </p:nvPr>
        </p:nvSpPr>
        <p:spPr>
          <a:xfrm>
            <a:off x="6096000" y="914400"/>
            <a:ext cx="2590800" cy="37149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3" name="Google Shape;363;p36"/>
          <p:cNvSpPr txBox="1"/>
          <p:nvPr>
            <p:ph idx="1" type="body"/>
          </p:nvPr>
        </p:nvSpPr>
        <p:spPr>
          <a:xfrm>
            <a:off x="752888"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1">
  <p:cSld name="1 Lg Pic_1">
    <p:spTree>
      <p:nvGrpSpPr>
        <p:cNvPr id="364" name="Shape 364"/>
        <p:cNvGrpSpPr/>
        <p:nvPr/>
      </p:nvGrpSpPr>
      <p:grpSpPr>
        <a:xfrm>
          <a:off x="0" y="0"/>
          <a:ext cx="0" cy="0"/>
          <a:chOff x="0" y="0"/>
          <a:chExt cx="0" cy="0"/>
        </a:xfrm>
      </p:grpSpPr>
      <p:sp>
        <p:nvSpPr>
          <p:cNvPr id="365" name="Google Shape;365;p37"/>
          <p:cNvSpPr txBox="1"/>
          <p:nvPr>
            <p:ph type="title"/>
          </p:nvPr>
        </p:nvSpPr>
        <p:spPr>
          <a:xfrm>
            <a:off x="752888" y="205978"/>
            <a:ext cx="7933800" cy="594300"/>
          </a:xfrm>
          <a:prstGeom prst="rect">
            <a:avLst/>
          </a:prstGeom>
          <a:noFill/>
          <a:ln>
            <a:noFill/>
          </a:ln>
        </p:spPr>
        <p:txBody>
          <a:bodyPr anchorCtr="0" anchor="ctr" bIns="0" lIns="0" spcFirstLastPara="1" rIns="0" wrap="square" tIns="0">
            <a:noAutofit/>
          </a:bodyPr>
          <a:lstStyle>
            <a:lvl1pPr lvl="0" algn="l">
              <a:spcBef>
                <a:spcPts val="0"/>
              </a:spcBef>
              <a:spcAft>
                <a:spcPts val="0"/>
              </a:spcAft>
              <a:buClr>
                <a:srgbClr val="0099D8"/>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6" name="Google Shape;366;p37"/>
          <p:cNvSpPr/>
          <p:nvPr>
            <p:ph idx="2" type="pic"/>
          </p:nvPr>
        </p:nvSpPr>
        <p:spPr>
          <a:xfrm>
            <a:off x="762000" y="914400"/>
            <a:ext cx="7924800" cy="3714900"/>
          </a:xfrm>
          <a:prstGeom prst="rect">
            <a:avLst/>
          </a:prstGeom>
          <a:solidFill>
            <a:srgbClr val="F2F2F2"/>
          </a:solidFill>
          <a:ln>
            <a:noFill/>
          </a:ln>
        </p:spPr>
        <p:txBody>
          <a:bodyPr anchorCtr="0" anchor="ctr" bIns="0" lIns="0" spcFirstLastPara="1" rIns="0" wrap="square" tIns="0">
            <a:noAutofit/>
          </a:bodyPr>
          <a:lstStyle>
            <a:lvl1pPr lvl="0" marR="0" algn="ctr">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391" name="Shape 391"/>
        <p:cNvGrpSpPr/>
        <p:nvPr/>
      </p:nvGrpSpPr>
      <p:grpSpPr>
        <a:xfrm>
          <a:off x="0" y="0"/>
          <a:ext cx="0" cy="0"/>
          <a:chOff x="0" y="0"/>
          <a:chExt cx="0" cy="0"/>
        </a:xfrm>
      </p:grpSpPr>
      <p:sp>
        <p:nvSpPr>
          <p:cNvPr id="392" name="Google Shape;392;p39"/>
          <p:cNvSpPr txBox="1"/>
          <p:nvPr>
            <p:ph type="title"/>
          </p:nvPr>
        </p:nvSpPr>
        <p:spPr>
          <a:xfrm>
            <a:off x="737350" y="114275"/>
            <a:ext cx="8062200" cy="974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99D8"/>
              </a:buClr>
              <a:buSzPts val="4000"/>
              <a:buFont typeface="Arial"/>
              <a:buNone/>
              <a:defRPr b="1" i="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393" name="Google Shape;393;p39"/>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0"/>
              </a:spcBef>
              <a:spcAft>
                <a:spcPts val="0"/>
              </a:spcAft>
              <a:buSzPts val="2800"/>
              <a:buFont typeface="Arial"/>
              <a:buChar char="•"/>
              <a:defRPr b="0" i="0" sz="2800" u="none" cap="none" strike="noStrike">
                <a:latin typeface="Arial"/>
                <a:ea typeface="Arial"/>
                <a:cs typeface="Arial"/>
                <a:sym typeface="Arial"/>
              </a:defRPr>
            </a:lvl1pPr>
            <a:lvl2pPr indent="-330200" lvl="1" marL="914400" marR="0" algn="l">
              <a:lnSpc>
                <a:spcPct val="100000"/>
              </a:lnSpc>
              <a:spcBef>
                <a:spcPts val="0"/>
              </a:spcBef>
              <a:spcAft>
                <a:spcPts val="0"/>
              </a:spcAft>
              <a:buSzPts val="1600"/>
              <a:buFont typeface="Arial"/>
              <a:buChar char="○"/>
              <a:defRPr b="0" i="0" sz="2400" u="none" cap="none" strike="noStrike">
                <a:latin typeface="Arial"/>
                <a:ea typeface="Arial"/>
                <a:cs typeface="Arial"/>
                <a:sym typeface="Arial"/>
              </a:defRPr>
            </a:lvl2pPr>
            <a:lvl3pPr indent="-355600" lvl="2" marL="1371600" marR="0" algn="l">
              <a:lnSpc>
                <a:spcPct val="100000"/>
              </a:lnSpc>
              <a:spcBef>
                <a:spcPts val="0"/>
              </a:spcBef>
              <a:spcAft>
                <a:spcPts val="0"/>
              </a:spcAft>
              <a:buSzPts val="2000"/>
              <a:buFont typeface="Arial"/>
              <a:buChar char="•"/>
              <a:defRPr b="0" i="0" sz="2000" u="none" cap="none" strike="noStrike">
                <a:latin typeface="Arial"/>
                <a:ea typeface="Arial"/>
                <a:cs typeface="Arial"/>
                <a:sym typeface="Arial"/>
              </a:defRPr>
            </a:lvl3pPr>
            <a:lvl4pPr indent="-355600" lvl="3" marL="1828800" marR="0" algn="l">
              <a:lnSpc>
                <a:spcPct val="100000"/>
              </a:lnSpc>
              <a:spcBef>
                <a:spcPts val="0"/>
              </a:spcBef>
              <a:spcAft>
                <a:spcPts val="0"/>
              </a:spcAft>
              <a:buSzPts val="2000"/>
              <a:buChar char="•"/>
              <a:defRPr i="0" u="none" cap="none" strike="noStrike"/>
            </a:lvl4pPr>
            <a:lvl5pPr indent="-342900" lvl="4" marL="2286000" marR="0" algn="l">
              <a:lnSpc>
                <a:spcPct val="100000"/>
              </a:lnSpc>
              <a:spcBef>
                <a:spcPts val="0"/>
              </a:spcBef>
              <a:spcAft>
                <a:spcPts val="0"/>
              </a:spcAft>
              <a:buSzPts val="1800"/>
              <a:buChar char="•"/>
              <a:defRPr i="0" u="none" cap="none" strike="noStrike"/>
            </a:lvl5pPr>
            <a:lvl6pPr indent="-342900" lvl="5" marL="2743200" marR="0" algn="l">
              <a:lnSpc>
                <a:spcPct val="100000"/>
              </a:lnSpc>
              <a:spcBef>
                <a:spcPts val="0"/>
              </a:spcBef>
              <a:spcAft>
                <a:spcPts val="0"/>
              </a:spcAft>
              <a:buSzPts val="1800"/>
              <a:buChar char="•"/>
              <a:defRPr i="0" u="none" cap="none" strike="noStrike"/>
            </a:lvl6pPr>
            <a:lvl7pPr indent="-342900" lvl="6" marL="3200400" marR="0" algn="l">
              <a:lnSpc>
                <a:spcPct val="100000"/>
              </a:lnSpc>
              <a:spcBef>
                <a:spcPts val="0"/>
              </a:spcBef>
              <a:spcAft>
                <a:spcPts val="0"/>
              </a:spcAft>
              <a:buSzPts val="1800"/>
              <a:buChar char="•"/>
              <a:defRPr i="0" u="none" cap="none" strike="noStrike"/>
            </a:lvl7pPr>
            <a:lvl8pPr indent="-342900" lvl="7" marL="3657600" marR="0" algn="l">
              <a:lnSpc>
                <a:spcPct val="100000"/>
              </a:lnSpc>
              <a:spcBef>
                <a:spcPts val="0"/>
              </a:spcBef>
              <a:spcAft>
                <a:spcPts val="0"/>
              </a:spcAft>
              <a:buSzPts val="1800"/>
              <a:buChar char="•"/>
              <a:defRPr i="0" u="none" cap="none" strike="noStrike"/>
            </a:lvl8pPr>
            <a:lvl9pPr indent="-342900" lvl="8" marL="4114800" marR="0" algn="l">
              <a:lnSpc>
                <a:spcPct val="100000"/>
              </a:lnSpc>
              <a:spcBef>
                <a:spcPts val="0"/>
              </a:spcBef>
              <a:spcAft>
                <a:spcPts val="0"/>
              </a:spcAft>
              <a:buSzPts val="1800"/>
              <a:buChar char="•"/>
              <a:defRPr i="0" u="none" cap="none" strike="noStrike"/>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394" name="Shape 394"/>
        <p:cNvGrpSpPr/>
        <p:nvPr/>
      </p:nvGrpSpPr>
      <p:grpSpPr>
        <a:xfrm>
          <a:off x="0" y="0"/>
          <a:ext cx="0" cy="0"/>
          <a:chOff x="0" y="0"/>
          <a:chExt cx="0" cy="0"/>
        </a:xfrm>
      </p:grpSpPr>
      <p:sp>
        <p:nvSpPr>
          <p:cNvPr id="395" name="Google Shape;395;p40"/>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396" name="Google Shape;396;p40"/>
          <p:cNvSpPr/>
          <p:nvPr>
            <p:ph idx="2" type="pic"/>
          </p:nvPr>
        </p:nvSpPr>
        <p:spPr>
          <a:xfrm>
            <a:off x="6096000" y="914400"/>
            <a:ext cx="2590800" cy="3714900"/>
          </a:xfrm>
          <a:prstGeom prst="rect">
            <a:avLst/>
          </a:prstGeom>
          <a:solidFill>
            <a:srgbClr val="F2F2F2"/>
          </a:solidFill>
          <a:ln>
            <a:noFill/>
          </a:ln>
        </p:spPr>
      </p:sp>
      <p:sp>
        <p:nvSpPr>
          <p:cNvPr id="397" name="Google Shape;397;p40"/>
          <p:cNvSpPr txBox="1"/>
          <p:nvPr>
            <p:ph idx="1" type="body"/>
          </p:nvPr>
        </p:nvSpPr>
        <p:spPr>
          <a:xfrm>
            <a:off x="752887"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398" name="Shape 398"/>
        <p:cNvGrpSpPr/>
        <p:nvPr/>
      </p:nvGrpSpPr>
      <p:grpSpPr>
        <a:xfrm>
          <a:off x="0" y="0"/>
          <a:ext cx="0" cy="0"/>
          <a:chOff x="0" y="0"/>
          <a:chExt cx="0" cy="0"/>
        </a:xfrm>
      </p:grpSpPr>
      <p:sp>
        <p:nvSpPr>
          <p:cNvPr id="399" name="Google Shape;399;p41"/>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400" name="Google Shape;400;p41"/>
          <p:cNvSpPr/>
          <p:nvPr>
            <p:ph idx="2" type="pic"/>
          </p:nvPr>
        </p:nvSpPr>
        <p:spPr>
          <a:xfrm>
            <a:off x="762000" y="914400"/>
            <a:ext cx="2590800" cy="3714900"/>
          </a:xfrm>
          <a:prstGeom prst="rect">
            <a:avLst/>
          </a:prstGeom>
          <a:solidFill>
            <a:srgbClr val="F2F2F2"/>
          </a:solidFill>
          <a:ln>
            <a:noFill/>
          </a:ln>
        </p:spPr>
      </p:sp>
      <p:sp>
        <p:nvSpPr>
          <p:cNvPr id="401" name="Google Shape;401;p41"/>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402" name="Shape 402"/>
        <p:cNvGrpSpPr/>
        <p:nvPr/>
      </p:nvGrpSpPr>
      <p:grpSpPr>
        <a:xfrm>
          <a:off x="0" y="0"/>
          <a:ext cx="0" cy="0"/>
          <a:chOff x="0" y="0"/>
          <a:chExt cx="0" cy="0"/>
        </a:xfrm>
      </p:grpSpPr>
      <p:sp>
        <p:nvSpPr>
          <p:cNvPr id="403" name="Google Shape;403;p42"/>
          <p:cNvSpPr/>
          <p:nvPr>
            <p:ph idx="2" type="pic"/>
          </p:nvPr>
        </p:nvSpPr>
        <p:spPr>
          <a:xfrm>
            <a:off x="762000" y="914400"/>
            <a:ext cx="7921800" cy="1314600"/>
          </a:xfrm>
          <a:prstGeom prst="rect">
            <a:avLst/>
          </a:prstGeom>
          <a:solidFill>
            <a:srgbClr val="F2F2F2"/>
          </a:solidFill>
          <a:ln>
            <a:noFill/>
          </a:ln>
        </p:spPr>
      </p:sp>
      <p:sp>
        <p:nvSpPr>
          <p:cNvPr id="404" name="Google Shape;404;p42"/>
          <p:cNvSpPr txBox="1"/>
          <p:nvPr>
            <p:ph idx="1" type="body"/>
          </p:nvPr>
        </p:nvSpPr>
        <p:spPr>
          <a:xfrm>
            <a:off x="752887"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5" name="Google Shape;405;p42"/>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9" name="Shape 59"/>
        <p:cNvGrpSpPr/>
        <p:nvPr/>
      </p:nvGrpSpPr>
      <p:grpSpPr>
        <a:xfrm>
          <a:off x="0" y="0"/>
          <a:ext cx="0" cy="0"/>
          <a:chOff x="0" y="0"/>
          <a:chExt cx="0" cy="0"/>
        </a:xfrm>
      </p:grpSpPr>
      <p:sp>
        <p:nvSpPr>
          <p:cNvPr id="60" name="Google Shape;60;p5"/>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 name="Google Shape;61;p5"/>
          <p:cNvSpPr txBox="1"/>
          <p:nvPr>
            <p:ph idx="1" type="body"/>
          </p:nvPr>
        </p:nvSpPr>
        <p:spPr>
          <a:xfrm>
            <a:off x="130380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90365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4" name="Google Shape;64;p5" title="UIFCW2025_Logo.png"/>
          <p:cNvPicPr preferRelativeResize="0"/>
          <p:nvPr/>
        </p:nvPicPr>
        <p:blipFill>
          <a:blip r:embed="rId2">
            <a:alphaModFix/>
          </a:blip>
          <a:stretch>
            <a:fillRect/>
          </a:stretch>
        </p:blipFill>
        <p:spPr>
          <a:xfrm>
            <a:off x="7558875" y="3880775"/>
            <a:ext cx="1152143" cy="868678"/>
          </a:xfrm>
          <a:prstGeom prst="rect">
            <a:avLst/>
          </a:prstGeom>
          <a:noFill/>
          <a:ln>
            <a:noFill/>
          </a:ln>
        </p:spPr>
      </p:pic>
      <p:grpSp>
        <p:nvGrpSpPr>
          <p:cNvPr id="65" name="Google Shape;65;p5"/>
          <p:cNvGrpSpPr/>
          <p:nvPr/>
        </p:nvGrpSpPr>
        <p:grpSpPr>
          <a:xfrm>
            <a:off x="1404700" y="598575"/>
            <a:ext cx="1072800" cy="0"/>
            <a:chOff x="1376350" y="528325"/>
            <a:chExt cx="1072800" cy="0"/>
          </a:xfrm>
        </p:grpSpPr>
        <p:cxnSp>
          <p:nvCxnSpPr>
            <p:cNvPr id="66" name="Google Shape;66;p5"/>
            <p:cNvCxnSpPr/>
            <p:nvPr/>
          </p:nvCxnSpPr>
          <p:spPr>
            <a:xfrm>
              <a:off x="1376350" y="528325"/>
              <a:ext cx="357600" cy="0"/>
            </a:xfrm>
            <a:prstGeom prst="straightConnector1">
              <a:avLst/>
            </a:prstGeom>
            <a:noFill/>
            <a:ln cap="flat" cmpd="sng" w="28575">
              <a:solidFill>
                <a:srgbClr val="145FA6"/>
              </a:solidFill>
              <a:prstDash val="solid"/>
              <a:round/>
              <a:headEnd len="med" w="med" type="none"/>
              <a:tailEnd len="med" w="med" type="none"/>
            </a:ln>
          </p:spPr>
        </p:cxnSp>
        <p:cxnSp>
          <p:nvCxnSpPr>
            <p:cNvPr id="67" name="Google Shape;67;p5"/>
            <p:cNvCxnSpPr/>
            <p:nvPr/>
          </p:nvCxnSpPr>
          <p:spPr>
            <a:xfrm>
              <a:off x="1733950" y="528325"/>
              <a:ext cx="357600" cy="0"/>
            </a:xfrm>
            <a:prstGeom prst="straightConnector1">
              <a:avLst/>
            </a:prstGeom>
            <a:noFill/>
            <a:ln cap="flat" cmpd="sng" w="28575">
              <a:solidFill>
                <a:srgbClr val="F1761A"/>
              </a:solidFill>
              <a:prstDash val="solid"/>
              <a:round/>
              <a:headEnd len="med" w="med" type="none"/>
              <a:tailEnd len="med" w="med" type="none"/>
            </a:ln>
          </p:spPr>
        </p:cxnSp>
        <p:cxnSp>
          <p:nvCxnSpPr>
            <p:cNvPr id="68" name="Google Shape;68;p5"/>
            <p:cNvCxnSpPr/>
            <p:nvPr/>
          </p:nvCxnSpPr>
          <p:spPr>
            <a:xfrm>
              <a:off x="2091550" y="528325"/>
              <a:ext cx="357600" cy="0"/>
            </a:xfrm>
            <a:prstGeom prst="straightConnector1">
              <a:avLst/>
            </a:prstGeom>
            <a:noFill/>
            <a:ln cap="flat" cmpd="sng" w="28575">
              <a:solidFill>
                <a:srgbClr val="00C9FF"/>
              </a:solidFill>
              <a:prstDash val="solid"/>
              <a:round/>
              <a:headEnd len="med" w="med" type="none"/>
              <a:tailEnd len="med" w="med" type="none"/>
            </a:ln>
          </p:spPr>
        </p:cxn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406" name="Shape 406"/>
        <p:cNvGrpSpPr/>
        <p:nvPr/>
      </p:nvGrpSpPr>
      <p:grpSpPr>
        <a:xfrm>
          <a:off x="0" y="0"/>
          <a:ext cx="0" cy="0"/>
          <a:chOff x="0" y="0"/>
          <a:chExt cx="0" cy="0"/>
        </a:xfrm>
      </p:grpSpPr>
      <p:sp>
        <p:nvSpPr>
          <p:cNvPr id="407" name="Google Shape;407;p43"/>
          <p:cNvSpPr/>
          <p:nvPr>
            <p:ph idx="2" type="pic"/>
          </p:nvPr>
        </p:nvSpPr>
        <p:spPr>
          <a:xfrm>
            <a:off x="762000" y="3314700"/>
            <a:ext cx="7921800" cy="1314600"/>
          </a:xfrm>
          <a:prstGeom prst="rect">
            <a:avLst/>
          </a:prstGeom>
          <a:solidFill>
            <a:srgbClr val="F2F2F2"/>
          </a:solidFill>
          <a:ln>
            <a:noFill/>
          </a:ln>
        </p:spPr>
      </p:sp>
      <p:sp>
        <p:nvSpPr>
          <p:cNvPr id="408" name="Google Shape;408;p43"/>
          <p:cNvSpPr txBox="1"/>
          <p:nvPr>
            <p:ph idx="1" type="body"/>
          </p:nvPr>
        </p:nvSpPr>
        <p:spPr>
          <a:xfrm>
            <a:off x="752887"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9" name="Google Shape;409;p43"/>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410" name="Shape 410"/>
        <p:cNvGrpSpPr/>
        <p:nvPr/>
      </p:nvGrpSpPr>
      <p:grpSpPr>
        <a:xfrm>
          <a:off x="0" y="0"/>
          <a:ext cx="0" cy="0"/>
          <a:chOff x="0" y="0"/>
          <a:chExt cx="0" cy="0"/>
        </a:xfrm>
      </p:grpSpPr>
      <p:sp>
        <p:nvSpPr>
          <p:cNvPr id="411" name="Google Shape;411;p44"/>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412" name="Google Shape;412;p44"/>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3" name="Google Shape;413;p44"/>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414" name="Shape 414"/>
        <p:cNvGrpSpPr/>
        <p:nvPr/>
      </p:nvGrpSpPr>
      <p:grpSpPr>
        <a:xfrm>
          <a:off x="0" y="0"/>
          <a:ext cx="0" cy="0"/>
          <a:chOff x="0" y="0"/>
          <a:chExt cx="0" cy="0"/>
        </a:xfrm>
      </p:grpSpPr>
      <p:sp>
        <p:nvSpPr>
          <p:cNvPr id="415" name="Google Shape;415;p45"/>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416" name="Google Shape;416;p45"/>
          <p:cNvSpPr/>
          <p:nvPr>
            <p:ph idx="2" type="pic"/>
          </p:nvPr>
        </p:nvSpPr>
        <p:spPr>
          <a:xfrm>
            <a:off x="762000" y="914400"/>
            <a:ext cx="3733800" cy="1200300"/>
          </a:xfrm>
          <a:prstGeom prst="rect">
            <a:avLst/>
          </a:prstGeom>
          <a:solidFill>
            <a:srgbClr val="F2F2F2"/>
          </a:solidFill>
          <a:ln>
            <a:noFill/>
          </a:ln>
        </p:spPr>
      </p:sp>
      <p:sp>
        <p:nvSpPr>
          <p:cNvPr id="417" name="Google Shape;417;p45"/>
          <p:cNvSpPr/>
          <p:nvPr>
            <p:ph idx="3" type="pic"/>
          </p:nvPr>
        </p:nvSpPr>
        <p:spPr>
          <a:xfrm>
            <a:off x="4953000" y="914400"/>
            <a:ext cx="3733800" cy="1200300"/>
          </a:xfrm>
          <a:prstGeom prst="rect">
            <a:avLst/>
          </a:prstGeom>
          <a:solidFill>
            <a:srgbClr val="F2F2F2"/>
          </a:solidFill>
          <a:ln>
            <a:noFill/>
          </a:ln>
        </p:spPr>
      </p:sp>
      <p:sp>
        <p:nvSpPr>
          <p:cNvPr id="418" name="Google Shape;418;p45"/>
          <p:cNvSpPr txBox="1"/>
          <p:nvPr>
            <p:ph idx="1" type="body"/>
          </p:nvPr>
        </p:nvSpPr>
        <p:spPr>
          <a:xfrm>
            <a:off x="752887"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9" name="Google Shape;419;p45"/>
          <p:cNvSpPr txBox="1"/>
          <p:nvPr>
            <p:ph idx="4" type="body"/>
          </p:nvPr>
        </p:nvSpPr>
        <p:spPr>
          <a:xfrm>
            <a:off x="4953000" y="2286000"/>
            <a:ext cx="37428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420" name="Shape 420"/>
        <p:cNvGrpSpPr/>
        <p:nvPr/>
      </p:nvGrpSpPr>
      <p:grpSpPr>
        <a:xfrm>
          <a:off x="0" y="0"/>
          <a:ext cx="0" cy="0"/>
          <a:chOff x="0" y="0"/>
          <a:chExt cx="0" cy="0"/>
        </a:xfrm>
      </p:grpSpPr>
      <p:sp>
        <p:nvSpPr>
          <p:cNvPr id="421" name="Google Shape;421;p46"/>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422" name="Google Shape;422;p46"/>
          <p:cNvSpPr txBox="1"/>
          <p:nvPr>
            <p:ph idx="1" type="body"/>
          </p:nvPr>
        </p:nvSpPr>
        <p:spPr>
          <a:xfrm>
            <a:off x="752887"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3" name="Google Shape;423;p46"/>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4" name="Google Shape;424;p46"/>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425" name="Shape 425"/>
        <p:cNvGrpSpPr/>
        <p:nvPr/>
      </p:nvGrpSpPr>
      <p:grpSpPr>
        <a:xfrm>
          <a:off x="0" y="0"/>
          <a:ext cx="0" cy="0"/>
          <a:chOff x="0" y="0"/>
          <a:chExt cx="0" cy="0"/>
        </a:xfrm>
      </p:grpSpPr>
      <p:sp>
        <p:nvSpPr>
          <p:cNvPr id="426" name="Google Shape;426;p47"/>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427" name="Google Shape;427;p47"/>
          <p:cNvSpPr/>
          <p:nvPr>
            <p:ph idx="2" type="pic"/>
          </p:nvPr>
        </p:nvSpPr>
        <p:spPr>
          <a:xfrm>
            <a:off x="762000" y="914400"/>
            <a:ext cx="2435400" cy="1200300"/>
          </a:xfrm>
          <a:prstGeom prst="rect">
            <a:avLst/>
          </a:prstGeom>
          <a:solidFill>
            <a:srgbClr val="F2F2F2"/>
          </a:solidFill>
          <a:ln>
            <a:noFill/>
          </a:ln>
        </p:spPr>
      </p:sp>
      <p:sp>
        <p:nvSpPr>
          <p:cNvPr id="428" name="Google Shape;428;p47"/>
          <p:cNvSpPr/>
          <p:nvPr>
            <p:ph idx="3" type="pic"/>
          </p:nvPr>
        </p:nvSpPr>
        <p:spPr>
          <a:xfrm>
            <a:off x="3508162" y="914400"/>
            <a:ext cx="2435400" cy="1200300"/>
          </a:xfrm>
          <a:prstGeom prst="rect">
            <a:avLst/>
          </a:prstGeom>
          <a:solidFill>
            <a:srgbClr val="F2F2F2"/>
          </a:solidFill>
          <a:ln>
            <a:noFill/>
          </a:ln>
        </p:spPr>
      </p:sp>
      <p:sp>
        <p:nvSpPr>
          <p:cNvPr id="429" name="Google Shape;429;p47"/>
          <p:cNvSpPr/>
          <p:nvPr>
            <p:ph idx="4" type="pic"/>
          </p:nvPr>
        </p:nvSpPr>
        <p:spPr>
          <a:xfrm>
            <a:off x="6251362" y="914400"/>
            <a:ext cx="2435400" cy="1200300"/>
          </a:xfrm>
          <a:prstGeom prst="rect">
            <a:avLst/>
          </a:prstGeom>
          <a:solidFill>
            <a:srgbClr val="F2F2F2"/>
          </a:solidFill>
          <a:ln>
            <a:noFill/>
          </a:ln>
        </p:spPr>
      </p:sp>
      <p:sp>
        <p:nvSpPr>
          <p:cNvPr id="430" name="Google Shape;430;p47"/>
          <p:cNvSpPr txBox="1"/>
          <p:nvPr>
            <p:ph idx="1" type="body"/>
          </p:nvPr>
        </p:nvSpPr>
        <p:spPr>
          <a:xfrm>
            <a:off x="752887"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1" name="Google Shape;431;p47"/>
          <p:cNvSpPr txBox="1"/>
          <p:nvPr>
            <p:ph idx="5" type="body"/>
          </p:nvPr>
        </p:nvSpPr>
        <p:spPr>
          <a:xfrm>
            <a:off x="6248400"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2" name="Google Shape;432;p47"/>
          <p:cNvSpPr txBox="1"/>
          <p:nvPr>
            <p:ph idx="6" type="body"/>
          </p:nvPr>
        </p:nvSpPr>
        <p:spPr>
          <a:xfrm>
            <a:off x="3500644" y="2286000"/>
            <a:ext cx="2447400" cy="23433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433" name="Shape 433"/>
        <p:cNvGrpSpPr/>
        <p:nvPr/>
      </p:nvGrpSpPr>
      <p:grpSpPr>
        <a:xfrm>
          <a:off x="0" y="0"/>
          <a:ext cx="0" cy="0"/>
          <a:chOff x="0" y="0"/>
          <a:chExt cx="0" cy="0"/>
        </a:xfrm>
      </p:grpSpPr>
      <p:sp>
        <p:nvSpPr>
          <p:cNvPr id="434" name="Google Shape;434;p48"/>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600"/>
              <a:buFont typeface="Arial"/>
              <a:buNone/>
              <a:defRPr b="1" i="0" sz="3200" u="none" cap="none" strike="noStrike">
                <a:solidFill>
                  <a:srgbClr val="0099D8"/>
                </a:solidFill>
                <a:latin typeface="Arial"/>
                <a:ea typeface="Arial"/>
                <a:cs typeface="Arial"/>
                <a:sym typeface="Arial"/>
              </a:defRPr>
            </a:lvl1pPr>
            <a:lvl2pPr lvl="1" algn="ctr">
              <a:lnSpc>
                <a:spcPct val="100000"/>
              </a:lnSpc>
              <a:spcBef>
                <a:spcPts val="0"/>
              </a:spcBef>
              <a:spcAft>
                <a:spcPts val="0"/>
              </a:spcAft>
              <a:buSzPts val="1400"/>
              <a:buFont typeface="Arial"/>
              <a:buNone/>
              <a:defRPr sz="1800"/>
            </a:lvl2pPr>
            <a:lvl3pPr lvl="2" algn="ctr">
              <a:lnSpc>
                <a:spcPct val="100000"/>
              </a:lnSpc>
              <a:spcBef>
                <a:spcPts val="0"/>
              </a:spcBef>
              <a:spcAft>
                <a:spcPts val="0"/>
              </a:spcAft>
              <a:buSzPts val="1400"/>
              <a:buFont typeface="Arial"/>
              <a:buNone/>
              <a:defRPr sz="1800"/>
            </a:lvl3pPr>
            <a:lvl4pPr lvl="3" algn="ctr">
              <a:lnSpc>
                <a:spcPct val="100000"/>
              </a:lnSpc>
              <a:spcBef>
                <a:spcPts val="0"/>
              </a:spcBef>
              <a:spcAft>
                <a:spcPts val="0"/>
              </a:spcAft>
              <a:buSzPts val="1400"/>
              <a:buFont typeface="Arial"/>
              <a:buNone/>
              <a:defRPr sz="1800"/>
            </a:lvl4pPr>
            <a:lvl5pPr lvl="4" algn="ctr">
              <a:lnSpc>
                <a:spcPct val="100000"/>
              </a:lnSpc>
              <a:spcBef>
                <a:spcPts val="0"/>
              </a:spcBef>
              <a:spcAft>
                <a:spcPts val="0"/>
              </a:spcAft>
              <a:buSzPts val="1400"/>
              <a:buFont typeface="Arial"/>
              <a:buNone/>
              <a:defRPr sz="1800"/>
            </a:lvl5pPr>
            <a:lvl6pPr lvl="5" algn="ctr">
              <a:lnSpc>
                <a:spcPct val="100000"/>
              </a:lnSpc>
              <a:spcBef>
                <a:spcPts val="0"/>
              </a:spcBef>
              <a:spcAft>
                <a:spcPts val="0"/>
              </a:spcAft>
              <a:buSzPts val="1400"/>
              <a:buFont typeface="Arial"/>
              <a:buNone/>
              <a:defRPr sz="1800"/>
            </a:lvl6pPr>
            <a:lvl7pPr lvl="6" algn="ctr">
              <a:lnSpc>
                <a:spcPct val="100000"/>
              </a:lnSpc>
              <a:spcBef>
                <a:spcPts val="0"/>
              </a:spcBef>
              <a:spcAft>
                <a:spcPts val="0"/>
              </a:spcAft>
              <a:buSzPts val="1400"/>
              <a:buFont typeface="Arial"/>
              <a:buNone/>
              <a:defRPr sz="1800"/>
            </a:lvl7pPr>
            <a:lvl8pPr lvl="7" algn="ctr">
              <a:lnSpc>
                <a:spcPct val="100000"/>
              </a:lnSpc>
              <a:spcBef>
                <a:spcPts val="0"/>
              </a:spcBef>
              <a:spcAft>
                <a:spcPts val="0"/>
              </a:spcAft>
              <a:buSzPts val="1400"/>
              <a:buFont typeface="Arial"/>
              <a:buNone/>
              <a:defRPr sz="1800"/>
            </a:lvl8pPr>
            <a:lvl9pPr lvl="8" algn="ctr">
              <a:lnSpc>
                <a:spcPct val="100000"/>
              </a:lnSpc>
              <a:spcBef>
                <a:spcPts val="0"/>
              </a:spcBef>
              <a:spcAft>
                <a:spcPts val="0"/>
              </a:spcAft>
              <a:buSzPts val="1400"/>
              <a:buFont typeface="Arial"/>
              <a:buNone/>
              <a:defRPr sz="1800"/>
            </a:lvl9pPr>
          </a:lstStyle>
          <a:p/>
        </p:txBody>
      </p:sp>
      <p:sp>
        <p:nvSpPr>
          <p:cNvPr id="435" name="Google Shape;435;p48"/>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6" name="Shape 436"/>
        <p:cNvGrpSpPr/>
        <p:nvPr/>
      </p:nvGrpSpPr>
      <p:grpSpPr>
        <a:xfrm>
          <a:off x="0" y="0"/>
          <a:ext cx="0" cy="0"/>
          <a:chOff x="0" y="0"/>
          <a:chExt cx="0" cy="0"/>
        </a:xfrm>
      </p:grpSpPr>
      <p:sp>
        <p:nvSpPr>
          <p:cNvPr id="437" name="Google Shape;437;p49"/>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4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49"/>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40" name="Google Shape;440;p49"/>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a:lvl1pPr>
            <a:lvl2pPr indent="-330200" lvl="1" marL="914400" algn="l">
              <a:lnSpc>
                <a:spcPct val="100000"/>
              </a:lnSpc>
              <a:spcBef>
                <a:spcPts val="0"/>
              </a:spcBef>
              <a:spcAft>
                <a:spcPts val="0"/>
              </a:spcAft>
              <a:buSzPts val="1600"/>
              <a:buChar char="○"/>
              <a:defRPr/>
            </a:lvl2pPr>
            <a:lvl3pPr indent="-355600" lvl="2" marL="1371600" algn="l">
              <a:lnSpc>
                <a:spcPct val="100000"/>
              </a:lnSpc>
              <a:spcBef>
                <a:spcPts val="0"/>
              </a:spcBef>
              <a:spcAft>
                <a:spcPts val="0"/>
              </a:spcAft>
              <a:buSzPts val="2000"/>
              <a:buChar char="•"/>
              <a:defRPr/>
            </a:lvl3pPr>
            <a:lvl4pPr indent="-355600" lvl="3" marL="1828800" algn="l">
              <a:lnSpc>
                <a:spcPct val="100000"/>
              </a:lnSpc>
              <a:spcBef>
                <a:spcPts val="0"/>
              </a:spcBef>
              <a:spcAft>
                <a:spcPts val="0"/>
              </a:spcAft>
              <a:buSzPts val="20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441" name="Google Shape;441;p4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
    <p:spTree>
      <p:nvGrpSpPr>
        <p:cNvPr id="442" name="Shape 442"/>
        <p:cNvGrpSpPr/>
        <p:nvPr/>
      </p:nvGrpSpPr>
      <p:grpSpPr>
        <a:xfrm>
          <a:off x="0" y="0"/>
          <a:ext cx="0" cy="0"/>
          <a:chOff x="0" y="0"/>
          <a:chExt cx="0" cy="0"/>
        </a:xfrm>
      </p:grpSpPr>
      <p:sp>
        <p:nvSpPr>
          <p:cNvPr id="443" name="Google Shape;443;p50"/>
          <p:cNvSpPr/>
          <p:nvPr/>
        </p:nvSpPr>
        <p:spPr>
          <a:xfrm flipH="1">
            <a:off x="0" y="0"/>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5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50"/>
          <p:cNvSpPr txBox="1"/>
          <p:nvPr>
            <p:ph type="title"/>
          </p:nvPr>
        </p:nvSpPr>
        <p:spPr>
          <a:xfrm>
            <a:off x="0" y="-75"/>
            <a:ext cx="4572000" cy="5143500"/>
          </a:xfrm>
          <a:prstGeom prst="rect">
            <a:avLst/>
          </a:prstGeom>
          <a:solidFill>
            <a:schemeClr val="dk1"/>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4200"/>
              <a:buNone/>
              <a:defRPr sz="4200">
                <a:solidFill>
                  <a:srgbClr val="FFFFFF"/>
                </a:solidFill>
              </a:defRPr>
            </a:lvl1pPr>
            <a:lvl2pPr lvl="1" algn="ctr">
              <a:lnSpc>
                <a:spcPct val="100000"/>
              </a:lnSpc>
              <a:spcBef>
                <a:spcPts val="0"/>
              </a:spcBef>
              <a:spcAft>
                <a:spcPts val="0"/>
              </a:spcAft>
              <a:buClr>
                <a:srgbClr val="FFFFFF"/>
              </a:buClr>
              <a:buSzPts val="4200"/>
              <a:buNone/>
              <a:defRPr sz="4200">
                <a:solidFill>
                  <a:srgbClr val="FFFFFF"/>
                </a:solidFill>
              </a:defRPr>
            </a:lvl2pPr>
            <a:lvl3pPr lvl="2" algn="ctr">
              <a:lnSpc>
                <a:spcPct val="100000"/>
              </a:lnSpc>
              <a:spcBef>
                <a:spcPts val="0"/>
              </a:spcBef>
              <a:spcAft>
                <a:spcPts val="0"/>
              </a:spcAft>
              <a:buClr>
                <a:srgbClr val="FFFFFF"/>
              </a:buClr>
              <a:buSzPts val="4200"/>
              <a:buNone/>
              <a:defRPr sz="4200">
                <a:solidFill>
                  <a:srgbClr val="FFFFFF"/>
                </a:solidFill>
              </a:defRPr>
            </a:lvl3pPr>
            <a:lvl4pPr lvl="3" algn="ctr">
              <a:lnSpc>
                <a:spcPct val="100000"/>
              </a:lnSpc>
              <a:spcBef>
                <a:spcPts val="0"/>
              </a:spcBef>
              <a:spcAft>
                <a:spcPts val="0"/>
              </a:spcAft>
              <a:buClr>
                <a:srgbClr val="FFFFFF"/>
              </a:buClr>
              <a:buSzPts val="4200"/>
              <a:buNone/>
              <a:defRPr sz="4200">
                <a:solidFill>
                  <a:srgbClr val="FFFFFF"/>
                </a:solidFill>
              </a:defRPr>
            </a:lvl4pPr>
            <a:lvl5pPr lvl="4" algn="ctr">
              <a:lnSpc>
                <a:spcPct val="100000"/>
              </a:lnSpc>
              <a:spcBef>
                <a:spcPts val="0"/>
              </a:spcBef>
              <a:spcAft>
                <a:spcPts val="0"/>
              </a:spcAft>
              <a:buClr>
                <a:srgbClr val="FFFFFF"/>
              </a:buClr>
              <a:buSzPts val="4200"/>
              <a:buNone/>
              <a:defRPr sz="4200">
                <a:solidFill>
                  <a:srgbClr val="FFFFFF"/>
                </a:solidFill>
              </a:defRPr>
            </a:lvl5pPr>
            <a:lvl6pPr lvl="5" algn="ctr">
              <a:lnSpc>
                <a:spcPct val="100000"/>
              </a:lnSpc>
              <a:spcBef>
                <a:spcPts val="0"/>
              </a:spcBef>
              <a:spcAft>
                <a:spcPts val="0"/>
              </a:spcAft>
              <a:buClr>
                <a:srgbClr val="FFFFFF"/>
              </a:buClr>
              <a:buSzPts val="4200"/>
              <a:buNone/>
              <a:defRPr sz="4200">
                <a:solidFill>
                  <a:srgbClr val="FFFFFF"/>
                </a:solidFill>
              </a:defRPr>
            </a:lvl6pPr>
            <a:lvl7pPr lvl="6" algn="ctr">
              <a:lnSpc>
                <a:spcPct val="100000"/>
              </a:lnSpc>
              <a:spcBef>
                <a:spcPts val="0"/>
              </a:spcBef>
              <a:spcAft>
                <a:spcPts val="0"/>
              </a:spcAft>
              <a:buClr>
                <a:srgbClr val="FFFFFF"/>
              </a:buClr>
              <a:buSzPts val="4200"/>
              <a:buNone/>
              <a:defRPr sz="4200">
                <a:solidFill>
                  <a:srgbClr val="FFFFFF"/>
                </a:solidFill>
              </a:defRPr>
            </a:lvl7pPr>
            <a:lvl8pPr lvl="7" algn="ctr">
              <a:lnSpc>
                <a:spcPct val="100000"/>
              </a:lnSpc>
              <a:spcBef>
                <a:spcPts val="0"/>
              </a:spcBef>
              <a:spcAft>
                <a:spcPts val="0"/>
              </a:spcAft>
              <a:buClr>
                <a:srgbClr val="FFFFFF"/>
              </a:buClr>
              <a:buSzPts val="4200"/>
              <a:buNone/>
              <a:defRPr sz="4200">
                <a:solidFill>
                  <a:srgbClr val="FFFFFF"/>
                </a:solidFill>
              </a:defRPr>
            </a:lvl8pPr>
            <a:lvl9pPr lvl="8" algn="ctr">
              <a:lnSpc>
                <a:spcPct val="100000"/>
              </a:lnSpc>
              <a:spcBef>
                <a:spcPts val="0"/>
              </a:spcBef>
              <a:spcAft>
                <a:spcPts val="0"/>
              </a:spcAft>
              <a:buClr>
                <a:srgbClr val="FFFFFF"/>
              </a:buClr>
              <a:buSzPts val="4200"/>
              <a:buNone/>
              <a:defRPr sz="4200">
                <a:solidFill>
                  <a:srgbClr val="FFFFFF"/>
                </a:solidFill>
              </a:defRPr>
            </a:lvl9pPr>
          </a:lstStyle>
          <a:p/>
        </p:txBody>
      </p:sp>
      <p:sp>
        <p:nvSpPr>
          <p:cNvPr id="446" name="Google Shape;446;p50"/>
          <p:cNvSpPr txBox="1"/>
          <p:nvPr>
            <p:ph idx="1" type="body"/>
          </p:nvPr>
        </p:nvSpPr>
        <p:spPr>
          <a:xfrm>
            <a:off x="4939500" y="724163"/>
            <a:ext cx="3837000" cy="3695100"/>
          </a:xfrm>
          <a:prstGeom prst="rect">
            <a:avLst/>
          </a:prstGeom>
          <a:noFill/>
          <a:ln>
            <a:noFill/>
          </a:ln>
        </p:spPr>
        <p:txBody>
          <a:bodyPr anchorCtr="0" anchor="ctr" bIns="91425" lIns="91425" spcFirstLastPara="1" rIns="91425" wrap="square" tIns="91425">
            <a:noAutofit/>
          </a:bodyPr>
          <a:lstStyle>
            <a:lvl1pPr indent="-406400" lvl="0" marL="457200" algn="l">
              <a:lnSpc>
                <a:spcPct val="100000"/>
              </a:lnSpc>
              <a:spcBef>
                <a:spcPts val="0"/>
              </a:spcBef>
              <a:spcAft>
                <a:spcPts val="0"/>
              </a:spcAft>
              <a:buClr>
                <a:schemeClr val="lt1"/>
              </a:buClr>
              <a:buSzPts val="2800"/>
              <a:buChar char="•"/>
              <a:defRPr>
                <a:solidFill>
                  <a:schemeClr val="lt1"/>
                </a:solidFill>
              </a:defRPr>
            </a:lvl1pPr>
            <a:lvl2pPr indent="-330200" lvl="1" marL="914400" algn="l">
              <a:lnSpc>
                <a:spcPct val="100000"/>
              </a:lnSpc>
              <a:spcBef>
                <a:spcPts val="0"/>
              </a:spcBef>
              <a:spcAft>
                <a:spcPts val="0"/>
              </a:spcAft>
              <a:buClr>
                <a:schemeClr val="lt1"/>
              </a:buClr>
              <a:buSzPts val="1600"/>
              <a:buChar char="○"/>
              <a:defRPr>
                <a:solidFill>
                  <a:schemeClr val="lt1"/>
                </a:solidFill>
              </a:defRPr>
            </a:lvl2pPr>
            <a:lvl3pPr indent="-355600" lvl="2" marL="1371600" algn="l">
              <a:lnSpc>
                <a:spcPct val="100000"/>
              </a:lnSpc>
              <a:spcBef>
                <a:spcPts val="0"/>
              </a:spcBef>
              <a:spcAft>
                <a:spcPts val="0"/>
              </a:spcAft>
              <a:buClr>
                <a:schemeClr val="lt1"/>
              </a:buClr>
              <a:buSzPts val="2000"/>
              <a:buChar char="•"/>
              <a:defRPr>
                <a:solidFill>
                  <a:schemeClr val="lt1"/>
                </a:solidFill>
              </a:defRPr>
            </a:lvl3pPr>
            <a:lvl4pPr indent="-355600" lvl="3" marL="1828800" algn="l">
              <a:lnSpc>
                <a:spcPct val="100000"/>
              </a:lnSpc>
              <a:spcBef>
                <a:spcPts val="0"/>
              </a:spcBef>
              <a:spcAft>
                <a:spcPts val="0"/>
              </a:spcAft>
              <a:buClr>
                <a:schemeClr val="lt1"/>
              </a:buClr>
              <a:buSzPts val="2000"/>
              <a:buChar char="•"/>
              <a:defRPr>
                <a:solidFill>
                  <a:schemeClr val="lt1"/>
                </a:solidFill>
              </a:defRPr>
            </a:lvl4pPr>
            <a:lvl5pPr indent="-342900" lvl="4" marL="2286000" algn="l">
              <a:lnSpc>
                <a:spcPct val="100000"/>
              </a:lnSpc>
              <a:spcBef>
                <a:spcPts val="0"/>
              </a:spcBef>
              <a:spcAft>
                <a:spcPts val="0"/>
              </a:spcAft>
              <a:buClr>
                <a:schemeClr val="lt1"/>
              </a:buClr>
              <a:buSzPts val="1800"/>
              <a:buChar char="•"/>
              <a:defRPr>
                <a:solidFill>
                  <a:schemeClr val="lt1"/>
                </a:solidFill>
              </a:defRPr>
            </a:lvl5pPr>
            <a:lvl6pPr indent="-342900" lvl="5" marL="2743200" algn="l">
              <a:lnSpc>
                <a:spcPct val="100000"/>
              </a:lnSpc>
              <a:spcBef>
                <a:spcPts val="0"/>
              </a:spcBef>
              <a:spcAft>
                <a:spcPts val="0"/>
              </a:spcAft>
              <a:buClr>
                <a:schemeClr val="lt1"/>
              </a:buClr>
              <a:buSzPts val="1800"/>
              <a:buChar char="•"/>
              <a:defRPr>
                <a:solidFill>
                  <a:schemeClr val="lt1"/>
                </a:solidFill>
              </a:defRPr>
            </a:lvl6pPr>
            <a:lvl7pPr indent="-342900" lvl="6" marL="3200400" algn="l">
              <a:lnSpc>
                <a:spcPct val="100000"/>
              </a:lnSpc>
              <a:spcBef>
                <a:spcPts val="0"/>
              </a:spcBef>
              <a:spcAft>
                <a:spcPts val="0"/>
              </a:spcAft>
              <a:buClr>
                <a:schemeClr val="lt1"/>
              </a:buClr>
              <a:buSzPts val="1800"/>
              <a:buChar char="•"/>
              <a:defRPr>
                <a:solidFill>
                  <a:schemeClr val="lt1"/>
                </a:solidFill>
              </a:defRPr>
            </a:lvl7pPr>
            <a:lvl8pPr indent="-342900" lvl="7" marL="3657600" algn="l">
              <a:lnSpc>
                <a:spcPct val="100000"/>
              </a:lnSpc>
              <a:spcBef>
                <a:spcPts val="0"/>
              </a:spcBef>
              <a:spcAft>
                <a:spcPts val="0"/>
              </a:spcAft>
              <a:buClr>
                <a:schemeClr val="lt1"/>
              </a:buClr>
              <a:buSzPts val="1800"/>
              <a:buChar char="•"/>
              <a:defRPr>
                <a:solidFill>
                  <a:schemeClr val="lt1"/>
                </a:solidFill>
              </a:defRPr>
            </a:lvl8pPr>
            <a:lvl9pPr indent="-342900" lvl="8" marL="4114800" algn="l">
              <a:lnSpc>
                <a:spcPct val="100000"/>
              </a:lnSpc>
              <a:spcBef>
                <a:spcPts val="0"/>
              </a:spcBef>
              <a:spcAft>
                <a:spcPts val="0"/>
              </a:spcAft>
              <a:buClr>
                <a:schemeClr val="lt1"/>
              </a:buClr>
              <a:buSzPts val="1800"/>
              <a:buChar char="•"/>
              <a:defRPr>
                <a:solidFill>
                  <a:schemeClr val="lt1"/>
                </a:solidFill>
              </a:defRPr>
            </a:lvl9pPr>
          </a:lstStyle>
          <a:p/>
        </p:txBody>
      </p:sp>
      <p:sp>
        <p:nvSpPr>
          <p:cNvPr id="447" name="Google Shape;447;p5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Graphic - White Background">
  <p:cSld name="Title and Graphic - White Background">
    <p:spTree>
      <p:nvGrpSpPr>
        <p:cNvPr id="448" name="Shape 448"/>
        <p:cNvGrpSpPr/>
        <p:nvPr/>
      </p:nvGrpSpPr>
      <p:grpSpPr>
        <a:xfrm>
          <a:off x="0" y="0"/>
          <a:ext cx="0" cy="0"/>
          <a:chOff x="0" y="0"/>
          <a:chExt cx="0" cy="0"/>
        </a:xfrm>
      </p:grpSpPr>
      <p:sp>
        <p:nvSpPr>
          <p:cNvPr id="449" name="Google Shape;449;p51"/>
          <p:cNvSpPr/>
          <p:nvPr/>
        </p:nvSpPr>
        <p:spPr>
          <a:xfrm flipH="1" rot="10800000">
            <a:off x="0" y="1686000"/>
            <a:ext cx="9144000" cy="345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51"/>
          <p:cNvSpPr txBox="1"/>
          <p:nvPr>
            <p:ph type="title"/>
          </p:nvPr>
        </p:nvSpPr>
        <p:spPr>
          <a:xfrm>
            <a:off x="471900" y="452975"/>
            <a:ext cx="8222100" cy="7677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4000"/>
              <a:buFont typeface="Roboto"/>
              <a:buNone/>
              <a:defRPr b="0" i="0" sz="4000" u="none" cap="none" strike="noStrike">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9pPr>
          </a:lstStyle>
          <a:p/>
        </p:txBody>
      </p:sp>
      <p:sp>
        <p:nvSpPr>
          <p:cNvPr id="451" name="Google Shape;451;p5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52" name="Google Shape;452;p51"/>
          <p:cNvSpPr/>
          <p:nvPr/>
        </p:nvSpPr>
        <p:spPr>
          <a:xfrm>
            <a:off x="292800" y="1315578"/>
            <a:ext cx="8558400" cy="3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4"/>
              </a:buClr>
              <a:buSzPts val="2400"/>
              <a:buFont typeface="Arial"/>
              <a:buNone/>
            </a:pPr>
            <a:r>
              <a:t/>
            </a:r>
            <a:endParaRPr b="0" i="0" sz="2400" u="none" cap="none" strike="noStrike">
              <a:solidFill>
                <a:schemeClr val="accent4"/>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453" name="Shape 453"/>
        <p:cNvGrpSpPr/>
        <p:nvPr/>
      </p:nvGrpSpPr>
      <p:grpSpPr>
        <a:xfrm>
          <a:off x="0" y="0"/>
          <a:ext cx="0" cy="0"/>
          <a:chOff x="0" y="0"/>
          <a:chExt cx="0" cy="0"/>
        </a:xfrm>
      </p:grpSpPr>
      <p:sp>
        <p:nvSpPr>
          <p:cNvPr id="454" name="Google Shape;454;p52"/>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455" name="Google Shape;455;p52"/>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456" name="Google Shape;456;p52"/>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457" name="Google Shape;457;p52"/>
          <p:cNvSpPr txBox="1"/>
          <p:nvPr>
            <p:ph idx="1" type="body"/>
          </p:nvPr>
        </p:nvSpPr>
        <p:spPr>
          <a:xfrm>
            <a:off x="471900" y="1919074"/>
            <a:ext cx="8222100" cy="27102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1600"/>
              </a:spcBef>
              <a:spcAft>
                <a:spcPts val="0"/>
              </a:spcAft>
              <a:buClr>
                <a:srgbClr val="737373"/>
              </a:buClr>
              <a:buSzPts val="1800"/>
              <a:buFont typeface="Roboto"/>
              <a:buNone/>
              <a:defRPr b="0" i="0" sz="1800" u="none" cap="none" strike="noStrike">
                <a:solidFill>
                  <a:srgbClr val="737373"/>
                </a:solidFill>
                <a:latin typeface="Roboto"/>
                <a:ea typeface="Roboto"/>
                <a:cs typeface="Roboto"/>
                <a:sym typeface="Roboto"/>
              </a:defRPr>
            </a:lvl1pPr>
            <a:lvl2pPr indent="-228600" lvl="1" marL="914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2pPr>
            <a:lvl3pPr indent="-228600" lvl="2" marL="1371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3pPr>
            <a:lvl4pPr indent="-228600" lvl="3" marL="1828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4pPr>
            <a:lvl5pPr indent="-228600" lvl="4" marL="22860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5pPr>
            <a:lvl6pPr indent="-228600" lvl="5" marL="27432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6pPr>
            <a:lvl7pPr indent="-228600" lvl="6" marL="32004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7pPr>
            <a:lvl8pPr indent="-228600" lvl="7" marL="36576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8pPr>
            <a:lvl9pPr indent="-228600" lvl="8" marL="4114800" marR="0" algn="l">
              <a:lnSpc>
                <a:spcPct val="115000"/>
              </a:lnSpc>
              <a:spcBef>
                <a:spcPts val="1600"/>
              </a:spcBef>
              <a:spcAft>
                <a:spcPts val="0"/>
              </a:spcAft>
              <a:buClr>
                <a:srgbClr val="737373"/>
              </a:buClr>
              <a:buSzPts val="1400"/>
              <a:buFont typeface="Roboto"/>
              <a:buNone/>
              <a:defRPr b="0" i="0" sz="1800" u="none" cap="none" strike="noStrike">
                <a:solidFill>
                  <a:srgbClr val="737373"/>
                </a:solidFill>
                <a:latin typeface="Roboto"/>
                <a:ea typeface="Roboto"/>
                <a:cs typeface="Roboto"/>
                <a:sym typeface="Roboto"/>
              </a:defRPr>
            </a:lvl9pPr>
          </a:lstStyle>
          <a:p/>
        </p:txBody>
      </p:sp>
      <p:sp>
        <p:nvSpPr>
          <p:cNvPr id="458" name="Google Shape;458;p52"/>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1pPr>
            <a:lvl2pPr indent="0" lvl="1"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2pPr>
            <a:lvl3pPr indent="0" lvl="2"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3pPr>
            <a:lvl4pPr indent="0" lvl="3"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4pPr>
            <a:lvl5pPr indent="0" lvl="4"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5pPr>
            <a:lvl6pPr indent="0" lvl="5"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6pPr>
            <a:lvl7pPr indent="0" lvl="6"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7pPr>
            <a:lvl8pPr indent="0" lvl="7"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8pPr>
            <a:lvl9pPr indent="0" lvl="8" marL="0" marR="0" algn="r">
              <a:lnSpc>
                <a:spcPct val="100000"/>
              </a:lnSpc>
              <a:spcBef>
                <a:spcPts val="0"/>
              </a:spcBef>
              <a:spcAft>
                <a:spcPts val="0"/>
              </a:spcAft>
              <a:buClr>
                <a:srgbClr val="737373"/>
              </a:buClr>
              <a:buSzPts val="1000"/>
              <a:buFont typeface="Roboto"/>
              <a:buNone/>
              <a:defRPr b="0" i="0" sz="1000" u="none" cap="none" strike="noStrike">
                <a:solidFill>
                  <a:srgbClr val="737373"/>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6"/>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 name="Google Shape;71;p6"/>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2" name="Google Shape;72;p6" title="UIFCW2025_Logo.png"/>
          <p:cNvPicPr preferRelativeResize="0"/>
          <p:nvPr/>
        </p:nvPicPr>
        <p:blipFill>
          <a:blip r:embed="rId2">
            <a:alphaModFix/>
          </a:blip>
          <a:stretch>
            <a:fillRect/>
          </a:stretch>
        </p:blipFill>
        <p:spPr>
          <a:xfrm>
            <a:off x="7549225" y="3879750"/>
            <a:ext cx="1152143" cy="875629"/>
          </a:xfrm>
          <a:prstGeom prst="rect">
            <a:avLst/>
          </a:prstGeom>
          <a:noFill/>
          <a:ln>
            <a:noFill/>
          </a:ln>
        </p:spPr>
      </p:pic>
      <p:grpSp>
        <p:nvGrpSpPr>
          <p:cNvPr id="73" name="Google Shape;73;p6"/>
          <p:cNvGrpSpPr/>
          <p:nvPr/>
        </p:nvGrpSpPr>
        <p:grpSpPr>
          <a:xfrm>
            <a:off x="1376350" y="528325"/>
            <a:ext cx="1072800" cy="0"/>
            <a:chOff x="1376350" y="528325"/>
            <a:chExt cx="1072800" cy="0"/>
          </a:xfrm>
        </p:grpSpPr>
        <p:cxnSp>
          <p:nvCxnSpPr>
            <p:cNvPr id="74" name="Google Shape;74;p6"/>
            <p:cNvCxnSpPr/>
            <p:nvPr/>
          </p:nvCxnSpPr>
          <p:spPr>
            <a:xfrm>
              <a:off x="1376350" y="528325"/>
              <a:ext cx="357600" cy="0"/>
            </a:xfrm>
            <a:prstGeom prst="straightConnector1">
              <a:avLst/>
            </a:prstGeom>
            <a:noFill/>
            <a:ln cap="flat" cmpd="sng" w="28575">
              <a:solidFill>
                <a:srgbClr val="145FA6"/>
              </a:solidFill>
              <a:prstDash val="solid"/>
              <a:round/>
              <a:headEnd len="med" w="med" type="none"/>
              <a:tailEnd len="med" w="med" type="none"/>
            </a:ln>
          </p:spPr>
        </p:cxnSp>
        <p:cxnSp>
          <p:nvCxnSpPr>
            <p:cNvPr id="75" name="Google Shape;75;p6"/>
            <p:cNvCxnSpPr/>
            <p:nvPr/>
          </p:nvCxnSpPr>
          <p:spPr>
            <a:xfrm>
              <a:off x="1733950" y="528325"/>
              <a:ext cx="357600" cy="0"/>
            </a:xfrm>
            <a:prstGeom prst="straightConnector1">
              <a:avLst/>
            </a:prstGeom>
            <a:noFill/>
            <a:ln cap="flat" cmpd="sng" w="28575">
              <a:solidFill>
                <a:srgbClr val="F1761A"/>
              </a:solidFill>
              <a:prstDash val="solid"/>
              <a:round/>
              <a:headEnd len="med" w="med" type="none"/>
              <a:tailEnd len="med" w="med" type="none"/>
            </a:ln>
          </p:spPr>
        </p:cxnSp>
        <p:cxnSp>
          <p:nvCxnSpPr>
            <p:cNvPr id="76" name="Google Shape;76;p6"/>
            <p:cNvCxnSpPr/>
            <p:nvPr/>
          </p:nvCxnSpPr>
          <p:spPr>
            <a:xfrm>
              <a:off x="2091550" y="528325"/>
              <a:ext cx="357600" cy="0"/>
            </a:xfrm>
            <a:prstGeom prst="straightConnector1">
              <a:avLst/>
            </a:prstGeom>
            <a:noFill/>
            <a:ln cap="flat" cmpd="sng" w="28575">
              <a:solidFill>
                <a:srgbClr val="00C9FF"/>
              </a:solidFill>
              <a:prstDash val="solid"/>
              <a:round/>
              <a:headEnd len="med" w="med" type="none"/>
              <a:tailEnd len="med" w="med" type="none"/>
            </a:ln>
          </p:spPr>
        </p:cxn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9" name="Shape 459"/>
        <p:cNvGrpSpPr/>
        <p:nvPr/>
      </p:nvGrpSpPr>
      <p:grpSpPr>
        <a:xfrm>
          <a:off x="0" y="0"/>
          <a:ext cx="0" cy="0"/>
          <a:chOff x="0" y="0"/>
          <a:chExt cx="0" cy="0"/>
        </a:xfrm>
      </p:grpSpPr>
      <p:sp>
        <p:nvSpPr>
          <p:cNvPr id="460" name="Google Shape;460;p53"/>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5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53"/>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p:txBody>
      </p:sp>
      <p:sp>
        <p:nvSpPr>
          <p:cNvPr id="463" name="Google Shape;463;p5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 and body">
    <p:spTree>
      <p:nvGrpSpPr>
        <p:cNvPr id="464" name="Shape 464"/>
        <p:cNvGrpSpPr/>
        <p:nvPr/>
      </p:nvGrpSpPr>
      <p:grpSpPr>
        <a:xfrm>
          <a:off x="0" y="0"/>
          <a:ext cx="0" cy="0"/>
          <a:chOff x="0" y="0"/>
          <a:chExt cx="0" cy="0"/>
        </a:xfrm>
      </p:grpSpPr>
      <p:sp>
        <p:nvSpPr>
          <p:cNvPr id="465" name="Google Shape;465;p54"/>
          <p:cNvSpPr/>
          <p:nvPr/>
        </p:nvSpPr>
        <p:spPr>
          <a:xfrm flipH="1" rot="10800000">
            <a:off x="0" y="1686000"/>
            <a:ext cx="9144000" cy="3457500"/>
          </a:xfrm>
          <a:prstGeom prst="rect">
            <a:avLst/>
          </a:prstGeom>
          <a:solidFill>
            <a:schemeClr val="accent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466" name="Google Shape;466;p54"/>
          <p:cNvSpPr/>
          <p:nvPr/>
        </p:nvSpPr>
        <p:spPr>
          <a:xfrm>
            <a:off x="0" y="1685999"/>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285F4"/>
              </a:solidFill>
              <a:latin typeface="Arial"/>
              <a:ea typeface="Arial"/>
              <a:cs typeface="Arial"/>
              <a:sym typeface="Arial"/>
            </a:endParaRPr>
          </a:p>
        </p:txBody>
      </p:sp>
      <p:sp>
        <p:nvSpPr>
          <p:cNvPr id="467" name="Google Shape;467;p54"/>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FFFFF"/>
              </a:buClr>
              <a:buSzPts val="3600"/>
              <a:buFont typeface="Roboto"/>
              <a:buNone/>
              <a:defRPr b="0" i="0" sz="3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1400"/>
              <a:buFont typeface="Roboto"/>
              <a:buNone/>
              <a:defRPr b="0" i="0" sz="3200" u="none" cap="none" strike="noStrike">
                <a:solidFill>
                  <a:srgbClr val="FFFFFF"/>
                </a:solidFill>
                <a:latin typeface="Roboto"/>
                <a:ea typeface="Roboto"/>
                <a:cs typeface="Roboto"/>
                <a:sym typeface="Roboto"/>
              </a:defRPr>
            </a:lvl9pPr>
          </a:lstStyle>
          <a:p/>
        </p:txBody>
      </p:sp>
      <p:sp>
        <p:nvSpPr>
          <p:cNvPr id="468" name="Google Shape;468;p54"/>
          <p:cNvSpPr txBox="1"/>
          <p:nvPr>
            <p:ph idx="1" type="body"/>
          </p:nvPr>
        </p:nvSpPr>
        <p:spPr>
          <a:xfrm>
            <a:off x="287625" y="1908676"/>
            <a:ext cx="8688000" cy="3076500"/>
          </a:xfrm>
          <a:prstGeom prst="rect">
            <a:avLst/>
          </a:prstGeom>
          <a:noFill/>
          <a:ln>
            <a:noFill/>
          </a:ln>
        </p:spPr>
        <p:txBody>
          <a:bodyPr anchorCtr="0" anchor="t" bIns="91425" lIns="91425" spcFirstLastPara="1" rIns="91425" wrap="square" tIns="91425">
            <a:noAutofit/>
          </a:bodyPr>
          <a:lstStyle>
            <a:lvl1pPr indent="-406400" lvl="0" marL="457200" marR="0" algn="l">
              <a:lnSpc>
                <a:spcPct val="115000"/>
              </a:lnSpc>
              <a:spcBef>
                <a:spcPts val="1600"/>
              </a:spcBef>
              <a:spcAft>
                <a:spcPts val="0"/>
              </a:spcAft>
              <a:buClr>
                <a:srgbClr val="737373"/>
              </a:buClr>
              <a:buSzPts val="2800"/>
              <a:buFont typeface="Roboto"/>
              <a:buAutoNum type="arabicPeriod"/>
              <a:defRPr b="0" i="0" sz="2400" u="none" cap="none" strike="noStrike">
                <a:solidFill>
                  <a:srgbClr val="737373"/>
                </a:solidFill>
                <a:latin typeface="Roboto"/>
                <a:ea typeface="Roboto"/>
                <a:cs typeface="Roboto"/>
                <a:sym typeface="Roboto"/>
              </a:defRPr>
            </a:lvl1pPr>
            <a:lvl2pPr indent="-330200" lvl="1" marL="914400" marR="0" algn="l">
              <a:lnSpc>
                <a:spcPct val="115000"/>
              </a:lnSpc>
              <a:spcBef>
                <a:spcPts val="1600"/>
              </a:spcBef>
              <a:spcAft>
                <a:spcPts val="0"/>
              </a:spcAft>
              <a:buClr>
                <a:srgbClr val="737373"/>
              </a:buClr>
              <a:buSzPts val="1600"/>
              <a:buFont typeface="Roboto"/>
              <a:buAutoNum type="alphaLcPeriod"/>
              <a:defRPr b="0" i="0" sz="1800" u="none" cap="none" strike="noStrike">
                <a:solidFill>
                  <a:srgbClr val="737373"/>
                </a:solidFill>
                <a:latin typeface="Roboto"/>
                <a:ea typeface="Roboto"/>
                <a:cs typeface="Roboto"/>
                <a:sym typeface="Roboto"/>
              </a:defRPr>
            </a:lvl2pPr>
            <a:lvl3pPr indent="-355600" lvl="2" marL="1371600" marR="0" algn="l">
              <a:lnSpc>
                <a:spcPct val="115000"/>
              </a:lnSpc>
              <a:spcBef>
                <a:spcPts val="1600"/>
              </a:spcBef>
              <a:spcAft>
                <a:spcPts val="0"/>
              </a:spcAft>
              <a:buClr>
                <a:srgbClr val="737373"/>
              </a:buClr>
              <a:buSzPts val="2000"/>
              <a:buFont typeface="Roboto"/>
              <a:buAutoNum type="romanLcPeriod"/>
              <a:defRPr b="0" i="0" sz="1800" u="none" cap="none" strike="noStrike">
                <a:solidFill>
                  <a:srgbClr val="737373"/>
                </a:solidFill>
                <a:latin typeface="Roboto"/>
                <a:ea typeface="Roboto"/>
                <a:cs typeface="Roboto"/>
                <a:sym typeface="Roboto"/>
              </a:defRPr>
            </a:lvl3pPr>
            <a:lvl4pPr indent="-355600" lvl="3" marL="1828800" marR="0" algn="l">
              <a:lnSpc>
                <a:spcPct val="115000"/>
              </a:lnSpc>
              <a:spcBef>
                <a:spcPts val="1600"/>
              </a:spcBef>
              <a:spcAft>
                <a:spcPts val="0"/>
              </a:spcAft>
              <a:buClr>
                <a:srgbClr val="737373"/>
              </a:buClr>
              <a:buSzPts val="2000"/>
              <a:buFont typeface="Roboto"/>
              <a:buAutoNum type="arabicPeriod"/>
              <a:defRPr b="0" i="0" sz="1800" u="none" cap="none" strike="noStrike">
                <a:solidFill>
                  <a:srgbClr val="737373"/>
                </a:solidFill>
                <a:latin typeface="Roboto"/>
                <a:ea typeface="Roboto"/>
                <a:cs typeface="Roboto"/>
                <a:sym typeface="Roboto"/>
              </a:defRPr>
            </a:lvl4pPr>
            <a:lvl5pPr indent="-342900" lvl="4" marL="2286000" marR="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5pPr>
            <a:lvl6pPr indent="-342900" lvl="5" marL="2743200" marR="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6pPr>
            <a:lvl7pPr indent="-342900" lvl="6" marL="3200400" marR="0" algn="l">
              <a:lnSpc>
                <a:spcPct val="115000"/>
              </a:lnSpc>
              <a:spcBef>
                <a:spcPts val="1600"/>
              </a:spcBef>
              <a:spcAft>
                <a:spcPts val="0"/>
              </a:spcAft>
              <a:buClr>
                <a:srgbClr val="737373"/>
              </a:buClr>
              <a:buSzPts val="1800"/>
              <a:buFont typeface="Roboto"/>
              <a:buAutoNum type="arabicPeriod"/>
              <a:defRPr b="0" i="0" sz="1800" u="none" cap="none" strike="noStrike">
                <a:solidFill>
                  <a:srgbClr val="737373"/>
                </a:solidFill>
                <a:latin typeface="Roboto"/>
                <a:ea typeface="Roboto"/>
                <a:cs typeface="Roboto"/>
                <a:sym typeface="Roboto"/>
              </a:defRPr>
            </a:lvl7pPr>
            <a:lvl8pPr indent="-342900" lvl="7" marL="3657600" marR="0" algn="l">
              <a:lnSpc>
                <a:spcPct val="115000"/>
              </a:lnSpc>
              <a:spcBef>
                <a:spcPts val="1600"/>
              </a:spcBef>
              <a:spcAft>
                <a:spcPts val="0"/>
              </a:spcAft>
              <a:buClr>
                <a:srgbClr val="737373"/>
              </a:buClr>
              <a:buSzPts val="1800"/>
              <a:buFont typeface="Roboto"/>
              <a:buAutoNum type="alphaLcPeriod"/>
              <a:defRPr b="0" i="0" sz="1800" u="none" cap="none" strike="noStrike">
                <a:solidFill>
                  <a:srgbClr val="737373"/>
                </a:solidFill>
                <a:latin typeface="Roboto"/>
                <a:ea typeface="Roboto"/>
                <a:cs typeface="Roboto"/>
                <a:sym typeface="Roboto"/>
              </a:defRPr>
            </a:lvl8pPr>
            <a:lvl9pPr indent="-342900" lvl="8" marL="4114800" marR="0" algn="l">
              <a:lnSpc>
                <a:spcPct val="115000"/>
              </a:lnSpc>
              <a:spcBef>
                <a:spcPts val="1600"/>
              </a:spcBef>
              <a:spcAft>
                <a:spcPts val="0"/>
              </a:spcAft>
              <a:buClr>
                <a:srgbClr val="737373"/>
              </a:buClr>
              <a:buSzPts val="1800"/>
              <a:buFont typeface="Roboto"/>
              <a:buAutoNum type="romanLcPeriod"/>
              <a:defRPr b="0" i="0" sz="1800" u="none" cap="none" strike="noStrike">
                <a:solidFill>
                  <a:srgbClr val="737373"/>
                </a:solidFill>
                <a:latin typeface="Roboto"/>
                <a:ea typeface="Roboto"/>
                <a:cs typeface="Roboto"/>
                <a:sym typeface="Roboto"/>
              </a:defRPr>
            </a:lvl9pPr>
          </a:lstStyle>
          <a:p/>
        </p:txBody>
      </p:sp>
      <p:sp>
        <p:nvSpPr>
          <p:cNvPr id="469" name="Google Shape;469;p54"/>
          <p:cNvSpPr txBox="1"/>
          <p:nvPr>
            <p:ph idx="12" type="sldNum"/>
          </p:nvPr>
        </p:nvSpPr>
        <p:spPr>
          <a:xfrm>
            <a:off x="8537798" y="4766663"/>
            <a:ext cx="534600" cy="2514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1pPr>
            <a:lvl2pPr indent="0" lvl="1"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2pPr>
            <a:lvl3pPr indent="0" lvl="2"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3pPr>
            <a:lvl4pPr indent="0" lvl="3"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4pPr>
            <a:lvl5pPr indent="0" lvl="4"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5pPr>
            <a:lvl6pPr indent="0" lvl="5"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6pPr>
            <a:lvl7pPr indent="0" lvl="6"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7pPr>
            <a:lvl8pPr indent="0" lvl="7"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8pPr>
            <a:lvl9pPr indent="0" lvl="8" marL="0" marR="0" algn="r">
              <a:lnSpc>
                <a:spcPct val="100000"/>
              </a:lnSpc>
              <a:spcBef>
                <a:spcPts val="0"/>
              </a:spcBef>
              <a:spcAft>
                <a:spcPts val="0"/>
              </a:spcAft>
              <a:buClr>
                <a:srgbClr val="737373"/>
              </a:buClr>
              <a:buSzPts val="1400"/>
              <a:buFont typeface="Roboto"/>
              <a:buNone/>
              <a:defRPr b="0" i="0" sz="1400" u="none" cap="none" strike="noStrike">
                <a:solidFill>
                  <a:srgbClr val="000000"/>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470" name="Shape 470"/>
        <p:cNvGrpSpPr/>
        <p:nvPr/>
      </p:nvGrpSpPr>
      <p:grpSpPr>
        <a:xfrm>
          <a:off x="0" y="0"/>
          <a:ext cx="0" cy="0"/>
          <a:chOff x="0" y="0"/>
          <a:chExt cx="0" cy="0"/>
        </a:xfrm>
      </p:grpSpPr>
      <p:sp>
        <p:nvSpPr>
          <p:cNvPr id="471" name="Google Shape;471;p5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
    <p:spTree>
      <p:nvGrpSpPr>
        <p:cNvPr id="472" name="Shape 472"/>
        <p:cNvGrpSpPr/>
        <p:nvPr/>
      </p:nvGrpSpPr>
      <p:grpSpPr>
        <a:xfrm>
          <a:off x="0" y="0"/>
          <a:ext cx="0" cy="0"/>
          <a:chOff x="0" y="0"/>
          <a:chExt cx="0" cy="0"/>
        </a:xfrm>
      </p:grpSpPr>
      <p:sp>
        <p:nvSpPr>
          <p:cNvPr id="473" name="Google Shape;473;p56"/>
          <p:cNvSpPr txBox="1"/>
          <p:nvPr/>
        </p:nvSpPr>
        <p:spPr>
          <a:xfrm flipH="1" rot="10800000">
            <a:off x="0" y="0"/>
            <a:ext cx="9144000" cy="469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56"/>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56"/>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476" name="Google Shape;476;p5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477" name="Shape 477"/>
        <p:cNvGrpSpPr/>
        <p:nvPr/>
      </p:nvGrpSpPr>
      <p:grpSpPr>
        <a:xfrm>
          <a:off x="0" y="0"/>
          <a:ext cx="0" cy="0"/>
          <a:chOff x="0" y="0"/>
          <a:chExt cx="0" cy="0"/>
        </a:xfrm>
      </p:grpSpPr>
      <p:sp>
        <p:nvSpPr>
          <p:cNvPr id="478" name="Google Shape;478;p57"/>
          <p:cNvSpPr txBox="1"/>
          <p:nvPr>
            <p:ph type="title"/>
          </p:nvPr>
        </p:nvSpPr>
        <p:spPr>
          <a:xfrm>
            <a:off x="460950" y="2065349"/>
            <a:ext cx="8222100" cy="10128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FFFFFF"/>
              </a:buClr>
              <a:buSzPts val="3200"/>
              <a:buFont typeface="Roboto"/>
              <a:buNone/>
              <a:defRPr b="0" i="0" sz="4200" u="none" cap="none" strike="noStrike">
                <a:solidFill>
                  <a:srgbClr val="FFFFFF"/>
                </a:solidFill>
                <a:latin typeface="Roboto"/>
                <a:ea typeface="Roboto"/>
                <a:cs typeface="Roboto"/>
                <a:sym typeface="Roboto"/>
              </a:defRPr>
            </a:lvl1pPr>
            <a:lvl2pPr lvl="1"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2pPr>
            <a:lvl3pPr lvl="2"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3pPr>
            <a:lvl4pPr lvl="3"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4pPr>
            <a:lvl5pPr lvl="4"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5pPr>
            <a:lvl6pPr lvl="5"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6pPr>
            <a:lvl7pPr lvl="6"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7pPr>
            <a:lvl8pPr lvl="7"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8pPr>
            <a:lvl9pPr lvl="8" marR="0" algn="l">
              <a:lnSpc>
                <a:spcPct val="100000"/>
              </a:lnSpc>
              <a:spcBef>
                <a:spcPts val="0"/>
              </a:spcBef>
              <a:spcAft>
                <a:spcPts val="0"/>
              </a:spcAft>
              <a:buClr>
                <a:srgbClr val="FFFFFF"/>
              </a:buClr>
              <a:buSzPts val="3200"/>
              <a:buFont typeface="Roboto"/>
              <a:buNone/>
              <a:defRPr b="0" i="0" sz="3200" u="none" cap="none" strike="noStrike">
                <a:solidFill>
                  <a:srgbClr val="FFFFFF"/>
                </a:solidFill>
                <a:latin typeface="Roboto"/>
                <a:ea typeface="Roboto"/>
                <a:cs typeface="Roboto"/>
                <a:sym typeface="Roboto"/>
              </a:defRPr>
            </a:lvl9pPr>
          </a:lstStyle>
          <a:p/>
        </p:txBody>
      </p:sp>
      <p:sp>
        <p:nvSpPr>
          <p:cNvPr id="479" name="Google Shape;479;p57"/>
          <p:cNvSpPr txBox="1"/>
          <p:nvPr>
            <p:ph idx="12" type="sldNum"/>
          </p:nvPr>
        </p:nvSpPr>
        <p:spPr>
          <a:xfrm>
            <a:off x="8735428" y="4766666"/>
            <a:ext cx="336900" cy="2514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1pPr>
            <a:lvl2pPr indent="0" lvl="1"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2pPr>
            <a:lvl3pPr indent="0" lvl="2"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3pPr>
            <a:lvl4pPr indent="0" lvl="3"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4pPr>
            <a:lvl5pPr indent="0" lvl="4"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5pPr>
            <a:lvl6pPr indent="0" lvl="5"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6pPr>
            <a:lvl7pPr indent="0" lvl="6"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7pPr>
            <a:lvl8pPr indent="0" lvl="7"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8pPr>
            <a:lvl9pPr indent="0" lvl="8" marL="0" marR="0" algn="r">
              <a:lnSpc>
                <a:spcPct val="100000"/>
              </a:lnSpc>
              <a:spcBef>
                <a:spcPts val="0"/>
              </a:spcBef>
              <a:spcAft>
                <a:spcPts val="0"/>
              </a:spcAft>
              <a:buClr>
                <a:srgbClr val="FFFFFF"/>
              </a:buClr>
              <a:buSzPts val="1000"/>
              <a:buFont typeface="Roboto"/>
              <a:buNone/>
              <a:defRPr b="0" i="0" sz="10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1">
  <p:cSld name="1 Column, Tall Pic Right_1">
    <p:spTree>
      <p:nvGrpSpPr>
        <p:cNvPr id="480" name="Shape 480"/>
        <p:cNvGrpSpPr/>
        <p:nvPr/>
      </p:nvGrpSpPr>
      <p:grpSpPr>
        <a:xfrm>
          <a:off x="0" y="0"/>
          <a:ext cx="0" cy="0"/>
          <a:chOff x="0" y="0"/>
          <a:chExt cx="0" cy="0"/>
        </a:xfrm>
      </p:grpSpPr>
      <p:sp>
        <p:nvSpPr>
          <p:cNvPr id="481" name="Google Shape;481;p58"/>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82" name="Google Shape;482;p58"/>
          <p:cNvSpPr/>
          <p:nvPr>
            <p:ph idx="2" type="pic"/>
          </p:nvPr>
        </p:nvSpPr>
        <p:spPr>
          <a:xfrm>
            <a:off x="6096000" y="914400"/>
            <a:ext cx="2590800" cy="3714900"/>
          </a:xfrm>
          <a:prstGeom prst="rect">
            <a:avLst/>
          </a:prstGeom>
          <a:solidFill>
            <a:srgbClr val="F2F2F2"/>
          </a:solidFill>
          <a:ln>
            <a:noFill/>
          </a:ln>
        </p:spPr>
        <p:txBody>
          <a:bodyPr anchorCtr="0" anchor="ctr" bIns="91425" lIns="91425" spcFirstLastPara="1" rIns="91425" wrap="square" tIns="91425">
            <a:noAutofit/>
          </a:bodyPr>
          <a:lstStyle>
            <a:lvl1pPr lvl="0" marR="0" algn="ctr">
              <a:lnSpc>
                <a:spcPct val="100000"/>
              </a:lnSpc>
              <a:spcBef>
                <a:spcPts val="400"/>
              </a:spcBef>
              <a:spcAft>
                <a:spcPts val="0"/>
              </a:spcAft>
              <a:buClr>
                <a:srgbClr val="7F7F7F"/>
              </a:buClr>
              <a:buSzPts val="2000"/>
              <a:buFont typeface="Arial"/>
              <a:buNone/>
              <a:defRPr b="0" i="0" sz="2000" u="none" cap="none" strike="noStrike">
                <a:solidFill>
                  <a:srgbClr val="7F7F7F"/>
                </a:solidFill>
                <a:latin typeface="Arial"/>
                <a:ea typeface="Arial"/>
                <a:cs typeface="Arial"/>
                <a:sym typeface="Arial"/>
              </a:defRPr>
            </a:lvl1pPr>
            <a:lvl2pPr lvl="1"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lvl="2"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lvl="3"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lvl="4"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lvl="5"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lvl="6"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3" name="Google Shape;483;p58"/>
          <p:cNvSpPr txBox="1"/>
          <p:nvPr>
            <p:ph idx="1" type="body"/>
          </p:nvPr>
        </p:nvSpPr>
        <p:spPr>
          <a:xfrm>
            <a:off x="752888"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4" name="Shape 484"/>
        <p:cNvGrpSpPr/>
        <p:nvPr/>
      </p:nvGrpSpPr>
      <p:grpSpPr>
        <a:xfrm>
          <a:off x="0" y="0"/>
          <a:ext cx="0" cy="0"/>
          <a:chOff x="0" y="0"/>
          <a:chExt cx="0" cy="0"/>
        </a:xfrm>
      </p:grpSpPr>
      <p:sp>
        <p:nvSpPr>
          <p:cNvPr id="485" name="Google Shape;485;p5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486" name="Google Shape;486;p5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87" name="Google Shape;487;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ebe60852b8de993b">
  <p:cSld name="BLANK_ebe60852b8de993b">
    <p:spTree>
      <p:nvGrpSpPr>
        <p:cNvPr id="488" name="Shape 48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7"/>
          <p:cNvSpPr txBox="1"/>
          <p:nvPr>
            <p:ph type="title"/>
          </p:nvPr>
        </p:nvSpPr>
        <p:spPr>
          <a:xfrm>
            <a:off x="1303800" y="598575"/>
            <a:ext cx="3312000" cy="1590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9" name="Google Shape;79;p7"/>
          <p:cNvSpPr txBox="1"/>
          <p:nvPr>
            <p:ph idx="1" type="body"/>
          </p:nvPr>
        </p:nvSpPr>
        <p:spPr>
          <a:xfrm>
            <a:off x="1303800" y="2309675"/>
            <a:ext cx="3312000" cy="2221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0" name="Google Shape;80;p7"/>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1" name="Google Shape;81;p7" title="UIFCW2025_Logo.png"/>
          <p:cNvPicPr preferRelativeResize="0"/>
          <p:nvPr/>
        </p:nvPicPr>
        <p:blipFill>
          <a:blip r:embed="rId2">
            <a:alphaModFix/>
          </a:blip>
          <a:stretch>
            <a:fillRect/>
          </a:stretch>
        </p:blipFill>
        <p:spPr>
          <a:xfrm>
            <a:off x="7549225" y="3879750"/>
            <a:ext cx="1152143" cy="875629"/>
          </a:xfrm>
          <a:prstGeom prst="rect">
            <a:avLst/>
          </a:prstGeom>
          <a:noFill/>
          <a:ln>
            <a:noFill/>
          </a:ln>
        </p:spPr>
      </p:pic>
      <p:grpSp>
        <p:nvGrpSpPr>
          <p:cNvPr id="82" name="Google Shape;82;p7"/>
          <p:cNvGrpSpPr/>
          <p:nvPr/>
        </p:nvGrpSpPr>
        <p:grpSpPr>
          <a:xfrm>
            <a:off x="1376350" y="528325"/>
            <a:ext cx="1072800" cy="0"/>
            <a:chOff x="1376350" y="528325"/>
            <a:chExt cx="1072800" cy="0"/>
          </a:xfrm>
        </p:grpSpPr>
        <p:cxnSp>
          <p:nvCxnSpPr>
            <p:cNvPr id="83" name="Google Shape;83;p7"/>
            <p:cNvCxnSpPr/>
            <p:nvPr/>
          </p:nvCxnSpPr>
          <p:spPr>
            <a:xfrm>
              <a:off x="1376350" y="528325"/>
              <a:ext cx="357600" cy="0"/>
            </a:xfrm>
            <a:prstGeom prst="straightConnector1">
              <a:avLst/>
            </a:prstGeom>
            <a:noFill/>
            <a:ln cap="flat" cmpd="sng" w="28575">
              <a:solidFill>
                <a:srgbClr val="145FA6"/>
              </a:solidFill>
              <a:prstDash val="solid"/>
              <a:round/>
              <a:headEnd len="med" w="med" type="none"/>
              <a:tailEnd len="med" w="med" type="none"/>
            </a:ln>
          </p:spPr>
        </p:cxnSp>
        <p:cxnSp>
          <p:nvCxnSpPr>
            <p:cNvPr id="84" name="Google Shape;84;p7"/>
            <p:cNvCxnSpPr/>
            <p:nvPr/>
          </p:nvCxnSpPr>
          <p:spPr>
            <a:xfrm>
              <a:off x="1733950" y="528325"/>
              <a:ext cx="357600" cy="0"/>
            </a:xfrm>
            <a:prstGeom prst="straightConnector1">
              <a:avLst/>
            </a:prstGeom>
            <a:noFill/>
            <a:ln cap="flat" cmpd="sng" w="28575">
              <a:solidFill>
                <a:srgbClr val="F1761A"/>
              </a:solidFill>
              <a:prstDash val="solid"/>
              <a:round/>
              <a:headEnd len="med" w="med" type="none"/>
              <a:tailEnd len="med" w="med" type="none"/>
            </a:ln>
          </p:spPr>
        </p:cxnSp>
        <p:cxnSp>
          <p:nvCxnSpPr>
            <p:cNvPr id="85" name="Google Shape;85;p7"/>
            <p:cNvCxnSpPr/>
            <p:nvPr/>
          </p:nvCxnSpPr>
          <p:spPr>
            <a:xfrm>
              <a:off x="2091550" y="528325"/>
              <a:ext cx="357600" cy="0"/>
            </a:xfrm>
            <a:prstGeom prst="straightConnector1">
              <a:avLst/>
            </a:prstGeom>
            <a:noFill/>
            <a:ln cap="flat" cmpd="sng" w="28575">
              <a:solidFill>
                <a:srgbClr val="00C9FF"/>
              </a:solidFill>
              <a:prstDash val="solid"/>
              <a:round/>
              <a:headEnd len="med" w="med" type="none"/>
              <a:tailEnd len="med" w="med"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86" name="Shape 86"/>
        <p:cNvGrpSpPr/>
        <p:nvPr/>
      </p:nvGrpSpPr>
      <p:grpSpPr>
        <a:xfrm>
          <a:off x="0" y="0"/>
          <a:ext cx="0" cy="0"/>
          <a:chOff x="0" y="0"/>
          <a:chExt cx="0" cy="0"/>
        </a:xfrm>
      </p:grpSpPr>
      <p:pic>
        <p:nvPicPr>
          <p:cNvPr id="87" name="Google Shape;87;p8"/>
          <p:cNvPicPr preferRelativeResize="0"/>
          <p:nvPr/>
        </p:nvPicPr>
        <p:blipFill>
          <a:blip r:embed="rId2">
            <a:alphaModFix/>
          </a:blip>
          <a:stretch>
            <a:fillRect/>
          </a:stretch>
        </p:blipFill>
        <p:spPr>
          <a:xfrm>
            <a:off x="0" y="6"/>
            <a:ext cx="9144001" cy="5659919"/>
          </a:xfrm>
          <a:prstGeom prst="rect">
            <a:avLst/>
          </a:prstGeom>
          <a:noFill/>
          <a:ln>
            <a:noFill/>
          </a:ln>
        </p:spPr>
      </p:pic>
      <p:sp>
        <p:nvSpPr>
          <p:cNvPr id="88" name="Google Shape;88;p8"/>
          <p:cNvSpPr txBox="1"/>
          <p:nvPr>
            <p:ph type="title"/>
          </p:nvPr>
        </p:nvSpPr>
        <p:spPr>
          <a:xfrm>
            <a:off x="824000" y="763600"/>
            <a:ext cx="5857800" cy="3573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9" name="Google Shape;89;p8"/>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90" name="Google Shape;90;p8" title="UIFCW2025_Logo_white.png"/>
          <p:cNvPicPr preferRelativeResize="0"/>
          <p:nvPr/>
        </p:nvPicPr>
        <p:blipFill>
          <a:blip r:embed="rId3">
            <a:alphaModFix/>
          </a:blip>
          <a:stretch>
            <a:fillRect/>
          </a:stretch>
        </p:blipFill>
        <p:spPr>
          <a:xfrm>
            <a:off x="7425625" y="3745100"/>
            <a:ext cx="1373148" cy="103657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sp>
        <p:nvSpPr>
          <p:cNvPr id="92" name="Google Shape;92;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3" name="Google Shape;93;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94" name="Google Shape;94;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5" name="Google Shape;95;p9"/>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9" title="UIFCW2025_Logo.png"/>
          <p:cNvPicPr preferRelativeResize="0"/>
          <p:nvPr/>
        </p:nvPicPr>
        <p:blipFill>
          <a:blip r:embed="rId2">
            <a:alphaModFix/>
          </a:blip>
          <a:stretch>
            <a:fillRect/>
          </a:stretch>
        </p:blipFill>
        <p:spPr>
          <a:xfrm>
            <a:off x="7549225" y="3879750"/>
            <a:ext cx="1152143" cy="875629"/>
          </a:xfrm>
          <a:prstGeom prst="rect">
            <a:avLst/>
          </a:prstGeom>
          <a:noFill/>
          <a:ln>
            <a:noFill/>
          </a:ln>
        </p:spPr>
      </p:pic>
      <p:grpSp>
        <p:nvGrpSpPr>
          <p:cNvPr id="97" name="Google Shape;97;p9"/>
          <p:cNvGrpSpPr/>
          <p:nvPr/>
        </p:nvGrpSpPr>
        <p:grpSpPr>
          <a:xfrm>
            <a:off x="1376350" y="528325"/>
            <a:ext cx="1072800" cy="0"/>
            <a:chOff x="1376350" y="528325"/>
            <a:chExt cx="1072800" cy="0"/>
          </a:xfrm>
        </p:grpSpPr>
        <p:cxnSp>
          <p:nvCxnSpPr>
            <p:cNvPr id="98" name="Google Shape;98;p9"/>
            <p:cNvCxnSpPr/>
            <p:nvPr/>
          </p:nvCxnSpPr>
          <p:spPr>
            <a:xfrm>
              <a:off x="1376350" y="528325"/>
              <a:ext cx="357600" cy="0"/>
            </a:xfrm>
            <a:prstGeom prst="straightConnector1">
              <a:avLst/>
            </a:prstGeom>
            <a:noFill/>
            <a:ln cap="flat" cmpd="sng" w="28575">
              <a:solidFill>
                <a:srgbClr val="145FA6"/>
              </a:solidFill>
              <a:prstDash val="solid"/>
              <a:round/>
              <a:headEnd len="med" w="med" type="none"/>
              <a:tailEnd len="med" w="med" type="none"/>
            </a:ln>
          </p:spPr>
        </p:cxnSp>
        <p:cxnSp>
          <p:nvCxnSpPr>
            <p:cNvPr id="99" name="Google Shape;99;p9"/>
            <p:cNvCxnSpPr/>
            <p:nvPr/>
          </p:nvCxnSpPr>
          <p:spPr>
            <a:xfrm>
              <a:off x="1733950" y="528325"/>
              <a:ext cx="357600" cy="0"/>
            </a:xfrm>
            <a:prstGeom prst="straightConnector1">
              <a:avLst/>
            </a:prstGeom>
            <a:noFill/>
            <a:ln cap="flat" cmpd="sng" w="28575">
              <a:solidFill>
                <a:srgbClr val="F1761A"/>
              </a:solidFill>
              <a:prstDash val="solid"/>
              <a:round/>
              <a:headEnd len="med" w="med" type="none"/>
              <a:tailEnd len="med" w="med" type="none"/>
            </a:ln>
          </p:spPr>
        </p:cxnSp>
        <p:cxnSp>
          <p:nvCxnSpPr>
            <p:cNvPr id="100" name="Google Shape;100;p9"/>
            <p:cNvCxnSpPr/>
            <p:nvPr/>
          </p:nvCxnSpPr>
          <p:spPr>
            <a:xfrm>
              <a:off x="2091550" y="528325"/>
              <a:ext cx="357600" cy="0"/>
            </a:xfrm>
            <a:prstGeom prst="straightConnector1">
              <a:avLst/>
            </a:prstGeom>
            <a:noFill/>
            <a:ln cap="flat" cmpd="sng" w="28575">
              <a:solidFill>
                <a:srgbClr val="00C9FF"/>
              </a:solidFill>
              <a:prstDash val="solid"/>
              <a:round/>
              <a:headEnd len="med" w="med" type="none"/>
              <a:tailEnd len="med" w="med"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1" name="Shape 101"/>
        <p:cNvGrpSpPr/>
        <p:nvPr/>
      </p:nvGrpSpPr>
      <p:grpSpPr>
        <a:xfrm>
          <a:off x="0" y="0"/>
          <a:ext cx="0" cy="0"/>
          <a:chOff x="0" y="0"/>
          <a:chExt cx="0" cy="0"/>
        </a:xfrm>
      </p:grpSpPr>
      <p:sp>
        <p:nvSpPr>
          <p:cNvPr id="102" name="Google Shape;102;p10"/>
          <p:cNvSpPr txBox="1"/>
          <p:nvPr>
            <p:ph idx="1" type="body"/>
          </p:nvPr>
        </p:nvSpPr>
        <p:spPr>
          <a:xfrm>
            <a:off x="1303800" y="4138975"/>
            <a:ext cx="5843100" cy="534900"/>
          </a:xfrm>
          <a:prstGeom prst="rect">
            <a:avLst/>
          </a:prstGeom>
        </p:spPr>
        <p:txBody>
          <a:bodyPr anchorCtr="0" anchor="t"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3" name="Google Shape;103;p1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04" name="Google Shape;104;p10" title="UIFCW2025_Logo.png"/>
          <p:cNvPicPr preferRelativeResize="0"/>
          <p:nvPr/>
        </p:nvPicPr>
        <p:blipFill>
          <a:blip r:embed="rId2">
            <a:alphaModFix/>
          </a:blip>
          <a:stretch>
            <a:fillRect/>
          </a:stretch>
        </p:blipFill>
        <p:spPr>
          <a:xfrm>
            <a:off x="7511650" y="3874450"/>
            <a:ext cx="1152143" cy="87562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35.xml"/><Relationship Id="rId20" Type="http://schemas.openxmlformats.org/officeDocument/2006/relationships/slideLayout" Target="../slideLayouts/slideLayout15.xml"/><Relationship Id="rId41" Type="http://schemas.openxmlformats.org/officeDocument/2006/relationships/theme" Target="../theme/theme2.xml"/><Relationship Id="rId22" Type="http://schemas.openxmlformats.org/officeDocument/2006/relationships/slideLayout" Target="../slideLayouts/slideLayout17.xml"/><Relationship Id="rId21" Type="http://schemas.openxmlformats.org/officeDocument/2006/relationships/slideLayout" Target="../slideLayouts/slideLayout16.xml"/><Relationship Id="rId24" Type="http://schemas.openxmlformats.org/officeDocument/2006/relationships/slideLayout" Target="../slideLayouts/slideLayout19.xml"/><Relationship Id="rId23" Type="http://schemas.openxmlformats.org/officeDocument/2006/relationships/slideLayout" Target="../slideLayouts/slideLayout18.xml"/><Relationship Id="rId1" Type="http://schemas.openxmlformats.org/officeDocument/2006/relationships/hyperlink" Target="http://www.noaa.gov/marine-aviation" TargetMode="External"/><Relationship Id="rId2" Type="http://schemas.openxmlformats.org/officeDocument/2006/relationships/image" Target="../media/image9.png"/><Relationship Id="rId3" Type="http://schemas.openxmlformats.org/officeDocument/2006/relationships/hyperlink" Target="http://www.noaa.gov/research" TargetMode="External"/><Relationship Id="rId4" Type="http://schemas.openxmlformats.org/officeDocument/2006/relationships/image" Target="../media/image8.png"/><Relationship Id="rId9" Type="http://schemas.openxmlformats.org/officeDocument/2006/relationships/hyperlink" Target="http://www.noaa.gov/oceans-coasts" TargetMode="External"/><Relationship Id="rId26" Type="http://schemas.openxmlformats.org/officeDocument/2006/relationships/slideLayout" Target="../slideLayouts/slideLayout21.xml"/><Relationship Id="rId25" Type="http://schemas.openxmlformats.org/officeDocument/2006/relationships/slideLayout" Target="../slideLayouts/slideLayout20.xml"/><Relationship Id="rId28" Type="http://schemas.openxmlformats.org/officeDocument/2006/relationships/slideLayout" Target="../slideLayouts/slideLayout23.xml"/><Relationship Id="rId27" Type="http://schemas.openxmlformats.org/officeDocument/2006/relationships/slideLayout" Target="../slideLayouts/slideLayout22.xml"/><Relationship Id="rId5" Type="http://schemas.openxmlformats.org/officeDocument/2006/relationships/hyperlink" Target="http://www.noaa.gov/satellites" TargetMode="External"/><Relationship Id="rId6" Type="http://schemas.openxmlformats.org/officeDocument/2006/relationships/image" Target="../media/image4.png"/><Relationship Id="rId29" Type="http://schemas.openxmlformats.org/officeDocument/2006/relationships/slideLayout" Target="../slideLayouts/slideLayout24.xml"/><Relationship Id="rId7" Type="http://schemas.openxmlformats.org/officeDocument/2006/relationships/hyperlink" Target="http://www.noaa.gov/fisheries" TargetMode="External"/><Relationship Id="rId8" Type="http://schemas.openxmlformats.org/officeDocument/2006/relationships/image" Target="../media/image5.png"/><Relationship Id="rId31" Type="http://schemas.openxmlformats.org/officeDocument/2006/relationships/slideLayout" Target="../slideLayouts/slideLayout26.xml"/><Relationship Id="rId30" Type="http://schemas.openxmlformats.org/officeDocument/2006/relationships/slideLayout" Target="../slideLayouts/slideLayout25.xml"/><Relationship Id="rId11" Type="http://schemas.openxmlformats.org/officeDocument/2006/relationships/hyperlink" Target="http://www.noaa.gov/weather" TargetMode="External"/><Relationship Id="rId33" Type="http://schemas.openxmlformats.org/officeDocument/2006/relationships/slideLayout" Target="../slideLayouts/slideLayout28.xml"/><Relationship Id="rId10" Type="http://schemas.openxmlformats.org/officeDocument/2006/relationships/image" Target="../media/image22.png"/><Relationship Id="rId32" Type="http://schemas.openxmlformats.org/officeDocument/2006/relationships/slideLayout" Target="../slideLayouts/slideLayout27.xml"/><Relationship Id="rId13" Type="http://schemas.openxmlformats.org/officeDocument/2006/relationships/hyperlink" Target="https://www.commerce.gov/" TargetMode="External"/><Relationship Id="rId35" Type="http://schemas.openxmlformats.org/officeDocument/2006/relationships/slideLayout" Target="../slideLayouts/slideLayout30.xml"/><Relationship Id="rId12" Type="http://schemas.openxmlformats.org/officeDocument/2006/relationships/image" Target="../media/image25.png"/><Relationship Id="rId34" Type="http://schemas.openxmlformats.org/officeDocument/2006/relationships/slideLayout" Target="../slideLayouts/slideLayout29.xml"/><Relationship Id="rId15" Type="http://schemas.openxmlformats.org/officeDocument/2006/relationships/hyperlink" Target="http://www.noaa.gov/" TargetMode="External"/><Relationship Id="rId37" Type="http://schemas.openxmlformats.org/officeDocument/2006/relationships/slideLayout" Target="../slideLayouts/slideLayout32.xml"/><Relationship Id="rId14" Type="http://schemas.openxmlformats.org/officeDocument/2006/relationships/image" Target="../media/image6.png"/><Relationship Id="rId36" Type="http://schemas.openxmlformats.org/officeDocument/2006/relationships/slideLayout" Target="../slideLayouts/slideLayout31.xml"/><Relationship Id="rId17" Type="http://schemas.openxmlformats.org/officeDocument/2006/relationships/slideLayout" Target="../slideLayouts/slideLayout12.xml"/><Relationship Id="rId39" Type="http://schemas.openxmlformats.org/officeDocument/2006/relationships/slideLayout" Target="../slideLayouts/slideLayout34.xml"/><Relationship Id="rId16" Type="http://schemas.openxmlformats.org/officeDocument/2006/relationships/image" Target="../media/image23.png"/><Relationship Id="rId38" Type="http://schemas.openxmlformats.org/officeDocument/2006/relationships/slideLayout" Target="../slideLayouts/slideLayout33.xml"/><Relationship Id="rId19" Type="http://schemas.openxmlformats.org/officeDocument/2006/relationships/slideLayout" Target="../slideLayouts/slideLayout14.xml"/><Relationship Id="rId1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39.xml"/><Relationship Id="rId22" Type="http://schemas.openxmlformats.org/officeDocument/2006/relationships/slideLayout" Target="../slideLayouts/slideLayout41.xml"/><Relationship Id="rId21" Type="http://schemas.openxmlformats.org/officeDocument/2006/relationships/slideLayout" Target="../slideLayouts/slideLayout40.xml"/><Relationship Id="rId24" Type="http://schemas.openxmlformats.org/officeDocument/2006/relationships/slideLayout" Target="../slideLayouts/slideLayout43.xml"/><Relationship Id="rId23" Type="http://schemas.openxmlformats.org/officeDocument/2006/relationships/slideLayout" Target="../slideLayouts/slideLayout42.xml"/><Relationship Id="rId1" Type="http://schemas.openxmlformats.org/officeDocument/2006/relationships/hyperlink" Target="http://www.noaa.gov/marine-aviation" TargetMode="External"/><Relationship Id="rId2" Type="http://schemas.openxmlformats.org/officeDocument/2006/relationships/image" Target="../media/image9.png"/><Relationship Id="rId3" Type="http://schemas.openxmlformats.org/officeDocument/2006/relationships/hyperlink" Target="http://www.noaa.gov/research" TargetMode="External"/><Relationship Id="rId4" Type="http://schemas.openxmlformats.org/officeDocument/2006/relationships/image" Target="../media/image8.png"/><Relationship Id="rId9" Type="http://schemas.openxmlformats.org/officeDocument/2006/relationships/hyperlink" Target="http://www.noaa.gov/oceans-coasts" TargetMode="External"/><Relationship Id="rId26" Type="http://schemas.openxmlformats.org/officeDocument/2006/relationships/slideLayout" Target="../slideLayouts/slideLayout45.xml"/><Relationship Id="rId25" Type="http://schemas.openxmlformats.org/officeDocument/2006/relationships/slideLayout" Target="../slideLayouts/slideLayout44.xml"/><Relationship Id="rId28" Type="http://schemas.openxmlformats.org/officeDocument/2006/relationships/slideLayout" Target="../slideLayouts/slideLayout47.xml"/><Relationship Id="rId27" Type="http://schemas.openxmlformats.org/officeDocument/2006/relationships/slideLayout" Target="../slideLayouts/slideLayout46.xml"/><Relationship Id="rId5" Type="http://schemas.openxmlformats.org/officeDocument/2006/relationships/hyperlink" Target="http://www.noaa.gov/satellites" TargetMode="External"/><Relationship Id="rId6" Type="http://schemas.openxmlformats.org/officeDocument/2006/relationships/image" Target="../media/image4.png"/><Relationship Id="rId29" Type="http://schemas.openxmlformats.org/officeDocument/2006/relationships/slideLayout" Target="../slideLayouts/slideLayout48.xml"/><Relationship Id="rId7" Type="http://schemas.openxmlformats.org/officeDocument/2006/relationships/hyperlink" Target="http://www.noaa.gov/fisheries" TargetMode="External"/><Relationship Id="rId8" Type="http://schemas.openxmlformats.org/officeDocument/2006/relationships/image" Target="../media/image5.png"/><Relationship Id="rId31" Type="http://schemas.openxmlformats.org/officeDocument/2006/relationships/slideLayout" Target="../slideLayouts/slideLayout50.xml"/><Relationship Id="rId30" Type="http://schemas.openxmlformats.org/officeDocument/2006/relationships/slideLayout" Target="../slideLayouts/slideLayout49.xml"/><Relationship Id="rId11" Type="http://schemas.openxmlformats.org/officeDocument/2006/relationships/hyperlink" Target="http://www.noaa.gov/weather" TargetMode="External"/><Relationship Id="rId33" Type="http://schemas.openxmlformats.org/officeDocument/2006/relationships/slideLayout" Target="../slideLayouts/slideLayout52.xml"/><Relationship Id="rId10" Type="http://schemas.openxmlformats.org/officeDocument/2006/relationships/image" Target="../media/image22.png"/><Relationship Id="rId32" Type="http://schemas.openxmlformats.org/officeDocument/2006/relationships/slideLayout" Target="../slideLayouts/slideLayout51.xml"/><Relationship Id="rId13" Type="http://schemas.openxmlformats.org/officeDocument/2006/relationships/hyperlink" Target="https://www.commerce.gov/" TargetMode="External"/><Relationship Id="rId35" Type="http://schemas.openxmlformats.org/officeDocument/2006/relationships/slideLayout" Target="../slideLayouts/slideLayout54.xml"/><Relationship Id="rId12" Type="http://schemas.openxmlformats.org/officeDocument/2006/relationships/image" Target="../media/image25.png"/><Relationship Id="rId34" Type="http://schemas.openxmlformats.org/officeDocument/2006/relationships/slideLayout" Target="../slideLayouts/slideLayout53.xml"/><Relationship Id="rId15" Type="http://schemas.openxmlformats.org/officeDocument/2006/relationships/hyperlink" Target="http://www.noaa.gov/" TargetMode="External"/><Relationship Id="rId37" Type="http://schemas.openxmlformats.org/officeDocument/2006/relationships/slideLayout" Target="../slideLayouts/slideLayout56.xml"/><Relationship Id="rId14" Type="http://schemas.openxmlformats.org/officeDocument/2006/relationships/image" Target="../media/image6.png"/><Relationship Id="rId36" Type="http://schemas.openxmlformats.org/officeDocument/2006/relationships/slideLayout" Target="../slideLayouts/slideLayout55.xml"/><Relationship Id="rId17" Type="http://schemas.openxmlformats.org/officeDocument/2006/relationships/slideLayout" Target="../slideLayouts/slideLayout36.xml"/><Relationship Id="rId39" Type="http://schemas.openxmlformats.org/officeDocument/2006/relationships/theme" Target="../theme/theme4.xml"/><Relationship Id="rId16" Type="http://schemas.openxmlformats.org/officeDocument/2006/relationships/image" Target="../media/image23.png"/><Relationship Id="rId38" Type="http://schemas.openxmlformats.org/officeDocument/2006/relationships/slideLayout" Target="../slideLayouts/slideLayout57.xml"/><Relationship Id="rId19" Type="http://schemas.openxmlformats.org/officeDocument/2006/relationships/slideLayout" Target="../slideLayouts/slideLayout38.xml"/><Relationship Id="rId1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 name="Shape 237"/>
        <p:cNvGrpSpPr/>
        <p:nvPr/>
      </p:nvGrpSpPr>
      <p:grpSpPr>
        <a:xfrm>
          <a:off x="0" y="0"/>
          <a:ext cx="0" cy="0"/>
          <a:chOff x="0" y="0"/>
          <a:chExt cx="0" cy="0"/>
        </a:xfrm>
      </p:grpSpPr>
      <p:grpSp>
        <p:nvGrpSpPr>
          <p:cNvPr id="238" name="Google Shape;238;p13"/>
          <p:cNvGrpSpPr/>
          <p:nvPr/>
        </p:nvGrpSpPr>
        <p:grpSpPr>
          <a:xfrm>
            <a:off x="-30387" y="0"/>
            <a:ext cx="472500" cy="5143500"/>
            <a:chOff x="-15239" y="0"/>
            <a:chExt cx="472500" cy="6858000"/>
          </a:xfrm>
        </p:grpSpPr>
        <p:sp>
          <p:nvSpPr>
            <p:cNvPr id="239" name="Google Shape;239;p13"/>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240" name="Google Shape;240;p13">
              <a:hlinkClick r:id="rId1"/>
            </p:cNvPr>
            <p:cNvPicPr preferRelativeResize="0"/>
            <p:nvPr/>
          </p:nvPicPr>
          <p:blipFill rotWithShape="1">
            <a:blip r:embed="rId2">
              <a:alphaModFix/>
            </a:blip>
            <a:srcRect b="0" l="0" r="0" t="0"/>
            <a:stretch/>
          </p:blipFill>
          <p:spPr>
            <a:xfrm>
              <a:off x="-15239" y="5714998"/>
              <a:ext cx="472500" cy="324000"/>
            </a:xfrm>
            <a:prstGeom prst="rect">
              <a:avLst/>
            </a:prstGeom>
            <a:noFill/>
            <a:ln>
              <a:noFill/>
            </a:ln>
          </p:spPr>
        </p:pic>
        <p:pic>
          <p:nvPicPr>
            <p:cNvPr descr="C:\Users\jacqui.fenner\Desktop\PTT templates\images\noaa icons\noaa_icons-05.png" id="241" name="Google Shape;241;p13">
              <a:hlinkClick r:id="rId3"/>
            </p:cNvPr>
            <p:cNvPicPr preferRelativeResize="0"/>
            <p:nvPr/>
          </p:nvPicPr>
          <p:blipFill rotWithShape="1">
            <a:blip r:embed="rId4">
              <a:alphaModFix/>
            </a:blip>
            <a:srcRect b="0" l="0" r="0" t="0"/>
            <a:stretch/>
          </p:blipFill>
          <p:spPr>
            <a:xfrm>
              <a:off x="-15239" y="4648200"/>
              <a:ext cx="472500" cy="324000"/>
            </a:xfrm>
            <a:prstGeom prst="rect">
              <a:avLst/>
            </a:prstGeom>
            <a:noFill/>
            <a:ln>
              <a:noFill/>
            </a:ln>
          </p:spPr>
        </p:pic>
        <p:pic>
          <p:nvPicPr>
            <p:cNvPr descr="C:\Users\jacqui.fenner\Desktop\PTT templates\images\noaa icons\noaa_icons-06.png" id="242" name="Google Shape;242;p13">
              <a:hlinkClick r:id="rId5"/>
            </p:cNvPr>
            <p:cNvPicPr preferRelativeResize="0"/>
            <p:nvPr/>
          </p:nvPicPr>
          <p:blipFill rotWithShape="1">
            <a:blip r:embed="rId6">
              <a:alphaModFix/>
            </a:blip>
            <a:srcRect b="0" l="0" r="0" t="0"/>
            <a:stretch/>
          </p:blipFill>
          <p:spPr>
            <a:xfrm>
              <a:off x="-15239" y="3581400"/>
              <a:ext cx="472500" cy="324000"/>
            </a:xfrm>
            <a:prstGeom prst="rect">
              <a:avLst/>
            </a:prstGeom>
            <a:noFill/>
            <a:ln>
              <a:noFill/>
            </a:ln>
          </p:spPr>
        </p:pic>
        <p:pic>
          <p:nvPicPr>
            <p:cNvPr descr="C:\Users\jacqui.fenner\Desktop\PTT templates\images\noaa icons\noaa_icons-07.png" id="243" name="Google Shape;243;p13">
              <a:hlinkClick r:id="rId7"/>
            </p:cNvPr>
            <p:cNvPicPr preferRelativeResize="0"/>
            <p:nvPr/>
          </p:nvPicPr>
          <p:blipFill rotWithShape="1">
            <a:blip r:embed="rId8">
              <a:alphaModFix/>
            </a:blip>
            <a:srcRect b="0" l="0" r="0" t="0"/>
            <a:stretch/>
          </p:blipFill>
          <p:spPr>
            <a:xfrm>
              <a:off x="-15239" y="2514600"/>
              <a:ext cx="472500" cy="324000"/>
            </a:xfrm>
            <a:prstGeom prst="rect">
              <a:avLst/>
            </a:prstGeom>
            <a:noFill/>
            <a:ln>
              <a:noFill/>
            </a:ln>
          </p:spPr>
        </p:pic>
        <p:pic>
          <p:nvPicPr>
            <p:cNvPr descr="C:\Users\jacqui.fenner\Desktop\PTT templates\images\noaa icons\noaa_icons-08.png" id="244" name="Google Shape;244;p13">
              <a:hlinkClick r:id="rId9"/>
            </p:cNvPr>
            <p:cNvPicPr preferRelativeResize="0"/>
            <p:nvPr/>
          </p:nvPicPr>
          <p:blipFill rotWithShape="1">
            <a:blip r:embed="rId10">
              <a:alphaModFix/>
            </a:blip>
            <a:srcRect b="0" l="0" r="0" t="0"/>
            <a:stretch/>
          </p:blipFill>
          <p:spPr>
            <a:xfrm>
              <a:off x="-15239" y="1447800"/>
              <a:ext cx="472500" cy="324000"/>
            </a:xfrm>
            <a:prstGeom prst="rect">
              <a:avLst/>
            </a:prstGeom>
            <a:noFill/>
            <a:ln>
              <a:noFill/>
            </a:ln>
          </p:spPr>
        </p:pic>
        <p:pic>
          <p:nvPicPr>
            <p:cNvPr descr="C:\Users\jacqui.fenner\Desktop\PTT templates\images\noaa icons\noaa_icons-10.png" id="245" name="Google Shape;245;p13">
              <a:hlinkClick r:id="rId11"/>
            </p:cNvPr>
            <p:cNvPicPr preferRelativeResize="0"/>
            <p:nvPr/>
          </p:nvPicPr>
          <p:blipFill rotWithShape="1">
            <a:blip r:embed="rId12">
              <a:alphaModFix/>
            </a:blip>
            <a:srcRect b="0" l="0" r="0" t="0"/>
            <a:stretch/>
          </p:blipFill>
          <p:spPr>
            <a:xfrm>
              <a:off x="-15239" y="381000"/>
              <a:ext cx="472500" cy="324000"/>
            </a:xfrm>
            <a:prstGeom prst="rect">
              <a:avLst/>
            </a:prstGeom>
            <a:noFill/>
            <a:ln>
              <a:noFill/>
            </a:ln>
          </p:spPr>
        </p:pic>
        <p:grpSp>
          <p:nvGrpSpPr>
            <p:cNvPr id="246" name="Google Shape;246;p13"/>
            <p:cNvGrpSpPr/>
            <p:nvPr/>
          </p:nvGrpSpPr>
          <p:grpSpPr>
            <a:xfrm>
              <a:off x="15147" y="0"/>
              <a:ext cx="420600" cy="6858000"/>
              <a:chOff x="15147" y="0"/>
              <a:chExt cx="420600" cy="6858000"/>
            </a:xfrm>
          </p:grpSpPr>
          <p:grpSp>
            <p:nvGrpSpPr>
              <p:cNvPr id="247" name="Google Shape;247;p13"/>
              <p:cNvGrpSpPr/>
              <p:nvPr/>
            </p:nvGrpSpPr>
            <p:grpSpPr>
              <a:xfrm>
                <a:off x="15147" y="1066800"/>
                <a:ext cx="420600" cy="5334000"/>
                <a:chOff x="15147" y="1066800"/>
                <a:chExt cx="420600" cy="5334000"/>
              </a:xfrm>
            </p:grpSpPr>
            <p:cxnSp>
              <p:nvCxnSpPr>
                <p:cNvPr id="248" name="Google Shape;248;p13"/>
                <p:cNvCxnSpPr/>
                <p:nvPr/>
              </p:nvCxnSpPr>
              <p:spPr>
                <a:xfrm>
                  <a:off x="15147"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49" name="Google Shape;249;p13"/>
                <p:cNvCxnSpPr/>
                <p:nvPr/>
              </p:nvCxnSpPr>
              <p:spPr>
                <a:xfrm>
                  <a:off x="15147"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50" name="Google Shape;250;p13"/>
                <p:cNvCxnSpPr/>
                <p:nvPr/>
              </p:nvCxnSpPr>
              <p:spPr>
                <a:xfrm>
                  <a:off x="15147"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51" name="Google Shape;251;p13"/>
                <p:cNvCxnSpPr/>
                <p:nvPr/>
              </p:nvCxnSpPr>
              <p:spPr>
                <a:xfrm>
                  <a:off x="15147"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52" name="Google Shape;252;p13"/>
                <p:cNvCxnSpPr/>
                <p:nvPr/>
              </p:nvCxnSpPr>
              <p:spPr>
                <a:xfrm>
                  <a:off x="15147"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53" name="Google Shape;253;p13"/>
                <p:cNvCxnSpPr/>
                <p:nvPr/>
              </p:nvCxnSpPr>
              <p:spPr>
                <a:xfrm>
                  <a:off x="15147"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254" name="Google Shape;254;p13"/>
              <p:cNvCxnSpPr/>
              <p:nvPr/>
            </p:nvCxnSpPr>
            <p:spPr>
              <a:xfrm>
                <a:off x="431291"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255" name="Google Shape;255;p13"/>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6" name="Google Shape;256;p13"/>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99D8"/>
              </a:buClr>
              <a:buSzPts val="3600"/>
              <a:buFont typeface="Arial"/>
              <a:buNone/>
              <a:defRPr b="1" i="0" sz="3600" u="none" cap="none" strike="noStrike">
                <a:solidFill>
                  <a:srgbClr val="0099D8"/>
                </a:solidFill>
                <a:latin typeface="Arial"/>
                <a:ea typeface="Arial"/>
                <a:cs typeface="Arial"/>
                <a:sym typeface="Arial"/>
              </a:defRPr>
            </a:lvl1pPr>
            <a:lvl2pPr lvl="1"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7" name="Google Shape;257;p13"/>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1pPr>
            <a:lvl2pPr indent="-330200" lvl="1" marL="914400" marR="0" algn="l">
              <a:lnSpc>
                <a:spcPct val="100000"/>
              </a:lnSpc>
              <a:spcBef>
                <a:spcPts val="0"/>
              </a:spcBef>
              <a:spcAft>
                <a:spcPts val="0"/>
              </a:spcAft>
              <a:buClr>
                <a:srgbClr val="000000"/>
              </a:buClr>
              <a:buSzPts val="1600"/>
              <a:buFont typeface="Arial"/>
              <a:buChar char="○"/>
              <a:defRPr b="0" i="0" sz="2400" u="none" cap="none" strike="noStrike">
                <a:solidFill>
                  <a:srgbClr val="000000"/>
                </a:solidFill>
                <a:latin typeface="Arial"/>
                <a:ea typeface="Arial"/>
                <a:cs typeface="Arial"/>
                <a:sym typeface="Arial"/>
              </a:defRPr>
            </a:lvl2pPr>
            <a:lvl3pPr indent="-355600" lvl="2" marL="1371600" marR="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3pPr>
            <a:lvl4pPr indent="-355600" lvl="3" marL="1828800" marR="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4pPr>
            <a:lvl5pPr indent="-342900" lvl="4" marL="22860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6pPr>
            <a:lvl7pPr indent="-342900" lvl="6" marL="32004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7pPr>
            <a:lvl8pPr indent="-342900" lvl="7" marL="36576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8pPr>
            <a:lvl9pPr indent="-342900" lvl="8" marL="41148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9pPr>
          </a:lstStyle>
          <a:p/>
        </p:txBody>
      </p:sp>
      <p:pic>
        <p:nvPicPr>
          <p:cNvPr descr="G:\STALL\ST Comms\Templates &amp; Resources\Logos\Other Emblems\DOC Logo\DOC Color.png" id="258" name="Google Shape;258;p13">
            <a:hlinkClick r:id="rId13"/>
          </p:cNvPr>
          <p:cNvPicPr preferRelativeResize="0"/>
          <p:nvPr/>
        </p:nvPicPr>
        <p:blipFill rotWithShape="1">
          <a:blip r:embed="rId14">
            <a:alphaModFix/>
          </a:blip>
          <a:srcRect b="0" l="0" r="0" t="0"/>
          <a:stretch/>
        </p:blipFill>
        <p:spPr>
          <a:xfrm>
            <a:off x="228600" y="4832593"/>
            <a:ext cx="279000" cy="279000"/>
          </a:xfrm>
          <a:prstGeom prst="rect">
            <a:avLst/>
          </a:prstGeom>
          <a:noFill/>
          <a:ln>
            <a:noFill/>
          </a:ln>
        </p:spPr>
      </p:pic>
      <p:pic>
        <p:nvPicPr>
          <p:cNvPr id="259" name="Google Shape;259;p13">
            <a:hlinkClick r:id="rId15"/>
          </p:cNvPr>
          <p:cNvPicPr preferRelativeResize="0"/>
          <p:nvPr/>
        </p:nvPicPr>
        <p:blipFill rotWithShape="1">
          <a:blip r:embed="rId16">
            <a:alphaModFix/>
          </a:blip>
          <a:srcRect b="0" l="0" r="0" t="0"/>
          <a:stretch/>
        </p:blipFill>
        <p:spPr>
          <a:xfrm>
            <a:off x="639827" y="4836938"/>
            <a:ext cx="270225" cy="270225"/>
          </a:xfrm>
          <a:prstGeom prst="rect">
            <a:avLst/>
          </a:prstGeom>
          <a:noFill/>
          <a:ln>
            <a:noFill/>
          </a:ln>
        </p:spPr>
      </p:pic>
      <p:sp>
        <p:nvSpPr>
          <p:cNvPr id="260" name="Google Shape;260;p13"/>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0" i="0" lang="en"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59" r:id="rId17"/>
    <p:sldLayoutId id="2147483660" r:id="rId18"/>
    <p:sldLayoutId id="2147483661" r:id="rId19"/>
    <p:sldLayoutId id="2147483662" r:id="rId20"/>
    <p:sldLayoutId id="2147483663" r:id="rId21"/>
    <p:sldLayoutId id="2147483664"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76" r:id="rId34"/>
    <p:sldLayoutId id="2147483677" r:id="rId35"/>
    <p:sldLayoutId id="2147483678" r:id="rId36"/>
    <p:sldLayoutId id="2147483679" r:id="rId37"/>
    <p:sldLayoutId id="2147483680" r:id="rId38"/>
    <p:sldLayoutId id="2147483681" r:id="rId39"/>
    <p:sldLayoutId id="2147483682"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grpSp>
        <p:nvGrpSpPr>
          <p:cNvPr id="368" name="Google Shape;368;p38"/>
          <p:cNvGrpSpPr/>
          <p:nvPr/>
        </p:nvGrpSpPr>
        <p:grpSpPr>
          <a:xfrm>
            <a:off x="-30387" y="0"/>
            <a:ext cx="472500" cy="5143500"/>
            <a:chOff x="-15239" y="0"/>
            <a:chExt cx="472500" cy="6858000"/>
          </a:xfrm>
        </p:grpSpPr>
        <p:sp>
          <p:nvSpPr>
            <p:cNvPr id="369" name="Google Shape;369;p38"/>
            <p:cNvSpPr/>
            <p:nvPr/>
          </p:nvSpPr>
          <p:spPr>
            <a:xfrm>
              <a:off x="10668" y="0"/>
              <a:ext cx="420600" cy="6858000"/>
            </a:xfrm>
            <a:prstGeom prst="rect">
              <a:avLst/>
            </a:prstGeom>
            <a:solidFill>
              <a:srgbClr val="0099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370" name="Google Shape;370;p38">
              <a:hlinkClick r:id="rId1"/>
            </p:cNvPr>
            <p:cNvPicPr preferRelativeResize="0"/>
            <p:nvPr/>
          </p:nvPicPr>
          <p:blipFill rotWithShape="1">
            <a:blip r:embed="rId2">
              <a:alphaModFix/>
            </a:blip>
            <a:srcRect b="0" l="0" r="0" t="0"/>
            <a:stretch/>
          </p:blipFill>
          <p:spPr>
            <a:xfrm>
              <a:off x="-15239" y="5714998"/>
              <a:ext cx="472500" cy="324000"/>
            </a:xfrm>
            <a:prstGeom prst="rect">
              <a:avLst/>
            </a:prstGeom>
            <a:noFill/>
            <a:ln>
              <a:noFill/>
            </a:ln>
          </p:spPr>
        </p:pic>
        <p:pic>
          <p:nvPicPr>
            <p:cNvPr descr="C:\Users\jacqui.fenner\Desktop\PTT templates\images\noaa icons\noaa_icons-05.png" id="371" name="Google Shape;371;p38">
              <a:hlinkClick r:id="rId3"/>
            </p:cNvPr>
            <p:cNvPicPr preferRelativeResize="0"/>
            <p:nvPr/>
          </p:nvPicPr>
          <p:blipFill rotWithShape="1">
            <a:blip r:embed="rId4">
              <a:alphaModFix/>
            </a:blip>
            <a:srcRect b="0" l="0" r="0" t="0"/>
            <a:stretch/>
          </p:blipFill>
          <p:spPr>
            <a:xfrm>
              <a:off x="-15239" y="4648200"/>
              <a:ext cx="472500" cy="324000"/>
            </a:xfrm>
            <a:prstGeom prst="rect">
              <a:avLst/>
            </a:prstGeom>
            <a:noFill/>
            <a:ln>
              <a:noFill/>
            </a:ln>
          </p:spPr>
        </p:pic>
        <p:pic>
          <p:nvPicPr>
            <p:cNvPr descr="C:\Users\jacqui.fenner\Desktop\PTT templates\images\noaa icons\noaa_icons-06.png" id="372" name="Google Shape;372;p38">
              <a:hlinkClick r:id="rId5"/>
            </p:cNvPr>
            <p:cNvPicPr preferRelativeResize="0"/>
            <p:nvPr/>
          </p:nvPicPr>
          <p:blipFill rotWithShape="1">
            <a:blip r:embed="rId6">
              <a:alphaModFix/>
            </a:blip>
            <a:srcRect b="0" l="0" r="0" t="0"/>
            <a:stretch/>
          </p:blipFill>
          <p:spPr>
            <a:xfrm>
              <a:off x="-15239" y="3581400"/>
              <a:ext cx="472500" cy="324000"/>
            </a:xfrm>
            <a:prstGeom prst="rect">
              <a:avLst/>
            </a:prstGeom>
            <a:noFill/>
            <a:ln>
              <a:noFill/>
            </a:ln>
          </p:spPr>
        </p:pic>
        <p:pic>
          <p:nvPicPr>
            <p:cNvPr descr="C:\Users\jacqui.fenner\Desktop\PTT templates\images\noaa icons\noaa_icons-07.png" id="373" name="Google Shape;373;p38">
              <a:hlinkClick r:id="rId7"/>
            </p:cNvPr>
            <p:cNvPicPr preferRelativeResize="0"/>
            <p:nvPr/>
          </p:nvPicPr>
          <p:blipFill rotWithShape="1">
            <a:blip r:embed="rId8">
              <a:alphaModFix/>
            </a:blip>
            <a:srcRect b="0" l="0" r="0" t="0"/>
            <a:stretch/>
          </p:blipFill>
          <p:spPr>
            <a:xfrm>
              <a:off x="-15239" y="2514600"/>
              <a:ext cx="472500" cy="324000"/>
            </a:xfrm>
            <a:prstGeom prst="rect">
              <a:avLst/>
            </a:prstGeom>
            <a:noFill/>
            <a:ln>
              <a:noFill/>
            </a:ln>
          </p:spPr>
        </p:pic>
        <p:pic>
          <p:nvPicPr>
            <p:cNvPr descr="C:\Users\jacqui.fenner\Desktop\PTT templates\images\noaa icons\noaa_icons-08.png" id="374" name="Google Shape;374;p38">
              <a:hlinkClick r:id="rId9"/>
            </p:cNvPr>
            <p:cNvPicPr preferRelativeResize="0"/>
            <p:nvPr/>
          </p:nvPicPr>
          <p:blipFill rotWithShape="1">
            <a:blip r:embed="rId10">
              <a:alphaModFix/>
            </a:blip>
            <a:srcRect b="0" l="0" r="0" t="0"/>
            <a:stretch/>
          </p:blipFill>
          <p:spPr>
            <a:xfrm>
              <a:off x="-15239" y="1447800"/>
              <a:ext cx="472500" cy="324000"/>
            </a:xfrm>
            <a:prstGeom prst="rect">
              <a:avLst/>
            </a:prstGeom>
            <a:noFill/>
            <a:ln>
              <a:noFill/>
            </a:ln>
          </p:spPr>
        </p:pic>
        <p:pic>
          <p:nvPicPr>
            <p:cNvPr descr="C:\Users\jacqui.fenner\Desktop\PTT templates\images\noaa icons\noaa_icons-10.png" id="375" name="Google Shape;375;p38">
              <a:hlinkClick r:id="rId11"/>
            </p:cNvPr>
            <p:cNvPicPr preferRelativeResize="0"/>
            <p:nvPr/>
          </p:nvPicPr>
          <p:blipFill rotWithShape="1">
            <a:blip r:embed="rId12">
              <a:alphaModFix/>
            </a:blip>
            <a:srcRect b="0" l="0" r="0" t="0"/>
            <a:stretch/>
          </p:blipFill>
          <p:spPr>
            <a:xfrm>
              <a:off x="-15239" y="381000"/>
              <a:ext cx="472500" cy="324000"/>
            </a:xfrm>
            <a:prstGeom prst="rect">
              <a:avLst/>
            </a:prstGeom>
            <a:noFill/>
            <a:ln>
              <a:noFill/>
            </a:ln>
          </p:spPr>
        </p:pic>
        <p:grpSp>
          <p:nvGrpSpPr>
            <p:cNvPr id="376" name="Google Shape;376;p38"/>
            <p:cNvGrpSpPr/>
            <p:nvPr/>
          </p:nvGrpSpPr>
          <p:grpSpPr>
            <a:xfrm>
              <a:off x="15147" y="0"/>
              <a:ext cx="420600" cy="6858000"/>
              <a:chOff x="15147" y="0"/>
              <a:chExt cx="420600" cy="6858000"/>
            </a:xfrm>
          </p:grpSpPr>
          <p:grpSp>
            <p:nvGrpSpPr>
              <p:cNvPr id="377" name="Google Shape;377;p38"/>
              <p:cNvGrpSpPr/>
              <p:nvPr/>
            </p:nvGrpSpPr>
            <p:grpSpPr>
              <a:xfrm>
                <a:off x="15147" y="1066800"/>
                <a:ext cx="420600" cy="5334000"/>
                <a:chOff x="15147" y="1066800"/>
                <a:chExt cx="420600" cy="5334000"/>
              </a:xfrm>
            </p:grpSpPr>
            <p:cxnSp>
              <p:nvCxnSpPr>
                <p:cNvPr id="378" name="Google Shape;378;p38"/>
                <p:cNvCxnSpPr/>
                <p:nvPr/>
              </p:nvCxnSpPr>
              <p:spPr>
                <a:xfrm>
                  <a:off x="15147"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79" name="Google Shape;379;p38"/>
                <p:cNvCxnSpPr/>
                <p:nvPr/>
              </p:nvCxnSpPr>
              <p:spPr>
                <a:xfrm>
                  <a:off x="15147"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80" name="Google Shape;380;p38"/>
                <p:cNvCxnSpPr/>
                <p:nvPr/>
              </p:nvCxnSpPr>
              <p:spPr>
                <a:xfrm>
                  <a:off x="15147"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81" name="Google Shape;381;p38"/>
                <p:cNvCxnSpPr/>
                <p:nvPr/>
              </p:nvCxnSpPr>
              <p:spPr>
                <a:xfrm>
                  <a:off x="15147"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82" name="Google Shape;382;p38"/>
                <p:cNvCxnSpPr/>
                <p:nvPr/>
              </p:nvCxnSpPr>
              <p:spPr>
                <a:xfrm>
                  <a:off x="15147"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383" name="Google Shape;383;p38"/>
                <p:cNvCxnSpPr/>
                <p:nvPr/>
              </p:nvCxnSpPr>
              <p:spPr>
                <a:xfrm>
                  <a:off x="15147"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384" name="Google Shape;384;p38"/>
              <p:cNvCxnSpPr/>
              <p:nvPr/>
            </p:nvCxnSpPr>
            <p:spPr>
              <a:xfrm>
                <a:off x="431291"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385" name="Google Shape;385;p38"/>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6" name="Google Shape;386;p38"/>
          <p:cNvSpPr txBox="1"/>
          <p:nvPr>
            <p:ph type="title"/>
          </p:nvPr>
        </p:nvSpPr>
        <p:spPr>
          <a:xfrm>
            <a:off x="442125" y="114263"/>
            <a:ext cx="7330200" cy="974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99D8"/>
              </a:buClr>
              <a:buSzPts val="3600"/>
              <a:buFont typeface="Arial"/>
              <a:buNone/>
              <a:defRPr b="1" i="0" sz="3600" u="none" cap="none" strike="noStrike">
                <a:solidFill>
                  <a:srgbClr val="0099D8"/>
                </a:solidFill>
                <a:latin typeface="Arial"/>
                <a:ea typeface="Arial"/>
                <a:cs typeface="Arial"/>
                <a:sym typeface="Arial"/>
              </a:defRPr>
            </a:lvl1pPr>
            <a:lvl2pPr lvl="1"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7" name="Google Shape;387;p38"/>
          <p:cNvSpPr txBox="1"/>
          <p:nvPr>
            <p:ph idx="1" type="body"/>
          </p:nvPr>
        </p:nvSpPr>
        <p:spPr>
          <a:xfrm>
            <a:off x="639825" y="1126275"/>
            <a:ext cx="8357400" cy="3674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Arial"/>
                <a:ea typeface="Arial"/>
                <a:cs typeface="Arial"/>
                <a:sym typeface="Arial"/>
              </a:defRPr>
            </a:lvl1pPr>
            <a:lvl2pPr indent="-330200" lvl="1" marL="914400" marR="0" algn="l">
              <a:lnSpc>
                <a:spcPct val="100000"/>
              </a:lnSpc>
              <a:spcBef>
                <a:spcPts val="0"/>
              </a:spcBef>
              <a:spcAft>
                <a:spcPts val="0"/>
              </a:spcAft>
              <a:buClr>
                <a:srgbClr val="000000"/>
              </a:buClr>
              <a:buSzPts val="1600"/>
              <a:buFont typeface="Arial"/>
              <a:buChar char="○"/>
              <a:defRPr b="0" i="0" sz="2400" u="none" cap="none" strike="noStrike">
                <a:solidFill>
                  <a:srgbClr val="000000"/>
                </a:solidFill>
                <a:latin typeface="Arial"/>
                <a:ea typeface="Arial"/>
                <a:cs typeface="Arial"/>
                <a:sym typeface="Arial"/>
              </a:defRPr>
            </a:lvl2pPr>
            <a:lvl3pPr indent="-355600" lvl="2" marL="1371600" marR="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3pPr>
            <a:lvl4pPr indent="-355600" lvl="3" marL="1828800" marR="0" algn="l">
              <a:lnSpc>
                <a:spcPct val="100000"/>
              </a:lnSpc>
              <a:spcBef>
                <a:spcPts val="0"/>
              </a:spcBef>
              <a:spcAft>
                <a:spcPts val="0"/>
              </a:spcAft>
              <a:buClr>
                <a:srgbClr val="000000"/>
              </a:buClr>
              <a:buSzPts val="2000"/>
              <a:buFont typeface="Arial"/>
              <a:buChar char="•"/>
              <a:defRPr b="0" i="0" sz="2000" u="none" cap="none" strike="noStrike">
                <a:solidFill>
                  <a:srgbClr val="000000"/>
                </a:solidFill>
                <a:latin typeface="Arial"/>
                <a:ea typeface="Arial"/>
                <a:cs typeface="Arial"/>
                <a:sym typeface="Arial"/>
              </a:defRPr>
            </a:lvl4pPr>
            <a:lvl5pPr indent="-342900" lvl="4" marL="22860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5pPr>
            <a:lvl6pPr indent="-342900" lvl="5" marL="27432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6pPr>
            <a:lvl7pPr indent="-342900" lvl="6" marL="32004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7pPr>
            <a:lvl8pPr indent="-342900" lvl="7" marL="36576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8pPr>
            <a:lvl9pPr indent="-342900" lvl="8" marL="4114800" marR="0" algn="l">
              <a:lnSpc>
                <a:spcPct val="100000"/>
              </a:lnSpc>
              <a:spcBef>
                <a:spcPts val="0"/>
              </a:spcBef>
              <a:spcAft>
                <a:spcPts val="0"/>
              </a:spcAft>
              <a:buClr>
                <a:srgbClr val="000000"/>
              </a:buClr>
              <a:buSzPts val="1800"/>
              <a:buFont typeface="Arial"/>
              <a:buChar char="•"/>
              <a:defRPr b="0" i="0" sz="1800" u="none" cap="none" strike="noStrike">
                <a:solidFill>
                  <a:srgbClr val="000000"/>
                </a:solidFill>
                <a:latin typeface="Arial"/>
                <a:ea typeface="Arial"/>
                <a:cs typeface="Arial"/>
                <a:sym typeface="Arial"/>
              </a:defRPr>
            </a:lvl9pPr>
          </a:lstStyle>
          <a:p/>
        </p:txBody>
      </p:sp>
      <p:pic>
        <p:nvPicPr>
          <p:cNvPr descr="G:\STALL\ST Comms\Templates &amp; Resources\Logos\Other Emblems\DOC Logo\DOC Color.png" id="388" name="Google Shape;388;p38">
            <a:hlinkClick r:id="rId13"/>
          </p:cNvPr>
          <p:cNvPicPr preferRelativeResize="0"/>
          <p:nvPr/>
        </p:nvPicPr>
        <p:blipFill rotWithShape="1">
          <a:blip r:embed="rId14">
            <a:alphaModFix/>
          </a:blip>
          <a:srcRect b="0" l="0" r="0" t="0"/>
          <a:stretch/>
        </p:blipFill>
        <p:spPr>
          <a:xfrm>
            <a:off x="228600" y="4832593"/>
            <a:ext cx="279000" cy="279000"/>
          </a:xfrm>
          <a:prstGeom prst="rect">
            <a:avLst/>
          </a:prstGeom>
          <a:noFill/>
          <a:ln>
            <a:noFill/>
          </a:ln>
        </p:spPr>
      </p:pic>
      <p:pic>
        <p:nvPicPr>
          <p:cNvPr id="389" name="Google Shape;389;p38">
            <a:hlinkClick r:id="rId15"/>
          </p:cNvPr>
          <p:cNvPicPr preferRelativeResize="0"/>
          <p:nvPr/>
        </p:nvPicPr>
        <p:blipFill rotWithShape="1">
          <a:blip r:embed="rId16">
            <a:alphaModFix/>
          </a:blip>
          <a:srcRect b="0" l="0" r="0" t="0"/>
          <a:stretch/>
        </p:blipFill>
        <p:spPr>
          <a:xfrm>
            <a:off x="639827" y="4836938"/>
            <a:ext cx="270225" cy="270225"/>
          </a:xfrm>
          <a:prstGeom prst="rect">
            <a:avLst/>
          </a:prstGeom>
          <a:noFill/>
          <a:ln>
            <a:noFill/>
          </a:ln>
        </p:spPr>
      </p:pic>
      <p:sp>
        <p:nvSpPr>
          <p:cNvPr id="390" name="Google Shape;390;p38"/>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0" i="0" lang="en"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hyperlink" Target="https://www.testbeds.noaa.gov/" TargetMode="External"/><Relationship Id="rId5"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hyperlink" Target="https://repository.library.noaa.gov/view/noaa/56514"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4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46.jpg"/><Relationship Id="rId5" Type="http://schemas.openxmlformats.org/officeDocument/2006/relationships/image" Target="../media/image4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hyperlink" Target="https://research.noaa.gov/" TargetMode="External"/><Relationship Id="rId5"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9.gif"/><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1"/>
          <p:cNvSpPr txBox="1"/>
          <p:nvPr>
            <p:ph type="ctrTitle"/>
          </p:nvPr>
        </p:nvSpPr>
        <p:spPr>
          <a:xfrm>
            <a:off x="307100" y="596798"/>
            <a:ext cx="8303400" cy="20715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200000"/>
              <a:buNone/>
            </a:pPr>
            <a:r>
              <a:rPr lang="en" sz="2100">
                <a:latin typeface="Nunito"/>
                <a:ea typeface="Nunito"/>
                <a:cs typeface="Nunito"/>
                <a:sym typeface="Nunito"/>
              </a:rPr>
              <a:t>Research to Operations (R2O) facets and how to engage in R2O to advance the UFS</a:t>
            </a:r>
            <a:endParaRPr sz="2100">
              <a:latin typeface="Nunito"/>
              <a:ea typeface="Nunito"/>
              <a:cs typeface="Nunito"/>
              <a:sym typeface="Nunito"/>
            </a:endParaRPr>
          </a:p>
          <a:p>
            <a:pPr indent="0" lvl="0" marL="0" rtl="0" algn="l">
              <a:lnSpc>
                <a:spcPct val="100000"/>
              </a:lnSpc>
              <a:spcBef>
                <a:spcPts val="0"/>
              </a:spcBef>
              <a:spcAft>
                <a:spcPts val="0"/>
              </a:spcAft>
              <a:buSzPct val="200000"/>
              <a:buNone/>
            </a:pPr>
            <a:r>
              <a:t/>
            </a:r>
            <a:endParaRPr sz="2100">
              <a:latin typeface="Nunito"/>
              <a:ea typeface="Nunito"/>
              <a:cs typeface="Nunito"/>
              <a:sym typeface="Nunito"/>
            </a:endParaRPr>
          </a:p>
          <a:p>
            <a:pPr indent="0" lvl="0" marL="0" rtl="0" algn="l">
              <a:lnSpc>
                <a:spcPct val="100000"/>
              </a:lnSpc>
              <a:spcBef>
                <a:spcPts val="0"/>
              </a:spcBef>
              <a:spcAft>
                <a:spcPts val="0"/>
              </a:spcAft>
              <a:buSzPct val="209999"/>
              <a:buNone/>
            </a:pPr>
            <a:r>
              <a:rPr b="0" lang="en" sz="2000">
                <a:latin typeface="Nunito Medium"/>
                <a:ea typeface="Nunito Medium"/>
                <a:cs typeface="Nunito Medium"/>
                <a:sym typeface="Nunito Medium"/>
              </a:rPr>
              <a:t>Moderator: </a:t>
            </a:r>
            <a:r>
              <a:rPr lang="en" sz="2000">
                <a:latin typeface="Nunito"/>
                <a:ea typeface="Nunito"/>
                <a:cs typeface="Nunito"/>
                <a:sym typeface="Nunito"/>
              </a:rPr>
              <a:t>Andrea Ray </a:t>
            </a:r>
            <a:r>
              <a:rPr b="0" lang="en" sz="2000">
                <a:latin typeface="Nunito Medium"/>
                <a:ea typeface="Nunito Medium"/>
                <a:cs typeface="Nunito Medium"/>
                <a:sym typeface="Nunito Medium"/>
              </a:rPr>
              <a:t>- NOAA/OAR/PSL</a:t>
            </a:r>
            <a:endParaRPr b="0" sz="2000">
              <a:latin typeface="Nunito Medium"/>
              <a:ea typeface="Nunito Medium"/>
              <a:cs typeface="Nunito Medium"/>
              <a:sym typeface="Nunito Medium"/>
            </a:endParaRPr>
          </a:p>
          <a:p>
            <a:pPr indent="0" lvl="0" marL="0" rtl="0" algn="l">
              <a:lnSpc>
                <a:spcPct val="100000"/>
              </a:lnSpc>
              <a:spcBef>
                <a:spcPts val="0"/>
              </a:spcBef>
              <a:spcAft>
                <a:spcPts val="0"/>
              </a:spcAft>
              <a:buSzPct val="209999"/>
              <a:buNone/>
            </a:pPr>
            <a:r>
              <a:rPr b="0" lang="en" sz="2000">
                <a:latin typeface="Nunito Medium"/>
                <a:ea typeface="Nunito Medium"/>
                <a:cs typeface="Nunito Medium"/>
                <a:sym typeface="Nunito Medium"/>
              </a:rPr>
              <a:t>Speakers: </a:t>
            </a:r>
            <a:r>
              <a:rPr lang="en" sz="2000">
                <a:latin typeface="Nunito"/>
                <a:ea typeface="Nunito"/>
                <a:cs typeface="Nunito"/>
                <a:sym typeface="Nunito"/>
              </a:rPr>
              <a:t>Kevin Garrett</a:t>
            </a:r>
            <a:r>
              <a:rPr b="0" lang="en" sz="2000">
                <a:latin typeface="Nunito Medium"/>
                <a:ea typeface="Nunito Medium"/>
                <a:cs typeface="Nunito Medium"/>
                <a:sym typeface="Nunito Medium"/>
              </a:rPr>
              <a:t> - Modeling Program Director, NOAA/NWS/STI </a:t>
            </a:r>
            <a:endParaRPr b="0" sz="2000">
              <a:latin typeface="Nunito Medium"/>
              <a:ea typeface="Nunito Medium"/>
              <a:cs typeface="Nunito Medium"/>
              <a:sym typeface="Nunito Medium"/>
            </a:endParaRPr>
          </a:p>
          <a:p>
            <a:pPr indent="0" lvl="0" marL="0" rtl="0" algn="l">
              <a:lnSpc>
                <a:spcPct val="100000"/>
              </a:lnSpc>
              <a:spcBef>
                <a:spcPts val="0"/>
              </a:spcBef>
              <a:spcAft>
                <a:spcPts val="0"/>
              </a:spcAft>
              <a:buSzPct val="209999"/>
              <a:buNone/>
            </a:pPr>
            <a:r>
              <a:rPr lang="en" sz="2000">
                <a:latin typeface="Nunito"/>
                <a:ea typeface="Nunito"/>
                <a:cs typeface="Nunito"/>
                <a:sym typeface="Nunito"/>
              </a:rPr>
              <a:t>Jordan Dale </a:t>
            </a:r>
            <a:r>
              <a:rPr b="0" lang="en" sz="2000">
                <a:latin typeface="Nunito Medium"/>
                <a:ea typeface="Nunito Medium"/>
                <a:cs typeface="Nunito Medium"/>
                <a:sym typeface="Nunito Medium"/>
              </a:rPr>
              <a:t>- Testbeds Program Manager, NOAA/OAR/WPO</a:t>
            </a:r>
            <a:endParaRPr b="0" sz="2000">
              <a:latin typeface="Nunito Medium"/>
              <a:ea typeface="Nunito Medium"/>
              <a:cs typeface="Nunito Medium"/>
              <a:sym typeface="Nunito Medium"/>
            </a:endParaRPr>
          </a:p>
          <a:p>
            <a:pPr indent="0" lvl="0" marL="0" rtl="0" algn="l">
              <a:lnSpc>
                <a:spcPct val="100000"/>
              </a:lnSpc>
              <a:spcBef>
                <a:spcPts val="0"/>
              </a:spcBef>
              <a:spcAft>
                <a:spcPts val="0"/>
              </a:spcAft>
              <a:buSzPct val="209999"/>
              <a:buNone/>
            </a:pPr>
            <a:r>
              <a:rPr lang="en" sz="2000">
                <a:latin typeface="Nunito"/>
                <a:ea typeface="Nunito"/>
                <a:cs typeface="Nunito"/>
                <a:sym typeface="Nunito"/>
              </a:rPr>
              <a:t>Andrea Ray</a:t>
            </a:r>
            <a:r>
              <a:rPr b="0" lang="en" sz="2000">
                <a:latin typeface="Nunito Medium"/>
                <a:ea typeface="Nunito Medium"/>
                <a:cs typeface="Nunito Medium"/>
                <a:sym typeface="Nunito Medium"/>
              </a:rPr>
              <a:t> - Transitions Lead and Hydromet Testbed Coordinator, NOAA/OAR/PSL, former Chair Testbeds and Proving Grounds Coordinating Committee</a:t>
            </a:r>
            <a:endParaRPr b="0" sz="2000">
              <a:latin typeface="Nunito Medium"/>
              <a:ea typeface="Nunito Medium"/>
              <a:cs typeface="Nunito Medium"/>
              <a:sym typeface="Nunito Medium"/>
            </a:endParaRPr>
          </a:p>
        </p:txBody>
      </p:sp>
      <p:sp>
        <p:nvSpPr>
          <p:cNvPr id="494" name="Google Shape;494;p61"/>
          <p:cNvSpPr txBox="1"/>
          <p:nvPr>
            <p:ph idx="1" type="subTitle"/>
          </p:nvPr>
        </p:nvSpPr>
        <p:spPr>
          <a:xfrm>
            <a:off x="250652" y="3625300"/>
            <a:ext cx="7688100" cy="1202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SzPts val="935"/>
              <a:buNone/>
            </a:pPr>
            <a:r>
              <a:rPr lang="en" sz="2060"/>
              <a:t>Center Green Auditorium, Boulder, CO</a:t>
            </a:r>
            <a:endParaRPr sz="2060"/>
          </a:p>
          <a:p>
            <a:pPr indent="0" lvl="0" marL="0" rtl="0" algn="l">
              <a:lnSpc>
                <a:spcPct val="80000"/>
              </a:lnSpc>
              <a:spcBef>
                <a:spcPts val="1000"/>
              </a:spcBef>
              <a:spcAft>
                <a:spcPts val="0"/>
              </a:spcAft>
              <a:buSzPts val="935"/>
              <a:buNone/>
            </a:pPr>
            <a:r>
              <a:rPr lang="en" sz="2060"/>
              <a:t>September 11, 2025</a:t>
            </a:r>
            <a:endParaRPr sz="2060"/>
          </a:p>
          <a:p>
            <a:pPr indent="0" lvl="0" marL="0" rtl="0" algn="l">
              <a:lnSpc>
                <a:spcPct val="80000"/>
              </a:lnSpc>
              <a:spcBef>
                <a:spcPts val="1000"/>
              </a:spcBef>
              <a:spcAft>
                <a:spcPts val="1000"/>
              </a:spcAft>
              <a:buSzPts val="935"/>
              <a:buNone/>
            </a:pPr>
            <a:r>
              <a:rPr lang="en" sz="2060"/>
              <a:t>9:15 - 10:15 AM MT</a:t>
            </a:r>
            <a:endParaRPr sz="206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70"/>
          <p:cNvSpPr txBox="1"/>
          <p:nvPr/>
        </p:nvSpPr>
        <p:spPr>
          <a:xfrm>
            <a:off x="530375" y="63823"/>
            <a:ext cx="7710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003087"/>
                </a:solidFill>
                <a:latin typeface="Roboto Condensed"/>
                <a:ea typeface="Roboto Condensed"/>
                <a:cs typeface="Roboto Condensed"/>
                <a:sym typeface="Roboto Condensed"/>
              </a:rPr>
              <a:t>WPO’s VALUE PROPOSITION: RESEARCH TRANSITION TYPES</a:t>
            </a:r>
            <a:endParaRPr b="1" sz="2300">
              <a:solidFill>
                <a:srgbClr val="003087"/>
              </a:solidFill>
              <a:latin typeface="Roboto Condensed"/>
              <a:ea typeface="Roboto Condensed"/>
              <a:cs typeface="Roboto Condensed"/>
              <a:sym typeface="Roboto Condensed"/>
            </a:endParaRPr>
          </a:p>
        </p:txBody>
      </p:sp>
      <p:pic>
        <p:nvPicPr>
          <p:cNvPr id="619" name="Google Shape;619;p70"/>
          <p:cNvPicPr preferRelativeResize="0"/>
          <p:nvPr/>
        </p:nvPicPr>
        <p:blipFill>
          <a:blip r:embed="rId3">
            <a:alphaModFix/>
          </a:blip>
          <a:stretch>
            <a:fillRect/>
          </a:stretch>
        </p:blipFill>
        <p:spPr>
          <a:xfrm>
            <a:off x="666550" y="602623"/>
            <a:ext cx="8401248" cy="3335923"/>
          </a:xfrm>
          <a:prstGeom prst="rect">
            <a:avLst/>
          </a:prstGeom>
          <a:noFill/>
          <a:ln>
            <a:noFill/>
          </a:ln>
        </p:spPr>
      </p:pic>
      <p:sp>
        <p:nvSpPr>
          <p:cNvPr id="620" name="Google Shape;620;p70"/>
          <p:cNvSpPr txBox="1"/>
          <p:nvPr/>
        </p:nvSpPr>
        <p:spPr>
          <a:xfrm>
            <a:off x="816000" y="3987175"/>
            <a:ext cx="6690600" cy="57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latin typeface="Roboto"/>
                <a:ea typeface="Roboto"/>
                <a:cs typeface="Roboto"/>
                <a:sym typeface="Roboto"/>
              </a:rPr>
              <a:t>WPO works to ensure research outputs are useful, usable, and eventually put into practice. Engaging potential end users ahead of writing a proposal for funding can enhance the relevance and feasibility of proposed research. Partnering with end users can provide particularly valuable insights.</a:t>
            </a:r>
            <a:endParaRPr sz="1300">
              <a:latin typeface="Roboto"/>
              <a:ea typeface="Roboto"/>
              <a:cs typeface="Roboto"/>
              <a:sym typeface="Roboto"/>
            </a:endParaRPr>
          </a:p>
          <a:p>
            <a:pPr indent="0" lvl="0" marL="0" rtl="0" algn="ctr">
              <a:spcBef>
                <a:spcPts val="0"/>
              </a:spcBef>
              <a:spcAft>
                <a:spcPts val="0"/>
              </a:spcAft>
              <a:buNone/>
            </a:pPr>
            <a:r>
              <a:t/>
            </a:r>
            <a:endParaRPr sz="1300">
              <a:latin typeface="Roboto"/>
              <a:ea typeface="Roboto"/>
              <a:cs typeface="Roboto"/>
              <a:sym typeface="Roboto"/>
            </a:endParaRPr>
          </a:p>
          <a:p>
            <a:pPr indent="0" lvl="0" marL="0" rtl="0" algn="ctr">
              <a:spcBef>
                <a:spcPts val="0"/>
              </a:spcBef>
              <a:spcAft>
                <a:spcPts val="0"/>
              </a:spcAft>
              <a:buNone/>
            </a:pPr>
            <a:r>
              <a:t/>
            </a:r>
            <a:endParaRPr sz="13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71"/>
          <p:cNvSpPr txBox="1"/>
          <p:nvPr/>
        </p:nvSpPr>
        <p:spPr>
          <a:xfrm>
            <a:off x="530375" y="43385"/>
            <a:ext cx="8613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rgbClr val="003087"/>
                </a:solidFill>
                <a:latin typeface="Roboto Condensed"/>
                <a:ea typeface="Roboto Condensed"/>
                <a:cs typeface="Roboto Condensed"/>
                <a:sym typeface="Roboto Condensed"/>
              </a:rPr>
              <a:t>HOW CAN YOU MAKE YOUR RESEARCH MORE USEFUL TO PRACTITIONERS?</a:t>
            </a:r>
            <a:endParaRPr b="1" sz="2100">
              <a:solidFill>
                <a:srgbClr val="003087"/>
              </a:solidFill>
              <a:latin typeface="Roboto Condensed"/>
              <a:ea typeface="Roboto Condensed"/>
              <a:cs typeface="Roboto Condensed"/>
              <a:sym typeface="Roboto Condensed"/>
            </a:endParaRPr>
          </a:p>
        </p:txBody>
      </p:sp>
      <p:sp>
        <p:nvSpPr>
          <p:cNvPr id="626" name="Google Shape;626;p71"/>
          <p:cNvSpPr txBox="1"/>
          <p:nvPr/>
        </p:nvSpPr>
        <p:spPr>
          <a:xfrm>
            <a:off x="637588" y="1213535"/>
            <a:ext cx="4054500" cy="287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100">
                <a:solidFill>
                  <a:srgbClr val="003087"/>
                </a:solidFill>
                <a:latin typeface="Roboto Condensed"/>
                <a:ea typeface="Roboto Condensed"/>
                <a:cs typeface="Roboto Condensed"/>
                <a:sym typeface="Roboto Condensed"/>
              </a:rPr>
              <a:t>Coordination between researchers &amp; practitioners: </a:t>
            </a:r>
            <a:r>
              <a:rPr lang="en" sz="1900">
                <a:latin typeface="Roboto Condensed"/>
                <a:ea typeface="Roboto Condensed"/>
                <a:cs typeface="Roboto Condensed"/>
                <a:sym typeface="Roboto Condensed"/>
              </a:rPr>
              <a:t>Partnering with potential end users </a:t>
            </a:r>
            <a:r>
              <a:rPr i="1" lang="en" sz="1900">
                <a:latin typeface="Roboto Condensed"/>
                <a:ea typeface="Roboto Condensed"/>
                <a:cs typeface="Roboto Condensed"/>
                <a:sym typeface="Roboto Condensed"/>
              </a:rPr>
              <a:t>EARLY</a:t>
            </a:r>
            <a:r>
              <a:rPr lang="en" sz="1900">
                <a:latin typeface="Roboto Condensed"/>
                <a:ea typeface="Roboto Condensed"/>
                <a:cs typeface="Roboto Condensed"/>
                <a:sym typeface="Roboto Condensed"/>
              </a:rPr>
              <a:t> ensures that research outputs are not only theoretically sound, but also practically applicable and beneficial to practitioners.  This early engagement helps ensure research outputs are </a:t>
            </a:r>
            <a:r>
              <a:rPr b="1" i="1" lang="en" sz="1900" u="sng">
                <a:solidFill>
                  <a:srgbClr val="003087"/>
                </a:solidFill>
                <a:latin typeface="Roboto Condensed"/>
                <a:ea typeface="Roboto Condensed"/>
                <a:cs typeface="Roboto Condensed"/>
                <a:sym typeface="Roboto Condensed"/>
              </a:rPr>
              <a:t>useful</a:t>
            </a:r>
            <a:r>
              <a:rPr b="1" i="1" lang="en" sz="1900">
                <a:solidFill>
                  <a:srgbClr val="003087"/>
                </a:solidFill>
                <a:latin typeface="Roboto Condensed"/>
                <a:ea typeface="Roboto Condensed"/>
                <a:cs typeface="Roboto Condensed"/>
                <a:sym typeface="Roboto Condensed"/>
              </a:rPr>
              <a:t>, </a:t>
            </a:r>
            <a:r>
              <a:rPr b="1" i="1" lang="en" sz="1900" u="sng">
                <a:solidFill>
                  <a:srgbClr val="003087"/>
                </a:solidFill>
                <a:latin typeface="Roboto Condensed"/>
                <a:ea typeface="Roboto Condensed"/>
                <a:cs typeface="Roboto Condensed"/>
                <a:sym typeface="Roboto Condensed"/>
              </a:rPr>
              <a:t>usable</a:t>
            </a:r>
            <a:r>
              <a:rPr b="1" i="1" lang="en" sz="1900">
                <a:solidFill>
                  <a:srgbClr val="003087"/>
                </a:solidFill>
                <a:latin typeface="Roboto Condensed"/>
                <a:ea typeface="Roboto Condensed"/>
                <a:cs typeface="Roboto Condensed"/>
                <a:sym typeface="Roboto Condensed"/>
              </a:rPr>
              <a:t>, and eventually </a:t>
            </a:r>
            <a:r>
              <a:rPr b="1" i="1" lang="en" sz="1900" u="sng">
                <a:solidFill>
                  <a:srgbClr val="003087"/>
                </a:solidFill>
                <a:latin typeface="Roboto Condensed"/>
                <a:ea typeface="Roboto Condensed"/>
                <a:cs typeface="Roboto Condensed"/>
                <a:sym typeface="Roboto Condensed"/>
              </a:rPr>
              <a:t>put into practice</a:t>
            </a:r>
            <a:r>
              <a:rPr b="1" i="1" lang="en" sz="1900">
                <a:solidFill>
                  <a:srgbClr val="003087"/>
                </a:solidFill>
                <a:latin typeface="Roboto Condensed"/>
                <a:ea typeface="Roboto Condensed"/>
                <a:cs typeface="Roboto Condensed"/>
                <a:sym typeface="Roboto Condensed"/>
              </a:rPr>
              <a:t>.</a:t>
            </a:r>
            <a:endParaRPr b="1" i="1" sz="1300">
              <a:solidFill>
                <a:srgbClr val="003087"/>
              </a:solidFill>
              <a:latin typeface="Roboto Condensed"/>
              <a:ea typeface="Roboto Condensed"/>
              <a:cs typeface="Roboto Condensed"/>
              <a:sym typeface="Roboto Condensed"/>
            </a:endParaRPr>
          </a:p>
        </p:txBody>
      </p:sp>
      <p:pic>
        <p:nvPicPr>
          <p:cNvPr id="627" name="Google Shape;627;p71"/>
          <p:cNvPicPr preferRelativeResize="0"/>
          <p:nvPr/>
        </p:nvPicPr>
        <p:blipFill rotWithShape="1">
          <a:blip r:embed="rId3">
            <a:alphaModFix/>
          </a:blip>
          <a:srcRect b="21152" l="0" r="0" t="19496"/>
          <a:stretch/>
        </p:blipFill>
        <p:spPr>
          <a:xfrm>
            <a:off x="4894424" y="1286300"/>
            <a:ext cx="4221600" cy="2505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2"/>
          <p:cNvSpPr txBox="1"/>
          <p:nvPr/>
        </p:nvSpPr>
        <p:spPr>
          <a:xfrm>
            <a:off x="530375" y="111511"/>
            <a:ext cx="8345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003087"/>
                </a:solidFill>
                <a:latin typeface="Roboto Condensed"/>
                <a:ea typeface="Roboto Condensed"/>
                <a:cs typeface="Roboto Condensed"/>
                <a:sym typeface="Roboto Condensed"/>
              </a:rPr>
              <a:t>WPO’s END TO END RESEARCH TRANSITIONS STRATEGY</a:t>
            </a:r>
            <a:endParaRPr b="1" sz="2200">
              <a:solidFill>
                <a:srgbClr val="003087"/>
              </a:solidFill>
              <a:latin typeface="Roboto Condensed"/>
              <a:ea typeface="Roboto Condensed"/>
              <a:cs typeface="Roboto Condensed"/>
              <a:sym typeface="Roboto Condensed"/>
            </a:endParaRPr>
          </a:p>
        </p:txBody>
      </p:sp>
      <p:pic>
        <p:nvPicPr>
          <p:cNvPr id="633" name="Google Shape;633;p72" title="WPO Transition Process Graphics.png"/>
          <p:cNvPicPr preferRelativeResize="0"/>
          <p:nvPr/>
        </p:nvPicPr>
        <p:blipFill>
          <a:blip r:embed="rId3">
            <a:alphaModFix/>
          </a:blip>
          <a:stretch>
            <a:fillRect/>
          </a:stretch>
        </p:blipFill>
        <p:spPr>
          <a:xfrm>
            <a:off x="1327442" y="809424"/>
            <a:ext cx="7436326" cy="41829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73"/>
          <p:cNvSpPr txBox="1"/>
          <p:nvPr>
            <p:ph idx="4294967295" type="body"/>
          </p:nvPr>
        </p:nvSpPr>
        <p:spPr>
          <a:xfrm>
            <a:off x="4118625" y="106025"/>
            <a:ext cx="4949100" cy="1308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400"/>
              <a:buNone/>
            </a:pPr>
            <a:r>
              <a:rPr b="1" lang="en" sz="2300">
                <a:solidFill>
                  <a:srgbClr val="0070C0"/>
                </a:solidFill>
                <a:latin typeface="Roboto Slab"/>
                <a:ea typeface="Roboto Slab"/>
                <a:cs typeface="Roboto Slab"/>
                <a:sym typeface="Roboto Slab"/>
              </a:rPr>
              <a:t>NOAA Testbeds &amp; Proving Grounds: </a:t>
            </a:r>
            <a:endParaRPr b="1" sz="2300">
              <a:solidFill>
                <a:srgbClr val="0070C0"/>
              </a:solidFill>
              <a:latin typeface="Roboto Slab"/>
              <a:ea typeface="Roboto Slab"/>
              <a:cs typeface="Roboto Slab"/>
              <a:sym typeface="Roboto Slab"/>
            </a:endParaRPr>
          </a:p>
          <a:p>
            <a:pPr indent="0" lvl="0" marL="0" rtl="0" algn="ctr">
              <a:spcBef>
                <a:spcPts val="0"/>
              </a:spcBef>
              <a:spcAft>
                <a:spcPts val="0"/>
              </a:spcAft>
              <a:buSzPts val="1400"/>
              <a:buNone/>
            </a:pPr>
            <a:r>
              <a:rPr b="1" i="1" lang="en" sz="2100">
                <a:solidFill>
                  <a:srgbClr val="0070C0"/>
                </a:solidFill>
                <a:latin typeface="Roboto Slab"/>
                <a:ea typeface="Roboto Slab"/>
                <a:cs typeface="Roboto Slab"/>
                <a:sym typeface="Roboto Slab"/>
              </a:rPr>
              <a:t>Advancing probabilistic hazards forecasting for decision support</a:t>
            </a:r>
            <a:endParaRPr i="1" sz="2300"/>
          </a:p>
          <a:p>
            <a:pPr indent="0" lvl="0" marL="0" rtl="0" algn="ctr">
              <a:lnSpc>
                <a:spcPct val="100000"/>
              </a:lnSpc>
              <a:spcBef>
                <a:spcPts val="360"/>
              </a:spcBef>
              <a:spcAft>
                <a:spcPts val="0"/>
              </a:spcAft>
              <a:buClr>
                <a:schemeClr val="dk1"/>
              </a:buClr>
              <a:buSzPts val="1400"/>
              <a:buNone/>
            </a:pPr>
            <a:r>
              <a:t/>
            </a:r>
            <a:endParaRPr sz="1700">
              <a:latin typeface="Calibri"/>
              <a:ea typeface="Calibri"/>
              <a:cs typeface="Calibri"/>
              <a:sym typeface="Calibri"/>
            </a:endParaRPr>
          </a:p>
        </p:txBody>
      </p:sp>
      <p:sp>
        <p:nvSpPr>
          <p:cNvPr id="639" name="Google Shape;639;p73"/>
          <p:cNvSpPr txBox="1"/>
          <p:nvPr>
            <p:ph idx="4294967295" type="body"/>
          </p:nvPr>
        </p:nvSpPr>
        <p:spPr>
          <a:xfrm>
            <a:off x="4938924" y="2913425"/>
            <a:ext cx="4074900" cy="15858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Clr>
                <a:schemeClr val="dk1"/>
              </a:buClr>
              <a:buSzPts val="1400"/>
              <a:buNone/>
            </a:pPr>
            <a:r>
              <a:rPr lang="en" sz="1300">
                <a:latin typeface="Libre Franklin"/>
                <a:ea typeface="Libre Franklin"/>
                <a:cs typeface="Libre Franklin"/>
                <a:sym typeface="Libre Franklin"/>
              </a:rPr>
              <a:t>Arctic Testbed (TB) &amp; Proving Ground (PG), </a:t>
            </a:r>
            <a:endParaRPr sz="1300">
              <a:latin typeface="Libre Franklin"/>
              <a:ea typeface="Libre Franklin"/>
              <a:cs typeface="Libre Franklin"/>
              <a:sym typeface="Libre Franklin"/>
            </a:endParaRPr>
          </a:p>
          <a:p>
            <a:pPr indent="0" lvl="0" marL="0" rtl="0" algn="ctr">
              <a:lnSpc>
                <a:spcPct val="115000"/>
              </a:lnSpc>
              <a:spcBef>
                <a:spcPts val="0"/>
              </a:spcBef>
              <a:spcAft>
                <a:spcPts val="0"/>
              </a:spcAft>
              <a:buClr>
                <a:schemeClr val="dk1"/>
              </a:buClr>
              <a:buSzPts val="1400"/>
              <a:buNone/>
            </a:pPr>
            <a:r>
              <a:rPr lang="en" sz="1300">
                <a:latin typeface="Libre Franklin"/>
                <a:ea typeface="Libre Franklin"/>
                <a:cs typeface="Libre Franklin"/>
                <a:sym typeface="Libre Franklin"/>
              </a:rPr>
              <a:t>Aviation Weather TB, Climate TB, Coastal &amp; Ocean Modeling TB, Developmental Testbed Center, Enterprise PG, Fire Weather TB, Hazardous Weather TB, Hydrometeorology TB, Joint Center for Satellite Data Assimilation, Hurricane &amp; Ocean TB, </a:t>
            </a:r>
            <a:endParaRPr sz="1300">
              <a:latin typeface="Libre Franklin"/>
              <a:ea typeface="Libre Franklin"/>
              <a:cs typeface="Libre Franklin"/>
              <a:sym typeface="Libre Franklin"/>
            </a:endParaRPr>
          </a:p>
          <a:p>
            <a:pPr indent="0" lvl="0" marL="0" rtl="0" algn="ctr">
              <a:lnSpc>
                <a:spcPct val="115000"/>
              </a:lnSpc>
              <a:spcBef>
                <a:spcPts val="0"/>
              </a:spcBef>
              <a:spcAft>
                <a:spcPts val="0"/>
              </a:spcAft>
              <a:buClr>
                <a:schemeClr val="dk1"/>
              </a:buClr>
              <a:buSzPts val="1400"/>
              <a:buNone/>
            </a:pPr>
            <a:r>
              <a:rPr lang="en" sz="1300">
                <a:latin typeface="Libre Franklin"/>
                <a:ea typeface="Libre Franklin"/>
                <a:cs typeface="Libre Franklin"/>
                <a:sym typeface="Libre Franklin"/>
              </a:rPr>
              <a:t>Operations PG, Space Weather TBPG </a:t>
            </a:r>
            <a:endParaRPr sz="13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t/>
            </a:r>
            <a:endParaRPr sz="13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t/>
            </a:r>
            <a:endParaRPr sz="1300">
              <a:latin typeface="Libre Franklin"/>
              <a:ea typeface="Libre Franklin"/>
              <a:cs typeface="Libre Franklin"/>
              <a:sym typeface="Libre Franklin"/>
            </a:endParaRPr>
          </a:p>
        </p:txBody>
      </p:sp>
      <p:sp>
        <p:nvSpPr>
          <p:cNvPr id="640" name="Google Shape;640;p73"/>
          <p:cNvSpPr txBox="1"/>
          <p:nvPr>
            <p:ph idx="4294967295" type="body"/>
          </p:nvPr>
        </p:nvSpPr>
        <p:spPr>
          <a:xfrm>
            <a:off x="4610975" y="1304900"/>
            <a:ext cx="4625400" cy="16071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1400"/>
              <a:buNone/>
            </a:pPr>
            <a:r>
              <a:rPr b="1" lang="en" sz="1600">
                <a:latin typeface="Libre Franklin"/>
                <a:ea typeface="Libre Franklin"/>
                <a:cs typeface="Libre Franklin"/>
                <a:sym typeface="Libre Franklin"/>
              </a:rPr>
              <a:t>James Nelson, Chair, TBPG Coordinating Committee (NWS WPC)</a:t>
            </a:r>
            <a:endParaRPr b="1" sz="2400">
              <a:latin typeface="Libre Franklin"/>
              <a:ea typeface="Libre Franklin"/>
              <a:cs typeface="Libre Franklin"/>
              <a:sym typeface="Libre Franklin"/>
            </a:endParaRPr>
          </a:p>
          <a:p>
            <a:pPr indent="0" lvl="0" marL="0" rtl="0" algn="ctr">
              <a:lnSpc>
                <a:spcPct val="115000"/>
              </a:lnSpc>
              <a:spcBef>
                <a:spcPts val="360"/>
              </a:spcBef>
              <a:spcAft>
                <a:spcPts val="0"/>
              </a:spcAft>
              <a:buClr>
                <a:schemeClr val="dk1"/>
              </a:buClr>
              <a:buSzPts val="1400"/>
              <a:buNone/>
            </a:pPr>
            <a:r>
              <a:rPr lang="en" sz="1600">
                <a:latin typeface="Libre Franklin"/>
                <a:ea typeface="Libre Franklin"/>
                <a:cs typeface="Libre Franklin"/>
                <a:sym typeface="Libre Franklin"/>
              </a:rPr>
              <a:t>Patrick Marsh, Vice-Chair (NWS SPC)</a:t>
            </a:r>
            <a:endParaRPr sz="1600">
              <a:latin typeface="Libre Franklin"/>
              <a:ea typeface="Libre Franklin"/>
              <a:cs typeface="Libre Franklin"/>
              <a:sym typeface="Libre Franklin"/>
            </a:endParaRPr>
          </a:p>
          <a:p>
            <a:pPr indent="0" lvl="0" marL="0" rtl="0" algn="ctr">
              <a:lnSpc>
                <a:spcPct val="100000"/>
              </a:lnSpc>
              <a:spcBef>
                <a:spcPts val="0"/>
              </a:spcBef>
              <a:spcAft>
                <a:spcPts val="0"/>
              </a:spcAft>
              <a:buClr>
                <a:srgbClr val="000000"/>
              </a:buClr>
              <a:buSzPts val="1400"/>
              <a:buNone/>
            </a:pPr>
            <a:r>
              <a:rPr b="1" lang="en" sz="1600">
                <a:latin typeface="Libre Franklin"/>
                <a:ea typeface="Libre Franklin"/>
                <a:cs typeface="Libre Franklin"/>
                <a:sym typeface="Libre Franklin"/>
              </a:rPr>
              <a:t>Andrea Ray, Past Chair </a:t>
            </a:r>
            <a:endParaRPr b="1" sz="1600">
              <a:latin typeface="Libre Franklin"/>
              <a:ea typeface="Libre Franklin"/>
              <a:cs typeface="Libre Franklin"/>
              <a:sym typeface="Libre Franklin"/>
            </a:endParaRPr>
          </a:p>
          <a:p>
            <a:pPr indent="0" lvl="0" marL="0" rtl="0" algn="ctr">
              <a:lnSpc>
                <a:spcPct val="100000"/>
              </a:lnSpc>
              <a:spcBef>
                <a:spcPts val="0"/>
              </a:spcBef>
              <a:spcAft>
                <a:spcPts val="0"/>
              </a:spcAft>
              <a:buClr>
                <a:srgbClr val="000000"/>
              </a:buClr>
              <a:buSzPts val="1400"/>
              <a:buFont typeface="Arial"/>
              <a:buNone/>
            </a:pPr>
            <a:r>
              <a:rPr b="1" lang="en" sz="1600">
                <a:latin typeface="Libre Franklin"/>
                <a:ea typeface="Libre Franklin"/>
                <a:cs typeface="Libre Franklin"/>
                <a:sym typeface="Libre Franklin"/>
              </a:rPr>
              <a:t>(OAR/PSL &amp; HMT)</a:t>
            </a:r>
            <a:endParaRPr b="1" sz="2400">
              <a:latin typeface="Libre Franklin"/>
              <a:ea typeface="Libre Franklin"/>
              <a:cs typeface="Libre Franklin"/>
              <a:sym typeface="Libre Franklin"/>
            </a:endParaRPr>
          </a:p>
          <a:p>
            <a:pPr indent="0" lvl="0" marL="0" rtl="0" algn="ctr">
              <a:lnSpc>
                <a:spcPct val="100000"/>
              </a:lnSpc>
              <a:spcBef>
                <a:spcPts val="360"/>
              </a:spcBef>
              <a:spcAft>
                <a:spcPts val="0"/>
              </a:spcAft>
              <a:buClr>
                <a:schemeClr val="dk1"/>
              </a:buClr>
              <a:buSzPts val="1400"/>
              <a:buNone/>
            </a:pPr>
            <a:r>
              <a:t/>
            </a:r>
            <a:endParaRPr sz="1600">
              <a:latin typeface="Libre Franklin"/>
              <a:ea typeface="Libre Franklin"/>
              <a:cs typeface="Libre Franklin"/>
              <a:sym typeface="Libre Franklin"/>
            </a:endParaRPr>
          </a:p>
        </p:txBody>
      </p:sp>
      <p:sp>
        <p:nvSpPr>
          <p:cNvPr id="641" name="Google Shape;641;p73"/>
          <p:cNvSpPr txBox="1"/>
          <p:nvPr/>
        </p:nvSpPr>
        <p:spPr>
          <a:xfrm>
            <a:off x="952625" y="4820400"/>
            <a:ext cx="3254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700">
              <a:solidFill>
                <a:schemeClr val="dk2"/>
              </a:solidFill>
              <a:latin typeface="Libre Franklin"/>
              <a:ea typeface="Libre Franklin"/>
              <a:cs typeface="Libre Franklin"/>
              <a:sym typeface="Libre Franklin"/>
            </a:endParaRPr>
          </a:p>
        </p:txBody>
      </p:sp>
      <p:pic>
        <p:nvPicPr>
          <p:cNvPr id="642" name="Google Shape;642;p73"/>
          <p:cNvPicPr preferRelativeResize="0"/>
          <p:nvPr/>
        </p:nvPicPr>
        <p:blipFill>
          <a:blip r:embed="rId3">
            <a:alphaModFix/>
          </a:blip>
          <a:stretch>
            <a:fillRect/>
          </a:stretch>
        </p:blipFill>
        <p:spPr>
          <a:xfrm>
            <a:off x="419312" y="13206"/>
            <a:ext cx="1367200" cy="553620"/>
          </a:xfrm>
          <a:prstGeom prst="rect">
            <a:avLst/>
          </a:prstGeom>
          <a:noFill/>
          <a:ln>
            <a:noFill/>
          </a:ln>
        </p:spPr>
      </p:pic>
      <p:pic>
        <p:nvPicPr>
          <p:cNvPr id="643" name="Google Shape;643;p73"/>
          <p:cNvPicPr preferRelativeResize="0"/>
          <p:nvPr/>
        </p:nvPicPr>
        <p:blipFill>
          <a:blip r:embed="rId4">
            <a:alphaModFix/>
          </a:blip>
          <a:stretch>
            <a:fillRect/>
          </a:stretch>
        </p:blipFill>
        <p:spPr>
          <a:xfrm>
            <a:off x="545888" y="861126"/>
            <a:ext cx="3813827" cy="37803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74"/>
          <p:cNvSpPr txBox="1"/>
          <p:nvPr/>
        </p:nvSpPr>
        <p:spPr>
          <a:xfrm>
            <a:off x="825601" y="357824"/>
            <a:ext cx="8089800" cy="83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99D8"/>
              </a:buClr>
              <a:buSzPts val="1400"/>
              <a:buFont typeface="Arial"/>
              <a:buNone/>
            </a:pPr>
            <a:r>
              <a:rPr b="1" i="0" lang="en" sz="2100" u="sng" cap="none" strike="noStrike">
                <a:solidFill>
                  <a:srgbClr val="0072A2"/>
                </a:solidFill>
                <a:latin typeface="Libre Franklin"/>
                <a:ea typeface="Libre Franklin"/>
                <a:cs typeface="Libre Franklin"/>
                <a:sym typeface="Libre Franklin"/>
              </a:rPr>
              <a:t>T</a:t>
            </a:r>
            <a:r>
              <a:rPr b="1" i="0" lang="en" sz="2100" u="none" cap="none" strike="noStrike">
                <a:solidFill>
                  <a:srgbClr val="0072A2"/>
                </a:solidFill>
                <a:latin typeface="Libre Franklin"/>
                <a:ea typeface="Libre Franklin"/>
                <a:cs typeface="Libre Franklin"/>
                <a:sym typeface="Libre Franklin"/>
              </a:rPr>
              <a:t>est</a:t>
            </a:r>
            <a:r>
              <a:rPr b="1" i="0" lang="en" sz="2100" u="sng" cap="none" strike="noStrike">
                <a:solidFill>
                  <a:srgbClr val="0072A2"/>
                </a:solidFill>
                <a:latin typeface="Libre Franklin"/>
                <a:ea typeface="Libre Franklin"/>
                <a:cs typeface="Libre Franklin"/>
                <a:sym typeface="Libre Franklin"/>
              </a:rPr>
              <a:t>b</a:t>
            </a:r>
            <a:r>
              <a:rPr b="1" i="0" lang="en" sz="2100" u="none" cap="none" strike="noStrike">
                <a:solidFill>
                  <a:srgbClr val="0072A2"/>
                </a:solidFill>
                <a:latin typeface="Libre Franklin"/>
                <a:ea typeface="Libre Franklin"/>
                <a:cs typeface="Libre Franklin"/>
                <a:sym typeface="Libre Franklin"/>
              </a:rPr>
              <a:t>eds &amp; </a:t>
            </a:r>
            <a:r>
              <a:rPr b="1" i="0" lang="en" sz="2100" u="sng" cap="none" strike="noStrike">
                <a:solidFill>
                  <a:srgbClr val="0072A2"/>
                </a:solidFill>
                <a:latin typeface="Libre Franklin"/>
                <a:ea typeface="Libre Franklin"/>
                <a:cs typeface="Libre Franklin"/>
                <a:sym typeface="Libre Franklin"/>
              </a:rPr>
              <a:t>P</a:t>
            </a:r>
            <a:r>
              <a:rPr b="1" i="0" lang="en" sz="2100" u="none" cap="none" strike="noStrike">
                <a:solidFill>
                  <a:srgbClr val="0072A2"/>
                </a:solidFill>
                <a:latin typeface="Libre Franklin"/>
                <a:ea typeface="Libre Franklin"/>
                <a:cs typeface="Libre Franklin"/>
                <a:sym typeface="Libre Franklin"/>
              </a:rPr>
              <a:t>roving </a:t>
            </a:r>
            <a:r>
              <a:rPr b="1" i="0" lang="en" sz="2100" u="sng" cap="none" strike="noStrike">
                <a:solidFill>
                  <a:srgbClr val="0072A2"/>
                </a:solidFill>
                <a:latin typeface="Libre Franklin"/>
                <a:ea typeface="Libre Franklin"/>
                <a:cs typeface="Libre Franklin"/>
                <a:sym typeface="Libre Franklin"/>
              </a:rPr>
              <a:t>G</a:t>
            </a:r>
            <a:r>
              <a:rPr b="1" i="0" lang="en" sz="2100" u="none" cap="none" strike="noStrike">
                <a:solidFill>
                  <a:srgbClr val="0072A2"/>
                </a:solidFill>
                <a:latin typeface="Libre Franklin"/>
                <a:ea typeface="Libre Franklin"/>
                <a:cs typeface="Libre Franklin"/>
                <a:sym typeface="Libre Franklin"/>
              </a:rPr>
              <a:t>rounds (TBPGs) sit at a </a:t>
            </a:r>
            <a:endParaRPr b="1" sz="2100">
              <a:solidFill>
                <a:srgbClr val="0072A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99D8"/>
              </a:buClr>
              <a:buSzPts val="1400"/>
              <a:buFont typeface="Arial"/>
              <a:buNone/>
            </a:pPr>
            <a:r>
              <a:rPr b="1" i="0" lang="en" sz="2100" u="none" cap="none" strike="noStrike">
                <a:solidFill>
                  <a:srgbClr val="0072A2"/>
                </a:solidFill>
                <a:latin typeface="Libre Franklin"/>
                <a:ea typeface="Libre Franklin"/>
                <a:cs typeface="Libre Franklin"/>
                <a:sym typeface="Libre Franklin"/>
              </a:rPr>
              <a:t>critical node in NOAA Research to Operations</a:t>
            </a:r>
            <a:r>
              <a:rPr b="1" lang="en" sz="2100">
                <a:solidFill>
                  <a:srgbClr val="0072A2"/>
                </a:solidFill>
                <a:latin typeface="Libre Franklin"/>
                <a:ea typeface="Libre Franklin"/>
                <a:cs typeface="Libre Franklin"/>
                <a:sym typeface="Libre Franklin"/>
              </a:rPr>
              <a:t> (R</a:t>
            </a:r>
            <a:r>
              <a:rPr b="1" i="0" lang="en" sz="2100" u="none" cap="none" strike="noStrike">
                <a:solidFill>
                  <a:srgbClr val="0072A2"/>
                </a:solidFill>
                <a:latin typeface="Libre Franklin"/>
                <a:ea typeface="Libre Franklin"/>
                <a:cs typeface="Libre Franklin"/>
                <a:sym typeface="Libre Franklin"/>
              </a:rPr>
              <a:t>2O)</a:t>
            </a:r>
            <a:endParaRPr b="1" i="0" sz="2100" u="none" cap="none" strike="noStrike">
              <a:solidFill>
                <a:srgbClr val="0072A2"/>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99D8"/>
              </a:buClr>
              <a:buSzPts val="1400"/>
              <a:buFont typeface="Arial"/>
              <a:buNone/>
            </a:pPr>
            <a:r>
              <a:rPr b="1" lang="en" sz="2100">
                <a:solidFill>
                  <a:srgbClr val="0072A2"/>
                </a:solidFill>
                <a:latin typeface="Libre Franklin"/>
                <a:ea typeface="Libre Franklin"/>
                <a:cs typeface="Libre Franklin"/>
                <a:sym typeface="Libre Franklin"/>
              </a:rPr>
              <a:t>and iteration with research (O2R)</a:t>
            </a:r>
            <a:r>
              <a:rPr b="1" i="0" lang="en" sz="2100" u="none" cap="none" strike="noStrike">
                <a:solidFill>
                  <a:srgbClr val="0072A2"/>
                </a:solidFill>
                <a:latin typeface="Libre Franklin"/>
                <a:ea typeface="Libre Franklin"/>
                <a:cs typeface="Libre Franklin"/>
                <a:sym typeface="Libre Franklin"/>
              </a:rPr>
              <a:t> </a:t>
            </a:r>
            <a:endParaRPr b="1" i="0" sz="2100" u="none" cap="none" strike="noStrike">
              <a:solidFill>
                <a:srgbClr val="0072A2"/>
              </a:solidFill>
              <a:latin typeface="Libre Franklin"/>
              <a:ea typeface="Libre Franklin"/>
              <a:cs typeface="Libre Franklin"/>
              <a:sym typeface="Libre Franklin"/>
            </a:endParaRPr>
          </a:p>
          <a:p>
            <a:pPr indent="0" lvl="0" marL="0" marR="0" rtl="0" algn="r">
              <a:lnSpc>
                <a:spcPct val="100000"/>
              </a:lnSpc>
              <a:spcBef>
                <a:spcPts val="0"/>
              </a:spcBef>
              <a:spcAft>
                <a:spcPts val="0"/>
              </a:spcAft>
              <a:buClr>
                <a:srgbClr val="0099D8"/>
              </a:buClr>
              <a:buSzPts val="1400"/>
              <a:buFont typeface="Arial"/>
              <a:buNone/>
            </a:pPr>
            <a:r>
              <a:t/>
            </a:r>
            <a:endParaRPr b="1" i="0" sz="2100" u="none" cap="none" strike="noStrike">
              <a:solidFill>
                <a:srgbClr val="0072A2"/>
              </a:solidFill>
              <a:latin typeface="Libre Franklin"/>
              <a:ea typeface="Libre Franklin"/>
              <a:cs typeface="Libre Franklin"/>
              <a:sym typeface="Libre Franklin"/>
            </a:endParaRPr>
          </a:p>
        </p:txBody>
      </p:sp>
      <p:pic>
        <p:nvPicPr>
          <p:cNvPr descr="http://research.noaa.gov/sites/oar/easygalleryimages/12/1166/bowtie_28oct_2.png" id="649" name="Google Shape;649;p74"/>
          <p:cNvPicPr preferRelativeResize="0"/>
          <p:nvPr/>
        </p:nvPicPr>
        <p:blipFill rotWithShape="1">
          <a:blip r:embed="rId3">
            <a:alphaModFix/>
          </a:blip>
          <a:srcRect b="11160" l="6743" r="6465" t="12187"/>
          <a:stretch/>
        </p:blipFill>
        <p:spPr>
          <a:xfrm>
            <a:off x="6491163" y="1218901"/>
            <a:ext cx="2612776" cy="1149963"/>
          </a:xfrm>
          <a:prstGeom prst="rect">
            <a:avLst/>
          </a:prstGeom>
          <a:noFill/>
          <a:ln cap="flat" cmpd="sng" w="9525">
            <a:solidFill>
              <a:srgbClr val="980000"/>
            </a:solidFill>
            <a:prstDash val="solid"/>
            <a:round/>
            <a:headEnd len="sm" w="sm" type="none"/>
            <a:tailEnd len="sm" w="sm" type="none"/>
          </a:ln>
        </p:spPr>
      </p:pic>
      <p:sp>
        <p:nvSpPr>
          <p:cNvPr id="650" name="Google Shape;650;p74"/>
          <p:cNvSpPr/>
          <p:nvPr/>
        </p:nvSpPr>
        <p:spPr>
          <a:xfrm>
            <a:off x="7299844" y="1311486"/>
            <a:ext cx="995400" cy="964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74"/>
          <p:cNvSpPr txBox="1"/>
          <p:nvPr>
            <p:ph idx="1" type="body"/>
          </p:nvPr>
        </p:nvSpPr>
        <p:spPr>
          <a:xfrm>
            <a:off x="397850" y="1077575"/>
            <a:ext cx="6093300" cy="3674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latin typeface="Calibri"/>
                <a:ea typeface="Calibri"/>
                <a:cs typeface="Calibri"/>
                <a:sym typeface="Calibri"/>
              </a:rPr>
              <a:t>TB &amp; PG terms are used in other contexts, these are: </a:t>
            </a:r>
            <a:endParaRPr b="1" sz="1500">
              <a:latin typeface="Calibri"/>
              <a:ea typeface="Calibri"/>
              <a:cs typeface="Calibri"/>
              <a:sym typeface="Calibri"/>
            </a:endParaRPr>
          </a:p>
          <a:p>
            <a:pPr indent="0" lvl="0" marL="0" rtl="0" algn="l">
              <a:lnSpc>
                <a:spcPct val="100000"/>
              </a:lnSpc>
              <a:spcBef>
                <a:spcPts val="0"/>
              </a:spcBef>
              <a:spcAft>
                <a:spcPts val="0"/>
              </a:spcAft>
              <a:buNone/>
            </a:pPr>
            <a:r>
              <a:t/>
            </a:r>
            <a:endParaRPr b="1" sz="1500">
              <a:latin typeface="Calibri"/>
              <a:ea typeface="Calibri"/>
              <a:cs typeface="Calibri"/>
              <a:sym typeface="Calibri"/>
            </a:endParaRPr>
          </a:p>
          <a:p>
            <a:pPr indent="0" lvl="0" marL="0" rtl="0" algn="ctr">
              <a:lnSpc>
                <a:spcPct val="100000"/>
              </a:lnSpc>
              <a:spcBef>
                <a:spcPts val="0"/>
              </a:spcBef>
              <a:spcAft>
                <a:spcPts val="0"/>
              </a:spcAft>
              <a:buNone/>
            </a:pPr>
            <a:r>
              <a:rPr b="1" lang="en" sz="1500">
                <a:latin typeface="Calibri"/>
                <a:ea typeface="Calibri"/>
                <a:cs typeface="Calibri"/>
                <a:sym typeface="Calibri"/>
              </a:rPr>
              <a:t>Multi-project efforts that are ongoing partnerships between research &amp; operations, aimed at improving or creating new operations &amp; operational products in NWS (incl WFOs and National Centers), NOS and NESDIS</a:t>
            </a:r>
            <a:endParaRPr b="1" sz="2700">
              <a:latin typeface="Calibri"/>
              <a:ea typeface="Calibri"/>
              <a:cs typeface="Calibri"/>
              <a:sym typeface="Calibri"/>
            </a:endParaRPr>
          </a:p>
          <a:p>
            <a:pPr indent="-228600" lvl="0" marL="457200" rtl="0" algn="l">
              <a:lnSpc>
                <a:spcPct val="100000"/>
              </a:lnSpc>
              <a:spcBef>
                <a:spcPts val="0"/>
              </a:spcBef>
              <a:spcAft>
                <a:spcPts val="0"/>
              </a:spcAft>
              <a:buSzPts val="2100"/>
              <a:buFont typeface="Roboto Slab"/>
              <a:buNone/>
            </a:pPr>
            <a:r>
              <a:t/>
            </a:r>
            <a:endParaRPr sz="1500">
              <a:latin typeface="Calibri"/>
              <a:ea typeface="Calibri"/>
              <a:cs typeface="Calibri"/>
              <a:sym typeface="Calibri"/>
            </a:endParaRPr>
          </a:p>
          <a:p>
            <a:pPr indent="-349250" lvl="0" marL="457200" rtl="0" algn="l">
              <a:lnSpc>
                <a:spcPct val="100000"/>
              </a:lnSpc>
              <a:spcBef>
                <a:spcPts val="0"/>
              </a:spcBef>
              <a:spcAft>
                <a:spcPts val="0"/>
              </a:spcAft>
              <a:buSzPts val="1900"/>
              <a:buFont typeface="Calibri"/>
              <a:buChar char="●"/>
            </a:pPr>
            <a:r>
              <a:rPr lang="en" sz="1400">
                <a:latin typeface="Calibri"/>
                <a:ea typeface="Calibri"/>
                <a:cs typeface="Calibri"/>
                <a:sym typeface="Calibri"/>
              </a:rPr>
              <a:t>TBPG’s facilitate the </a:t>
            </a:r>
            <a:r>
              <a:rPr i="1" lang="en" sz="1400">
                <a:latin typeface="Calibri"/>
                <a:ea typeface="Calibri"/>
                <a:cs typeface="Calibri"/>
                <a:sym typeface="Calibri"/>
              </a:rPr>
              <a:t>orderly transition of research capabilities to operational implementation </a:t>
            </a:r>
            <a:r>
              <a:rPr lang="en" sz="1400">
                <a:latin typeface="Calibri"/>
                <a:ea typeface="Calibri"/>
                <a:cs typeface="Calibri"/>
                <a:sym typeface="Calibri"/>
              </a:rPr>
              <a:t>through testing and evaluation (T&amp;E)</a:t>
            </a:r>
            <a:endParaRPr sz="1400">
              <a:latin typeface="Calibri"/>
              <a:ea typeface="Calibri"/>
              <a:cs typeface="Calibri"/>
              <a:sym typeface="Calibri"/>
            </a:endParaRPr>
          </a:p>
          <a:p>
            <a:pPr indent="-349250" lvl="0" marL="457200" rtl="0" algn="l">
              <a:lnSpc>
                <a:spcPct val="100000"/>
              </a:lnSpc>
              <a:spcBef>
                <a:spcPts val="1000"/>
              </a:spcBef>
              <a:spcAft>
                <a:spcPts val="0"/>
              </a:spcAft>
              <a:buSzPts val="1900"/>
              <a:buFont typeface="Calibri"/>
              <a:buChar char="●"/>
            </a:pPr>
            <a:r>
              <a:rPr lang="en" sz="1400">
                <a:latin typeface="Calibri"/>
                <a:ea typeface="Calibri"/>
                <a:cs typeface="Calibri"/>
                <a:sym typeface="Calibri"/>
              </a:rPr>
              <a:t>They are a </a:t>
            </a:r>
            <a:r>
              <a:rPr i="1" lang="en" sz="1400">
                <a:latin typeface="Calibri"/>
                <a:ea typeface="Calibri"/>
                <a:cs typeface="Calibri"/>
                <a:sym typeface="Calibri"/>
              </a:rPr>
              <a:t>major facilitator of R2O</a:t>
            </a:r>
            <a:r>
              <a:rPr lang="en" sz="1400">
                <a:latin typeface="Calibri"/>
                <a:ea typeface="Calibri"/>
                <a:cs typeface="Calibri"/>
                <a:sym typeface="Calibri"/>
              </a:rPr>
              <a:t>, moving through “funnel” – and of O2R, operations informing research </a:t>
            </a:r>
            <a:endParaRPr sz="1400">
              <a:latin typeface="Calibri"/>
              <a:ea typeface="Calibri"/>
              <a:cs typeface="Calibri"/>
              <a:sym typeface="Calibri"/>
            </a:endParaRPr>
          </a:p>
          <a:p>
            <a:pPr indent="-317500" lvl="0" marL="457200" rtl="0" algn="l">
              <a:lnSpc>
                <a:spcPct val="100000"/>
              </a:lnSpc>
              <a:spcBef>
                <a:spcPts val="1000"/>
              </a:spcBef>
              <a:spcAft>
                <a:spcPts val="0"/>
              </a:spcAft>
              <a:buSzPts val="1400"/>
              <a:buFont typeface="Calibri"/>
              <a:buChar char="●"/>
            </a:pPr>
            <a:r>
              <a:rPr lang="en" sz="1400">
                <a:latin typeface="Calibri"/>
                <a:ea typeface="Calibri"/>
                <a:cs typeface="Calibri"/>
                <a:sym typeface="Calibri"/>
              </a:rPr>
              <a:t>Iteration and collaboration, learn things along the way</a:t>
            </a:r>
            <a:endParaRPr sz="1400">
              <a:latin typeface="Calibri"/>
              <a:ea typeface="Calibri"/>
              <a:cs typeface="Calibri"/>
              <a:sym typeface="Calibri"/>
            </a:endParaRPr>
          </a:p>
          <a:p>
            <a:pPr indent="-317500" lvl="0" marL="457200" rtl="0" algn="l">
              <a:spcBef>
                <a:spcPts val="1000"/>
              </a:spcBef>
              <a:spcAft>
                <a:spcPts val="0"/>
              </a:spcAft>
              <a:buSzPts val="1400"/>
              <a:buFont typeface="Calibri"/>
              <a:buChar char="●"/>
            </a:pPr>
            <a:r>
              <a:rPr lang="en" sz="1400">
                <a:latin typeface="Calibri"/>
                <a:ea typeface="Calibri"/>
                <a:cs typeface="Calibri"/>
                <a:sym typeface="Calibri"/>
              </a:rPr>
              <a:t>“Brings tech stuff to the world”  - including </a:t>
            </a:r>
            <a:r>
              <a:rPr b="1" lang="en" sz="1400">
                <a:latin typeface="Calibri"/>
                <a:ea typeface="Calibri"/>
                <a:cs typeface="Calibri"/>
                <a:sym typeface="Calibri"/>
              </a:rPr>
              <a:t>post-processed</a:t>
            </a:r>
            <a:r>
              <a:rPr lang="en" sz="1400">
                <a:latin typeface="Calibri"/>
                <a:ea typeface="Calibri"/>
                <a:cs typeface="Calibri"/>
                <a:sym typeface="Calibri"/>
              </a:rPr>
              <a:t> and </a:t>
            </a:r>
            <a:r>
              <a:rPr b="1" lang="en" sz="1400">
                <a:latin typeface="Calibri"/>
                <a:ea typeface="Calibri"/>
                <a:cs typeface="Calibri"/>
                <a:sym typeface="Calibri"/>
              </a:rPr>
              <a:t>IDSS-relevant</a:t>
            </a:r>
            <a:r>
              <a:rPr lang="en" sz="1400">
                <a:latin typeface="Calibri"/>
                <a:ea typeface="Calibri"/>
                <a:cs typeface="Calibri"/>
                <a:sym typeface="Calibri"/>
              </a:rPr>
              <a:t> variables from model output including UFS</a:t>
            </a:r>
            <a:endParaRPr sz="1400">
              <a:latin typeface="Calibri"/>
              <a:ea typeface="Calibri"/>
              <a:cs typeface="Calibri"/>
              <a:sym typeface="Calibri"/>
            </a:endParaRPr>
          </a:p>
          <a:p>
            <a:pPr indent="0" lvl="0" marL="0" rtl="0" algn="l">
              <a:lnSpc>
                <a:spcPct val="100000"/>
              </a:lnSpc>
              <a:spcBef>
                <a:spcPts val="1000"/>
              </a:spcBef>
              <a:spcAft>
                <a:spcPts val="0"/>
              </a:spcAft>
              <a:buNone/>
            </a:pPr>
            <a:r>
              <a:t/>
            </a:r>
            <a:endParaRPr sz="1500">
              <a:latin typeface="Calibri"/>
              <a:ea typeface="Calibri"/>
              <a:cs typeface="Calibri"/>
              <a:sym typeface="Calibri"/>
            </a:endParaRPr>
          </a:p>
        </p:txBody>
      </p:sp>
      <p:sp>
        <p:nvSpPr>
          <p:cNvPr id="652" name="Google Shape;652;p74"/>
          <p:cNvSpPr txBox="1"/>
          <p:nvPr/>
        </p:nvSpPr>
        <p:spPr>
          <a:xfrm>
            <a:off x="1606850" y="4628575"/>
            <a:ext cx="6961200" cy="3771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lang="en" sz="1500" u="sng">
                <a:solidFill>
                  <a:schemeClr val="hlink"/>
                </a:solidFill>
                <a:latin typeface="Calibri"/>
                <a:ea typeface="Calibri"/>
                <a:cs typeface="Calibri"/>
                <a:sym typeface="Calibri"/>
                <a:hlinkClick r:id="rId4"/>
              </a:rPr>
              <a:t>Online Portal</a:t>
            </a:r>
            <a:r>
              <a:rPr lang="en" sz="1500">
                <a:latin typeface="Calibri"/>
                <a:ea typeface="Calibri"/>
                <a:cs typeface="Calibri"/>
                <a:sym typeface="Calibri"/>
              </a:rPr>
              <a:t>: Charters &amp; links to the 13 NOAA TB &amp; PGs: www.testbeds.noaa.gov</a:t>
            </a:r>
            <a:endParaRPr sz="2700"/>
          </a:p>
          <a:p>
            <a:pPr indent="0" lvl="0" marL="0" rtl="0" algn="l">
              <a:spcBef>
                <a:spcPts val="1000"/>
              </a:spcBef>
              <a:spcAft>
                <a:spcPts val="0"/>
              </a:spcAft>
              <a:buNone/>
            </a:pPr>
            <a:r>
              <a:t/>
            </a:r>
            <a:endParaRPr sz="2800"/>
          </a:p>
        </p:txBody>
      </p:sp>
      <p:pic>
        <p:nvPicPr>
          <p:cNvPr id="653" name="Google Shape;653;p74"/>
          <p:cNvPicPr preferRelativeResize="0"/>
          <p:nvPr/>
        </p:nvPicPr>
        <p:blipFill>
          <a:blip r:embed="rId5">
            <a:alphaModFix/>
          </a:blip>
          <a:stretch>
            <a:fillRect/>
          </a:stretch>
        </p:blipFill>
        <p:spPr>
          <a:xfrm>
            <a:off x="6863438" y="2733615"/>
            <a:ext cx="1868200" cy="143762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75"/>
          <p:cNvSpPr txBox="1"/>
          <p:nvPr>
            <p:ph type="title"/>
          </p:nvPr>
        </p:nvSpPr>
        <p:spPr>
          <a:xfrm>
            <a:off x="572825" y="64850"/>
            <a:ext cx="8460900" cy="594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2200">
                <a:solidFill>
                  <a:srgbClr val="006F9D"/>
                </a:solidFill>
                <a:latin typeface="Libre Franklin"/>
                <a:ea typeface="Libre Franklin"/>
                <a:cs typeface="Libre Franklin"/>
                <a:sym typeface="Libre Franklin"/>
              </a:rPr>
              <a:t>R2O2R in Testbeds: Integral to UFS development</a:t>
            </a:r>
            <a:endParaRPr sz="2200">
              <a:solidFill>
                <a:srgbClr val="006F9D"/>
              </a:solidFill>
              <a:latin typeface="Libre Franklin"/>
              <a:ea typeface="Libre Franklin"/>
              <a:cs typeface="Libre Franklin"/>
              <a:sym typeface="Libre Franklin"/>
            </a:endParaRPr>
          </a:p>
        </p:txBody>
      </p:sp>
      <p:sp>
        <p:nvSpPr>
          <p:cNvPr id="659" name="Google Shape;659;p75"/>
          <p:cNvSpPr txBox="1"/>
          <p:nvPr>
            <p:ph idx="1" type="body"/>
          </p:nvPr>
        </p:nvSpPr>
        <p:spPr>
          <a:xfrm>
            <a:off x="296525" y="246475"/>
            <a:ext cx="9013500" cy="3812700"/>
          </a:xfrm>
          <a:prstGeom prst="rect">
            <a:avLst/>
          </a:prstGeom>
        </p:spPr>
        <p:txBody>
          <a:bodyPr anchorCtr="0" anchor="t" bIns="91425" lIns="91425" spcFirstLastPara="1" rIns="91425" wrap="square" tIns="91425">
            <a:noAutofit/>
          </a:bodyPr>
          <a:lstStyle/>
          <a:p>
            <a:pPr indent="0" lvl="0" marL="0" rtl="0" algn="l">
              <a:spcBef>
                <a:spcPts val="560"/>
              </a:spcBef>
              <a:spcAft>
                <a:spcPts val="0"/>
              </a:spcAft>
              <a:buNone/>
            </a:pPr>
            <a:r>
              <a:t/>
            </a:r>
            <a:endParaRPr sz="1800">
              <a:latin typeface="Libre Franklin"/>
              <a:ea typeface="Libre Franklin"/>
              <a:cs typeface="Libre Franklin"/>
              <a:sym typeface="Libre Franklin"/>
            </a:endParaRPr>
          </a:p>
          <a:p>
            <a:pPr indent="-342900" lvl="0" marL="457200" rtl="0" algn="l">
              <a:spcBef>
                <a:spcPts val="560"/>
              </a:spcBef>
              <a:spcAft>
                <a:spcPts val="0"/>
              </a:spcAft>
              <a:buSzPts val="1800"/>
              <a:buFont typeface="Libre Franklin"/>
              <a:buChar char="•"/>
            </a:pPr>
            <a:r>
              <a:rPr b="1" lang="en" sz="1800">
                <a:latin typeface="Libre Franklin"/>
                <a:ea typeface="Libre Franklin"/>
                <a:cs typeface="Libre Franklin"/>
                <a:sym typeface="Libre Franklin"/>
              </a:rPr>
              <a:t>Data assimilation</a:t>
            </a:r>
            <a:r>
              <a:rPr lang="en" sz="1800">
                <a:latin typeface="Libre Franklin"/>
                <a:ea typeface="Libre Franklin"/>
                <a:cs typeface="Libre Franklin"/>
                <a:sym typeface="Libre Franklin"/>
              </a:rPr>
              <a:t> (COMT DA algorithms, DTC*, JCSDA*)</a:t>
            </a:r>
            <a:endParaRPr sz="1800">
              <a:latin typeface="Libre Franklin"/>
              <a:ea typeface="Libre Franklin"/>
              <a:cs typeface="Libre Franklin"/>
              <a:sym typeface="Libre Franklin"/>
            </a:endParaRPr>
          </a:p>
          <a:p>
            <a:pPr indent="-342900" lvl="0" marL="457200" rtl="0" algn="l">
              <a:spcBef>
                <a:spcPts val="0"/>
              </a:spcBef>
              <a:spcAft>
                <a:spcPts val="0"/>
              </a:spcAft>
              <a:buSzPts val="1800"/>
              <a:buFont typeface="Libre Franklin"/>
              <a:buChar char="•"/>
            </a:pPr>
            <a:r>
              <a:rPr b="1" lang="en" sz="1800">
                <a:latin typeface="Libre Franklin"/>
                <a:ea typeface="Libre Franklin"/>
                <a:cs typeface="Libre Franklin"/>
                <a:sym typeface="Libre Franklin"/>
              </a:rPr>
              <a:t>Physics testing</a:t>
            </a:r>
            <a:r>
              <a:rPr lang="en" sz="1800">
                <a:latin typeface="Libre Franklin"/>
                <a:ea typeface="Libre Franklin"/>
                <a:cs typeface="Libre Franklin"/>
                <a:sym typeface="Libre Franklin"/>
              </a:rPr>
              <a:t> (multiple TBs, incl CTB)</a:t>
            </a:r>
            <a:endParaRPr sz="1900">
              <a:solidFill>
                <a:schemeClr val="dk1"/>
              </a:solidFill>
            </a:endParaRPr>
          </a:p>
          <a:p>
            <a:pPr indent="-342900" lvl="0" marL="457200" rtl="0" algn="l">
              <a:spcBef>
                <a:spcPts val="0"/>
              </a:spcBef>
              <a:spcAft>
                <a:spcPts val="0"/>
              </a:spcAft>
              <a:buSzPts val="1800"/>
              <a:buFont typeface="Libre Franklin"/>
              <a:buChar char="•"/>
            </a:pPr>
            <a:r>
              <a:rPr b="1" lang="en" sz="1800">
                <a:latin typeface="Libre Franklin"/>
                <a:ea typeface="Libre Franklin"/>
                <a:cs typeface="Libre Franklin"/>
                <a:sym typeface="Libre Franklin"/>
              </a:rPr>
              <a:t>Verification</a:t>
            </a:r>
            <a:r>
              <a:rPr lang="en" sz="1800">
                <a:latin typeface="Libre Franklin"/>
                <a:ea typeface="Libre Franklin"/>
                <a:cs typeface="Libre Franklin"/>
                <a:sym typeface="Libre Franklin"/>
              </a:rPr>
              <a:t> - includes how innovations affect IDSS-relevant variables and products</a:t>
            </a:r>
            <a:endParaRPr sz="1800">
              <a:latin typeface="Libre Franklin"/>
              <a:ea typeface="Libre Franklin"/>
              <a:cs typeface="Libre Franklin"/>
              <a:sym typeface="Libre Franklin"/>
            </a:endParaRPr>
          </a:p>
          <a:p>
            <a:pPr indent="-342900" lvl="1" marL="914400" rtl="0" algn="l">
              <a:spcBef>
                <a:spcPts val="0"/>
              </a:spcBef>
              <a:spcAft>
                <a:spcPts val="0"/>
              </a:spcAft>
              <a:buSzPts val="1800"/>
              <a:buFont typeface="Libre Franklin"/>
              <a:buChar char="•"/>
            </a:pPr>
            <a:r>
              <a:rPr lang="en" sz="1800">
                <a:latin typeface="Libre Franklin"/>
                <a:ea typeface="Libre Franklin"/>
                <a:cs typeface="Libre Franklin"/>
                <a:sym typeface="Libre Franklin"/>
              </a:rPr>
              <a:t>Hurricane and Ocean TB (HOT) , DTC*, HMT, HWT</a:t>
            </a:r>
            <a:endParaRPr sz="1800">
              <a:latin typeface="Libre Franklin"/>
              <a:ea typeface="Libre Franklin"/>
              <a:cs typeface="Libre Franklin"/>
              <a:sym typeface="Libre Franklin"/>
            </a:endParaRPr>
          </a:p>
          <a:p>
            <a:pPr indent="-342900" lvl="1" marL="914400" rtl="0" algn="l">
              <a:spcBef>
                <a:spcPts val="0"/>
              </a:spcBef>
              <a:spcAft>
                <a:spcPts val="0"/>
              </a:spcAft>
              <a:buSzPts val="1800"/>
              <a:buFont typeface="Libre Franklin"/>
              <a:buChar char="•"/>
            </a:pPr>
            <a:r>
              <a:rPr lang="en" sz="1800">
                <a:latin typeface="Libre Franklin"/>
                <a:ea typeface="Libre Franklin"/>
                <a:cs typeface="Libre Franklin"/>
                <a:sym typeface="Libre Franklin"/>
              </a:rPr>
              <a:t>RRFS testing across mult TBs, incl Aviation Wx, HWT, HMT</a:t>
            </a:r>
            <a:endParaRPr sz="1800">
              <a:latin typeface="Libre Franklin"/>
              <a:ea typeface="Libre Franklin"/>
              <a:cs typeface="Libre Franklin"/>
              <a:sym typeface="Libre Franklin"/>
            </a:endParaRPr>
          </a:p>
          <a:p>
            <a:pPr indent="-349250" lvl="1" marL="914400" rtl="0" algn="l">
              <a:spcBef>
                <a:spcPts val="0"/>
              </a:spcBef>
              <a:spcAft>
                <a:spcPts val="0"/>
              </a:spcAft>
              <a:buSzPts val="1900"/>
              <a:buFont typeface="Libre Franklin"/>
              <a:buChar char="•"/>
            </a:pPr>
            <a:r>
              <a:rPr lang="en" sz="1800">
                <a:latin typeface="Libre Franklin"/>
                <a:ea typeface="Libre Franklin"/>
                <a:cs typeface="Libre Franklin"/>
                <a:sym typeface="Libre Franklin"/>
              </a:rPr>
              <a:t>RRFS “Mitigation efforts” </a:t>
            </a:r>
            <a:r>
              <a:rPr lang="en" sz="1800" u="sng">
                <a:solidFill>
                  <a:schemeClr val="hlink"/>
                </a:solidFill>
                <a:latin typeface="Libre Franklin"/>
                <a:ea typeface="Libre Franklin"/>
                <a:cs typeface="Libre Franklin"/>
                <a:sym typeface="Libre Franklin"/>
                <a:hlinkClick r:id="rId3"/>
              </a:rPr>
              <a:t>white paper</a:t>
            </a:r>
            <a:r>
              <a:rPr lang="en" sz="1900">
                <a:solidFill>
                  <a:schemeClr val="dk1"/>
                </a:solidFill>
              </a:rPr>
              <a:t> - result of T&amp;E back to 2017</a:t>
            </a:r>
            <a:endParaRPr sz="1900">
              <a:solidFill>
                <a:schemeClr val="dk1"/>
              </a:solidFill>
            </a:endParaRPr>
          </a:p>
          <a:p>
            <a:pPr indent="-349250" lvl="1" marL="914400" rtl="0" algn="l">
              <a:spcBef>
                <a:spcPts val="0"/>
              </a:spcBef>
              <a:spcAft>
                <a:spcPts val="0"/>
              </a:spcAft>
              <a:buClr>
                <a:schemeClr val="dk1"/>
              </a:buClr>
              <a:buSzPts val="1900"/>
              <a:buChar char="•"/>
            </a:pPr>
            <a:r>
              <a:rPr lang="en" sz="1900">
                <a:solidFill>
                  <a:schemeClr val="dk1"/>
                </a:solidFill>
              </a:rPr>
              <a:t>HMT UFS modifications to alleviate issues (RRFS precip rates)</a:t>
            </a:r>
            <a:endParaRPr sz="1900">
              <a:solidFill>
                <a:schemeClr val="dk1"/>
              </a:solidFill>
            </a:endParaRPr>
          </a:p>
          <a:p>
            <a:pPr indent="-342900" lvl="0" marL="457200" rtl="0" algn="l">
              <a:spcBef>
                <a:spcPts val="0"/>
              </a:spcBef>
              <a:spcAft>
                <a:spcPts val="0"/>
              </a:spcAft>
              <a:buSzPts val="1800"/>
              <a:buFont typeface="Libre Franklin"/>
              <a:buChar char="•"/>
            </a:pPr>
            <a:r>
              <a:rPr b="1" lang="en" sz="1800">
                <a:latin typeface="Libre Franklin"/>
                <a:ea typeface="Libre Franklin"/>
                <a:cs typeface="Libre Franklin"/>
                <a:sym typeface="Libre Franklin"/>
              </a:rPr>
              <a:t>Diagnostics packages tailored to UFS</a:t>
            </a:r>
            <a:r>
              <a:rPr lang="en" sz="1800">
                <a:latin typeface="Libre Franklin"/>
                <a:ea typeface="Libre Franklin"/>
                <a:cs typeface="Libre Franklin"/>
                <a:sym typeface="Libre Franklin"/>
              </a:rPr>
              <a:t> - DTC*, Climate TB diagnostics for S2S</a:t>
            </a:r>
            <a:endParaRPr sz="1800">
              <a:latin typeface="Libre Franklin"/>
              <a:ea typeface="Libre Franklin"/>
              <a:cs typeface="Libre Franklin"/>
              <a:sym typeface="Libre Franklin"/>
            </a:endParaRPr>
          </a:p>
          <a:p>
            <a:pPr indent="-342900" lvl="0" marL="457200" rtl="0" algn="l">
              <a:spcBef>
                <a:spcPts val="0"/>
              </a:spcBef>
              <a:spcAft>
                <a:spcPts val="0"/>
              </a:spcAft>
              <a:buSzPts val="1800"/>
              <a:buFont typeface="Libre Franklin"/>
              <a:buChar char="•"/>
            </a:pPr>
            <a:r>
              <a:rPr b="1" lang="en" sz="1800">
                <a:latin typeface="Libre Franklin"/>
                <a:ea typeface="Libre Franklin"/>
                <a:cs typeface="Libre Franklin"/>
                <a:sym typeface="Libre Franklin"/>
              </a:rPr>
              <a:t>Develop, demonstrate/evaluate probabilistic products &amp; ProbIDSS</a:t>
            </a:r>
            <a:r>
              <a:rPr lang="en" sz="1800">
                <a:latin typeface="Libre Franklin"/>
                <a:ea typeface="Libre Franklin"/>
                <a:cs typeface="Libre Franklin"/>
                <a:sym typeface="Libre Franklin"/>
              </a:rPr>
              <a:t> based on UFS output  - most TBs</a:t>
            </a:r>
            <a:endParaRPr sz="1800">
              <a:latin typeface="Libre Franklin"/>
              <a:ea typeface="Libre Franklin"/>
              <a:cs typeface="Libre Franklin"/>
              <a:sym typeface="Libre Franklin"/>
            </a:endParaRPr>
          </a:p>
          <a:p>
            <a:pPr indent="-342900" lvl="0" marL="457200" rtl="0" algn="l">
              <a:spcBef>
                <a:spcPts val="0"/>
              </a:spcBef>
              <a:spcAft>
                <a:spcPts val="0"/>
              </a:spcAft>
              <a:buSzPts val="1800"/>
              <a:buFont typeface="Libre Franklin"/>
              <a:buChar char="•"/>
            </a:pPr>
            <a:r>
              <a:rPr b="1" lang="en" sz="1800">
                <a:latin typeface="Libre Franklin"/>
                <a:ea typeface="Libre Franklin"/>
                <a:cs typeface="Libre Franklin"/>
                <a:sym typeface="Libre Franklin"/>
              </a:rPr>
              <a:t>Not just, and probably rarely, linear</a:t>
            </a:r>
            <a:r>
              <a:rPr lang="en" sz="1800">
                <a:latin typeface="Libre Franklin"/>
                <a:ea typeface="Libre Franklin"/>
                <a:cs typeface="Libre Franklin"/>
                <a:sym typeface="Libre Franklin"/>
              </a:rPr>
              <a:t> – eval over multiple years, comparison among multiple innovations, iteration with researchers and developers “O2R”</a:t>
            </a:r>
            <a:endParaRPr sz="1800">
              <a:latin typeface="Libre Franklin"/>
              <a:ea typeface="Libre Franklin"/>
              <a:cs typeface="Libre Franklin"/>
              <a:sym typeface="Libre Franklin"/>
            </a:endParaRPr>
          </a:p>
          <a:p>
            <a:pPr indent="-342900" lvl="0" marL="457200" rtl="0" algn="l">
              <a:spcBef>
                <a:spcPts val="0"/>
              </a:spcBef>
              <a:spcAft>
                <a:spcPts val="0"/>
              </a:spcAft>
              <a:buSzPts val="1800"/>
              <a:buFont typeface="Libre Franklin"/>
              <a:buChar char="•"/>
            </a:pPr>
            <a:r>
              <a:rPr b="1" lang="en" sz="1800">
                <a:latin typeface="Libre Franklin"/>
                <a:ea typeface="Libre Franklin"/>
                <a:cs typeface="Libre Franklin"/>
                <a:sym typeface="Libre Franklin"/>
              </a:rPr>
              <a:t>Engage community </a:t>
            </a:r>
            <a:r>
              <a:rPr lang="en" sz="1800">
                <a:latin typeface="Libre Franklin"/>
                <a:ea typeface="Libre Franklin"/>
                <a:cs typeface="Libre Franklin"/>
                <a:sym typeface="Libre Franklin"/>
              </a:rPr>
              <a:t>- forecasters, universities, external to NWS and NOAA</a:t>
            </a:r>
            <a:endParaRPr sz="1800">
              <a:latin typeface="Libre Franklin"/>
              <a:ea typeface="Libre Franklin"/>
              <a:cs typeface="Libre Franklin"/>
              <a:sym typeface="Libre Franklin"/>
            </a:endParaRPr>
          </a:p>
          <a:p>
            <a:pPr indent="0" lvl="0" marL="0" rtl="0" algn="ctr">
              <a:spcBef>
                <a:spcPts val="560"/>
              </a:spcBef>
              <a:spcAft>
                <a:spcPts val="0"/>
              </a:spcAft>
              <a:buNone/>
            </a:pPr>
            <a:r>
              <a:t/>
            </a:r>
            <a:endParaRPr sz="1300">
              <a:latin typeface="Libre Franklin"/>
              <a:ea typeface="Libre Franklin"/>
              <a:cs typeface="Libre Franklin"/>
              <a:sym typeface="Libre Franklin"/>
            </a:endParaRPr>
          </a:p>
        </p:txBody>
      </p:sp>
      <p:sp>
        <p:nvSpPr>
          <p:cNvPr id="660" name="Google Shape;660;p75"/>
          <p:cNvSpPr txBox="1"/>
          <p:nvPr/>
        </p:nvSpPr>
        <p:spPr>
          <a:xfrm>
            <a:off x="1665000" y="4585000"/>
            <a:ext cx="5814000" cy="393000"/>
          </a:xfrm>
          <a:prstGeom prst="rect">
            <a:avLst/>
          </a:prstGeom>
          <a:noFill/>
          <a:ln>
            <a:noFill/>
          </a:ln>
        </p:spPr>
        <p:txBody>
          <a:bodyPr anchorCtr="0" anchor="t" bIns="91425" lIns="91425" spcFirstLastPara="1" rIns="91425" wrap="square" tIns="91425">
            <a:noAutofit/>
          </a:bodyPr>
          <a:lstStyle/>
          <a:p>
            <a:pPr indent="0" lvl="0" marL="0" rtl="0" algn="ctr">
              <a:spcBef>
                <a:spcPts val="560"/>
              </a:spcBef>
              <a:spcAft>
                <a:spcPts val="0"/>
              </a:spcAft>
              <a:buNone/>
            </a:pPr>
            <a:r>
              <a:rPr lang="en">
                <a:solidFill>
                  <a:srgbClr val="07336F"/>
                </a:solidFill>
                <a:latin typeface="Libre Franklin"/>
                <a:ea typeface="Libre Franklin"/>
                <a:cs typeface="Libre Franklin"/>
                <a:sym typeface="Libre Franklin"/>
              </a:rPr>
              <a:t>*note: DTC and JCSDA will be discussed in other talks in this session</a:t>
            </a:r>
            <a:endParaRPr sz="2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76"/>
          <p:cNvSpPr txBox="1"/>
          <p:nvPr>
            <p:ph idx="1" type="body"/>
          </p:nvPr>
        </p:nvSpPr>
        <p:spPr>
          <a:xfrm>
            <a:off x="425825" y="740200"/>
            <a:ext cx="4338900" cy="2344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SzPts val="2800"/>
              <a:buNone/>
            </a:pPr>
            <a:r>
              <a:rPr b="1" lang="en" sz="1600">
                <a:latin typeface="Calibri"/>
                <a:ea typeface="Calibri"/>
                <a:cs typeface="Calibri"/>
                <a:sym typeface="Calibri"/>
              </a:rPr>
              <a:t>Conduct experiments for T&amp;E</a:t>
            </a:r>
            <a:endParaRPr sz="1600">
              <a:latin typeface="Calibri"/>
              <a:ea typeface="Calibri"/>
              <a:cs typeface="Calibri"/>
              <a:sym typeface="Calibri"/>
            </a:endParaRPr>
          </a:p>
          <a:p>
            <a:pPr indent="0" lvl="0" marL="0" rtl="0" algn="l">
              <a:lnSpc>
                <a:spcPct val="100000"/>
              </a:lnSpc>
              <a:spcBef>
                <a:spcPts val="1000"/>
              </a:spcBef>
              <a:spcAft>
                <a:spcPts val="0"/>
              </a:spcAft>
              <a:buNone/>
            </a:pPr>
            <a:r>
              <a:rPr b="1" lang="en" sz="1300">
                <a:latin typeface="Calibri"/>
                <a:ea typeface="Calibri"/>
                <a:cs typeface="Calibri"/>
                <a:sym typeface="Calibri"/>
              </a:rPr>
              <a:t>HMT:</a:t>
            </a:r>
            <a:r>
              <a:rPr lang="en" sz="1300">
                <a:latin typeface="Calibri"/>
                <a:ea typeface="Calibri"/>
                <a:cs typeface="Calibri"/>
                <a:sym typeface="Calibri"/>
              </a:rPr>
              <a:t> Winter Weather and Flash Flood &amp; Intense Rainfall </a:t>
            </a:r>
            <a:endParaRPr sz="1300">
              <a:latin typeface="Calibri"/>
              <a:ea typeface="Calibri"/>
              <a:cs typeface="Calibri"/>
              <a:sym typeface="Calibri"/>
            </a:endParaRPr>
          </a:p>
          <a:p>
            <a:pPr indent="0" lvl="0" marL="0" rtl="0" algn="l">
              <a:lnSpc>
                <a:spcPct val="100000"/>
              </a:lnSpc>
              <a:spcBef>
                <a:spcPts val="1000"/>
              </a:spcBef>
              <a:spcAft>
                <a:spcPts val="0"/>
              </a:spcAft>
              <a:buNone/>
            </a:pPr>
            <a:r>
              <a:rPr b="1" lang="en" sz="1300">
                <a:latin typeface="Calibri"/>
                <a:ea typeface="Calibri"/>
                <a:cs typeface="Calibri"/>
                <a:sym typeface="Calibri"/>
              </a:rPr>
              <a:t>HWT:</a:t>
            </a:r>
            <a:r>
              <a:rPr lang="en" sz="1300">
                <a:latin typeface="Calibri"/>
                <a:ea typeface="Calibri"/>
                <a:cs typeface="Calibri"/>
                <a:sym typeface="Calibri"/>
              </a:rPr>
              <a:t> Spring Forecasting, ROC evaluations, PHI </a:t>
            </a:r>
            <a:endParaRPr sz="1300">
              <a:latin typeface="Calibri"/>
              <a:ea typeface="Calibri"/>
              <a:cs typeface="Calibri"/>
              <a:sym typeface="Calibri"/>
            </a:endParaRPr>
          </a:p>
          <a:p>
            <a:pPr indent="0" lvl="0" marL="0" rtl="0" algn="l">
              <a:lnSpc>
                <a:spcPct val="100000"/>
              </a:lnSpc>
              <a:spcBef>
                <a:spcPts val="1000"/>
              </a:spcBef>
              <a:spcAft>
                <a:spcPts val="0"/>
              </a:spcAft>
              <a:buNone/>
            </a:pPr>
            <a:r>
              <a:rPr b="1" lang="en" sz="1300">
                <a:latin typeface="Calibri"/>
                <a:ea typeface="Calibri"/>
                <a:cs typeface="Calibri"/>
                <a:sym typeface="Calibri"/>
              </a:rPr>
              <a:t>AWT:</a:t>
            </a:r>
            <a:r>
              <a:rPr lang="en" sz="1300">
                <a:latin typeface="Calibri"/>
                <a:ea typeface="Calibri"/>
                <a:cs typeface="Calibri"/>
                <a:sym typeface="Calibri"/>
              </a:rPr>
              <a:t> Weather experiments with airlines</a:t>
            </a:r>
            <a:endParaRPr sz="1300">
              <a:latin typeface="Calibri"/>
              <a:ea typeface="Calibri"/>
              <a:cs typeface="Calibri"/>
              <a:sym typeface="Calibri"/>
            </a:endParaRPr>
          </a:p>
          <a:p>
            <a:pPr indent="0" lvl="0" marL="0" rtl="0" algn="l">
              <a:spcBef>
                <a:spcPts val="1000"/>
              </a:spcBef>
              <a:spcAft>
                <a:spcPts val="1000"/>
              </a:spcAft>
              <a:buNone/>
            </a:pPr>
            <a:r>
              <a:rPr b="1" lang="en" sz="1300">
                <a:latin typeface="Calibri"/>
                <a:ea typeface="Calibri"/>
                <a:cs typeface="Calibri"/>
                <a:sym typeface="Calibri"/>
              </a:rPr>
              <a:t>OPG:</a:t>
            </a:r>
            <a:r>
              <a:rPr lang="en" sz="1300">
                <a:latin typeface="Calibri"/>
                <a:ea typeface="Calibri"/>
                <a:cs typeface="Calibri"/>
                <a:sym typeface="Calibri"/>
              </a:rPr>
              <a:t> Evaluations of innovations in a realistic environment mirroring WFOs, before formal deployment and/or extended </a:t>
            </a:r>
            <a:r>
              <a:rPr i="1" lang="en" sz="1300">
                <a:latin typeface="Calibri"/>
                <a:ea typeface="Calibri"/>
                <a:cs typeface="Calibri"/>
                <a:sym typeface="Calibri"/>
              </a:rPr>
              <a:t>retrospective</a:t>
            </a:r>
            <a:r>
              <a:rPr lang="en" sz="1300">
                <a:latin typeface="Calibri"/>
                <a:ea typeface="Calibri"/>
                <a:cs typeface="Calibri"/>
                <a:sym typeface="Calibri"/>
              </a:rPr>
              <a:t> tests focused on robust sample sizes &amp; objective verification metrics</a:t>
            </a:r>
            <a:endParaRPr sz="1300">
              <a:latin typeface="Calibri"/>
              <a:ea typeface="Calibri"/>
              <a:cs typeface="Calibri"/>
              <a:sym typeface="Calibri"/>
            </a:endParaRPr>
          </a:p>
        </p:txBody>
      </p:sp>
      <p:sp>
        <p:nvSpPr>
          <p:cNvPr id="667" name="Google Shape;667;p76"/>
          <p:cNvSpPr txBox="1"/>
          <p:nvPr>
            <p:ph type="title"/>
          </p:nvPr>
        </p:nvSpPr>
        <p:spPr>
          <a:xfrm>
            <a:off x="492175" y="0"/>
            <a:ext cx="4627200" cy="747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 sz="2800">
                <a:solidFill>
                  <a:srgbClr val="006F9D"/>
                </a:solidFill>
                <a:latin typeface="Libre Franklin"/>
                <a:ea typeface="Libre Franklin"/>
                <a:cs typeface="Libre Franklin"/>
                <a:sym typeface="Libre Franklin"/>
              </a:rPr>
              <a:t>How do TBPGs do this?</a:t>
            </a:r>
            <a:endParaRPr sz="2800">
              <a:solidFill>
                <a:srgbClr val="006F9D"/>
              </a:solidFill>
              <a:latin typeface="Libre Franklin"/>
              <a:ea typeface="Libre Franklin"/>
              <a:cs typeface="Libre Franklin"/>
              <a:sym typeface="Libre Franklin"/>
            </a:endParaRPr>
          </a:p>
        </p:txBody>
      </p:sp>
      <p:pic>
        <p:nvPicPr>
          <p:cNvPr id="668" name="Google Shape;668;p76"/>
          <p:cNvPicPr preferRelativeResize="0"/>
          <p:nvPr/>
        </p:nvPicPr>
        <p:blipFill rotWithShape="1">
          <a:blip r:embed="rId3">
            <a:alphaModFix/>
          </a:blip>
          <a:srcRect b="0" l="0" r="0" t="0"/>
          <a:stretch/>
        </p:blipFill>
        <p:spPr>
          <a:xfrm>
            <a:off x="4688525" y="2012125"/>
            <a:ext cx="4439026" cy="2293500"/>
          </a:xfrm>
          <a:prstGeom prst="rect">
            <a:avLst/>
          </a:prstGeom>
          <a:noFill/>
          <a:ln>
            <a:noFill/>
          </a:ln>
        </p:spPr>
      </p:pic>
      <p:sp>
        <p:nvSpPr>
          <p:cNvPr id="669" name="Google Shape;669;p76"/>
          <p:cNvSpPr txBox="1"/>
          <p:nvPr>
            <p:ph idx="1" type="body"/>
          </p:nvPr>
        </p:nvSpPr>
        <p:spPr>
          <a:xfrm>
            <a:off x="445550" y="3096150"/>
            <a:ext cx="4203300" cy="1364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500">
                <a:latin typeface="Calibri"/>
                <a:ea typeface="Calibri"/>
                <a:cs typeface="Calibri"/>
                <a:sym typeface="Calibri"/>
              </a:rPr>
              <a:t>Significant collaboration between TBPGs</a:t>
            </a:r>
            <a:endParaRPr b="1" sz="1500">
              <a:latin typeface="Calibri"/>
              <a:ea typeface="Calibri"/>
              <a:cs typeface="Calibri"/>
              <a:sym typeface="Calibri"/>
            </a:endParaRPr>
          </a:p>
          <a:p>
            <a:pPr indent="0" lvl="0" marL="0" rtl="0" algn="l">
              <a:lnSpc>
                <a:spcPct val="100000"/>
              </a:lnSpc>
              <a:spcBef>
                <a:spcPts val="1000"/>
              </a:spcBef>
              <a:spcAft>
                <a:spcPts val="0"/>
              </a:spcAft>
              <a:buSzPts val="2800"/>
              <a:buNone/>
            </a:pPr>
            <a:r>
              <a:rPr b="1" lang="en" sz="1500">
                <a:latin typeface="Calibri"/>
                <a:ea typeface="Calibri"/>
                <a:cs typeface="Calibri"/>
                <a:sym typeface="Calibri"/>
              </a:rPr>
              <a:t>Forecasters &amp; core partners (e.g., emergency managers, broadcast mets) often involved</a:t>
            </a:r>
            <a:endParaRPr b="1" sz="1500">
              <a:latin typeface="Calibri"/>
              <a:ea typeface="Calibri"/>
              <a:cs typeface="Calibri"/>
              <a:sym typeface="Calibri"/>
            </a:endParaRPr>
          </a:p>
          <a:p>
            <a:pPr indent="0" lvl="0" marL="0" rtl="0" algn="l">
              <a:lnSpc>
                <a:spcPct val="100000"/>
              </a:lnSpc>
              <a:spcBef>
                <a:spcPts val="1000"/>
              </a:spcBef>
              <a:spcAft>
                <a:spcPts val="0"/>
              </a:spcAft>
              <a:buSzPts val="2800"/>
              <a:buNone/>
            </a:pPr>
            <a:r>
              <a:rPr b="1" lang="en" sz="1500">
                <a:latin typeface="Calibri"/>
                <a:ea typeface="Calibri"/>
                <a:cs typeface="Calibri"/>
                <a:sym typeface="Calibri"/>
              </a:rPr>
              <a:t>Many experiments also have training components</a:t>
            </a:r>
            <a:endParaRPr b="1" sz="1900">
              <a:solidFill>
                <a:srgbClr val="980000"/>
              </a:solidFill>
              <a:latin typeface="Calibri"/>
              <a:ea typeface="Calibri"/>
              <a:cs typeface="Calibri"/>
              <a:sym typeface="Calibri"/>
            </a:endParaRPr>
          </a:p>
        </p:txBody>
      </p:sp>
      <p:pic>
        <p:nvPicPr>
          <p:cNvPr id="670" name="Google Shape;670;p76" title="wwe_week3.png"/>
          <p:cNvPicPr preferRelativeResize="0"/>
          <p:nvPr/>
        </p:nvPicPr>
        <p:blipFill rotWithShape="1">
          <a:blip r:embed="rId4">
            <a:alphaModFix/>
          </a:blip>
          <a:srcRect b="0" l="0" r="0" t="6707"/>
          <a:stretch/>
        </p:blipFill>
        <p:spPr>
          <a:xfrm>
            <a:off x="4871650" y="36175"/>
            <a:ext cx="3949025" cy="23349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77"/>
          <p:cNvSpPr txBox="1"/>
          <p:nvPr>
            <p:ph type="title"/>
          </p:nvPr>
        </p:nvSpPr>
        <p:spPr>
          <a:xfrm>
            <a:off x="1033838" y="87128"/>
            <a:ext cx="7933800" cy="5943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sz="2800">
                <a:solidFill>
                  <a:srgbClr val="0072A2"/>
                </a:solidFill>
                <a:latin typeface="Calibri"/>
                <a:ea typeface="Calibri"/>
                <a:cs typeface="Calibri"/>
                <a:sym typeface="Calibri"/>
              </a:rPr>
              <a:t>T&amp;E goes beyond quantitative</a:t>
            </a:r>
            <a:endParaRPr sz="2800">
              <a:solidFill>
                <a:srgbClr val="0072A2"/>
              </a:solidFill>
              <a:latin typeface="Calibri"/>
              <a:ea typeface="Calibri"/>
              <a:cs typeface="Calibri"/>
              <a:sym typeface="Calibri"/>
            </a:endParaRPr>
          </a:p>
        </p:txBody>
      </p:sp>
      <p:sp>
        <p:nvSpPr>
          <p:cNvPr id="677" name="Google Shape;677;p77"/>
          <p:cNvSpPr txBox="1"/>
          <p:nvPr/>
        </p:nvSpPr>
        <p:spPr>
          <a:xfrm>
            <a:off x="348500" y="365275"/>
            <a:ext cx="8377800" cy="452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 sz="1800">
                <a:latin typeface="Calibri"/>
                <a:ea typeface="Calibri"/>
                <a:cs typeface="Calibri"/>
                <a:sym typeface="Calibri"/>
              </a:rPr>
              <a:t>Often includes forecasters at National and WFO levels -</a:t>
            </a:r>
            <a:endParaRPr sz="1800">
              <a:latin typeface="Calibri"/>
              <a:ea typeface="Calibri"/>
              <a:cs typeface="Calibri"/>
              <a:sym typeface="Calibri"/>
            </a:endParaRPr>
          </a:p>
          <a:p>
            <a:pPr indent="-342900" lvl="1" marL="914400" marR="0" rtl="0" algn="l">
              <a:lnSpc>
                <a:spcPct val="100000"/>
              </a:lnSpc>
              <a:spcBef>
                <a:spcPts val="0"/>
              </a:spcBef>
              <a:spcAft>
                <a:spcPts val="0"/>
              </a:spcAft>
              <a:buSzPts val="1800"/>
              <a:buFont typeface="Calibri"/>
              <a:buChar char="○"/>
            </a:pPr>
            <a:r>
              <a:rPr lang="en" sz="1800">
                <a:latin typeface="Calibri"/>
                <a:ea typeface="Calibri"/>
                <a:cs typeface="Calibri"/>
                <a:sym typeface="Calibri"/>
              </a:rPr>
              <a:t>subjective evaluation of utility</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 sz="1800">
                <a:latin typeface="Calibri"/>
                <a:ea typeface="Calibri"/>
                <a:cs typeface="Calibri"/>
                <a:sym typeface="Calibri"/>
              </a:rPr>
              <a:t>Increasingly, bringing in external end users, e.g. emergency </a:t>
            </a:r>
            <a:endParaRPr sz="1800">
              <a:latin typeface="Calibri"/>
              <a:ea typeface="Calibri"/>
              <a:cs typeface="Calibri"/>
              <a:sym typeface="Calibri"/>
            </a:endParaRPr>
          </a:p>
          <a:p>
            <a:pPr indent="0" lvl="0" marL="914400" marR="0" rtl="0" algn="l">
              <a:lnSpc>
                <a:spcPct val="100000"/>
              </a:lnSpc>
              <a:spcBef>
                <a:spcPts val="0"/>
              </a:spcBef>
              <a:spcAft>
                <a:spcPts val="0"/>
              </a:spcAft>
              <a:buNone/>
            </a:pPr>
            <a:r>
              <a:rPr lang="en" sz="1800">
                <a:latin typeface="Calibri"/>
                <a:ea typeface="Calibri"/>
                <a:cs typeface="Calibri"/>
                <a:sym typeface="Calibri"/>
              </a:rPr>
              <a:t>managers, broadcasters, transportation managers</a:t>
            </a:r>
            <a:endParaRPr sz="1800">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 sz="1800">
                <a:highlight>
                  <a:schemeClr val="lt1"/>
                </a:highlight>
                <a:latin typeface="Calibri"/>
                <a:ea typeface="Calibri"/>
                <a:cs typeface="Calibri"/>
                <a:sym typeface="Calibri"/>
              </a:rPr>
              <a:t>Focus groups - next slide </a:t>
            </a:r>
            <a:endParaRPr sz="1800">
              <a:highlight>
                <a:schemeClr val="lt1"/>
              </a:highlight>
              <a:latin typeface="Calibri"/>
              <a:ea typeface="Calibri"/>
              <a:cs typeface="Calibri"/>
              <a:sym typeface="Calibri"/>
            </a:endParaRPr>
          </a:p>
          <a:p>
            <a:pPr indent="-342900" lvl="0" marL="457200" marR="0" rtl="0" algn="l">
              <a:lnSpc>
                <a:spcPct val="100000"/>
              </a:lnSpc>
              <a:spcBef>
                <a:spcPts val="0"/>
              </a:spcBef>
              <a:spcAft>
                <a:spcPts val="0"/>
              </a:spcAft>
              <a:buSzPts val="1800"/>
              <a:buFont typeface="Calibri"/>
              <a:buChar char="●"/>
            </a:pPr>
            <a:r>
              <a:rPr lang="en" sz="1800">
                <a:latin typeface="Calibri"/>
                <a:ea typeface="Calibri"/>
                <a:cs typeface="Calibri"/>
                <a:sym typeface="Calibri"/>
              </a:rPr>
              <a:t>Integrating Social, Behavioral and Economic Sciences</a:t>
            </a:r>
            <a:endParaRPr sz="1800">
              <a:latin typeface="Calibri"/>
              <a:ea typeface="Calibri"/>
              <a:cs typeface="Calibri"/>
              <a:sym typeface="Calibri"/>
            </a:endParaRPr>
          </a:p>
          <a:p>
            <a:pPr indent="-342900" lvl="1" marL="914400" marR="0" rtl="0" algn="l">
              <a:lnSpc>
                <a:spcPct val="100000"/>
              </a:lnSpc>
              <a:spcBef>
                <a:spcPts val="0"/>
              </a:spcBef>
              <a:spcAft>
                <a:spcPts val="0"/>
              </a:spcAft>
              <a:buSzPts val="1800"/>
              <a:buFont typeface="Calibri"/>
              <a:buChar char="○"/>
            </a:pPr>
            <a:r>
              <a:rPr lang="en" sz="1800">
                <a:latin typeface="Calibri"/>
                <a:ea typeface="Calibri"/>
                <a:cs typeface="Calibri"/>
                <a:sym typeface="Calibri"/>
              </a:rPr>
              <a:t>results of these inform product development</a:t>
            </a:r>
            <a:endParaRPr sz="1800">
              <a:latin typeface="Calibri"/>
              <a:ea typeface="Calibri"/>
              <a:cs typeface="Calibri"/>
              <a:sym typeface="Calibri"/>
            </a:endParaRPr>
          </a:p>
          <a:p>
            <a:pPr indent="-342900" lvl="1" marL="914400" marR="0" rtl="0" algn="l">
              <a:lnSpc>
                <a:spcPct val="100000"/>
              </a:lnSpc>
              <a:spcBef>
                <a:spcPts val="0"/>
              </a:spcBef>
              <a:spcAft>
                <a:spcPts val="0"/>
              </a:spcAft>
              <a:buSzPts val="1800"/>
              <a:buFont typeface="Calibri"/>
              <a:buChar char="○"/>
            </a:pPr>
            <a:r>
              <a:rPr lang="en" sz="1800">
                <a:latin typeface="Calibri"/>
                <a:ea typeface="Calibri"/>
                <a:cs typeface="Calibri"/>
                <a:sym typeface="Calibri"/>
              </a:rPr>
              <a:t>and qualitative or subjective evaluation methods</a:t>
            </a:r>
            <a:endParaRPr sz="1800">
              <a:latin typeface="Calibri"/>
              <a:ea typeface="Calibri"/>
              <a:cs typeface="Calibri"/>
              <a:sym typeface="Calibri"/>
            </a:endParaRPr>
          </a:p>
          <a:p>
            <a:pPr indent="0" lvl="0" marL="0" marR="0" rtl="0" algn="l">
              <a:lnSpc>
                <a:spcPct val="100000"/>
              </a:lnSpc>
              <a:spcBef>
                <a:spcPts val="0"/>
              </a:spcBef>
              <a:spcAft>
                <a:spcPts val="0"/>
              </a:spcAft>
              <a:buNone/>
            </a:pPr>
            <a:r>
              <a:t/>
            </a:r>
            <a:endParaRPr sz="1800">
              <a:latin typeface="Calibri"/>
              <a:ea typeface="Calibri"/>
              <a:cs typeface="Calibri"/>
              <a:sym typeface="Calibri"/>
            </a:endParaRPr>
          </a:p>
          <a:p>
            <a:pPr indent="0" lvl="0" marL="0" marR="0" rtl="0" algn="l">
              <a:lnSpc>
                <a:spcPct val="100000"/>
              </a:lnSpc>
              <a:spcBef>
                <a:spcPts val="0"/>
              </a:spcBef>
              <a:spcAft>
                <a:spcPts val="0"/>
              </a:spcAft>
              <a:buNone/>
            </a:pPr>
            <a:r>
              <a:rPr lang="en" sz="1700">
                <a:latin typeface="Calibri"/>
                <a:ea typeface="Calibri"/>
                <a:cs typeface="Calibri"/>
                <a:sym typeface="Calibri"/>
              </a:rPr>
              <a:t>For example, </a:t>
            </a:r>
            <a:r>
              <a:rPr b="1" lang="en" sz="1700">
                <a:latin typeface="Calibri"/>
                <a:ea typeface="Calibri"/>
                <a:cs typeface="Calibri"/>
                <a:sym typeface="Calibri"/>
              </a:rPr>
              <a:t>feedback from testbed experiments has proven to be an effective strategy for model developers to build into the annual development cycle of next-generation CAM systems</a:t>
            </a:r>
            <a:r>
              <a:rPr lang="en" sz="1700">
                <a:latin typeface="Calibri"/>
                <a:ea typeface="Calibri"/>
                <a:cs typeface="Calibri"/>
                <a:sym typeface="Calibri"/>
              </a:rPr>
              <a:t>. Feedback was systematically collected, assessed and addressed…testbeds brought in diverse stakeholders (i.e., operations, research, and academia) from their respective communities to offer an honest and unbiased perspective on the performance of CAM systems in a </a:t>
            </a:r>
            <a:r>
              <a:rPr i="1" lang="en" sz="1700">
                <a:latin typeface="Calibri"/>
                <a:ea typeface="Calibri"/>
                <a:cs typeface="Calibri"/>
                <a:sym typeface="Calibri"/>
              </a:rPr>
              <a:t>real-time, real-world setting</a:t>
            </a:r>
            <a:r>
              <a:rPr lang="en" sz="1700">
                <a:latin typeface="Calibri"/>
                <a:ea typeface="Calibri"/>
                <a:cs typeface="Calibri"/>
                <a:sym typeface="Calibri"/>
              </a:rPr>
              <a:t> - From Carley et al, 2023</a:t>
            </a:r>
            <a:endParaRPr i="0" sz="1700" u="none" cap="none" strike="noStrike">
              <a:solidFill>
                <a:srgbClr val="000000"/>
              </a:solidFill>
              <a:latin typeface="Calibri"/>
              <a:ea typeface="Calibri"/>
              <a:cs typeface="Calibri"/>
              <a:sym typeface="Calibri"/>
            </a:endParaRPr>
          </a:p>
        </p:txBody>
      </p:sp>
      <p:pic>
        <p:nvPicPr>
          <p:cNvPr id="678" name="Google Shape;678;p77"/>
          <p:cNvPicPr preferRelativeResize="0"/>
          <p:nvPr/>
        </p:nvPicPr>
        <p:blipFill rotWithShape="1">
          <a:blip r:embed="rId3">
            <a:alphaModFix/>
          </a:blip>
          <a:srcRect b="11763" l="19258" r="18029" t="37815"/>
          <a:stretch/>
        </p:blipFill>
        <p:spPr>
          <a:xfrm>
            <a:off x="6316200" y="1614425"/>
            <a:ext cx="2571976" cy="15509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78"/>
          <p:cNvSpPr txBox="1"/>
          <p:nvPr>
            <p:ph type="title"/>
          </p:nvPr>
        </p:nvSpPr>
        <p:spPr>
          <a:xfrm>
            <a:off x="472650" y="257725"/>
            <a:ext cx="8563500" cy="59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006F9D"/>
                </a:solidFill>
                <a:latin typeface="Libre Franklin"/>
                <a:ea typeface="Libre Franklin"/>
                <a:cs typeface="Libre Franklin"/>
                <a:sym typeface="Libre Franklin"/>
              </a:rPr>
              <a:t>Engaging the Community: over 500 indiv/year</a:t>
            </a:r>
            <a:endParaRPr sz="2400">
              <a:solidFill>
                <a:srgbClr val="006F9D"/>
              </a:solidFill>
              <a:latin typeface="Libre Franklin"/>
              <a:ea typeface="Libre Franklin"/>
              <a:cs typeface="Libre Franklin"/>
              <a:sym typeface="Libre Franklin"/>
            </a:endParaRPr>
          </a:p>
          <a:p>
            <a:pPr indent="0" lvl="0" marL="0" rtl="0" algn="ctr">
              <a:spcBef>
                <a:spcPts val="0"/>
              </a:spcBef>
              <a:spcAft>
                <a:spcPts val="0"/>
              </a:spcAft>
              <a:buNone/>
            </a:pPr>
            <a:r>
              <a:rPr lang="en" sz="2400">
                <a:solidFill>
                  <a:srgbClr val="006F9D"/>
                </a:solidFill>
                <a:latin typeface="Libre Franklin"/>
                <a:ea typeface="Libre Franklin"/>
                <a:cs typeface="Libre Franklin"/>
                <a:sym typeface="Libre Franklin"/>
              </a:rPr>
              <a:t>experiments-trainings-workshops-other activities</a:t>
            </a:r>
            <a:endParaRPr sz="2400">
              <a:solidFill>
                <a:srgbClr val="006F9D"/>
              </a:solidFill>
              <a:latin typeface="Libre Franklin"/>
              <a:ea typeface="Libre Franklin"/>
              <a:cs typeface="Libre Franklin"/>
              <a:sym typeface="Libre Franklin"/>
            </a:endParaRPr>
          </a:p>
        </p:txBody>
      </p:sp>
      <p:sp>
        <p:nvSpPr>
          <p:cNvPr id="684" name="Google Shape;684;p78"/>
          <p:cNvSpPr txBox="1"/>
          <p:nvPr>
            <p:ph idx="1" type="body"/>
          </p:nvPr>
        </p:nvSpPr>
        <p:spPr>
          <a:xfrm>
            <a:off x="584650" y="901600"/>
            <a:ext cx="8322900" cy="3714900"/>
          </a:xfrm>
          <a:prstGeom prst="rect">
            <a:avLst/>
          </a:prstGeom>
        </p:spPr>
        <p:txBody>
          <a:bodyPr anchorCtr="0" anchor="t" bIns="91425" lIns="91425" spcFirstLastPara="1" rIns="91425" wrap="square" tIns="91425">
            <a:noAutofit/>
          </a:bodyPr>
          <a:lstStyle/>
          <a:p>
            <a:pPr indent="0" lvl="0" marL="0" rtl="0" algn="ctr">
              <a:spcBef>
                <a:spcPts val="560"/>
              </a:spcBef>
              <a:spcAft>
                <a:spcPts val="0"/>
              </a:spcAft>
              <a:buNone/>
            </a:pPr>
            <a:r>
              <a:rPr lang="en" sz="1600">
                <a:latin typeface="Libre Franklin"/>
                <a:ea typeface="Libre Franklin"/>
                <a:cs typeface="Libre Franklin"/>
                <a:sym typeface="Libre Franklin"/>
              </a:rPr>
              <a:t>~100 WFO, CWSU &amp; NCEP forecasters/year, Alaska Aviation Wx Unit (AAWU)</a:t>
            </a:r>
            <a:endParaRPr sz="1600">
              <a:latin typeface="Libre Franklin"/>
              <a:ea typeface="Libre Franklin"/>
              <a:cs typeface="Libre Franklin"/>
              <a:sym typeface="Libre Franklin"/>
            </a:endParaRPr>
          </a:p>
          <a:p>
            <a:pPr indent="0" lvl="0" marL="457200" rtl="0" algn="ctr">
              <a:spcBef>
                <a:spcPts val="560"/>
              </a:spcBef>
              <a:spcAft>
                <a:spcPts val="0"/>
              </a:spcAft>
              <a:buNone/>
            </a:pPr>
            <a:r>
              <a:rPr lang="en" sz="1600">
                <a:latin typeface="Libre Franklin"/>
                <a:ea typeface="Libre Franklin"/>
                <a:cs typeface="Libre Franklin"/>
                <a:sym typeface="Libre Franklin"/>
              </a:rPr>
              <a:t>Many universities including NCAR &amp; Coop Institutes</a:t>
            </a:r>
            <a:endParaRPr sz="1600">
              <a:latin typeface="Libre Franklin"/>
              <a:ea typeface="Libre Franklin"/>
              <a:cs typeface="Libre Franklin"/>
              <a:sym typeface="Libre Franklin"/>
            </a:endParaRPr>
          </a:p>
          <a:p>
            <a:pPr indent="0" lvl="0" marL="0" rtl="0" algn="ctr">
              <a:spcBef>
                <a:spcPts val="560"/>
              </a:spcBef>
              <a:spcAft>
                <a:spcPts val="0"/>
              </a:spcAft>
              <a:buNone/>
            </a:pPr>
            <a:r>
              <a:rPr lang="en" sz="1600">
                <a:latin typeface="Libre Franklin"/>
                <a:ea typeface="Libre Franklin"/>
                <a:cs typeface="Libre Franklin"/>
                <a:sym typeface="Libre Franklin"/>
              </a:rPr>
              <a:t>Broadcast meteorologists, Diverse emergency managers</a:t>
            </a:r>
            <a:endParaRPr sz="1600">
              <a:latin typeface="Libre Franklin"/>
              <a:ea typeface="Libre Franklin"/>
              <a:cs typeface="Libre Franklin"/>
              <a:sym typeface="Libre Franklin"/>
            </a:endParaRPr>
          </a:p>
          <a:p>
            <a:pPr indent="0" lvl="0" marL="0" rtl="0" algn="ctr">
              <a:spcBef>
                <a:spcPts val="560"/>
              </a:spcBef>
              <a:spcAft>
                <a:spcPts val="0"/>
              </a:spcAft>
              <a:buNone/>
            </a:pPr>
            <a:r>
              <a:rPr lang="en" sz="1600">
                <a:latin typeface="Libre Franklin"/>
                <a:ea typeface="Libre Franklin"/>
                <a:cs typeface="Libre Franklin"/>
                <a:sym typeface="Libre Franklin"/>
              </a:rPr>
              <a:t>Airlines (Flight Operations, Flight Safety, Dispatch, Meteorology), Pilots Union &amp; Air Traffic Management and Communications Groups </a:t>
            </a:r>
            <a:endParaRPr sz="1600">
              <a:latin typeface="Libre Franklin"/>
              <a:ea typeface="Libre Franklin"/>
              <a:cs typeface="Libre Franklin"/>
              <a:sym typeface="Libre Franklin"/>
            </a:endParaRPr>
          </a:p>
          <a:p>
            <a:pPr indent="0" lvl="0" marL="0" rtl="0" algn="ctr">
              <a:spcBef>
                <a:spcPts val="560"/>
              </a:spcBef>
              <a:spcAft>
                <a:spcPts val="0"/>
              </a:spcAft>
              <a:buNone/>
            </a:pPr>
            <a:r>
              <a:rPr lang="en" sz="1600">
                <a:latin typeface="Libre Franklin"/>
                <a:ea typeface="Libre Franklin"/>
                <a:cs typeface="Libre Franklin"/>
                <a:sym typeface="Libre Franklin"/>
              </a:rPr>
              <a:t>NASA, USAir Force, USNavy, FAA, USForest Service &amp; Nat’l Interagency Fire Ctr </a:t>
            </a:r>
            <a:endParaRPr sz="1600">
              <a:latin typeface="Libre Franklin"/>
              <a:ea typeface="Libre Franklin"/>
              <a:cs typeface="Libre Franklin"/>
              <a:sym typeface="Libre Franklin"/>
            </a:endParaRPr>
          </a:p>
          <a:p>
            <a:pPr indent="0" lvl="0" marL="0" rtl="0" algn="ctr">
              <a:spcBef>
                <a:spcPts val="560"/>
              </a:spcBef>
              <a:spcAft>
                <a:spcPts val="0"/>
              </a:spcAft>
              <a:buNone/>
            </a:pPr>
            <a:r>
              <a:rPr lang="en" sz="1600">
                <a:latin typeface="Libre Franklin"/>
                <a:ea typeface="Libre Franklin"/>
                <a:cs typeface="Libre Franklin"/>
                <a:sym typeface="Libre Franklin"/>
              </a:rPr>
              <a:t>MITRE &amp; other private sector incl space wx providers; </a:t>
            </a:r>
            <a:endParaRPr sz="1600">
              <a:latin typeface="Libre Franklin"/>
              <a:ea typeface="Libre Franklin"/>
              <a:cs typeface="Libre Franklin"/>
              <a:sym typeface="Libre Franklin"/>
            </a:endParaRPr>
          </a:p>
          <a:p>
            <a:pPr indent="0" lvl="0" marL="0" rtl="0" algn="ctr">
              <a:spcBef>
                <a:spcPts val="560"/>
              </a:spcBef>
              <a:spcAft>
                <a:spcPts val="0"/>
              </a:spcAft>
              <a:buNone/>
            </a:pPr>
            <a:r>
              <a:rPr lang="en" sz="1600">
                <a:latin typeface="Libre Franklin"/>
                <a:ea typeface="Libre Franklin"/>
                <a:cs typeface="Libre Franklin"/>
                <a:sym typeface="Libre Franklin"/>
              </a:rPr>
              <a:t> International: UK Met Office, Australian Met Bureau; Space Weather Operations and Scientists from Canada, and the UK</a:t>
            </a:r>
            <a:endParaRPr sz="1600">
              <a:latin typeface="Libre Franklin"/>
              <a:ea typeface="Libre Franklin"/>
              <a:cs typeface="Libre Franklin"/>
              <a:sym typeface="Libre Franklin"/>
            </a:endParaRPr>
          </a:p>
          <a:p>
            <a:pPr indent="0" lvl="0" marL="457200" rtl="0" algn="ctr">
              <a:spcBef>
                <a:spcPts val="560"/>
              </a:spcBef>
              <a:spcAft>
                <a:spcPts val="0"/>
              </a:spcAft>
              <a:buNone/>
            </a:pPr>
            <a:r>
              <a:rPr lang="en" sz="1600">
                <a:latin typeface="Libre Franklin"/>
                <a:ea typeface="Libre Franklin"/>
                <a:cs typeface="Libre Franklin"/>
                <a:sym typeface="Libre Franklin"/>
              </a:rPr>
              <a:t> North American Ice Services (US National Ice Center, Canadian Ice Services, and Alaska Sea Ice Program), Alaska Ocean Observing System, Alaska communities &amp; indigenous groups, Alaska Marine Exchange and Skipper's Science (NGO)</a:t>
            </a:r>
            <a:endParaRPr sz="1600">
              <a:latin typeface="Libre Franklin"/>
              <a:ea typeface="Libre Franklin"/>
              <a:cs typeface="Libre Franklin"/>
              <a:sym typeface="Libre Frankli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79"/>
          <p:cNvSpPr txBox="1"/>
          <p:nvPr>
            <p:ph type="title"/>
          </p:nvPr>
        </p:nvSpPr>
        <p:spPr>
          <a:xfrm>
            <a:off x="509400" y="114275"/>
            <a:ext cx="8430000" cy="974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0070C0"/>
                </a:solidFill>
                <a:latin typeface="Libre Franklin"/>
                <a:ea typeface="Libre Franklin"/>
                <a:cs typeface="Libre Franklin"/>
                <a:sym typeface="Libre Franklin"/>
              </a:rPr>
              <a:t>Testbed &amp; Proving Ground Challenges</a:t>
            </a:r>
            <a:endParaRPr sz="3400">
              <a:solidFill>
                <a:srgbClr val="0070C0"/>
              </a:solidFill>
              <a:latin typeface="Libre Franklin"/>
              <a:ea typeface="Libre Franklin"/>
              <a:cs typeface="Libre Franklin"/>
              <a:sym typeface="Libre Franklin"/>
            </a:endParaRPr>
          </a:p>
        </p:txBody>
      </p:sp>
      <p:sp>
        <p:nvSpPr>
          <p:cNvPr id="691" name="Google Shape;691;p79"/>
          <p:cNvSpPr txBox="1"/>
          <p:nvPr>
            <p:ph idx="1" type="body"/>
          </p:nvPr>
        </p:nvSpPr>
        <p:spPr>
          <a:xfrm>
            <a:off x="639825" y="1126275"/>
            <a:ext cx="8357400" cy="3319500"/>
          </a:xfrm>
          <a:prstGeom prst="rect">
            <a:avLst/>
          </a:prstGeom>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Collective Data Storage</a:t>
            </a:r>
            <a:endParaRPr sz="1800"/>
          </a:p>
          <a:p>
            <a:pPr indent="-342900" lvl="0" marL="457200" rtl="0" algn="l">
              <a:spcBef>
                <a:spcPts val="1000"/>
              </a:spcBef>
              <a:spcAft>
                <a:spcPts val="0"/>
              </a:spcAft>
              <a:buSzPts val="1800"/>
              <a:buChar char="•"/>
            </a:pPr>
            <a:r>
              <a:rPr lang="en" sz="1800"/>
              <a:t>Collective Visualization</a:t>
            </a:r>
            <a:endParaRPr sz="1800"/>
          </a:p>
          <a:p>
            <a:pPr indent="-342900" lvl="0" marL="457200" rtl="0" algn="l">
              <a:spcBef>
                <a:spcPts val="1000"/>
              </a:spcBef>
              <a:spcAft>
                <a:spcPts val="0"/>
              </a:spcAft>
              <a:buSzPts val="1800"/>
              <a:buChar char="•"/>
            </a:pPr>
            <a:r>
              <a:rPr lang="en" sz="1800"/>
              <a:t>Scheduling Fatigue of Meteorologist, Hydrologists, Research Scientists, Partner, etc.</a:t>
            </a:r>
            <a:endParaRPr sz="1800"/>
          </a:p>
          <a:p>
            <a:pPr indent="-342900" lvl="0" marL="457200" rtl="0" algn="l">
              <a:spcBef>
                <a:spcPts val="1000"/>
              </a:spcBef>
              <a:spcAft>
                <a:spcPts val="0"/>
              </a:spcAft>
              <a:buSzPts val="1800"/>
              <a:buChar char="•"/>
            </a:pPr>
            <a:r>
              <a:rPr lang="en" sz="1800"/>
              <a:t>How to emulate a quasi-operational workflow from National to Local</a:t>
            </a:r>
            <a:endParaRPr sz="1800"/>
          </a:p>
          <a:p>
            <a:pPr indent="-342900" lvl="0" marL="457200" rtl="0" algn="l">
              <a:spcBef>
                <a:spcPts val="1000"/>
              </a:spcBef>
              <a:spcAft>
                <a:spcPts val="0"/>
              </a:spcAft>
              <a:buSzPts val="1800"/>
              <a:buChar char="•"/>
            </a:pPr>
            <a:r>
              <a:rPr lang="en" sz="1800"/>
              <a:t>How to get tied into other efforts in order to provide the real world evaluation as TBPGs tie all of it together</a:t>
            </a:r>
            <a:endParaRPr sz="1800"/>
          </a:p>
          <a:p>
            <a:pPr indent="-342900" lvl="0" marL="457200" rtl="0" algn="l">
              <a:spcBef>
                <a:spcPts val="1000"/>
              </a:spcBef>
              <a:spcAft>
                <a:spcPts val="1000"/>
              </a:spcAft>
              <a:buSzPts val="1800"/>
              <a:buChar char="•"/>
            </a:pPr>
            <a:r>
              <a:rPr lang="en" sz="1800"/>
              <a:t>How do we integrate the fast pace of AI/ML development into the Testbed and Proving Ground framework</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62"/>
          <p:cNvPicPr preferRelativeResize="0"/>
          <p:nvPr/>
        </p:nvPicPr>
        <p:blipFill rotWithShape="1">
          <a:blip r:embed="rId3">
            <a:alphaModFix/>
          </a:blip>
          <a:srcRect b="11314" l="12116" r="7056" t="8608"/>
          <a:stretch/>
        </p:blipFill>
        <p:spPr>
          <a:xfrm>
            <a:off x="893489" y="2095300"/>
            <a:ext cx="2478501" cy="2465050"/>
          </a:xfrm>
          <a:prstGeom prst="rect">
            <a:avLst/>
          </a:prstGeom>
          <a:noFill/>
          <a:ln>
            <a:noFill/>
          </a:ln>
        </p:spPr>
      </p:pic>
      <p:sp>
        <p:nvSpPr>
          <p:cNvPr id="500" name="Google Shape;500;p62"/>
          <p:cNvSpPr txBox="1"/>
          <p:nvPr/>
        </p:nvSpPr>
        <p:spPr>
          <a:xfrm>
            <a:off x="-384037" y="1018075"/>
            <a:ext cx="4649700" cy="741600"/>
          </a:xfrm>
          <a:prstGeom prst="rect">
            <a:avLst/>
          </a:prstGeom>
          <a:noFill/>
          <a:ln>
            <a:noFill/>
          </a:ln>
        </p:spPr>
        <p:txBody>
          <a:bodyPr anchorCtr="0" anchor="t" bIns="45700" lIns="91425" spcFirstLastPara="1" rIns="91425" wrap="square" tIns="45700">
            <a:noAutofit/>
          </a:bodyPr>
          <a:lstStyle/>
          <a:p>
            <a:pPr indent="0" lvl="0" marL="342900" rtl="0" algn="ctr">
              <a:lnSpc>
                <a:spcPct val="70000"/>
              </a:lnSpc>
              <a:spcBef>
                <a:spcPts val="400"/>
              </a:spcBef>
              <a:spcAft>
                <a:spcPts val="0"/>
              </a:spcAft>
              <a:buNone/>
            </a:pPr>
            <a:r>
              <a:rPr b="1" i="1" lang="en" sz="2500" u="sng">
                <a:solidFill>
                  <a:srgbClr val="0A4595"/>
                </a:solidFill>
                <a:latin typeface="Calibri"/>
                <a:ea typeface="Calibri"/>
                <a:cs typeface="Calibri"/>
                <a:sym typeface="Calibri"/>
              </a:rPr>
              <a:t>NWS/STI 10-year Vision</a:t>
            </a:r>
            <a:endParaRPr b="1" i="1" sz="2500" u="sng">
              <a:solidFill>
                <a:srgbClr val="0A4595"/>
              </a:solidFill>
              <a:latin typeface="Calibri"/>
              <a:ea typeface="Calibri"/>
              <a:cs typeface="Calibri"/>
              <a:sym typeface="Calibri"/>
            </a:endParaRPr>
          </a:p>
          <a:p>
            <a:pPr indent="0" lvl="0" marL="342900" rtl="0" algn="ctr">
              <a:lnSpc>
                <a:spcPct val="70000"/>
              </a:lnSpc>
              <a:spcBef>
                <a:spcPts val="400"/>
              </a:spcBef>
              <a:spcAft>
                <a:spcPts val="0"/>
              </a:spcAft>
              <a:buNone/>
            </a:pPr>
            <a:r>
              <a:rPr b="1" i="1" lang="en" sz="2500">
                <a:solidFill>
                  <a:srgbClr val="0A4595"/>
                </a:solidFill>
                <a:latin typeface="Calibri"/>
                <a:ea typeface="Calibri"/>
                <a:cs typeface="Calibri"/>
                <a:sym typeface="Calibri"/>
              </a:rPr>
              <a:t>“</a:t>
            </a:r>
            <a:r>
              <a:rPr b="1" i="1" lang="en" sz="1700">
                <a:solidFill>
                  <a:srgbClr val="0A4595"/>
                </a:solidFill>
                <a:latin typeface="Calibri"/>
                <a:ea typeface="Calibri"/>
                <a:cs typeface="Calibri"/>
                <a:sym typeface="Calibri"/>
              </a:rPr>
              <a:t>Transform the NWS Mission through the Innovative Application of Science and Technology”</a:t>
            </a:r>
            <a:endParaRPr b="1" i="1" sz="1700">
              <a:solidFill>
                <a:srgbClr val="0A4595"/>
              </a:solidFill>
              <a:latin typeface="Calibri"/>
              <a:ea typeface="Calibri"/>
              <a:cs typeface="Calibri"/>
              <a:sym typeface="Calibri"/>
            </a:endParaRPr>
          </a:p>
          <a:p>
            <a:pPr indent="0" lvl="0" marL="342900" rtl="0" algn="ctr">
              <a:lnSpc>
                <a:spcPct val="70000"/>
              </a:lnSpc>
              <a:spcBef>
                <a:spcPts val="400"/>
              </a:spcBef>
              <a:spcAft>
                <a:spcPts val="0"/>
              </a:spcAft>
              <a:buNone/>
            </a:pPr>
            <a:r>
              <a:rPr b="1" lang="en" sz="2900">
                <a:solidFill>
                  <a:srgbClr val="0A4595"/>
                </a:solidFill>
                <a:latin typeface="Calibri"/>
                <a:ea typeface="Calibri"/>
                <a:cs typeface="Calibri"/>
                <a:sym typeface="Calibri"/>
              </a:rPr>
              <a:t>  </a:t>
            </a:r>
            <a:endParaRPr b="1" sz="2900">
              <a:solidFill>
                <a:srgbClr val="0A4595"/>
              </a:solidFill>
              <a:latin typeface="Calibri"/>
              <a:ea typeface="Calibri"/>
              <a:cs typeface="Calibri"/>
              <a:sym typeface="Calibri"/>
            </a:endParaRPr>
          </a:p>
          <a:p>
            <a:pPr indent="0" lvl="0" marL="342900" rtl="0" algn="l">
              <a:lnSpc>
                <a:spcPct val="70000"/>
              </a:lnSpc>
              <a:spcBef>
                <a:spcPts val="400"/>
              </a:spcBef>
              <a:spcAft>
                <a:spcPts val="0"/>
              </a:spcAft>
              <a:buNone/>
            </a:pPr>
            <a:r>
              <a:t/>
            </a:r>
            <a:endParaRPr b="1" sz="2000">
              <a:solidFill>
                <a:srgbClr val="0A4595"/>
              </a:solidFill>
              <a:latin typeface="Calibri"/>
              <a:ea typeface="Calibri"/>
              <a:cs typeface="Calibri"/>
              <a:sym typeface="Calibri"/>
            </a:endParaRPr>
          </a:p>
        </p:txBody>
      </p:sp>
      <p:pic>
        <p:nvPicPr>
          <p:cNvPr id="501" name="Google Shape;501;p62"/>
          <p:cNvPicPr preferRelativeResize="0"/>
          <p:nvPr/>
        </p:nvPicPr>
        <p:blipFill rotWithShape="1">
          <a:blip r:embed="rId4">
            <a:alphaModFix/>
          </a:blip>
          <a:srcRect b="47555" l="46877" r="36087" t="16044"/>
          <a:stretch/>
        </p:blipFill>
        <p:spPr>
          <a:xfrm>
            <a:off x="7442637" y="3078001"/>
            <a:ext cx="1252326" cy="964082"/>
          </a:xfrm>
          <a:prstGeom prst="rect">
            <a:avLst/>
          </a:prstGeom>
          <a:noFill/>
          <a:ln>
            <a:noFill/>
          </a:ln>
        </p:spPr>
      </p:pic>
      <p:pic>
        <p:nvPicPr>
          <p:cNvPr id="502" name="Google Shape;502;p62"/>
          <p:cNvPicPr preferRelativeResize="0"/>
          <p:nvPr/>
        </p:nvPicPr>
        <p:blipFill rotWithShape="1">
          <a:blip r:embed="rId4">
            <a:alphaModFix/>
          </a:blip>
          <a:srcRect b="47555" l="63953" r="19012" t="16044"/>
          <a:stretch/>
        </p:blipFill>
        <p:spPr>
          <a:xfrm>
            <a:off x="7442637" y="616083"/>
            <a:ext cx="1252326" cy="964075"/>
          </a:xfrm>
          <a:prstGeom prst="rect">
            <a:avLst/>
          </a:prstGeom>
          <a:noFill/>
          <a:ln>
            <a:noFill/>
          </a:ln>
        </p:spPr>
      </p:pic>
      <p:pic>
        <p:nvPicPr>
          <p:cNvPr id="503" name="Google Shape;503;p62"/>
          <p:cNvPicPr preferRelativeResize="0"/>
          <p:nvPr/>
        </p:nvPicPr>
        <p:blipFill rotWithShape="1">
          <a:blip r:embed="rId4">
            <a:alphaModFix/>
          </a:blip>
          <a:srcRect b="47555" l="30182" r="52782" t="16044"/>
          <a:stretch/>
        </p:blipFill>
        <p:spPr>
          <a:xfrm>
            <a:off x="7472186" y="1410683"/>
            <a:ext cx="1252326" cy="964075"/>
          </a:xfrm>
          <a:prstGeom prst="rect">
            <a:avLst/>
          </a:prstGeom>
          <a:noFill/>
          <a:ln>
            <a:noFill/>
          </a:ln>
        </p:spPr>
      </p:pic>
      <p:sp>
        <p:nvSpPr>
          <p:cNvPr id="504" name="Google Shape;504;p62"/>
          <p:cNvSpPr txBox="1"/>
          <p:nvPr/>
        </p:nvSpPr>
        <p:spPr>
          <a:xfrm>
            <a:off x="4985762" y="635379"/>
            <a:ext cx="2531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2000" u="sng">
                <a:solidFill>
                  <a:srgbClr val="0A4595"/>
                </a:solidFill>
                <a:latin typeface="Calibri"/>
                <a:ea typeface="Calibri"/>
                <a:cs typeface="Calibri"/>
                <a:sym typeface="Calibri"/>
              </a:rPr>
              <a:t>STI Modeling Division</a:t>
            </a:r>
            <a:endParaRPr b="1" i="1" sz="2000" u="sng">
              <a:solidFill>
                <a:srgbClr val="0A4595"/>
              </a:solidFill>
              <a:latin typeface="Calibri"/>
              <a:ea typeface="Calibri"/>
              <a:cs typeface="Calibri"/>
              <a:sym typeface="Calibri"/>
            </a:endParaRPr>
          </a:p>
        </p:txBody>
      </p:sp>
      <p:pic>
        <p:nvPicPr>
          <p:cNvPr id="505" name="Google Shape;505;p62"/>
          <p:cNvPicPr preferRelativeResize="0"/>
          <p:nvPr/>
        </p:nvPicPr>
        <p:blipFill rotWithShape="1">
          <a:blip r:embed="rId4">
            <a:alphaModFix/>
          </a:blip>
          <a:srcRect b="47555" l="13502" r="70266" t="16044"/>
          <a:stretch/>
        </p:blipFill>
        <p:spPr>
          <a:xfrm>
            <a:off x="7501736" y="2250783"/>
            <a:ext cx="1193226" cy="964075"/>
          </a:xfrm>
          <a:prstGeom prst="rect">
            <a:avLst/>
          </a:prstGeom>
          <a:noFill/>
          <a:ln>
            <a:noFill/>
          </a:ln>
        </p:spPr>
      </p:pic>
      <p:sp>
        <p:nvSpPr>
          <p:cNvPr id="506" name="Google Shape;506;p62"/>
          <p:cNvSpPr txBox="1"/>
          <p:nvPr/>
        </p:nvSpPr>
        <p:spPr>
          <a:xfrm>
            <a:off x="4581037" y="1067004"/>
            <a:ext cx="2956500" cy="613200"/>
          </a:xfrm>
          <a:prstGeom prst="rect">
            <a:avLst/>
          </a:prstGeom>
          <a:noFill/>
          <a:ln>
            <a:noFill/>
          </a:ln>
        </p:spPr>
        <p:txBody>
          <a:bodyPr anchorCtr="0" anchor="t" bIns="45700" lIns="91425" spcFirstLastPara="1" rIns="91425" wrap="square" tIns="45700">
            <a:noAutofit/>
          </a:bodyPr>
          <a:lstStyle/>
          <a:p>
            <a:pPr indent="0" lvl="0" marL="342900" rtl="0" algn="l">
              <a:lnSpc>
                <a:spcPct val="70000"/>
              </a:lnSpc>
              <a:spcBef>
                <a:spcPts val="400"/>
              </a:spcBef>
              <a:spcAft>
                <a:spcPts val="0"/>
              </a:spcAft>
              <a:buNone/>
            </a:pPr>
            <a:r>
              <a:rPr b="1" i="1" lang="en" sz="1200">
                <a:solidFill>
                  <a:srgbClr val="0A4595"/>
                </a:solidFill>
                <a:latin typeface="Calibri"/>
                <a:ea typeface="Calibri"/>
                <a:cs typeface="Calibri"/>
                <a:sym typeface="Calibri"/>
              </a:rPr>
              <a:t>“Advance NWS integrated operational environmental modeling through open science to support accurate, reliable, and actionable analysis and forecast information”</a:t>
            </a:r>
            <a:endParaRPr b="1" i="1" sz="1200">
              <a:solidFill>
                <a:srgbClr val="0A4595"/>
              </a:solidFill>
              <a:latin typeface="Calibri"/>
              <a:ea typeface="Calibri"/>
              <a:cs typeface="Calibri"/>
              <a:sym typeface="Calibri"/>
            </a:endParaRPr>
          </a:p>
          <a:p>
            <a:pPr indent="0" lvl="0" marL="342900" rtl="0" algn="ctr">
              <a:lnSpc>
                <a:spcPct val="70000"/>
              </a:lnSpc>
              <a:spcBef>
                <a:spcPts val="400"/>
              </a:spcBef>
              <a:spcAft>
                <a:spcPts val="0"/>
              </a:spcAft>
              <a:buNone/>
            </a:pPr>
            <a:r>
              <a:rPr b="1" lang="en" sz="2900">
                <a:solidFill>
                  <a:srgbClr val="0A4595"/>
                </a:solidFill>
                <a:latin typeface="Calibri"/>
                <a:ea typeface="Calibri"/>
                <a:cs typeface="Calibri"/>
                <a:sym typeface="Calibri"/>
              </a:rPr>
              <a:t>  </a:t>
            </a:r>
            <a:endParaRPr b="1" sz="2900">
              <a:solidFill>
                <a:srgbClr val="0A4595"/>
              </a:solidFill>
              <a:latin typeface="Calibri"/>
              <a:ea typeface="Calibri"/>
              <a:cs typeface="Calibri"/>
              <a:sym typeface="Calibri"/>
            </a:endParaRPr>
          </a:p>
          <a:p>
            <a:pPr indent="0" lvl="0" marL="342900" rtl="0" algn="l">
              <a:lnSpc>
                <a:spcPct val="70000"/>
              </a:lnSpc>
              <a:spcBef>
                <a:spcPts val="400"/>
              </a:spcBef>
              <a:spcAft>
                <a:spcPts val="0"/>
              </a:spcAft>
              <a:buNone/>
            </a:pPr>
            <a:r>
              <a:t/>
            </a:r>
            <a:endParaRPr b="1" sz="2000">
              <a:solidFill>
                <a:srgbClr val="0A4595"/>
              </a:solidFill>
              <a:latin typeface="Calibri"/>
              <a:ea typeface="Calibri"/>
              <a:cs typeface="Calibri"/>
              <a:sym typeface="Calibri"/>
            </a:endParaRPr>
          </a:p>
        </p:txBody>
      </p:sp>
      <p:sp>
        <p:nvSpPr>
          <p:cNvPr id="507" name="Google Shape;507;p62"/>
          <p:cNvSpPr txBox="1"/>
          <p:nvPr/>
        </p:nvSpPr>
        <p:spPr>
          <a:xfrm>
            <a:off x="4532085" y="4117925"/>
            <a:ext cx="3409200" cy="3291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400"/>
              </a:spcBef>
              <a:spcAft>
                <a:spcPts val="0"/>
              </a:spcAft>
              <a:buNone/>
            </a:pPr>
            <a:r>
              <a:rPr b="1" lang="en" sz="1600">
                <a:solidFill>
                  <a:srgbClr val="0A4595"/>
                </a:solidFill>
                <a:latin typeface="Calibri"/>
                <a:ea typeface="Calibri"/>
                <a:cs typeface="Calibri"/>
                <a:sym typeface="Calibri"/>
              </a:rPr>
              <a:t>NWS Modeling Programs and Project</a:t>
            </a:r>
            <a:endParaRPr b="1" sz="1600">
              <a:solidFill>
                <a:srgbClr val="0A4595"/>
              </a:solidFill>
              <a:latin typeface="Calibri"/>
              <a:ea typeface="Calibri"/>
              <a:cs typeface="Calibri"/>
              <a:sym typeface="Calibri"/>
            </a:endParaRPr>
          </a:p>
          <a:p>
            <a:pPr indent="0" lvl="0" marL="342900" rtl="0" algn="ctr">
              <a:lnSpc>
                <a:spcPct val="70000"/>
              </a:lnSpc>
              <a:spcBef>
                <a:spcPts val="400"/>
              </a:spcBef>
              <a:spcAft>
                <a:spcPts val="0"/>
              </a:spcAft>
              <a:buNone/>
            </a:pPr>
            <a:r>
              <a:rPr b="1" lang="en" sz="2900">
                <a:solidFill>
                  <a:srgbClr val="0A4595"/>
                </a:solidFill>
                <a:latin typeface="Calibri"/>
                <a:ea typeface="Calibri"/>
                <a:cs typeface="Calibri"/>
                <a:sym typeface="Calibri"/>
              </a:rPr>
              <a:t>  </a:t>
            </a:r>
            <a:endParaRPr b="1" sz="2900">
              <a:solidFill>
                <a:srgbClr val="0A4595"/>
              </a:solidFill>
              <a:latin typeface="Calibri"/>
              <a:ea typeface="Calibri"/>
              <a:cs typeface="Calibri"/>
              <a:sym typeface="Calibri"/>
            </a:endParaRPr>
          </a:p>
          <a:p>
            <a:pPr indent="0" lvl="0" marL="342900" rtl="0" algn="l">
              <a:lnSpc>
                <a:spcPct val="70000"/>
              </a:lnSpc>
              <a:spcBef>
                <a:spcPts val="400"/>
              </a:spcBef>
              <a:spcAft>
                <a:spcPts val="0"/>
              </a:spcAft>
              <a:buNone/>
            </a:pPr>
            <a:r>
              <a:t/>
            </a:r>
            <a:endParaRPr b="1" sz="2000">
              <a:solidFill>
                <a:srgbClr val="0A4595"/>
              </a:solidFill>
              <a:latin typeface="Calibri"/>
              <a:ea typeface="Calibri"/>
              <a:cs typeface="Calibri"/>
              <a:sym typeface="Calibri"/>
            </a:endParaRPr>
          </a:p>
        </p:txBody>
      </p:sp>
      <p:sp>
        <p:nvSpPr>
          <p:cNvPr id="508" name="Google Shape;508;p62"/>
          <p:cNvSpPr txBox="1"/>
          <p:nvPr/>
        </p:nvSpPr>
        <p:spPr>
          <a:xfrm>
            <a:off x="572250" y="74950"/>
            <a:ext cx="7459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003087"/>
                </a:solidFill>
                <a:latin typeface="Roboto Condensed"/>
                <a:ea typeface="Roboto Condensed"/>
                <a:cs typeface="Roboto Condensed"/>
                <a:sym typeface="Roboto Condensed"/>
              </a:rPr>
              <a:t>NWS OFFICE OF SCIENCE AND TECHNOLOGY INTEGRATION</a:t>
            </a:r>
            <a:endParaRPr b="1" sz="2300">
              <a:solidFill>
                <a:srgbClr val="003087"/>
              </a:solidFill>
              <a:latin typeface="Roboto Condensed"/>
              <a:ea typeface="Roboto Condensed"/>
              <a:cs typeface="Roboto Condensed"/>
              <a:sym typeface="Roboto Condensed"/>
            </a:endParaRPr>
          </a:p>
        </p:txBody>
      </p:sp>
      <p:pic>
        <p:nvPicPr>
          <p:cNvPr id="509" name="Google Shape;509;p62"/>
          <p:cNvPicPr preferRelativeResize="0"/>
          <p:nvPr/>
        </p:nvPicPr>
        <p:blipFill rotWithShape="1">
          <a:blip r:embed="rId5">
            <a:alphaModFix/>
          </a:blip>
          <a:srcRect b="0" l="35690" r="34799" t="0"/>
          <a:stretch/>
        </p:blipFill>
        <p:spPr>
          <a:xfrm>
            <a:off x="4560080" y="2374762"/>
            <a:ext cx="1877649" cy="1162050"/>
          </a:xfrm>
          <a:prstGeom prst="rect">
            <a:avLst/>
          </a:prstGeom>
          <a:noFill/>
          <a:ln>
            <a:noFill/>
          </a:ln>
        </p:spPr>
      </p:pic>
      <p:pic>
        <p:nvPicPr>
          <p:cNvPr id="510" name="Google Shape;510;p62"/>
          <p:cNvPicPr preferRelativeResize="0"/>
          <p:nvPr/>
        </p:nvPicPr>
        <p:blipFill rotWithShape="1">
          <a:blip r:embed="rId5">
            <a:alphaModFix/>
          </a:blip>
          <a:srcRect b="0" l="70490" r="0" t="0"/>
          <a:stretch/>
        </p:blipFill>
        <p:spPr>
          <a:xfrm>
            <a:off x="5711128" y="3153850"/>
            <a:ext cx="1557761" cy="964075"/>
          </a:xfrm>
          <a:prstGeom prst="rect">
            <a:avLst/>
          </a:prstGeom>
          <a:noFill/>
          <a:ln>
            <a:noFill/>
          </a:ln>
        </p:spPr>
      </p:pic>
      <p:pic>
        <p:nvPicPr>
          <p:cNvPr id="511" name="Google Shape;511;p62"/>
          <p:cNvPicPr preferRelativeResize="0"/>
          <p:nvPr/>
        </p:nvPicPr>
        <p:blipFill rotWithShape="1">
          <a:blip r:embed="rId5">
            <a:alphaModFix/>
          </a:blip>
          <a:srcRect b="0" l="0" r="70490" t="0"/>
          <a:stretch/>
        </p:blipFill>
        <p:spPr>
          <a:xfrm>
            <a:off x="5574126" y="1759674"/>
            <a:ext cx="1694761" cy="104886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80"/>
          <p:cNvPicPr preferRelativeResize="0"/>
          <p:nvPr/>
        </p:nvPicPr>
        <p:blipFill>
          <a:blip r:embed="rId3">
            <a:alphaModFix/>
          </a:blip>
          <a:stretch>
            <a:fillRect/>
          </a:stretch>
        </p:blipFill>
        <p:spPr>
          <a:xfrm>
            <a:off x="7117850" y="2902549"/>
            <a:ext cx="2050200" cy="1577675"/>
          </a:xfrm>
          <a:prstGeom prst="rect">
            <a:avLst/>
          </a:prstGeom>
          <a:noFill/>
          <a:ln>
            <a:noFill/>
          </a:ln>
        </p:spPr>
      </p:pic>
      <p:sp>
        <p:nvSpPr>
          <p:cNvPr id="698" name="Google Shape;698;p80"/>
          <p:cNvSpPr txBox="1"/>
          <p:nvPr>
            <p:ph type="title"/>
          </p:nvPr>
        </p:nvSpPr>
        <p:spPr>
          <a:xfrm>
            <a:off x="6895250" y="30293"/>
            <a:ext cx="2173800" cy="838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4000">
                <a:solidFill>
                  <a:srgbClr val="0072A2"/>
                </a:solidFill>
                <a:latin typeface="Calibri"/>
                <a:ea typeface="Calibri"/>
                <a:cs typeface="Calibri"/>
                <a:sym typeface="Calibri"/>
              </a:rPr>
              <a:t>In closing</a:t>
            </a:r>
            <a:endParaRPr sz="3700">
              <a:solidFill>
                <a:srgbClr val="0072A2"/>
              </a:solidFill>
              <a:latin typeface="Calibri"/>
              <a:ea typeface="Calibri"/>
              <a:cs typeface="Calibri"/>
              <a:sym typeface="Calibri"/>
            </a:endParaRPr>
          </a:p>
        </p:txBody>
      </p:sp>
      <p:sp>
        <p:nvSpPr>
          <p:cNvPr id="699" name="Google Shape;699;p80"/>
          <p:cNvSpPr txBox="1"/>
          <p:nvPr>
            <p:ph idx="1" type="body"/>
          </p:nvPr>
        </p:nvSpPr>
        <p:spPr>
          <a:xfrm>
            <a:off x="276000" y="0"/>
            <a:ext cx="7462200" cy="50136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Font typeface="Calibri"/>
              <a:buChar char="•"/>
            </a:pPr>
            <a:r>
              <a:rPr lang="en" sz="1700">
                <a:latin typeface="Calibri"/>
                <a:ea typeface="Calibri"/>
                <a:cs typeface="Calibri"/>
                <a:sym typeface="Calibri"/>
              </a:rPr>
              <a:t>Most TBPGs </a:t>
            </a:r>
            <a:r>
              <a:rPr b="1" lang="en" sz="1700">
                <a:latin typeface="Calibri"/>
                <a:ea typeface="Calibri"/>
                <a:cs typeface="Calibri"/>
                <a:sym typeface="Calibri"/>
              </a:rPr>
              <a:t>already have activities supporting UFS</a:t>
            </a:r>
            <a:r>
              <a:rPr lang="en" sz="1700">
                <a:latin typeface="Calibri"/>
                <a:ea typeface="Calibri"/>
                <a:cs typeface="Calibri"/>
                <a:sym typeface="Calibri"/>
              </a:rPr>
              <a:t> development or UFS-based products &amp; are willing partners, examples</a:t>
            </a:r>
            <a:endParaRPr sz="1700">
              <a:latin typeface="Calibri"/>
              <a:ea typeface="Calibri"/>
              <a:cs typeface="Calibri"/>
              <a:sym typeface="Calibri"/>
            </a:endParaRPr>
          </a:p>
          <a:p>
            <a:pPr indent="-336550" lvl="1" marL="914400" rtl="0" algn="l">
              <a:spcBef>
                <a:spcPts val="0"/>
              </a:spcBef>
              <a:spcAft>
                <a:spcPts val="0"/>
              </a:spcAft>
              <a:buSzPts val="1700"/>
              <a:buFont typeface="Calibri"/>
              <a:buChar char="○"/>
            </a:pPr>
            <a:r>
              <a:rPr lang="en" sz="1700">
                <a:latin typeface="Calibri"/>
                <a:ea typeface="Calibri"/>
                <a:cs typeface="Calibri"/>
                <a:sym typeface="Calibri"/>
              </a:rPr>
              <a:t>REFS*, GEFS, HAFS, and WoFS Evals (Obj/Subj)</a:t>
            </a:r>
            <a:endParaRPr sz="1700">
              <a:latin typeface="Calibri"/>
              <a:ea typeface="Calibri"/>
              <a:cs typeface="Calibri"/>
              <a:sym typeface="Calibri"/>
            </a:endParaRPr>
          </a:p>
          <a:p>
            <a:pPr indent="-336550" lvl="1" marL="914400" rtl="0" algn="l">
              <a:spcBef>
                <a:spcPts val="0"/>
              </a:spcBef>
              <a:spcAft>
                <a:spcPts val="0"/>
              </a:spcAft>
              <a:buSzPts val="1700"/>
              <a:buFont typeface="Calibri"/>
              <a:buChar char="○"/>
            </a:pPr>
            <a:r>
              <a:rPr lang="en" sz="1600">
                <a:latin typeface="Calibri"/>
                <a:ea typeface="Calibri"/>
                <a:cs typeface="Calibri"/>
                <a:sym typeface="Calibri"/>
              </a:rPr>
              <a:t>MJO-Teleconnections diagnostics packages tailored for S2S</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METplus verification framework</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Improving DA algorithms for U.S. West &amp; East coast ocean forecast systems</a:t>
            </a:r>
            <a:endParaRPr sz="1600">
              <a:latin typeface="Calibri"/>
              <a:ea typeface="Calibri"/>
              <a:cs typeface="Calibri"/>
              <a:sym typeface="Calibri"/>
            </a:endParaRPr>
          </a:p>
          <a:p>
            <a:pPr indent="-330200" lvl="1" marL="914400" rtl="0" algn="l">
              <a:spcBef>
                <a:spcPts val="0"/>
              </a:spcBef>
              <a:spcAft>
                <a:spcPts val="0"/>
              </a:spcAft>
              <a:buSzPts val="1600"/>
              <a:buFont typeface="Calibri"/>
              <a:buChar char="○"/>
            </a:pPr>
            <a:r>
              <a:rPr lang="en" sz="1600">
                <a:latin typeface="Calibri"/>
                <a:ea typeface="Calibri"/>
                <a:cs typeface="Calibri"/>
                <a:sym typeface="Calibri"/>
              </a:rPr>
              <a:t>Enhancements and development of operational products through utilization of new model suites and improved post-processing (e.g. ERO)</a:t>
            </a:r>
            <a:endParaRPr sz="16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Have capabilities that can directly support/benefit UFS </a:t>
            </a:r>
            <a:endParaRPr sz="1700">
              <a:latin typeface="Calibri"/>
              <a:ea typeface="Calibri"/>
              <a:cs typeface="Calibri"/>
              <a:sym typeface="Calibri"/>
            </a:endParaRPr>
          </a:p>
          <a:p>
            <a:pPr indent="-336550" lvl="1" marL="914400" rtl="0" algn="l">
              <a:spcBef>
                <a:spcPts val="0"/>
              </a:spcBef>
              <a:spcAft>
                <a:spcPts val="0"/>
              </a:spcAft>
              <a:buSzPts val="1700"/>
              <a:buFont typeface="Calibri"/>
              <a:buChar char="○"/>
            </a:pPr>
            <a:r>
              <a:rPr lang="en" sz="1700">
                <a:latin typeface="Calibri"/>
                <a:ea typeface="Calibri"/>
                <a:cs typeface="Calibri"/>
                <a:sym typeface="Calibri"/>
              </a:rPr>
              <a:t>Robust T&amp;E processes already being used for UFS</a:t>
            </a:r>
            <a:endParaRPr sz="1700">
              <a:latin typeface="Calibri"/>
              <a:ea typeface="Calibri"/>
              <a:cs typeface="Calibri"/>
              <a:sym typeface="Calibri"/>
            </a:endParaRPr>
          </a:p>
          <a:p>
            <a:pPr indent="-336550" lvl="1" marL="914400" rtl="0" algn="l">
              <a:spcBef>
                <a:spcPts val="0"/>
              </a:spcBef>
              <a:spcAft>
                <a:spcPts val="0"/>
              </a:spcAft>
              <a:buSzPts val="1700"/>
              <a:buFont typeface="Calibri"/>
              <a:buChar char="○"/>
            </a:pPr>
            <a:r>
              <a:rPr lang="en" sz="1700">
                <a:latin typeface="Calibri"/>
                <a:ea typeface="Calibri"/>
                <a:cs typeface="Calibri"/>
                <a:sym typeface="Calibri"/>
              </a:rPr>
              <a:t>Access to forecasters and other users who can provide meaningful feedback to UFS development at different stages for different hazard scenarios &amp; IDSS-relevant metrics</a:t>
            </a:r>
            <a:endParaRPr sz="1700">
              <a:latin typeface="Calibri"/>
              <a:ea typeface="Calibri"/>
              <a:cs typeface="Calibri"/>
              <a:sym typeface="Calibri"/>
            </a:endParaRPr>
          </a:p>
          <a:p>
            <a:pPr indent="-336550" lvl="1" marL="914400" rtl="0" algn="l">
              <a:spcBef>
                <a:spcPts val="0"/>
              </a:spcBef>
              <a:spcAft>
                <a:spcPts val="0"/>
              </a:spcAft>
              <a:buSzPts val="1700"/>
              <a:buFont typeface="Calibri"/>
              <a:buChar char="○"/>
            </a:pPr>
            <a:r>
              <a:rPr lang="en" sz="1700">
                <a:latin typeface="Calibri"/>
                <a:ea typeface="Calibri"/>
                <a:cs typeface="Calibri"/>
                <a:sym typeface="Calibri"/>
              </a:rPr>
              <a:t>Engaged with SBES - both implementing findings and generating SBES science</a:t>
            </a:r>
            <a:endParaRPr sz="1700">
              <a:latin typeface="Calibri"/>
              <a:ea typeface="Calibri"/>
              <a:cs typeface="Calibri"/>
              <a:sym typeface="Calibri"/>
            </a:endParaRPr>
          </a:p>
          <a:p>
            <a:pPr indent="-336550" lvl="1" marL="914400" rtl="0" algn="l">
              <a:spcBef>
                <a:spcPts val="0"/>
              </a:spcBef>
              <a:spcAft>
                <a:spcPts val="0"/>
              </a:spcAft>
              <a:buSzPts val="1700"/>
              <a:buFont typeface="Calibri"/>
              <a:buChar char="○"/>
            </a:pPr>
            <a:r>
              <a:rPr lang="en" sz="1700">
                <a:latin typeface="Calibri"/>
                <a:ea typeface="Calibri"/>
                <a:cs typeface="Calibri"/>
                <a:sym typeface="Calibri"/>
              </a:rPr>
              <a:t>Probabilistic products are a major focus</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Work with us - start talking to us early so we know your schedule for innovations needing T&amp;E, so we can get activities on calendars</a:t>
            </a:r>
            <a:endParaRPr sz="1700">
              <a:latin typeface="Calibri"/>
              <a:ea typeface="Calibri"/>
              <a:cs typeface="Calibri"/>
              <a:sym typeface="Calibri"/>
            </a:endParaRPr>
          </a:p>
        </p:txBody>
      </p:sp>
      <p:sp>
        <p:nvSpPr>
          <p:cNvPr id="700" name="Google Shape;700;p80"/>
          <p:cNvSpPr txBox="1"/>
          <p:nvPr/>
        </p:nvSpPr>
        <p:spPr>
          <a:xfrm>
            <a:off x="6796250" y="4480225"/>
            <a:ext cx="2371800" cy="309600"/>
          </a:xfrm>
          <a:prstGeom prst="rect">
            <a:avLst/>
          </a:prstGeom>
          <a:noFill/>
          <a:ln cap="flat" cmpd="sng" w="19050">
            <a:solidFill>
              <a:srgbClr val="0A4595"/>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700">
                <a:solidFill>
                  <a:srgbClr val="323B42"/>
                </a:solidFill>
              </a:rPr>
              <a:t>*Carley et al,, 2023, https://repository.library.noaa.gov/view/noaa/56514</a:t>
            </a:r>
            <a:endParaRPr sz="700">
              <a:solidFill>
                <a:srgbClr val="323B4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81"/>
          <p:cNvSpPr txBox="1"/>
          <p:nvPr>
            <p:ph type="ctrTitle"/>
          </p:nvPr>
        </p:nvSpPr>
        <p:spPr>
          <a:xfrm>
            <a:off x="307100" y="302850"/>
            <a:ext cx="8303400" cy="45723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200000"/>
              <a:buNone/>
            </a:pPr>
            <a:r>
              <a:rPr lang="en" sz="2100">
                <a:latin typeface="Nunito"/>
                <a:ea typeface="Nunito"/>
                <a:cs typeface="Nunito"/>
                <a:sym typeface="Nunito"/>
              </a:rPr>
              <a:t>Panel: </a:t>
            </a:r>
            <a:r>
              <a:rPr lang="en" sz="2100">
                <a:latin typeface="Nunito"/>
                <a:ea typeface="Nunito"/>
                <a:cs typeface="Nunito"/>
                <a:sym typeface="Nunito"/>
              </a:rPr>
              <a:t>Research to Operations (R2O) facets and how to engage in R2O to advance the UFS</a:t>
            </a:r>
            <a:endParaRPr sz="2100">
              <a:latin typeface="Nunito"/>
              <a:ea typeface="Nunito"/>
              <a:cs typeface="Nunito"/>
              <a:sym typeface="Nunito"/>
            </a:endParaRPr>
          </a:p>
          <a:p>
            <a:pPr indent="0" lvl="0" marL="0" rtl="0" algn="l">
              <a:lnSpc>
                <a:spcPct val="100000"/>
              </a:lnSpc>
              <a:spcBef>
                <a:spcPts val="0"/>
              </a:spcBef>
              <a:spcAft>
                <a:spcPts val="0"/>
              </a:spcAft>
              <a:buSzPct val="200000"/>
              <a:buNone/>
            </a:pPr>
            <a:r>
              <a:t/>
            </a:r>
            <a:endParaRPr sz="2100">
              <a:latin typeface="Nunito"/>
              <a:ea typeface="Nunito"/>
              <a:cs typeface="Nunito"/>
              <a:sym typeface="Nunito"/>
            </a:endParaRPr>
          </a:p>
          <a:p>
            <a:pPr indent="0" lvl="0" marL="0" rtl="0" algn="ctr">
              <a:lnSpc>
                <a:spcPct val="100000"/>
              </a:lnSpc>
              <a:spcBef>
                <a:spcPts val="0"/>
              </a:spcBef>
              <a:spcAft>
                <a:spcPts val="0"/>
              </a:spcAft>
              <a:buSzPct val="236249"/>
              <a:buNone/>
            </a:pPr>
            <a:r>
              <a:rPr b="0" lang="en" sz="1777" u="sng">
                <a:latin typeface="Nunito Medium"/>
                <a:ea typeface="Nunito Medium"/>
                <a:cs typeface="Nunito Medium"/>
                <a:sym typeface="Nunito Medium"/>
              </a:rPr>
              <a:t>Moderator</a:t>
            </a:r>
            <a:r>
              <a:rPr b="0" lang="en" sz="1777">
                <a:latin typeface="Nunito Medium"/>
                <a:ea typeface="Nunito Medium"/>
                <a:cs typeface="Nunito Medium"/>
                <a:sym typeface="Nunito Medium"/>
              </a:rPr>
              <a:t>: </a:t>
            </a:r>
            <a:r>
              <a:rPr lang="en" sz="1777">
                <a:latin typeface="Nunito"/>
                <a:ea typeface="Nunito"/>
                <a:cs typeface="Nunito"/>
                <a:sym typeface="Nunito"/>
              </a:rPr>
              <a:t>Andrea Ray </a:t>
            </a:r>
            <a:r>
              <a:rPr b="0" lang="en" sz="1777">
                <a:latin typeface="Nunito Medium"/>
                <a:ea typeface="Nunito Medium"/>
                <a:cs typeface="Nunito Medium"/>
                <a:sym typeface="Nunito Medium"/>
              </a:rPr>
              <a:t>- Transitions Lead and Hydromet Testbed Coordinator, NOAA/OAR/PSL, former Chair Testbeds and Proving Grounds Coordinating Committee</a:t>
            </a:r>
            <a:endParaRPr b="0" sz="1777">
              <a:latin typeface="Nunito Medium"/>
              <a:ea typeface="Nunito Medium"/>
              <a:cs typeface="Nunito Medium"/>
              <a:sym typeface="Nunito Medium"/>
            </a:endParaRPr>
          </a:p>
          <a:p>
            <a:pPr indent="0" lvl="0" marL="0" rtl="0" algn="ctr">
              <a:lnSpc>
                <a:spcPct val="100000"/>
              </a:lnSpc>
              <a:spcBef>
                <a:spcPts val="0"/>
              </a:spcBef>
              <a:spcAft>
                <a:spcPts val="0"/>
              </a:spcAft>
              <a:buSzPct val="236249"/>
              <a:buNone/>
            </a:pPr>
            <a:r>
              <a:t/>
            </a:r>
            <a:endParaRPr b="0" sz="1777">
              <a:latin typeface="Nunito Medium"/>
              <a:ea typeface="Nunito Medium"/>
              <a:cs typeface="Nunito Medium"/>
              <a:sym typeface="Nunito Medium"/>
            </a:endParaRPr>
          </a:p>
          <a:p>
            <a:pPr indent="0" lvl="0" marL="0" rtl="0" algn="ctr">
              <a:lnSpc>
                <a:spcPct val="100000"/>
              </a:lnSpc>
              <a:spcBef>
                <a:spcPts val="0"/>
              </a:spcBef>
              <a:spcAft>
                <a:spcPts val="0"/>
              </a:spcAft>
              <a:buSzPct val="236249"/>
              <a:buNone/>
            </a:pPr>
            <a:r>
              <a:rPr b="0" lang="en" sz="1777" u="sng">
                <a:latin typeface="Nunito Medium"/>
                <a:ea typeface="Nunito Medium"/>
                <a:cs typeface="Nunito Medium"/>
                <a:sym typeface="Nunito Medium"/>
              </a:rPr>
              <a:t>Panelists</a:t>
            </a:r>
            <a:r>
              <a:rPr b="0" lang="en" sz="1777">
                <a:latin typeface="Nunito Medium"/>
                <a:ea typeface="Nunito Medium"/>
                <a:cs typeface="Nunito Medium"/>
                <a:sym typeface="Nunito Medium"/>
              </a:rPr>
              <a:t>: </a:t>
            </a:r>
            <a:endParaRPr b="0" sz="1777">
              <a:latin typeface="Nunito Medium"/>
              <a:ea typeface="Nunito Medium"/>
              <a:cs typeface="Nunito Medium"/>
              <a:sym typeface="Nunito Medium"/>
            </a:endParaRPr>
          </a:p>
          <a:p>
            <a:pPr indent="0" lvl="0" marL="0" rtl="0" algn="ctr">
              <a:spcBef>
                <a:spcPts val="0"/>
              </a:spcBef>
              <a:spcAft>
                <a:spcPts val="0"/>
              </a:spcAft>
              <a:buSzPct val="236249"/>
              <a:buNone/>
            </a:pPr>
            <a:r>
              <a:rPr lang="en" sz="1777">
                <a:latin typeface="Nunito"/>
                <a:ea typeface="Nunito"/>
                <a:cs typeface="Nunito"/>
                <a:sym typeface="Nunito"/>
              </a:rPr>
              <a:t>Kevin Garrett</a:t>
            </a:r>
            <a:r>
              <a:rPr b="0" lang="en" sz="1777">
                <a:latin typeface="Nunito Medium"/>
                <a:ea typeface="Nunito Medium"/>
                <a:cs typeface="Nunito Medium"/>
                <a:sym typeface="Nunito Medium"/>
              </a:rPr>
              <a:t> - Modeling Program Director, NOAA/NWS/STI </a:t>
            </a:r>
            <a:endParaRPr b="0" sz="1777">
              <a:latin typeface="Nunito Medium"/>
              <a:ea typeface="Nunito Medium"/>
              <a:cs typeface="Nunito Medium"/>
              <a:sym typeface="Nunito Medium"/>
            </a:endParaRPr>
          </a:p>
          <a:p>
            <a:pPr indent="0" lvl="0" marL="0" rtl="0" algn="ctr">
              <a:spcBef>
                <a:spcPts val="0"/>
              </a:spcBef>
              <a:spcAft>
                <a:spcPts val="0"/>
              </a:spcAft>
              <a:buSzPct val="236249"/>
              <a:buNone/>
            </a:pPr>
            <a:r>
              <a:rPr lang="en" sz="1777">
                <a:latin typeface="Nunito"/>
                <a:ea typeface="Nunito"/>
                <a:cs typeface="Nunito"/>
                <a:sym typeface="Nunito"/>
              </a:rPr>
              <a:t>Jordan Dale</a:t>
            </a:r>
            <a:r>
              <a:rPr b="0" lang="en" sz="1777">
                <a:latin typeface="Nunito Medium"/>
                <a:ea typeface="Nunito Medium"/>
                <a:cs typeface="Nunito Medium"/>
                <a:sym typeface="Nunito Medium"/>
              </a:rPr>
              <a:t> - Testbeds Program Manager, NOAA/OAR/WPO</a:t>
            </a:r>
            <a:endParaRPr b="0" sz="1777">
              <a:latin typeface="Nunito Medium"/>
              <a:ea typeface="Nunito Medium"/>
              <a:cs typeface="Nunito Medium"/>
              <a:sym typeface="Nunito Medium"/>
            </a:endParaRPr>
          </a:p>
          <a:p>
            <a:pPr indent="0" lvl="0" marL="0" rtl="0" algn="ctr">
              <a:lnSpc>
                <a:spcPct val="100000"/>
              </a:lnSpc>
              <a:spcBef>
                <a:spcPts val="0"/>
              </a:spcBef>
              <a:spcAft>
                <a:spcPts val="0"/>
              </a:spcAft>
              <a:buSzPct val="236249"/>
              <a:buNone/>
            </a:pPr>
            <a:r>
              <a:rPr lang="en" sz="1777">
                <a:latin typeface="Nunito"/>
                <a:ea typeface="Nunito"/>
                <a:cs typeface="Nunito"/>
                <a:sym typeface="Nunito"/>
              </a:rPr>
              <a:t>Chandra Kondragunta</a:t>
            </a:r>
            <a:r>
              <a:rPr b="0" lang="en" sz="1777">
                <a:latin typeface="Nunito Medium"/>
                <a:ea typeface="Nunito Medium"/>
                <a:cs typeface="Nunito Medium"/>
                <a:sym typeface="Nunito Medium"/>
              </a:rPr>
              <a:t> - JTTI Program Manager, NOAA/OAR/WPO</a:t>
            </a:r>
            <a:endParaRPr b="0" sz="1777">
              <a:latin typeface="Nunito Medium"/>
              <a:ea typeface="Nunito Medium"/>
              <a:cs typeface="Nunito Medium"/>
              <a:sym typeface="Nunito Medium"/>
            </a:endParaRPr>
          </a:p>
          <a:p>
            <a:pPr indent="0" lvl="0" marL="0" rtl="0" algn="ctr">
              <a:lnSpc>
                <a:spcPct val="100000"/>
              </a:lnSpc>
              <a:spcBef>
                <a:spcPts val="0"/>
              </a:spcBef>
              <a:spcAft>
                <a:spcPts val="0"/>
              </a:spcAft>
              <a:buSzPct val="236249"/>
              <a:buNone/>
            </a:pPr>
            <a:r>
              <a:rPr lang="en" sz="1777">
                <a:latin typeface="Nunito"/>
                <a:ea typeface="Nunito"/>
                <a:cs typeface="Nunito"/>
                <a:sym typeface="Nunito"/>
              </a:rPr>
              <a:t>Jacob Carley </a:t>
            </a:r>
            <a:r>
              <a:rPr b="0" lang="en" sz="1777">
                <a:latin typeface="Nunito Medium"/>
                <a:ea typeface="Nunito Medium"/>
                <a:cs typeface="Nunito Medium"/>
                <a:sym typeface="Nunito Medium"/>
              </a:rPr>
              <a:t>- Chief Engineering and Implementation Branch</a:t>
            </a:r>
            <a:endParaRPr b="0" sz="1777">
              <a:latin typeface="Nunito Medium"/>
              <a:ea typeface="Nunito Medium"/>
              <a:cs typeface="Nunito Medium"/>
              <a:sym typeface="Nunito Medium"/>
            </a:endParaRPr>
          </a:p>
          <a:p>
            <a:pPr indent="0" lvl="0" marL="0" rtl="0" algn="ctr">
              <a:lnSpc>
                <a:spcPct val="100000"/>
              </a:lnSpc>
              <a:spcBef>
                <a:spcPts val="0"/>
              </a:spcBef>
              <a:spcAft>
                <a:spcPts val="0"/>
              </a:spcAft>
              <a:buSzPct val="236249"/>
              <a:buNone/>
            </a:pPr>
            <a:r>
              <a:rPr b="0" lang="en" sz="1777">
                <a:latin typeface="Nunito Medium"/>
                <a:ea typeface="Nunito Medium"/>
                <a:cs typeface="Nunito Medium"/>
                <a:sym typeface="Nunito Medium"/>
              </a:rPr>
              <a:t>NOAA/NWS/NCEP/EMC</a:t>
            </a:r>
            <a:endParaRPr b="0" sz="1777">
              <a:latin typeface="Nunito Medium"/>
              <a:ea typeface="Nunito Medium"/>
              <a:cs typeface="Nunito Medium"/>
              <a:sym typeface="Nunito Medium"/>
            </a:endParaRPr>
          </a:p>
          <a:p>
            <a:pPr indent="0" lvl="0" marL="0" rtl="0" algn="ctr">
              <a:lnSpc>
                <a:spcPct val="100000"/>
              </a:lnSpc>
              <a:spcBef>
                <a:spcPts val="0"/>
              </a:spcBef>
              <a:spcAft>
                <a:spcPts val="0"/>
              </a:spcAft>
              <a:buSzPct val="236249"/>
              <a:buNone/>
            </a:pPr>
            <a:r>
              <a:rPr lang="en" sz="1777">
                <a:latin typeface="Nunito"/>
                <a:ea typeface="Nunito"/>
                <a:cs typeface="Nunito"/>
                <a:sym typeface="Nunito"/>
              </a:rPr>
              <a:t>Jim Nelson</a:t>
            </a:r>
            <a:r>
              <a:rPr b="0" lang="en" sz="1777">
                <a:latin typeface="Nunito Medium"/>
                <a:ea typeface="Nunito Medium"/>
                <a:cs typeface="Nunito Medium"/>
                <a:sym typeface="Nunito Medium"/>
              </a:rPr>
              <a:t> - Chief, Development and Training Branch, </a:t>
            </a:r>
            <a:r>
              <a:rPr b="0" lang="en" sz="1777">
                <a:latin typeface="Nunito Medium"/>
                <a:ea typeface="Nunito Medium"/>
                <a:cs typeface="Nunito Medium"/>
                <a:sym typeface="Nunito Medium"/>
              </a:rPr>
              <a:t>NOAA/NWS/NCEP/WPC; Manager, Hydromet Testbed; Chair, Testbed &amp; Proving Ground Coordinating Committee</a:t>
            </a:r>
            <a:endParaRPr b="0" sz="1777">
              <a:latin typeface="Nunito Medium"/>
              <a:ea typeface="Nunito Medium"/>
              <a:cs typeface="Nunito Medium"/>
              <a:sym typeface="Nunito Medium"/>
            </a:endParaRPr>
          </a:p>
          <a:p>
            <a:pPr indent="0" lvl="0" marL="0" rtl="0" algn="ctr">
              <a:lnSpc>
                <a:spcPct val="100000"/>
              </a:lnSpc>
              <a:spcBef>
                <a:spcPts val="0"/>
              </a:spcBef>
              <a:spcAft>
                <a:spcPts val="0"/>
              </a:spcAft>
              <a:buSzPct val="236249"/>
              <a:buNone/>
            </a:pPr>
            <a:r>
              <a:rPr lang="en" sz="1777">
                <a:latin typeface="Nunito"/>
                <a:ea typeface="Nunito"/>
                <a:cs typeface="Nunito"/>
                <a:sym typeface="Nunito"/>
              </a:rPr>
              <a:t>Kathryn Newman</a:t>
            </a:r>
            <a:r>
              <a:rPr b="0" lang="en" sz="1777">
                <a:latin typeface="Nunito Medium"/>
                <a:ea typeface="Nunito Medium"/>
                <a:cs typeface="Nunito Medium"/>
                <a:sym typeface="Nunito Medium"/>
              </a:rPr>
              <a:t> - Science Deputy Director, </a:t>
            </a:r>
            <a:endParaRPr b="0" sz="1777">
              <a:latin typeface="Nunito Medium"/>
              <a:ea typeface="Nunito Medium"/>
              <a:cs typeface="Nunito Medium"/>
              <a:sym typeface="Nunito Medium"/>
            </a:endParaRPr>
          </a:p>
          <a:p>
            <a:pPr indent="0" lvl="0" marL="0" rtl="0" algn="ctr">
              <a:lnSpc>
                <a:spcPct val="100000"/>
              </a:lnSpc>
              <a:spcBef>
                <a:spcPts val="0"/>
              </a:spcBef>
              <a:spcAft>
                <a:spcPts val="0"/>
              </a:spcAft>
              <a:buSzPct val="236249"/>
              <a:buNone/>
            </a:pPr>
            <a:r>
              <a:rPr b="0" lang="en" sz="1777">
                <a:latin typeface="Nunito Medium"/>
                <a:ea typeface="Nunito Medium"/>
                <a:cs typeface="Nunito Medium"/>
                <a:sym typeface="Nunito Medium"/>
              </a:rPr>
              <a:t>Joint Numerical Testbed, NCAR/DTC</a:t>
            </a:r>
            <a:endParaRPr b="0" sz="1777">
              <a:latin typeface="Nunito Medium"/>
              <a:ea typeface="Nunito Medium"/>
              <a:cs typeface="Nunito Medium"/>
              <a:sym typeface="Nunito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3"/>
          <p:cNvSpPr/>
          <p:nvPr/>
        </p:nvSpPr>
        <p:spPr>
          <a:xfrm>
            <a:off x="4572000" y="1063238"/>
            <a:ext cx="4418172" cy="2861784"/>
          </a:xfrm>
          <a:prstGeom prst="cloud">
            <a:avLst/>
          </a:prstGeom>
          <a:solidFill>
            <a:srgbClr val="EEECE1"/>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7" name="Google Shape;517;p63"/>
          <p:cNvPicPr preferRelativeResize="0"/>
          <p:nvPr/>
        </p:nvPicPr>
        <p:blipFill rotWithShape="1">
          <a:blip r:embed="rId3">
            <a:alphaModFix/>
          </a:blip>
          <a:srcRect b="0" l="32912" r="0" t="0"/>
          <a:stretch/>
        </p:blipFill>
        <p:spPr>
          <a:xfrm>
            <a:off x="4849575" y="2647950"/>
            <a:ext cx="3929175" cy="1483125"/>
          </a:xfrm>
          <a:prstGeom prst="rect">
            <a:avLst/>
          </a:prstGeom>
          <a:noFill/>
          <a:ln>
            <a:noFill/>
          </a:ln>
        </p:spPr>
      </p:pic>
      <p:pic>
        <p:nvPicPr>
          <p:cNvPr id="518" name="Google Shape;518;p63"/>
          <p:cNvPicPr preferRelativeResize="0"/>
          <p:nvPr/>
        </p:nvPicPr>
        <p:blipFill>
          <a:blip r:embed="rId4">
            <a:alphaModFix/>
          </a:blip>
          <a:stretch>
            <a:fillRect/>
          </a:stretch>
        </p:blipFill>
        <p:spPr>
          <a:xfrm>
            <a:off x="533100" y="4390925"/>
            <a:ext cx="8518075" cy="373850"/>
          </a:xfrm>
          <a:prstGeom prst="rect">
            <a:avLst/>
          </a:prstGeom>
          <a:noFill/>
          <a:ln>
            <a:noFill/>
          </a:ln>
        </p:spPr>
      </p:pic>
      <p:pic>
        <p:nvPicPr>
          <p:cNvPr id="519" name="Google Shape;519;p63"/>
          <p:cNvPicPr preferRelativeResize="0"/>
          <p:nvPr/>
        </p:nvPicPr>
        <p:blipFill rotWithShape="1">
          <a:blip r:embed="rId3">
            <a:alphaModFix/>
          </a:blip>
          <a:srcRect b="0" l="0" r="67054" t="0"/>
          <a:stretch/>
        </p:blipFill>
        <p:spPr>
          <a:xfrm>
            <a:off x="5836373" y="943252"/>
            <a:ext cx="2012025" cy="1546500"/>
          </a:xfrm>
          <a:prstGeom prst="rect">
            <a:avLst/>
          </a:prstGeom>
          <a:noFill/>
          <a:ln>
            <a:noFill/>
          </a:ln>
        </p:spPr>
      </p:pic>
      <p:sp>
        <p:nvSpPr>
          <p:cNvPr id="520" name="Google Shape;520;p63"/>
          <p:cNvSpPr txBox="1"/>
          <p:nvPr/>
        </p:nvSpPr>
        <p:spPr>
          <a:xfrm>
            <a:off x="465225" y="755388"/>
            <a:ext cx="4223100" cy="3848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b="1" lang="en"/>
              <a:t>Transition the NWS modeling suite to Unified Forecast System applications, components, and infrastructure (integrated, fully-coupled Earth system model)</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Char char="➔"/>
            </a:pPr>
            <a:r>
              <a:rPr b="1" lang="en"/>
              <a:t>Partnerships with UFS community members and Earth Prediction Innovation Center (EPIC)</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Char char="➔"/>
            </a:pPr>
            <a:r>
              <a:rPr b="1" lang="en"/>
              <a:t>Focus on high readiness-level capabilities</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Char char="➔"/>
            </a:pPr>
            <a:r>
              <a:rPr b="1" lang="en"/>
              <a:t>Managed by NWS/Office of Science and Technology Integration and OAR/Weather Program Office</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Char char="➔"/>
            </a:pPr>
            <a:r>
              <a:rPr b="1" lang="en"/>
              <a:t>Now in Year 6 </a:t>
            </a:r>
            <a:endParaRPr b="1"/>
          </a:p>
        </p:txBody>
      </p:sp>
      <p:sp>
        <p:nvSpPr>
          <p:cNvPr id="521" name="Google Shape;521;p63"/>
          <p:cNvSpPr txBox="1"/>
          <p:nvPr/>
        </p:nvSpPr>
        <p:spPr>
          <a:xfrm>
            <a:off x="4935925" y="1898500"/>
            <a:ext cx="1198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Open Sans"/>
                <a:ea typeface="Open Sans"/>
                <a:cs typeface="Open Sans"/>
                <a:sym typeface="Open Sans"/>
              </a:rPr>
              <a:t>UFS</a:t>
            </a:r>
            <a:endParaRPr b="1" sz="2000">
              <a:latin typeface="Open Sans"/>
              <a:ea typeface="Open Sans"/>
              <a:cs typeface="Open Sans"/>
              <a:sym typeface="Open Sans"/>
            </a:endParaRPr>
          </a:p>
        </p:txBody>
      </p:sp>
      <p:sp>
        <p:nvSpPr>
          <p:cNvPr id="522" name="Google Shape;522;p63"/>
          <p:cNvSpPr txBox="1"/>
          <p:nvPr/>
        </p:nvSpPr>
        <p:spPr>
          <a:xfrm>
            <a:off x="572250" y="74950"/>
            <a:ext cx="4572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003087"/>
                </a:solidFill>
                <a:latin typeface="Roboto Condensed"/>
                <a:ea typeface="Roboto Condensed"/>
                <a:cs typeface="Roboto Condensed"/>
                <a:sym typeface="Roboto Condensed"/>
              </a:rPr>
              <a:t>WHAT IS THE UFS-R2O PROJECT?</a:t>
            </a:r>
            <a:endParaRPr b="1" sz="2300">
              <a:solidFill>
                <a:srgbClr val="003087"/>
              </a:solidFill>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64"/>
          <p:cNvSpPr/>
          <p:nvPr/>
        </p:nvSpPr>
        <p:spPr>
          <a:xfrm>
            <a:off x="462525" y="773925"/>
            <a:ext cx="2395800" cy="619800"/>
          </a:xfrm>
          <a:prstGeom prst="roundRect">
            <a:avLst>
              <a:gd fmla="val 16667"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Condensed Medium"/>
                <a:ea typeface="Roboto Condensed Medium"/>
                <a:cs typeface="Roboto Condensed Medium"/>
                <a:sym typeface="Roboto Condensed Medium"/>
              </a:rPr>
              <a:t>Project Lead</a:t>
            </a:r>
            <a:endParaRPr>
              <a:latin typeface="Roboto Condensed Medium"/>
              <a:ea typeface="Roboto Condensed Medium"/>
              <a:cs typeface="Roboto Condensed Medium"/>
              <a:sym typeface="Roboto Condensed Medium"/>
            </a:endParaRPr>
          </a:p>
          <a:p>
            <a:pPr indent="0" lvl="0" marL="0" rtl="0" algn="ctr">
              <a:spcBef>
                <a:spcPts val="0"/>
              </a:spcBef>
              <a:spcAft>
                <a:spcPts val="0"/>
              </a:spcAft>
              <a:buNone/>
            </a:pPr>
            <a:r>
              <a:rPr lang="en" sz="1100">
                <a:latin typeface="Roboto Condensed Medium"/>
                <a:ea typeface="Roboto Condensed Medium"/>
                <a:cs typeface="Roboto Condensed Medium"/>
                <a:sym typeface="Roboto Condensed Medium"/>
              </a:rPr>
              <a:t>Tallapragada (EMC)</a:t>
            </a:r>
            <a:endParaRPr sz="1100">
              <a:latin typeface="Roboto Condensed Medium"/>
              <a:ea typeface="Roboto Condensed Medium"/>
              <a:cs typeface="Roboto Condensed Medium"/>
              <a:sym typeface="Roboto Condensed Medium"/>
            </a:endParaRPr>
          </a:p>
        </p:txBody>
      </p:sp>
      <p:sp>
        <p:nvSpPr>
          <p:cNvPr id="528" name="Google Shape;528;p64"/>
          <p:cNvSpPr/>
          <p:nvPr/>
        </p:nvSpPr>
        <p:spPr>
          <a:xfrm>
            <a:off x="3414913" y="773925"/>
            <a:ext cx="2395800" cy="6198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Condensed Medium"/>
                <a:ea typeface="Roboto Condensed Medium"/>
                <a:cs typeface="Roboto Condensed Medium"/>
                <a:sym typeface="Roboto Condensed Medium"/>
              </a:rPr>
              <a:t>Project Engineer</a:t>
            </a:r>
            <a:endParaRPr>
              <a:latin typeface="Roboto Condensed Medium"/>
              <a:ea typeface="Roboto Condensed Medium"/>
              <a:cs typeface="Roboto Condensed Medium"/>
              <a:sym typeface="Roboto Condensed Medium"/>
            </a:endParaRPr>
          </a:p>
          <a:p>
            <a:pPr indent="0" lvl="0" marL="0" rtl="0" algn="ctr">
              <a:spcBef>
                <a:spcPts val="0"/>
              </a:spcBef>
              <a:spcAft>
                <a:spcPts val="0"/>
              </a:spcAft>
              <a:buNone/>
            </a:pPr>
            <a:r>
              <a:rPr lang="en" sz="1100">
                <a:latin typeface="Roboto Condensed Medium"/>
                <a:ea typeface="Roboto Condensed Medium"/>
                <a:cs typeface="Roboto Condensed Medium"/>
                <a:sym typeface="Roboto Condensed Medium"/>
              </a:rPr>
              <a:t>Francis (OSTI)</a:t>
            </a:r>
            <a:endParaRPr sz="1100">
              <a:latin typeface="Roboto Condensed Medium"/>
              <a:ea typeface="Roboto Condensed Medium"/>
              <a:cs typeface="Roboto Condensed Medium"/>
              <a:sym typeface="Roboto Condensed Medium"/>
            </a:endParaRPr>
          </a:p>
        </p:txBody>
      </p:sp>
      <p:sp>
        <p:nvSpPr>
          <p:cNvPr id="529" name="Google Shape;529;p64"/>
          <p:cNvSpPr/>
          <p:nvPr/>
        </p:nvSpPr>
        <p:spPr>
          <a:xfrm>
            <a:off x="6292350" y="773925"/>
            <a:ext cx="2399700" cy="619800"/>
          </a:xfrm>
          <a:prstGeom prst="roundRect">
            <a:avLst>
              <a:gd fmla="val 16667" name="adj"/>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Condensed Medium"/>
                <a:ea typeface="Roboto Condensed Medium"/>
                <a:cs typeface="Roboto Condensed Medium"/>
                <a:sym typeface="Roboto Condensed Medium"/>
              </a:rPr>
              <a:t>NWS/OSTI and OAR/WPO</a:t>
            </a:r>
            <a:endParaRPr>
              <a:latin typeface="Roboto Condensed Medium"/>
              <a:ea typeface="Roboto Condensed Medium"/>
              <a:cs typeface="Roboto Condensed Medium"/>
              <a:sym typeface="Roboto Condensed Medium"/>
            </a:endParaRPr>
          </a:p>
          <a:p>
            <a:pPr indent="0" lvl="0" marL="0" rtl="0" algn="ctr">
              <a:spcBef>
                <a:spcPts val="0"/>
              </a:spcBef>
              <a:spcAft>
                <a:spcPts val="0"/>
              </a:spcAft>
              <a:buNone/>
            </a:pPr>
            <a:r>
              <a:rPr lang="en" sz="1100">
                <a:latin typeface="Roboto Condensed Medium"/>
                <a:ea typeface="Roboto Condensed Medium"/>
                <a:cs typeface="Roboto Condensed Medium"/>
                <a:sym typeface="Roboto Condensed Medium"/>
              </a:rPr>
              <a:t>Garrett (OSTI), Huang (WPO), and Kondragunta (WPO)</a:t>
            </a:r>
            <a:endParaRPr sz="1100">
              <a:latin typeface="Roboto Condensed Medium"/>
              <a:ea typeface="Roboto Condensed Medium"/>
              <a:cs typeface="Roboto Condensed Medium"/>
              <a:sym typeface="Roboto Condensed Medium"/>
            </a:endParaRPr>
          </a:p>
        </p:txBody>
      </p:sp>
      <p:sp>
        <p:nvSpPr>
          <p:cNvPr id="530" name="Google Shape;530;p64"/>
          <p:cNvSpPr/>
          <p:nvPr/>
        </p:nvSpPr>
        <p:spPr>
          <a:xfrm>
            <a:off x="6437150" y="1685775"/>
            <a:ext cx="1047300" cy="308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 sz="900">
                <a:latin typeface="Nunito"/>
                <a:ea typeface="Nunito"/>
                <a:cs typeface="Nunito"/>
                <a:sym typeface="Nunito"/>
              </a:rPr>
              <a:t>Verification &amp; Validation and Post- Processing</a:t>
            </a:r>
            <a:endParaRPr b="1" sz="900">
              <a:latin typeface="Nunito"/>
              <a:ea typeface="Nunito"/>
              <a:cs typeface="Nunito"/>
              <a:sym typeface="Nunito"/>
            </a:endParaRPr>
          </a:p>
          <a:p>
            <a:pPr indent="0" lvl="0" marL="0" rtl="0" algn="ctr">
              <a:spcBef>
                <a:spcPts val="0"/>
              </a:spcBef>
              <a:spcAft>
                <a:spcPts val="0"/>
              </a:spcAft>
              <a:buNone/>
            </a:pPr>
            <a:r>
              <a:rPr lang="en" sz="900">
                <a:latin typeface="Nunito"/>
                <a:ea typeface="Nunito"/>
                <a:cs typeface="Nunito"/>
                <a:sym typeface="Nunito"/>
              </a:rPr>
              <a:t>Levit (EMC), Harrold (DTC &amp; NCAR)</a:t>
            </a:r>
            <a:endParaRPr sz="900">
              <a:latin typeface="Nunito"/>
              <a:ea typeface="Nunito"/>
              <a:cs typeface="Nunito"/>
              <a:sym typeface="Nunito"/>
            </a:endParaRPr>
          </a:p>
        </p:txBody>
      </p:sp>
      <p:sp>
        <p:nvSpPr>
          <p:cNvPr id="531" name="Google Shape;531;p64"/>
          <p:cNvSpPr/>
          <p:nvPr/>
        </p:nvSpPr>
        <p:spPr>
          <a:xfrm>
            <a:off x="879900" y="1685775"/>
            <a:ext cx="1047300" cy="308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 sz="900">
                <a:latin typeface="Nunito"/>
                <a:ea typeface="Nunito"/>
                <a:cs typeface="Nunito"/>
                <a:sym typeface="Nunito"/>
              </a:rPr>
              <a:t>Atmospheric Composition</a:t>
            </a:r>
            <a:endParaRPr b="1" sz="900">
              <a:latin typeface="Nunito"/>
              <a:ea typeface="Nunito"/>
              <a:cs typeface="Nunito"/>
              <a:sym typeface="Nunito"/>
            </a:endParaRPr>
          </a:p>
          <a:p>
            <a:pPr indent="0" lvl="0" marL="0" rtl="0" algn="ctr">
              <a:spcBef>
                <a:spcPts val="0"/>
              </a:spcBef>
              <a:spcAft>
                <a:spcPts val="0"/>
              </a:spcAft>
              <a:buNone/>
            </a:pPr>
            <a:r>
              <a:rPr lang="en" sz="900">
                <a:latin typeface="Nunito"/>
                <a:ea typeface="Nunito"/>
                <a:cs typeface="Nunito"/>
                <a:sym typeface="Nunito"/>
              </a:rPr>
              <a:t>Baker (ARL), Yang (EMC)</a:t>
            </a:r>
            <a:endParaRPr sz="1000">
              <a:latin typeface="Nunito"/>
              <a:ea typeface="Nunito"/>
              <a:cs typeface="Nunito"/>
              <a:sym typeface="Nunito"/>
            </a:endParaRPr>
          </a:p>
        </p:txBody>
      </p:sp>
      <p:sp>
        <p:nvSpPr>
          <p:cNvPr id="532" name="Google Shape;532;p64"/>
          <p:cNvSpPr/>
          <p:nvPr/>
        </p:nvSpPr>
        <p:spPr>
          <a:xfrm>
            <a:off x="1991350" y="1685775"/>
            <a:ext cx="1047300" cy="308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 sz="900">
                <a:latin typeface="Nunito"/>
                <a:ea typeface="Nunito"/>
                <a:cs typeface="Nunito"/>
                <a:sym typeface="Nunito"/>
              </a:rPr>
              <a:t>Marine Components</a:t>
            </a:r>
            <a:endParaRPr b="1" sz="900">
              <a:latin typeface="Nunito"/>
              <a:ea typeface="Nunito"/>
              <a:cs typeface="Nunito"/>
              <a:sym typeface="Nunito"/>
            </a:endParaRPr>
          </a:p>
          <a:p>
            <a:pPr indent="0" lvl="0" marL="0" rtl="0" algn="ctr">
              <a:spcBef>
                <a:spcPts val="0"/>
              </a:spcBef>
              <a:spcAft>
                <a:spcPts val="0"/>
              </a:spcAft>
              <a:buNone/>
            </a:pPr>
            <a:r>
              <a:rPr lang="en" sz="900">
                <a:latin typeface="Nunito"/>
                <a:ea typeface="Nunito"/>
                <a:cs typeface="Nunito"/>
                <a:sym typeface="Nunito"/>
              </a:rPr>
              <a:t>Meixner (EMC),</a:t>
            </a:r>
            <a:endParaRPr sz="900">
              <a:latin typeface="Nunito"/>
              <a:ea typeface="Nunito"/>
              <a:cs typeface="Nunito"/>
              <a:sym typeface="Nunito"/>
            </a:endParaRPr>
          </a:p>
          <a:p>
            <a:pPr indent="0" lvl="0" marL="0" rtl="0" algn="ctr">
              <a:spcBef>
                <a:spcPts val="0"/>
              </a:spcBef>
              <a:spcAft>
                <a:spcPts val="0"/>
              </a:spcAft>
              <a:buNone/>
            </a:pPr>
            <a:r>
              <a:rPr lang="en" sz="900">
                <a:latin typeface="Nunito"/>
                <a:ea typeface="Nunito"/>
                <a:cs typeface="Nunito"/>
                <a:sym typeface="Nunito"/>
              </a:rPr>
              <a:t>Hallberg (GFDL)</a:t>
            </a:r>
            <a:endParaRPr sz="900">
              <a:latin typeface="Nunito"/>
              <a:ea typeface="Nunito"/>
              <a:cs typeface="Nunito"/>
              <a:sym typeface="Nunito"/>
            </a:endParaRPr>
          </a:p>
        </p:txBody>
      </p:sp>
      <p:sp>
        <p:nvSpPr>
          <p:cNvPr id="533" name="Google Shape;533;p64"/>
          <p:cNvSpPr/>
          <p:nvPr/>
        </p:nvSpPr>
        <p:spPr>
          <a:xfrm>
            <a:off x="4214250" y="1685775"/>
            <a:ext cx="1047300" cy="308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 sz="900">
                <a:latin typeface="Nunito"/>
                <a:ea typeface="Nunito"/>
                <a:cs typeface="Nunito"/>
                <a:sym typeface="Nunito"/>
              </a:rPr>
              <a:t>Data Assimilation, Reanalysis &amp; Reforecast</a:t>
            </a:r>
            <a:endParaRPr b="1" sz="900">
              <a:latin typeface="Nunito"/>
              <a:ea typeface="Nunito"/>
              <a:cs typeface="Nunito"/>
              <a:sym typeface="Nunito"/>
            </a:endParaRPr>
          </a:p>
          <a:p>
            <a:pPr indent="0" lvl="0" marL="0" rtl="0" algn="ctr">
              <a:spcBef>
                <a:spcPts val="0"/>
              </a:spcBef>
              <a:spcAft>
                <a:spcPts val="0"/>
              </a:spcAft>
              <a:buNone/>
            </a:pPr>
            <a:r>
              <a:rPr lang="en" sz="900">
                <a:latin typeface="Nunito"/>
                <a:ea typeface="Nunito"/>
                <a:cs typeface="Nunito"/>
                <a:sym typeface="Nunito"/>
              </a:rPr>
              <a:t>Holdaway (EMC), Frolov (PSL)</a:t>
            </a:r>
            <a:endParaRPr sz="900">
              <a:latin typeface="Nunito"/>
              <a:ea typeface="Nunito"/>
              <a:cs typeface="Nunito"/>
              <a:sym typeface="Nunito"/>
            </a:endParaRPr>
          </a:p>
        </p:txBody>
      </p:sp>
      <p:sp>
        <p:nvSpPr>
          <p:cNvPr id="534" name="Google Shape;534;p64"/>
          <p:cNvSpPr/>
          <p:nvPr/>
        </p:nvSpPr>
        <p:spPr>
          <a:xfrm>
            <a:off x="3102800" y="1685775"/>
            <a:ext cx="1047300" cy="308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 sz="900">
                <a:latin typeface="Nunito"/>
                <a:ea typeface="Nunito"/>
                <a:cs typeface="Nunito"/>
                <a:sym typeface="Nunito"/>
              </a:rPr>
              <a:t>Physics and Dynamics</a:t>
            </a:r>
            <a:endParaRPr b="1" sz="900">
              <a:latin typeface="Nunito"/>
              <a:ea typeface="Nunito"/>
              <a:cs typeface="Nunito"/>
              <a:sym typeface="Nunito"/>
            </a:endParaRPr>
          </a:p>
          <a:p>
            <a:pPr indent="0" lvl="0" marL="0" rtl="0" algn="ctr">
              <a:spcBef>
                <a:spcPts val="0"/>
              </a:spcBef>
              <a:spcAft>
                <a:spcPts val="0"/>
              </a:spcAft>
              <a:buNone/>
            </a:pPr>
            <a:r>
              <a:rPr lang="en" sz="900">
                <a:latin typeface="Nunito"/>
                <a:ea typeface="Nunito"/>
                <a:cs typeface="Nunito"/>
                <a:sym typeface="Nunito"/>
              </a:rPr>
              <a:t>Yang (EMC), Bengtsson (PSL)</a:t>
            </a:r>
            <a:endParaRPr sz="900">
              <a:latin typeface="Nunito"/>
              <a:ea typeface="Nunito"/>
              <a:cs typeface="Nunito"/>
              <a:sym typeface="Nunito"/>
            </a:endParaRPr>
          </a:p>
        </p:txBody>
      </p:sp>
      <p:sp>
        <p:nvSpPr>
          <p:cNvPr id="535" name="Google Shape;535;p64"/>
          <p:cNvSpPr/>
          <p:nvPr/>
        </p:nvSpPr>
        <p:spPr>
          <a:xfrm>
            <a:off x="5325700" y="1685775"/>
            <a:ext cx="1047300" cy="3086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 sz="900">
                <a:latin typeface="Nunito"/>
                <a:ea typeface="Nunito"/>
                <a:cs typeface="Nunito"/>
                <a:sym typeface="Nunito"/>
              </a:rPr>
              <a:t>Modeling Infrastructure</a:t>
            </a:r>
            <a:endParaRPr b="1" sz="900">
              <a:latin typeface="Nunito"/>
              <a:ea typeface="Nunito"/>
              <a:cs typeface="Nunito"/>
              <a:sym typeface="Nunito"/>
            </a:endParaRPr>
          </a:p>
          <a:p>
            <a:pPr indent="0" lvl="0" marL="0" rtl="0" algn="ctr">
              <a:spcBef>
                <a:spcPts val="0"/>
              </a:spcBef>
              <a:spcAft>
                <a:spcPts val="0"/>
              </a:spcAft>
              <a:buNone/>
            </a:pPr>
            <a:r>
              <a:rPr lang="en" sz="900">
                <a:latin typeface="Nunito"/>
                <a:ea typeface="Nunito"/>
                <a:cs typeface="Nunito"/>
                <a:sym typeface="Nunito"/>
              </a:rPr>
              <a:t>Bernadet (GSL), Carley (EMC)</a:t>
            </a:r>
            <a:endParaRPr sz="900">
              <a:latin typeface="Nunito"/>
              <a:ea typeface="Nunito"/>
              <a:cs typeface="Nunito"/>
              <a:sym typeface="Nunito"/>
            </a:endParaRPr>
          </a:p>
        </p:txBody>
      </p:sp>
      <p:sp>
        <p:nvSpPr>
          <p:cNvPr id="536" name="Google Shape;536;p64"/>
          <p:cNvSpPr/>
          <p:nvPr/>
        </p:nvSpPr>
        <p:spPr>
          <a:xfrm>
            <a:off x="932575" y="1782175"/>
            <a:ext cx="6499200" cy="483600"/>
          </a:xfrm>
          <a:prstGeom prst="rect">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Condensed Medium"/>
                <a:ea typeface="Roboto Condensed Medium"/>
                <a:cs typeface="Roboto Condensed Medium"/>
                <a:sym typeface="Roboto Condensed Medium"/>
              </a:rPr>
              <a:t>MRW/S2S Integrated Application Team</a:t>
            </a:r>
            <a:endParaRPr>
              <a:latin typeface="Roboto Condensed Medium"/>
              <a:ea typeface="Roboto Condensed Medium"/>
              <a:cs typeface="Roboto Condensed Medium"/>
              <a:sym typeface="Roboto Condensed Medium"/>
            </a:endParaRPr>
          </a:p>
          <a:p>
            <a:pPr indent="0" lvl="0" marL="0" rtl="0" algn="ctr">
              <a:spcBef>
                <a:spcPts val="0"/>
              </a:spcBef>
              <a:spcAft>
                <a:spcPts val="0"/>
              </a:spcAft>
              <a:buNone/>
            </a:pPr>
            <a:r>
              <a:rPr lang="en" sz="1200">
                <a:latin typeface="Roboto Condensed"/>
                <a:ea typeface="Roboto Condensed"/>
                <a:cs typeface="Roboto Condensed"/>
                <a:sym typeface="Roboto Condensed"/>
              </a:rPr>
              <a:t>Yang (EMC), Stan (GMU)</a:t>
            </a:r>
            <a:endParaRPr sz="1200">
              <a:latin typeface="Roboto Condensed"/>
              <a:ea typeface="Roboto Condensed"/>
              <a:cs typeface="Roboto Condensed"/>
              <a:sym typeface="Roboto Condensed"/>
            </a:endParaRPr>
          </a:p>
        </p:txBody>
      </p:sp>
      <p:sp>
        <p:nvSpPr>
          <p:cNvPr id="537" name="Google Shape;537;p64"/>
          <p:cNvSpPr/>
          <p:nvPr/>
        </p:nvSpPr>
        <p:spPr>
          <a:xfrm>
            <a:off x="932575" y="2404625"/>
            <a:ext cx="6499200" cy="483600"/>
          </a:xfrm>
          <a:prstGeom prst="rect">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Condensed Medium"/>
                <a:ea typeface="Roboto Condensed Medium"/>
                <a:cs typeface="Roboto Condensed Medium"/>
                <a:sym typeface="Roboto Condensed Medium"/>
              </a:rPr>
              <a:t>SRW/CAM Integrated Application Team</a:t>
            </a:r>
            <a:endParaRPr>
              <a:latin typeface="Roboto Condensed Medium"/>
              <a:ea typeface="Roboto Condensed Medium"/>
              <a:cs typeface="Roboto Condensed Medium"/>
              <a:sym typeface="Roboto Condensed Medium"/>
            </a:endParaRPr>
          </a:p>
          <a:p>
            <a:pPr indent="0" lvl="0" marL="0" rtl="0" algn="ctr">
              <a:spcBef>
                <a:spcPts val="0"/>
              </a:spcBef>
              <a:spcAft>
                <a:spcPts val="0"/>
              </a:spcAft>
              <a:buNone/>
            </a:pPr>
            <a:r>
              <a:rPr lang="en" sz="1200">
                <a:latin typeface="Roboto Condensed"/>
                <a:ea typeface="Roboto Condensed"/>
                <a:cs typeface="Roboto Condensed"/>
                <a:sym typeface="Roboto Condensed"/>
              </a:rPr>
              <a:t>Alexander (GSL), Carley (EMC)</a:t>
            </a:r>
            <a:endParaRPr sz="1200">
              <a:latin typeface="Roboto Condensed"/>
              <a:ea typeface="Roboto Condensed"/>
              <a:cs typeface="Roboto Condensed"/>
              <a:sym typeface="Roboto Condensed"/>
            </a:endParaRPr>
          </a:p>
        </p:txBody>
      </p:sp>
      <p:sp>
        <p:nvSpPr>
          <p:cNvPr id="538" name="Google Shape;538;p64"/>
          <p:cNvSpPr/>
          <p:nvPr/>
        </p:nvSpPr>
        <p:spPr>
          <a:xfrm>
            <a:off x="932575" y="3027075"/>
            <a:ext cx="6499200" cy="483600"/>
          </a:xfrm>
          <a:prstGeom prst="rect">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Condensed Medium"/>
                <a:ea typeface="Roboto Condensed Medium"/>
                <a:cs typeface="Roboto Condensed Medium"/>
                <a:sym typeface="Roboto Condensed Medium"/>
              </a:rPr>
              <a:t>Hurricane Integrated Application Team</a:t>
            </a:r>
            <a:endParaRPr>
              <a:latin typeface="Roboto Condensed Medium"/>
              <a:ea typeface="Roboto Condensed Medium"/>
              <a:cs typeface="Roboto Condensed Medium"/>
              <a:sym typeface="Roboto Condensed Medium"/>
            </a:endParaRPr>
          </a:p>
          <a:p>
            <a:pPr indent="0" lvl="0" marL="0" rtl="0" algn="ctr">
              <a:spcBef>
                <a:spcPts val="0"/>
              </a:spcBef>
              <a:spcAft>
                <a:spcPts val="0"/>
              </a:spcAft>
              <a:buNone/>
            </a:pPr>
            <a:r>
              <a:rPr lang="en" sz="1200">
                <a:latin typeface="Roboto Condensed"/>
                <a:ea typeface="Roboto Condensed"/>
                <a:cs typeface="Roboto Condensed"/>
                <a:sym typeface="Roboto Condensed"/>
              </a:rPr>
              <a:t>Gopalakrishnan (AOML), Zhang (EMC)</a:t>
            </a:r>
            <a:endParaRPr sz="1200">
              <a:latin typeface="Roboto Condensed"/>
              <a:ea typeface="Roboto Condensed"/>
              <a:cs typeface="Roboto Condensed"/>
              <a:sym typeface="Roboto Condensed"/>
            </a:endParaRPr>
          </a:p>
        </p:txBody>
      </p:sp>
      <p:sp>
        <p:nvSpPr>
          <p:cNvPr id="539" name="Google Shape;539;p64"/>
          <p:cNvSpPr/>
          <p:nvPr/>
        </p:nvSpPr>
        <p:spPr>
          <a:xfrm>
            <a:off x="7779225" y="2041050"/>
            <a:ext cx="1103700" cy="565500"/>
          </a:xfrm>
          <a:prstGeom prst="rect">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Roboto Condensed"/>
                <a:ea typeface="Roboto Condensed"/>
                <a:cs typeface="Roboto Condensed"/>
                <a:sym typeface="Roboto Condensed"/>
              </a:rPr>
              <a:t>Application Teams</a:t>
            </a:r>
            <a:endParaRPr sz="1100">
              <a:latin typeface="Roboto Condensed"/>
              <a:ea typeface="Roboto Condensed"/>
              <a:cs typeface="Roboto Condensed"/>
              <a:sym typeface="Roboto Condensed"/>
            </a:endParaRPr>
          </a:p>
        </p:txBody>
      </p:sp>
      <p:sp>
        <p:nvSpPr>
          <p:cNvPr id="540" name="Google Shape;540;p64"/>
          <p:cNvSpPr/>
          <p:nvPr/>
        </p:nvSpPr>
        <p:spPr>
          <a:xfrm>
            <a:off x="7779225" y="2820225"/>
            <a:ext cx="1103700" cy="56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Roboto Condensed"/>
                <a:ea typeface="Roboto Condensed"/>
                <a:cs typeface="Roboto Condensed"/>
                <a:sym typeface="Roboto Condensed"/>
              </a:rPr>
              <a:t>Cross-Cutting Teams</a:t>
            </a:r>
            <a:endParaRPr sz="1100">
              <a:latin typeface="Roboto Condensed"/>
              <a:ea typeface="Roboto Condensed"/>
              <a:cs typeface="Roboto Condensed"/>
              <a:sym typeface="Roboto Condensed"/>
            </a:endParaRPr>
          </a:p>
        </p:txBody>
      </p:sp>
      <p:sp>
        <p:nvSpPr>
          <p:cNvPr id="541" name="Google Shape;541;p64"/>
          <p:cNvSpPr txBox="1"/>
          <p:nvPr/>
        </p:nvSpPr>
        <p:spPr>
          <a:xfrm>
            <a:off x="462525" y="0"/>
            <a:ext cx="4802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003087"/>
                </a:solidFill>
                <a:latin typeface="Roboto Condensed"/>
                <a:ea typeface="Roboto Condensed"/>
                <a:cs typeface="Roboto Condensed"/>
                <a:sym typeface="Roboto Condensed"/>
              </a:rPr>
              <a:t>UFS-R2O PROJECT STRUCTURE</a:t>
            </a:r>
            <a:endParaRPr b="1" sz="2300">
              <a:solidFill>
                <a:srgbClr val="003087"/>
              </a:solidFill>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p65"/>
          <p:cNvPicPr preferRelativeResize="0"/>
          <p:nvPr/>
        </p:nvPicPr>
        <p:blipFill>
          <a:blip r:embed="rId3">
            <a:alphaModFix/>
          </a:blip>
          <a:stretch>
            <a:fillRect/>
          </a:stretch>
        </p:blipFill>
        <p:spPr>
          <a:xfrm>
            <a:off x="482110" y="2840402"/>
            <a:ext cx="5353625" cy="2233725"/>
          </a:xfrm>
          <a:prstGeom prst="rect">
            <a:avLst/>
          </a:prstGeom>
          <a:noFill/>
          <a:ln>
            <a:noFill/>
          </a:ln>
        </p:spPr>
      </p:pic>
      <p:pic>
        <p:nvPicPr>
          <p:cNvPr id="547" name="Google Shape;547;p65"/>
          <p:cNvPicPr preferRelativeResize="0"/>
          <p:nvPr/>
        </p:nvPicPr>
        <p:blipFill>
          <a:blip r:embed="rId4">
            <a:alphaModFix/>
          </a:blip>
          <a:stretch>
            <a:fillRect/>
          </a:stretch>
        </p:blipFill>
        <p:spPr>
          <a:xfrm>
            <a:off x="219325" y="872875"/>
            <a:ext cx="8839202" cy="1115683"/>
          </a:xfrm>
          <a:prstGeom prst="rect">
            <a:avLst/>
          </a:prstGeom>
          <a:noFill/>
          <a:ln>
            <a:noFill/>
          </a:ln>
        </p:spPr>
      </p:pic>
      <p:sp>
        <p:nvSpPr>
          <p:cNvPr id="548" name="Google Shape;548;p65"/>
          <p:cNvSpPr txBox="1"/>
          <p:nvPr/>
        </p:nvSpPr>
        <p:spPr>
          <a:xfrm>
            <a:off x="462525" y="0"/>
            <a:ext cx="6989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003087"/>
                </a:solidFill>
                <a:latin typeface="Roboto Condensed"/>
                <a:ea typeface="Roboto Condensed"/>
                <a:cs typeface="Roboto Condensed"/>
                <a:sym typeface="Roboto Condensed"/>
              </a:rPr>
              <a:t>SEASONAL FORECAST SYSTEM PROJECT</a:t>
            </a:r>
            <a:endParaRPr b="1" sz="2300">
              <a:solidFill>
                <a:srgbClr val="003087"/>
              </a:solidFill>
              <a:latin typeface="Roboto Condensed"/>
              <a:ea typeface="Roboto Condensed"/>
              <a:cs typeface="Roboto Condensed"/>
              <a:sym typeface="Roboto Condensed"/>
            </a:endParaRPr>
          </a:p>
        </p:txBody>
      </p:sp>
      <p:sp>
        <p:nvSpPr>
          <p:cNvPr id="549" name="Google Shape;549;p65"/>
          <p:cNvSpPr/>
          <p:nvPr/>
        </p:nvSpPr>
        <p:spPr>
          <a:xfrm>
            <a:off x="511375" y="2049625"/>
            <a:ext cx="2395800" cy="619800"/>
          </a:xfrm>
          <a:prstGeom prst="roundRect">
            <a:avLst>
              <a:gd fmla="val 16667"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Condensed Medium"/>
                <a:ea typeface="Roboto Condensed Medium"/>
                <a:cs typeface="Roboto Condensed Medium"/>
                <a:sym typeface="Roboto Condensed Medium"/>
              </a:rPr>
              <a:t>Project Leads</a:t>
            </a:r>
            <a:endParaRPr>
              <a:latin typeface="Roboto Condensed Medium"/>
              <a:ea typeface="Roboto Condensed Medium"/>
              <a:cs typeface="Roboto Condensed Medium"/>
              <a:sym typeface="Roboto Condensed Medium"/>
            </a:endParaRPr>
          </a:p>
          <a:p>
            <a:pPr indent="0" lvl="0" marL="0" rtl="0" algn="ctr">
              <a:spcBef>
                <a:spcPts val="0"/>
              </a:spcBef>
              <a:spcAft>
                <a:spcPts val="0"/>
              </a:spcAft>
              <a:buNone/>
            </a:pPr>
            <a:r>
              <a:rPr lang="en" sz="1100">
                <a:latin typeface="Roboto Condensed Medium"/>
                <a:ea typeface="Roboto Condensed Medium"/>
                <a:cs typeface="Roboto Condensed Medium"/>
                <a:sym typeface="Roboto Condensed Medium"/>
              </a:rPr>
              <a:t>Barton </a:t>
            </a:r>
            <a:r>
              <a:rPr lang="en" sz="1100">
                <a:latin typeface="Roboto Condensed Medium"/>
                <a:ea typeface="Roboto Condensed Medium"/>
                <a:cs typeface="Roboto Condensed Medium"/>
                <a:sym typeface="Roboto Condensed Medium"/>
              </a:rPr>
              <a:t>(EMC), Pegion (PSL)</a:t>
            </a:r>
            <a:endParaRPr sz="1100">
              <a:latin typeface="Roboto Condensed Medium"/>
              <a:ea typeface="Roboto Condensed Medium"/>
              <a:cs typeface="Roboto Condensed Medium"/>
              <a:sym typeface="Roboto Condensed Medium"/>
            </a:endParaRPr>
          </a:p>
        </p:txBody>
      </p:sp>
      <p:sp>
        <p:nvSpPr>
          <p:cNvPr id="550" name="Google Shape;550;p65"/>
          <p:cNvSpPr/>
          <p:nvPr/>
        </p:nvSpPr>
        <p:spPr>
          <a:xfrm>
            <a:off x="3153975" y="2049625"/>
            <a:ext cx="2399700" cy="619800"/>
          </a:xfrm>
          <a:prstGeom prst="roundRect">
            <a:avLst>
              <a:gd fmla="val 16667" name="adj"/>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Roboto Condensed Medium"/>
                <a:ea typeface="Roboto Condensed Medium"/>
                <a:cs typeface="Roboto Condensed Medium"/>
                <a:sym typeface="Roboto Condensed Medium"/>
              </a:rPr>
              <a:t>NWS/OSTI and OAR/WPO</a:t>
            </a:r>
            <a:endParaRPr>
              <a:latin typeface="Roboto Condensed Medium"/>
              <a:ea typeface="Roboto Condensed Medium"/>
              <a:cs typeface="Roboto Condensed Medium"/>
              <a:sym typeface="Roboto Condensed Medium"/>
            </a:endParaRPr>
          </a:p>
          <a:p>
            <a:pPr indent="0" lvl="0" marL="0" rtl="0" algn="ctr">
              <a:spcBef>
                <a:spcPts val="0"/>
              </a:spcBef>
              <a:spcAft>
                <a:spcPts val="0"/>
              </a:spcAft>
              <a:buNone/>
            </a:pPr>
            <a:r>
              <a:rPr lang="en" sz="1100">
                <a:latin typeface="Roboto Condensed Medium"/>
                <a:ea typeface="Roboto Condensed Medium"/>
                <a:cs typeface="Roboto Condensed Medium"/>
                <a:sym typeface="Roboto Condensed Medium"/>
              </a:rPr>
              <a:t>Xue</a:t>
            </a:r>
            <a:r>
              <a:rPr lang="en" sz="1100">
                <a:latin typeface="Roboto Condensed Medium"/>
                <a:ea typeface="Roboto Condensed Medium"/>
                <a:cs typeface="Roboto Condensed Medium"/>
                <a:sym typeface="Roboto Condensed Medium"/>
              </a:rPr>
              <a:t> (OSTI), Olsen (WPO)</a:t>
            </a:r>
            <a:endParaRPr sz="1100">
              <a:latin typeface="Roboto Condensed Medium"/>
              <a:ea typeface="Roboto Condensed Medium"/>
              <a:cs typeface="Roboto Condensed Medium"/>
              <a:sym typeface="Roboto Condensed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6"/>
          <p:cNvSpPr txBox="1"/>
          <p:nvPr/>
        </p:nvSpPr>
        <p:spPr>
          <a:xfrm>
            <a:off x="572250" y="74950"/>
            <a:ext cx="4572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003087"/>
                </a:solidFill>
                <a:latin typeface="Roboto Condensed"/>
                <a:ea typeface="Roboto Condensed"/>
                <a:cs typeface="Roboto Condensed"/>
                <a:sym typeface="Roboto Condensed"/>
              </a:rPr>
              <a:t>R2O OF UFS-BASED APPLICATIONS</a:t>
            </a:r>
            <a:endParaRPr b="1" sz="2300">
              <a:solidFill>
                <a:srgbClr val="003087"/>
              </a:solidFill>
              <a:latin typeface="Roboto Condensed"/>
              <a:ea typeface="Roboto Condensed"/>
              <a:cs typeface="Roboto Condensed"/>
              <a:sym typeface="Roboto Condensed"/>
            </a:endParaRPr>
          </a:p>
        </p:txBody>
      </p:sp>
      <p:sp>
        <p:nvSpPr>
          <p:cNvPr id="556" name="Google Shape;556;p66"/>
          <p:cNvSpPr txBox="1"/>
          <p:nvPr/>
        </p:nvSpPr>
        <p:spPr>
          <a:xfrm>
            <a:off x="588050" y="684867"/>
            <a:ext cx="27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rgbClr val="323B42"/>
                </a:solidFill>
              </a:rPr>
              <a:t>GFS17/GEFSv13</a:t>
            </a:r>
            <a:endParaRPr b="1" sz="2200" u="sng">
              <a:solidFill>
                <a:srgbClr val="323B42"/>
              </a:solidFill>
            </a:endParaRPr>
          </a:p>
        </p:txBody>
      </p:sp>
      <p:sp>
        <p:nvSpPr>
          <p:cNvPr id="557" name="Google Shape;557;p66"/>
          <p:cNvSpPr txBox="1"/>
          <p:nvPr/>
        </p:nvSpPr>
        <p:spPr>
          <a:xfrm>
            <a:off x="3940850" y="684867"/>
            <a:ext cx="1298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rgbClr val="323B42"/>
                </a:solidFill>
              </a:rPr>
              <a:t>RRFSv1</a:t>
            </a:r>
            <a:endParaRPr b="1" sz="2200" u="sng">
              <a:solidFill>
                <a:srgbClr val="323B42"/>
              </a:solidFill>
            </a:endParaRPr>
          </a:p>
        </p:txBody>
      </p:sp>
      <p:sp>
        <p:nvSpPr>
          <p:cNvPr id="558" name="Google Shape;558;p66"/>
          <p:cNvSpPr txBox="1"/>
          <p:nvPr/>
        </p:nvSpPr>
        <p:spPr>
          <a:xfrm>
            <a:off x="6607850" y="684867"/>
            <a:ext cx="1298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rgbClr val="323B42"/>
                </a:solidFill>
              </a:rPr>
              <a:t>SFS</a:t>
            </a:r>
            <a:r>
              <a:rPr b="1" lang="en" sz="2200" u="sng">
                <a:solidFill>
                  <a:srgbClr val="323B42"/>
                </a:solidFill>
              </a:rPr>
              <a:t>v1</a:t>
            </a:r>
            <a:endParaRPr b="1" sz="2200" u="sng">
              <a:solidFill>
                <a:srgbClr val="323B42"/>
              </a:solidFill>
            </a:endParaRPr>
          </a:p>
        </p:txBody>
      </p:sp>
      <p:pic>
        <p:nvPicPr>
          <p:cNvPr id="559" name="Google Shape;559;p66"/>
          <p:cNvPicPr preferRelativeResize="0"/>
          <p:nvPr/>
        </p:nvPicPr>
        <p:blipFill>
          <a:blip r:embed="rId3">
            <a:alphaModFix/>
          </a:blip>
          <a:stretch>
            <a:fillRect/>
          </a:stretch>
        </p:blipFill>
        <p:spPr>
          <a:xfrm>
            <a:off x="940150" y="1234380"/>
            <a:ext cx="1773075" cy="1859000"/>
          </a:xfrm>
          <a:prstGeom prst="rect">
            <a:avLst/>
          </a:prstGeom>
          <a:noFill/>
          <a:ln>
            <a:noFill/>
          </a:ln>
        </p:spPr>
      </p:pic>
      <p:sp>
        <p:nvSpPr>
          <p:cNvPr id="560" name="Google Shape;560;p66"/>
          <p:cNvSpPr txBox="1"/>
          <p:nvPr/>
        </p:nvSpPr>
        <p:spPr>
          <a:xfrm>
            <a:off x="466675" y="1732692"/>
            <a:ext cx="556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C0504D"/>
                </a:solidFill>
                <a:latin typeface="Open Sans"/>
                <a:ea typeface="Open Sans"/>
                <a:cs typeface="Open Sans"/>
                <a:sym typeface="Open Sans"/>
              </a:rPr>
              <a:t>FV3</a:t>
            </a:r>
            <a:endParaRPr b="1" sz="1200">
              <a:solidFill>
                <a:srgbClr val="C0504D"/>
              </a:solidFill>
              <a:latin typeface="Open Sans"/>
              <a:ea typeface="Open Sans"/>
              <a:cs typeface="Open Sans"/>
              <a:sym typeface="Open Sans"/>
            </a:endParaRPr>
          </a:p>
        </p:txBody>
      </p:sp>
      <p:sp>
        <p:nvSpPr>
          <p:cNvPr id="561" name="Google Shape;561;p66"/>
          <p:cNvSpPr txBox="1"/>
          <p:nvPr/>
        </p:nvSpPr>
        <p:spPr>
          <a:xfrm>
            <a:off x="336025" y="2194492"/>
            <a:ext cx="687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0504D"/>
                </a:solidFill>
                <a:latin typeface="Open Sans"/>
                <a:ea typeface="Open Sans"/>
                <a:cs typeface="Open Sans"/>
                <a:sym typeface="Open Sans"/>
              </a:rPr>
              <a:t>MOM6</a:t>
            </a:r>
            <a:endParaRPr b="1" sz="1200">
              <a:solidFill>
                <a:srgbClr val="C0504D"/>
              </a:solidFill>
              <a:latin typeface="Open Sans"/>
              <a:ea typeface="Open Sans"/>
              <a:cs typeface="Open Sans"/>
              <a:sym typeface="Open Sans"/>
            </a:endParaRPr>
          </a:p>
        </p:txBody>
      </p:sp>
      <p:sp>
        <p:nvSpPr>
          <p:cNvPr id="562" name="Google Shape;562;p66"/>
          <p:cNvSpPr txBox="1"/>
          <p:nvPr/>
        </p:nvSpPr>
        <p:spPr>
          <a:xfrm>
            <a:off x="2546150" y="2238617"/>
            <a:ext cx="687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C0504D"/>
                </a:solidFill>
                <a:latin typeface="Open Sans"/>
                <a:ea typeface="Open Sans"/>
                <a:cs typeface="Open Sans"/>
                <a:sym typeface="Open Sans"/>
              </a:rPr>
              <a:t>CICE6</a:t>
            </a:r>
            <a:endParaRPr b="1" sz="1200">
              <a:solidFill>
                <a:srgbClr val="C0504D"/>
              </a:solidFill>
              <a:latin typeface="Open Sans"/>
              <a:ea typeface="Open Sans"/>
              <a:cs typeface="Open Sans"/>
              <a:sym typeface="Open Sans"/>
            </a:endParaRPr>
          </a:p>
        </p:txBody>
      </p:sp>
      <p:sp>
        <p:nvSpPr>
          <p:cNvPr id="563" name="Google Shape;563;p66"/>
          <p:cNvSpPr txBox="1"/>
          <p:nvPr/>
        </p:nvSpPr>
        <p:spPr>
          <a:xfrm>
            <a:off x="1988425" y="1171330"/>
            <a:ext cx="724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rgbClr val="C0504D"/>
                </a:solidFill>
                <a:latin typeface="Open Sans"/>
                <a:ea typeface="Open Sans"/>
                <a:cs typeface="Open Sans"/>
                <a:sym typeface="Open Sans"/>
              </a:rPr>
              <a:t>Noah-MP</a:t>
            </a:r>
            <a:endParaRPr b="1" sz="1200">
              <a:solidFill>
                <a:srgbClr val="C0504D"/>
              </a:solidFill>
              <a:latin typeface="Open Sans"/>
              <a:ea typeface="Open Sans"/>
              <a:cs typeface="Open Sans"/>
              <a:sym typeface="Open Sans"/>
            </a:endParaRPr>
          </a:p>
        </p:txBody>
      </p:sp>
      <p:sp>
        <p:nvSpPr>
          <p:cNvPr id="564" name="Google Shape;564;p66"/>
          <p:cNvSpPr txBox="1"/>
          <p:nvPr/>
        </p:nvSpPr>
        <p:spPr>
          <a:xfrm>
            <a:off x="906100" y="2671817"/>
            <a:ext cx="687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0504D"/>
                </a:solidFill>
                <a:latin typeface="Open Sans"/>
                <a:ea typeface="Open Sans"/>
                <a:cs typeface="Open Sans"/>
                <a:sym typeface="Open Sans"/>
              </a:rPr>
              <a:t>WW3</a:t>
            </a:r>
            <a:endParaRPr b="1" sz="1200">
              <a:solidFill>
                <a:srgbClr val="C0504D"/>
              </a:solidFill>
              <a:latin typeface="Open Sans"/>
              <a:ea typeface="Open Sans"/>
              <a:cs typeface="Open Sans"/>
              <a:sym typeface="Open Sans"/>
            </a:endParaRPr>
          </a:p>
        </p:txBody>
      </p:sp>
      <p:sp>
        <p:nvSpPr>
          <p:cNvPr id="565" name="Google Shape;565;p66"/>
          <p:cNvSpPr txBox="1"/>
          <p:nvPr/>
        </p:nvSpPr>
        <p:spPr>
          <a:xfrm>
            <a:off x="2538350" y="1798655"/>
            <a:ext cx="724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C0504D"/>
                </a:solidFill>
                <a:latin typeface="Open Sans"/>
                <a:ea typeface="Open Sans"/>
                <a:cs typeface="Open Sans"/>
                <a:sym typeface="Open Sans"/>
              </a:rPr>
              <a:t>GOCART</a:t>
            </a:r>
            <a:endParaRPr b="1" sz="1000">
              <a:solidFill>
                <a:srgbClr val="C0504D"/>
              </a:solidFill>
              <a:latin typeface="Open Sans"/>
              <a:ea typeface="Open Sans"/>
              <a:cs typeface="Open Sans"/>
              <a:sym typeface="Open Sans"/>
            </a:endParaRPr>
          </a:p>
        </p:txBody>
      </p:sp>
      <p:pic>
        <p:nvPicPr>
          <p:cNvPr id="566" name="Google Shape;566;p66"/>
          <p:cNvPicPr preferRelativeResize="0"/>
          <p:nvPr/>
        </p:nvPicPr>
        <p:blipFill rotWithShape="1">
          <a:blip r:embed="rId4">
            <a:alphaModFix/>
          </a:blip>
          <a:srcRect b="0" l="51245" r="0" t="0"/>
          <a:stretch/>
        </p:blipFill>
        <p:spPr>
          <a:xfrm>
            <a:off x="3449597" y="1127842"/>
            <a:ext cx="1298701" cy="1309172"/>
          </a:xfrm>
          <a:prstGeom prst="rect">
            <a:avLst/>
          </a:prstGeom>
          <a:noFill/>
          <a:ln>
            <a:noFill/>
          </a:ln>
        </p:spPr>
      </p:pic>
      <p:pic>
        <p:nvPicPr>
          <p:cNvPr id="567" name="Google Shape;567;p66"/>
          <p:cNvPicPr preferRelativeResize="0"/>
          <p:nvPr/>
        </p:nvPicPr>
        <p:blipFill>
          <a:blip r:embed="rId5">
            <a:alphaModFix/>
          </a:blip>
          <a:stretch>
            <a:fillRect/>
          </a:stretch>
        </p:blipFill>
        <p:spPr>
          <a:xfrm>
            <a:off x="4778025" y="1471217"/>
            <a:ext cx="1514475" cy="1148300"/>
          </a:xfrm>
          <a:prstGeom prst="rect">
            <a:avLst/>
          </a:prstGeom>
          <a:noFill/>
          <a:ln>
            <a:noFill/>
          </a:ln>
        </p:spPr>
      </p:pic>
      <p:sp>
        <p:nvSpPr>
          <p:cNvPr id="568" name="Google Shape;568;p66"/>
          <p:cNvSpPr txBox="1"/>
          <p:nvPr/>
        </p:nvSpPr>
        <p:spPr>
          <a:xfrm>
            <a:off x="498725" y="3072942"/>
            <a:ext cx="2439900" cy="13854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323B42"/>
              </a:buClr>
              <a:buSzPts val="1300"/>
              <a:buChar char="●"/>
            </a:pPr>
            <a:r>
              <a:rPr lang="en" sz="1300">
                <a:solidFill>
                  <a:srgbClr val="323B42"/>
                </a:solidFill>
              </a:rPr>
              <a:t>UFS-R2O supported project. </a:t>
            </a:r>
            <a:endParaRPr sz="1300">
              <a:solidFill>
                <a:srgbClr val="323B42"/>
              </a:solidFill>
            </a:endParaRPr>
          </a:p>
          <a:p>
            <a:pPr indent="-311150" lvl="0" marL="457200" rtl="0" algn="l">
              <a:spcBef>
                <a:spcPts val="0"/>
              </a:spcBef>
              <a:spcAft>
                <a:spcPts val="0"/>
              </a:spcAft>
              <a:buClr>
                <a:srgbClr val="323B42"/>
              </a:buClr>
              <a:buSzPts val="1300"/>
              <a:buChar char="●"/>
            </a:pPr>
            <a:r>
              <a:rPr lang="en" sz="1300">
                <a:solidFill>
                  <a:srgbClr val="323B42"/>
                </a:solidFill>
              </a:rPr>
              <a:t>Multiple elements from JTTI/other programs</a:t>
            </a:r>
            <a:endParaRPr sz="1300">
              <a:solidFill>
                <a:srgbClr val="323B42"/>
              </a:solidFill>
            </a:endParaRPr>
          </a:p>
          <a:p>
            <a:pPr indent="-311150" lvl="0" marL="457200" rtl="0" algn="l">
              <a:spcBef>
                <a:spcPts val="0"/>
              </a:spcBef>
              <a:spcAft>
                <a:spcPts val="0"/>
              </a:spcAft>
              <a:buClr>
                <a:srgbClr val="323B42"/>
              </a:buClr>
              <a:buSzPts val="1300"/>
              <a:buChar char="●"/>
            </a:pPr>
            <a:r>
              <a:rPr lang="en" sz="1300">
                <a:solidFill>
                  <a:srgbClr val="323B42"/>
                </a:solidFill>
              </a:rPr>
              <a:t>Guided by implementation plans</a:t>
            </a:r>
            <a:endParaRPr sz="1300">
              <a:solidFill>
                <a:srgbClr val="323B42"/>
              </a:solidFill>
            </a:endParaRPr>
          </a:p>
        </p:txBody>
      </p:sp>
      <p:sp>
        <p:nvSpPr>
          <p:cNvPr id="569" name="Google Shape;569;p66"/>
          <p:cNvSpPr txBox="1"/>
          <p:nvPr/>
        </p:nvSpPr>
        <p:spPr>
          <a:xfrm>
            <a:off x="3470525" y="2828712"/>
            <a:ext cx="24399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323B42"/>
              </a:buClr>
              <a:buSzPts val="1100"/>
              <a:buChar char="●"/>
            </a:pPr>
            <a:r>
              <a:rPr lang="en" sz="1100">
                <a:solidFill>
                  <a:srgbClr val="323B42"/>
                </a:solidFill>
              </a:rPr>
              <a:t>UFS-R2O supported project. </a:t>
            </a:r>
            <a:endParaRPr sz="1100">
              <a:solidFill>
                <a:srgbClr val="323B42"/>
              </a:solidFill>
            </a:endParaRPr>
          </a:p>
          <a:p>
            <a:pPr indent="-298450" lvl="0" marL="457200" rtl="0" algn="l">
              <a:spcBef>
                <a:spcPts val="0"/>
              </a:spcBef>
              <a:spcAft>
                <a:spcPts val="0"/>
              </a:spcAft>
              <a:buClr>
                <a:srgbClr val="323B42"/>
              </a:buClr>
              <a:buSzPts val="1100"/>
              <a:buChar char="●"/>
            </a:pPr>
            <a:r>
              <a:rPr lang="en" sz="1100">
                <a:solidFill>
                  <a:srgbClr val="323B42"/>
                </a:solidFill>
              </a:rPr>
              <a:t>Multiple elements from JTTI/HSUP</a:t>
            </a:r>
            <a:endParaRPr sz="1100">
              <a:solidFill>
                <a:srgbClr val="323B42"/>
              </a:solidFill>
            </a:endParaRPr>
          </a:p>
          <a:p>
            <a:pPr indent="-298450" lvl="0" marL="457200" rtl="0" algn="l">
              <a:spcBef>
                <a:spcPts val="0"/>
              </a:spcBef>
              <a:spcAft>
                <a:spcPts val="0"/>
              </a:spcAft>
              <a:buClr>
                <a:srgbClr val="323B42"/>
              </a:buClr>
              <a:buSzPts val="1100"/>
              <a:buChar char="●"/>
            </a:pPr>
            <a:r>
              <a:rPr lang="en" sz="1100">
                <a:solidFill>
                  <a:srgbClr val="323B42"/>
                </a:solidFill>
              </a:rPr>
              <a:t>Guided by implementation plans</a:t>
            </a:r>
            <a:endParaRPr sz="1100">
              <a:solidFill>
                <a:srgbClr val="323B42"/>
              </a:solidFill>
            </a:endParaRPr>
          </a:p>
          <a:p>
            <a:pPr indent="-298450" lvl="0" marL="457200" rtl="0" algn="l">
              <a:spcBef>
                <a:spcPts val="0"/>
              </a:spcBef>
              <a:spcAft>
                <a:spcPts val="0"/>
              </a:spcAft>
              <a:buClr>
                <a:srgbClr val="323B42"/>
              </a:buClr>
              <a:buSzPts val="1100"/>
              <a:buChar char="●"/>
            </a:pPr>
            <a:r>
              <a:rPr lang="en" sz="1100">
                <a:solidFill>
                  <a:srgbClr val="323B42"/>
                </a:solidFill>
              </a:rPr>
              <a:t>Testbed engagement critical</a:t>
            </a:r>
            <a:endParaRPr sz="1100">
              <a:solidFill>
                <a:srgbClr val="323B42"/>
              </a:solidFill>
            </a:endParaRPr>
          </a:p>
        </p:txBody>
      </p:sp>
      <p:sp>
        <p:nvSpPr>
          <p:cNvPr id="570" name="Google Shape;570;p66"/>
          <p:cNvSpPr txBox="1"/>
          <p:nvPr/>
        </p:nvSpPr>
        <p:spPr>
          <a:xfrm>
            <a:off x="6366125" y="2816500"/>
            <a:ext cx="24399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323B42"/>
              </a:buClr>
              <a:buSzPts val="1100"/>
              <a:buChar char="●"/>
            </a:pPr>
            <a:r>
              <a:rPr lang="en" sz="1100">
                <a:solidFill>
                  <a:srgbClr val="323B42"/>
                </a:solidFill>
              </a:rPr>
              <a:t>STI and WPO S2S program supported project</a:t>
            </a:r>
            <a:endParaRPr sz="1100">
              <a:solidFill>
                <a:srgbClr val="323B42"/>
              </a:solidFill>
            </a:endParaRPr>
          </a:p>
          <a:p>
            <a:pPr indent="-298450" lvl="0" marL="457200" rtl="0" algn="l">
              <a:spcBef>
                <a:spcPts val="0"/>
              </a:spcBef>
              <a:spcAft>
                <a:spcPts val="0"/>
              </a:spcAft>
              <a:buClr>
                <a:srgbClr val="323B42"/>
              </a:buClr>
              <a:buSzPts val="1100"/>
              <a:buChar char="●"/>
            </a:pPr>
            <a:r>
              <a:rPr lang="en" sz="1100">
                <a:solidFill>
                  <a:srgbClr val="323B42"/>
                </a:solidFill>
              </a:rPr>
              <a:t>Guided by SFS Development Plan and new Implementation Plan</a:t>
            </a:r>
            <a:endParaRPr sz="1100">
              <a:solidFill>
                <a:srgbClr val="323B42"/>
              </a:solidFill>
            </a:endParaRPr>
          </a:p>
        </p:txBody>
      </p:sp>
      <p:pic>
        <p:nvPicPr>
          <p:cNvPr id="571" name="Google Shape;571;p66" title="SFS_Baseline_ACC_tmp2m_11ic_1.5L_NDJ_US.png"/>
          <p:cNvPicPr preferRelativeResize="0"/>
          <p:nvPr/>
        </p:nvPicPr>
        <p:blipFill>
          <a:blip r:embed="rId6">
            <a:alphaModFix/>
          </a:blip>
          <a:stretch>
            <a:fillRect/>
          </a:stretch>
        </p:blipFill>
        <p:spPr>
          <a:xfrm>
            <a:off x="6322225" y="1127842"/>
            <a:ext cx="1750873" cy="955350"/>
          </a:xfrm>
          <a:prstGeom prst="rect">
            <a:avLst/>
          </a:prstGeom>
          <a:noFill/>
          <a:ln>
            <a:noFill/>
          </a:ln>
        </p:spPr>
      </p:pic>
      <p:pic>
        <p:nvPicPr>
          <p:cNvPr id="572" name="Google Shape;572;p66" title="SFS_Baseline-CFSv2_ACC_tmp2m_11ic_1.5L_NDJ_US.png"/>
          <p:cNvPicPr preferRelativeResize="0"/>
          <p:nvPr/>
        </p:nvPicPr>
        <p:blipFill>
          <a:blip r:embed="rId7">
            <a:alphaModFix/>
          </a:blip>
          <a:stretch>
            <a:fillRect/>
          </a:stretch>
        </p:blipFill>
        <p:spPr>
          <a:xfrm>
            <a:off x="6764644" y="1825416"/>
            <a:ext cx="1748303" cy="955355"/>
          </a:xfrm>
          <a:prstGeom prst="rect">
            <a:avLst/>
          </a:prstGeom>
          <a:noFill/>
          <a:ln>
            <a:noFill/>
          </a:ln>
        </p:spPr>
      </p:pic>
      <p:sp>
        <p:nvSpPr>
          <p:cNvPr id="573" name="Google Shape;573;p66"/>
          <p:cNvSpPr txBox="1"/>
          <p:nvPr/>
        </p:nvSpPr>
        <p:spPr>
          <a:xfrm>
            <a:off x="6366137" y="1652379"/>
            <a:ext cx="482700" cy="260100"/>
          </a:xfrm>
          <a:prstGeom prst="rect">
            <a:avLst/>
          </a:prstGeom>
          <a:noFill/>
          <a:ln>
            <a:noFill/>
          </a:ln>
        </p:spPr>
        <p:txBody>
          <a:bodyPr anchorCtr="0" anchor="t" bIns="59450" lIns="59450" spcFirstLastPara="1" rIns="59450" wrap="square" tIns="59450">
            <a:spAutoFit/>
          </a:bodyPr>
          <a:lstStyle/>
          <a:p>
            <a:pPr indent="0" lvl="0" marL="0" rtl="0" algn="ctr">
              <a:lnSpc>
                <a:spcPct val="115000"/>
              </a:lnSpc>
              <a:spcBef>
                <a:spcPts val="0"/>
              </a:spcBef>
              <a:spcAft>
                <a:spcPts val="0"/>
              </a:spcAft>
              <a:buNone/>
            </a:pPr>
            <a:r>
              <a:rPr b="1" lang="en" sz="910"/>
              <a:t>SFS</a:t>
            </a:r>
            <a:endParaRPr sz="910"/>
          </a:p>
        </p:txBody>
      </p:sp>
      <p:sp>
        <p:nvSpPr>
          <p:cNvPr id="574" name="Google Shape;574;p66"/>
          <p:cNvSpPr txBox="1"/>
          <p:nvPr/>
        </p:nvSpPr>
        <p:spPr>
          <a:xfrm>
            <a:off x="6848264" y="2476413"/>
            <a:ext cx="809700" cy="260100"/>
          </a:xfrm>
          <a:prstGeom prst="rect">
            <a:avLst/>
          </a:prstGeom>
          <a:noFill/>
          <a:ln>
            <a:noFill/>
          </a:ln>
        </p:spPr>
        <p:txBody>
          <a:bodyPr anchorCtr="0" anchor="t" bIns="59450" lIns="59450" spcFirstLastPara="1" rIns="59450" wrap="square" tIns="59450">
            <a:spAutoFit/>
          </a:bodyPr>
          <a:lstStyle/>
          <a:p>
            <a:pPr indent="0" lvl="0" marL="0" rtl="0" algn="l">
              <a:lnSpc>
                <a:spcPct val="115000"/>
              </a:lnSpc>
              <a:spcBef>
                <a:spcPts val="0"/>
              </a:spcBef>
              <a:spcAft>
                <a:spcPts val="0"/>
              </a:spcAft>
              <a:buNone/>
            </a:pPr>
            <a:r>
              <a:rPr b="1" lang="en" sz="910"/>
              <a:t>SFS-CFSv2</a:t>
            </a:r>
            <a:endParaRPr sz="910"/>
          </a:p>
        </p:txBody>
      </p:sp>
      <p:sp>
        <p:nvSpPr>
          <p:cNvPr id="575" name="Google Shape;575;p66"/>
          <p:cNvSpPr txBox="1"/>
          <p:nvPr/>
        </p:nvSpPr>
        <p:spPr>
          <a:xfrm>
            <a:off x="3360623" y="4107975"/>
            <a:ext cx="3273900" cy="785100"/>
          </a:xfrm>
          <a:prstGeom prst="rect">
            <a:avLst/>
          </a:prstGeom>
          <a:solidFill>
            <a:srgbClr val="E6913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Development and </a:t>
            </a:r>
            <a:r>
              <a:rPr b="1" lang="en" sz="1300">
                <a:solidFill>
                  <a:schemeClr val="dk2"/>
                </a:solidFill>
                <a:latin typeface="Nunito"/>
                <a:ea typeface="Nunito"/>
                <a:cs typeface="Nunito"/>
                <a:sym typeface="Nunito"/>
              </a:rPr>
              <a:t>implementation</a:t>
            </a:r>
            <a:r>
              <a:rPr b="1" lang="en" sz="1300">
                <a:solidFill>
                  <a:schemeClr val="dk2"/>
                </a:solidFill>
                <a:latin typeface="Nunito"/>
                <a:ea typeface="Nunito"/>
                <a:cs typeface="Nunito"/>
                <a:sym typeface="Nunito"/>
              </a:rPr>
              <a:t> plans define priorities and requirements, and inform UFS community opportunities</a:t>
            </a:r>
            <a:endParaRPr b="1" sz="1300">
              <a:solidFill>
                <a:schemeClr val="dk2"/>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67"/>
          <p:cNvSpPr txBox="1"/>
          <p:nvPr/>
        </p:nvSpPr>
        <p:spPr>
          <a:xfrm>
            <a:off x="449650" y="0"/>
            <a:ext cx="4447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003087"/>
                </a:solidFill>
                <a:latin typeface="Roboto Condensed"/>
                <a:ea typeface="Roboto Condensed"/>
                <a:cs typeface="Roboto Condensed"/>
                <a:sym typeface="Roboto Condensed"/>
              </a:rPr>
              <a:t>R2O PROCESS</a:t>
            </a:r>
            <a:endParaRPr b="1" sz="2300">
              <a:solidFill>
                <a:srgbClr val="003087"/>
              </a:solidFill>
              <a:latin typeface="Roboto Condensed"/>
              <a:ea typeface="Roboto Condensed"/>
              <a:cs typeface="Roboto Condensed"/>
              <a:sym typeface="Roboto Condensed"/>
            </a:endParaRPr>
          </a:p>
        </p:txBody>
      </p:sp>
      <p:pic>
        <p:nvPicPr>
          <p:cNvPr id="581" name="Google Shape;581;p67"/>
          <p:cNvPicPr preferRelativeResize="0"/>
          <p:nvPr/>
        </p:nvPicPr>
        <p:blipFill>
          <a:blip r:embed="rId3">
            <a:alphaModFix amt="49000"/>
          </a:blip>
          <a:stretch>
            <a:fillRect/>
          </a:stretch>
        </p:blipFill>
        <p:spPr>
          <a:xfrm>
            <a:off x="264599" y="671077"/>
            <a:ext cx="2912824" cy="1820774"/>
          </a:xfrm>
          <a:prstGeom prst="rect">
            <a:avLst/>
          </a:prstGeom>
          <a:noFill/>
          <a:ln>
            <a:noFill/>
          </a:ln>
        </p:spPr>
      </p:pic>
      <p:pic>
        <p:nvPicPr>
          <p:cNvPr id="582" name="Google Shape;582;p67"/>
          <p:cNvPicPr preferRelativeResize="0"/>
          <p:nvPr/>
        </p:nvPicPr>
        <p:blipFill rotWithShape="1">
          <a:blip r:embed="rId3">
            <a:alphaModFix/>
          </a:blip>
          <a:srcRect b="0" l="29363" r="0" t="73177"/>
          <a:stretch/>
        </p:blipFill>
        <p:spPr>
          <a:xfrm>
            <a:off x="449651" y="2278374"/>
            <a:ext cx="4876800" cy="1157552"/>
          </a:xfrm>
          <a:prstGeom prst="rect">
            <a:avLst/>
          </a:prstGeom>
          <a:noFill/>
          <a:ln cap="flat" cmpd="sng" w="19050">
            <a:solidFill>
              <a:srgbClr val="323B42"/>
            </a:solidFill>
            <a:prstDash val="solid"/>
            <a:round/>
            <a:headEnd len="sm" w="sm" type="none"/>
            <a:tailEnd len="sm" w="sm" type="none"/>
          </a:ln>
        </p:spPr>
      </p:pic>
      <p:pic>
        <p:nvPicPr>
          <p:cNvPr descr="create a timeline with checkpoints labeled &quot;UFS Innovation&quot;, Prototype Integration&quot;, &quot;Testing &amp; Evaluation/Testbeds&quot;, &quot;Refinement&quot;. Do not put timestamps on the timeline." id="583" name="Google Shape;583;p67"/>
          <p:cNvPicPr preferRelativeResize="0"/>
          <p:nvPr/>
        </p:nvPicPr>
        <p:blipFill rotWithShape="1">
          <a:blip r:embed="rId4">
            <a:alphaModFix/>
          </a:blip>
          <a:srcRect b="36272" l="0" r="0" t="40750"/>
          <a:stretch/>
        </p:blipFill>
        <p:spPr>
          <a:xfrm>
            <a:off x="3116150" y="1477200"/>
            <a:ext cx="4876800" cy="610575"/>
          </a:xfrm>
          <a:prstGeom prst="rect">
            <a:avLst/>
          </a:prstGeom>
          <a:noFill/>
          <a:ln>
            <a:noFill/>
          </a:ln>
        </p:spPr>
      </p:pic>
      <p:pic>
        <p:nvPicPr>
          <p:cNvPr descr="create a timeline with checkpoints labeled &quot;WCOSS2 Integration&quot;, Beta Evaluation&quot;, &quot;Retrospectives&quot;, &quot;Real-time Parallel&quot;, &quot;Field Evaluation&quot;, &quot;NCEP Decision&quot;, &quot;NCO Handoff&quot;, &quot;Testing/Implementation&quot;. Do not put timestamps on the timeline." id="584" name="Google Shape;584;p67"/>
          <p:cNvPicPr preferRelativeResize="0"/>
          <p:nvPr/>
        </p:nvPicPr>
        <p:blipFill rotWithShape="1">
          <a:blip r:embed="rId5">
            <a:alphaModFix/>
          </a:blip>
          <a:srcRect b="31483" l="0" r="5979" t="38469"/>
          <a:stretch/>
        </p:blipFill>
        <p:spPr>
          <a:xfrm>
            <a:off x="449650" y="3696225"/>
            <a:ext cx="4876800" cy="798475"/>
          </a:xfrm>
          <a:prstGeom prst="rect">
            <a:avLst/>
          </a:prstGeom>
          <a:noFill/>
          <a:ln>
            <a:noFill/>
          </a:ln>
        </p:spPr>
      </p:pic>
      <p:pic>
        <p:nvPicPr>
          <p:cNvPr id="585" name="Google Shape;585;p67"/>
          <p:cNvPicPr preferRelativeResize="0"/>
          <p:nvPr/>
        </p:nvPicPr>
        <p:blipFill rotWithShape="1">
          <a:blip r:embed="rId3">
            <a:alphaModFix/>
          </a:blip>
          <a:srcRect b="56146" l="39842" r="0" t="0"/>
          <a:stretch/>
        </p:blipFill>
        <p:spPr>
          <a:xfrm>
            <a:off x="3116150" y="176250"/>
            <a:ext cx="2747826" cy="1252100"/>
          </a:xfrm>
          <a:prstGeom prst="rect">
            <a:avLst/>
          </a:prstGeom>
          <a:noFill/>
          <a:ln cap="flat" cmpd="sng" w="28575">
            <a:solidFill>
              <a:srgbClr val="323B42"/>
            </a:solidFill>
            <a:prstDash val="solid"/>
            <a:round/>
            <a:headEnd len="sm" w="sm" type="none"/>
            <a:tailEnd len="sm" w="sm" type="none"/>
          </a:ln>
        </p:spPr>
      </p:pic>
      <p:sp>
        <p:nvSpPr>
          <p:cNvPr id="586" name="Google Shape;586;p67"/>
          <p:cNvSpPr txBox="1"/>
          <p:nvPr/>
        </p:nvSpPr>
        <p:spPr>
          <a:xfrm>
            <a:off x="5214308" y="2205106"/>
            <a:ext cx="3514500" cy="25860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Gap between UFS community innovation and WCOSS2 integration</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Requires NOAA resources</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Multiple parallel efforts</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Parallel changes to infrastructure, workflow</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Testing &amp; Evaluation resource intensive (beyond SCM)</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New paradigm with </a:t>
            </a:r>
            <a:endParaRPr sz="1300">
              <a:solidFill>
                <a:schemeClr val="dk2"/>
              </a:solidFill>
              <a:latin typeface="Nunito"/>
              <a:ea typeface="Nunito"/>
              <a:cs typeface="Nunito"/>
              <a:sym typeface="Nunito"/>
            </a:endParaRPr>
          </a:p>
          <a:p>
            <a:pPr indent="0" lvl="0" marL="0" rtl="0" algn="l">
              <a:spcBef>
                <a:spcPts val="0"/>
              </a:spcBef>
              <a:spcAft>
                <a:spcPts val="0"/>
              </a:spcAft>
              <a:buNone/>
            </a:pPr>
            <a:r>
              <a:rPr lang="en" sz="1300">
                <a:solidFill>
                  <a:schemeClr val="dk2"/>
                </a:solidFill>
                <a:latin typeface="Nunito"/>
                <a:ea typeface="Nunito"/>
                <a:cs typeface="Nunito"/>
                <a:sym typeface="Nunito"/>
              </a:rPr>
              <a:t>	CI/CD?</a:t>
            </a:r>
            <a:endParaRPr sz="1300">
              <a:solidFill>
                <a:schemeClr val="dk2"/>
              </a:solidFill>
              <a:latin typeface="Nunito"/>
              <a:ea typeface="Nunito"/>
              <a:cs typeface="Nunito"/>
              <a:sym typeface="Nunito"/>
            </a:endParaRPr>
          </a:p>
          <a:p>
            <a:pPr indent="-311150" lvl="0" marL="457200" rtl="0" algn="l">
              <a:spcBef>
                <a:spcPts val="0"/>
              </a:spcBef>
              <a:spcAft>
                <a:spcPts val="0"/>
              </a:spcAft>
              <a:buClr>
                <a:schemeClr val="dk2"/>
              </a:buClr>
              <a:buSzPts val="1300"/>
              <a:buFont typeface="Nunito"/>
              <a:buChar char="●"/>
            </a:pPr>
            <a:r>
              <a:rPr lang="en" sz="1300">
                <a:solidFill>
                  <a:schemeClr val="dk2"/>
                </a:solidFill>
                <a:latin typeface="Nunito"/>
                <a:ea typeface="Nunito"/>
                <a:cs typeface="Nunito"/>
                <a:sym typeface="Nunito"/>
              </a:rPr>
              <a:t>Addressing limitations of the UFS-R2O project</a:t>
            </a:r>
            <a:endParaRPr sz="1300">
              <a:solidFill>
                <a:schemeClr val="dk2"/>
              </a:solidFill>
              <a:latin typeface="Nunito"/>
              <a:ea typeface="Nunito"/>
              <a:cs typeface="Nunito"/>
              <a:sym typeface="Nunito"/>
            </a:endParaRPr>
          </a:p>
        </p:txBody>
      </p:sp>
      <p:sp>
        <p:nvSpPr>
          <p:cNvPr id="587" name="Google Shape;587;p67"/>
          <p:cNvSpPr txBox="1"/>
          <p:nvPr/>
        </p:nvSpPr>
        <p:spPr>
          <a:xfrm>
            <a:off x="6096000" y="1030650"/>
            <a:ext cx="3075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Community Innovation</a:t>
            </a:r>
            <a:endParaRPr b="1" sz="1300">
              <a:solidFill>
                <a:schemeClr val="dk2"/>
              </a:solidFill>
              <a:latin typeface="Nunito"/>
              <a:ea typeface="Nunito"/>
              <a:cs typeface="Nunito"/>
              <a:sym typeface="Nunito"/>
            </a:endParaRPr>
          </a:p>
        </p:txBody>
      </p:sp>
      <p:sp>
        <p:nvSpPr>
          <p:cNvPr id="588" name="Google Shape;588;p67"/>
          <p:cNvSpPr txBox="1"/>
          <p:nvPr/>
        </p:nvSpPr>
        <p:spPr>
          <a:xfrm>
            <a:off x="2096481" y="4590063"/>
            <a:ext cx="1557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dk2"/>
                </a:solidFill>
                <a:latin typeface="Nunito"/>
                <a:ea typeface="Nunito"/>
                <a:cs typeface="Nunito"/>
                <a:sym typeface="Nunito"/>
              </a:rPr>
              <a:t>NCEP Transition</a:t>
            </a:r>
            <a:endParaRPr b="1" sz="1300">
              <a:solidFill>
                <a:schemeClr val="dk2"/>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68"/>
          <p:cNvPicPr preferRelativeResize="0"/>
          <p:nvPr/>
        </p:nvPicPr>
        <p:blipFill rotWithShape="1">
          <a:blip r:embed="rId3">
            <a:alphaModFix/>
          </a:blip>
          <a:srcRect b="0" l="13710" r="-18291" t="0"/>
          <a:stretch/>
        </p:blipFill>
        <p:spPr>
          <a:xfrm>
            <a:off x="431425" y="3727250"/>
            <a:ext cx="5370201" cy="1416000"/>
          </a:xfrm>
          <a:prstGeom prst="rect">
            <a:avLst/>
          </a:prstGeom>
          <a:noFill/>
          <a:ln>
            <a:noFill/>
          </a:ln>
        </p:spPr>
      </p:pic>
      <p:sp>
        <p:nvSpPr>
          <p:cNvPr id="594" name="Google Shape;594;p68"/>
          <p:cNvSpPr txBox="1"/>
          <p:nvPr/>
        </p:nvSpPr>
        <p:spPr>
          <a:xfrm>
            <a:off x="530375" y="1433050"/>
            <a:ext cx="40416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Roboto Condensed"/>
                <a:ea typeface="Roboto Condensed"/>
                <a:cs typeface="Roboto Condensed"/>
                <a:sym typeface="Roboto Condensed"/>
              </a:rPr>
              <a:t>The Weather Program Office (WPO) is within the Office of Oceanic and Atmospheric Research </a:t>
            </a:r>
            <a:endParaRPr sz="1500">
              <a:latin typeface="Roboto Condensed"/>
              <a:ea typeface="Roboto Condensed"/>
              <a:cs typeface="Roboto Condensed"/>
              <a:sym typeface="Roboto Condensed"/>
            </a:endParaRPr>
          </a:p>
          <a:p>
            <a:pPr indent="0" lvl="0" marL="0" rtl="0" algn="l">
              <a:spcBef>
                <a:spcPts val="0"/>
              </a:spcBef>
              <a:spcAft>
                <a:spcPts val="0"/>
              </a:spcAft>
              <a:buNone/>
            </a:pPr>
            <a:r>
              <a:rPr lang="en" sz="1500">
                <a:latin typeface="Roboto Condensed"/>
                <a:ea typeface="Roboto Condensed"/>
                <a:cs typeface="Roboto Condensed"/>
                <a:sym typeface="Roboto Condensed"/>
              </a:rPr>
              <a:t>(OAR, also known as </a:t>
            </a:r>
            <a:r>
              <a:rPr lang="en" sz="1500" u="sng">
                <a:solidFill>
                  <a:srgbClr val="0085CA"/>
                </a:solidFill>
                <a:latin typeface="Roboto Condensed"/>
                <a:ea typeface="Roboto Condensed"/>
                <a:cs typeface="Roboto Condensed"/>
                <a:sym typeface="Roboto Condensed"/>
                <a:hlinkClick r:id="rId4">
                  <a:extLst>
                    <a:ext uri="{A12FA001-AC4F-418D-AE19-62706E023703}">
                      <ahyp:hlinkClr val="tx"/>
                    </a:ext>
                  </a:extLst>
                </a:hlinkClick>
              </a:rPr>
              <a:t>NOAA Research</a:t>
            </a:r>
            <a:r>
              <a:rPr lang="en" sz="1500">
                <a:latin typeface="Roboto Condensed"/>
                <a:ea typeface="Roboto Condensed"/>
                <a:cs typeface="Roboto Condensed"/>
                <a:sym typeface="Roboto Condensed"/>
              </a:rPr>
              <a:t>). </a:t>
            </a:r>
            <a:endParaRPr sz="1500">
              <a:latin typeface="Roboto Condensed"/>
              <a:ea typeface="Roboto Condensed"/>
              <a:cs typeface="Roboto Condensed"/>
              <a:sym typeface="Roboto Condensed"/>
            </a:endParaRPr>
          </a:p>
          <a:p>
            <a:pPr indent="0" lvl="0" marL="0" rtl="0" algn="l">
              <a:spcBef>
                <a:spcPts val="0"/>
              </a:spcBef>
              <a:spcAft>
                <a:spcPts val="0"/>
              </a:spcAft>
              <a:buNone/>
            </a:pPr>
            <a:r>
              <a:t/>
            </a:r>
            <a:endParaRPr sz="1000">
              <a:latin typeface="Roboto Condensed"/>
              <a:ea typeface="Roboto Condensed"/>
              <a:cs typeface="Roboto Condensed"/>
              <a:sym typeface="Roboto Condensed"/>
            </a:endParaRPr>
          </a:p>
          <a:p>
            <a:pPr indent="0" lvl="0" marL="0" rtl="0" algn="l">
              <a:spcBef>
                <a:spcPts val="0"/>
              </a:spcBef>
              <a:spcAft>
                <a:spcPts val="0"/>
              </a:spcAft>
              <a:buNone/>
            </a:pPr>
            <a:r>
              <a:rPr lang="en" sz="1500">
                <a:latin typeface="Roboto Condensed"/>
                <a:ea typeface="Roboto Condensed"/>
                <a:cs typeface="Roboto Condensed"/>
                <a:sym typeface="Roboto Condensed"/>
              </a:rPr>
              <a:t>Our aim is to integrate world class weather research into operational forecasts for the public, support new weather applications across the Weather Enterprise, and continually improve our understanding of weather phenomena.</a:t>
            </a:r>
            <a:endParaRPr sz="1500">
              <a:latin typeface="Roboto Condensed"/>
              <a:ea typeface="Roboto Condensed"/>
              <a:cs typeface="Roboto Condensed"/>
              <a:sym typeface="Roboto Condensed"/>
            </a:endParaRPr>
          </a:p>
        </p:txBody>
      </p:sp>
      <p:sp>
        <p:nvSpPr>
          <p:cNvPr id="595" name="Google Shape;595;p68"/>
          <p:cNvSpPr txBox="1"/>
          <p:nvPr/>
        </p:nvSpPr>
        <p:spPr>
          <a:xfrm>
            <a:off x="530375" y="53225"/>
            <a:ext cx="40416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003087"/>
                </a:solidFill>
                <a:latin typeface="Roboto Condensed"/>
                <a:ea typeface="Roboto Condensed"/>
                <a:cs typeface="Roboto Condensed"/>
                <a:sym typeface="Roboto Condensed"/>
              </a:rPr>
              <a:t>WHAT DOES WPO DO?</a:t>
            </a:r>
            <a:endParaRPr b="1" sz="2300">
              <a:solidFill>
                <a:srgbClr val="003087"/>
              </a:solidFill>
              <a:latin typeface="Roboto Condensed"/>
              <a:ea typeface="Roboto Condensed"/>
              <a:cs typeface="Roboto Condensed"/>
              <a:sym typeface="Roboto Condensed"/>
            </a:endParaRPr>
          </a:p>
          <a:p>
            <a:pPr indent="0" lvl="0" marL="0" rtl="0" algn="l">
              <a:spcBef>
                <a:spcPts val="0"/>
              </a:spcBef>
              <a:spcAft>
                <a:spcPts val="0"/>
              </a:spcAft>
              <a:buNone/>
            </a:pPr>
            <a:r>
              <a:t/>
            </a:r>
            <a:endParaRPr b="1" sz="1200">
              <a:solidFill>
                <a:srgbClr val="003087"/>
              </a:solidFill>
              <a:latin typeface="Roboto Condensed"/>
              <a:ea typeface="Roboto Condensed"/>
              <a:cs typeface="Roboto Condensed"/>
              <a:sym typeface="Roboto Condensed"/>
            </a:endParaRPr>
          </a:p>
          <a:p>
            <a:pPr indent="0" lvl="0" marL="0" rtl="0" algn="l">
              <a:spcBef>
                <a:spcPts val="0"/>
              </a:spcBef>
              <a:spcAft>
                <a:spcPts val="0"/>
              </a:spcAft>
              <a:buNone/>
            </a:pPr>
            <a:r>
              <a:rPr b="1" lang="en" sz="2300">
                <a:solidFill>
                  <a:srgbClr val="0085CA"/>
                </a:solidFill>
                <a:latin typeface="Roboto Condensed"/>
                <a:ea typeface="Roboto Condensed"/>
                <a:cs typeface="Roboto Condensed"/>
                <a:sym typeface="Roboto Condensed"/>
              </a:rPr>
              <a:t>WE FUND RESEARCH TO IMPROVE FORECASTS</a:t>
            </a:r>
            <a:endParaRPr b="1" sz="2300">
              <a:solidFill>
                <a:srgbClr val="0085CA"/>
              </a:solidFill>
              <a:latin typeface="Roboto Condensed"/>
              <a:ea typeface="Roboto Condensed"/>
              <a:cs typeface="Roboto Condensed"/>
              <a:sym typeface="Roboto Condensed"/>
            </a:endParaRPr>
          </a:p>
        </p:txBody>
      </p:sp>
      <p:sp>
        <p:nvSpPr>
          <p:cNvPr id="596" name="Google Shape;596;p68"/>
          <p:cNvSpPr txBox="1"/>
          <p:nvPr/>
        </p:nvSpPr>
        <p:spPr>
          <a:xfrm>
            <a:off x="4956175" y="698775"/>
            <a:ext cx="4126500" cy="1169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latin typeface="Roboto Condensed"/>
                <a:ea typeface="Roboto Condensed"/>
                <a:cs typeface="Roboto Condensed"/>
                <a:sym typeface="Roboto Condensed"/>
              </a:rPr>
              <a:t>Observations and Research Support</a:t>
            </a:r>
            <a:endParaRPr b="1" sz="1600">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000000"/>
              </a:buClr>
              <a:buSzPts val="1600"/>
              <a:buFont typeface="Roboto Condensed"/>
              <a:buChar char="✓"/>
            </a:pPr>
            <a:r>
              <a:rPr lang="en" sz="1600">
                <a:latin typeface="Roboto Condensed"/>
                <a:ea typeface="Roboto Condensed"/>
                <a:cs typeface="Roboto Condensed"/>
                <a:sym typeface="Roboto Condensed"/>
              </a:rPr>
              <a:t>Observations</a:t>
            </a:r>
            <a:endParaRPr sz="1600">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000000"/>
              </a:buClr>
              <a:buSzPts val="1600"/>
              <a:buFont typeface="Roboto Condensed"/>
              <a:buChar char="✓"/>
            </a:pPr>
            <a:r>
              <a:rPr lang="en" sz="1600">
                <a:latin typeface="Roboto Condensed"/>
                <a:ea typeface="Roboto Condensed"/>
                <a:cs typeface="Roboto Condensed"/>
                <a:sym typeface="Roboto Condensed"/>
              </a:rPr>
              <a:t>Supplemental Appropriations</a:t>
            </a:r>
            <a:endParaRPr sz="1600">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000000"/>
              </a:buClr>
              <a:buSzPts val="1600"/>
              <a:buFont typeface="Roboto Condensed"/>
              <a:buChar char="✓"/>
            </a:pPr>
            <a:r>
              <a:rPr lang="en" sz="1600">
                <a:latin typeface="Roboto Condensed"/>
                <a:ea typeface="Roboto Condensed"/>
                <a:cs typeface="Roboto Condensed"/>
                <a:sym typeface="Roboto Condensed"/>
              </a:rPr>
              <a:t>Research Transitions</a:t>
            </a:r>
            <a:endParaRPr sz="1600">
              <a:latin typeface="Roboto Condensed"/>
              <a:ea typeface="Roboto Condensed"/>
              <a:cs typeface="Roboto Condensed"/>
              <a:sym typeface="Roboto Condensed"/>
            </a:endParaRPr>
          </a:p>
        </p:txBody>
      </p:sp>
      <p:sp>
        <p:nvSpPr>
          <p:cNvPr id="597" name="Google Shape;597;p68"/>
          <p:cNvSpPr txBox="1"/>
          <p:nvPr/>
        </p:nvSpPr>
        <p:spPr>
          <a:xfrm>
            <a:off x="5149200" y="102175"/>
            <a:ext cx="3722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Roboto Condensed"/>
                <a:ea typeface="Roboto Condensed"/>
                <a:cs typeface="Roboto Condensed"/>
                <a:sym typeface="Roboto Condensed"/>
              </a:rPr>
              <a:t>WPO SCIENCE </a:t>
            </a:r>
            <a:r>
              <a:rPr b="1" lang="en" sz="2400">
                <a:latin typeface="Roboto Condensed"/>
                <a:ea typeface="Roboto Condensed"/>
                <a:cs typeface="Roboto Condensed"/>
                <a:sym typeface="Roboto Condensed"/>
              </a:rPr>
              <a:t>DIVISIONS</a:t>
            </a:r>
            <a:endParaRPr b="1" sz="2400">
              <a:latin typeface="Roboto Condensed"/>
              <a:ea typeface="Roboto Condensed"/>
              <a:cs typeface="Roboto Condensed"/>
              <a:sym typeface="Roboto Condensed"/>
            </a:endParaRPr>
          </a:p>
        </p:txBody>
      </p:sp>
      <p:sp>
        <p:nvSpPr>
          <p:cNvPr id="598" name="Google Shape;598;p68"/>
          <p:cNvSpPr txBox="1"/>
          <p:nvPr/>
        </p:nvSpPr>
        <p:spPr>
          <a:xfrm>
            <a:off x="4982750" y="1714309"/>
            <a:ext cx="4126500" cy="1416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latin typeface="Roboto Condensed"/>
                <a:ea typeface="Roboto Condensed"/>
                <a:cs typeface="Roboto Condensed"/>
                <a:sym typeface="Roboto Condensed"/>
              </a:rPr>
              <a:t>Earth System Research and Modeling</a:t>
            </a:r>
            <a:endParaRPr b="1" sz="1600">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000000"/>
              </a:buClr>
              <a:buSzPts val="1600"/>
              <a:buFont typeface="Roboto Condensed"/>
              <a:buChar char="✓"/>
            </a:pPr>
            <a:r>
              <a:rPr lang="en" sz="1600">
                <a:latin typeface="Roboto Condensed"/>
                <a:ea typeface="Roboto Condensed"/>
                <a:cs typeface="Roboto Condensed"/>
                <a:sym typeface="Roboto Condensed"/>
              </a:rPr>
              <a:t>Subseasonal to Seasonal Research (S2S)</a:t>
            </a:r>
            <a:endParaRPr sz="1600">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000000"/>
              </a:buClr>
              <a:buSzPts val="1600"/>
              <a:buFont typeface="Roboto Condensed"/>
              <a:buChar char="✓"/>
            </a:pPr>
            <a:r>
              <a:rPr lang="en" sz="1600">
                <a:latin typeface="Roboto Condensed"/>
                <a:ea typeface="Roboto Condensed"/>
                <a:cs typeface="Roboto Condensed"/>
                <a:sym typeface="Roboto Condensed"/>
              </a:rPr>
              <a:t>Earth Prediction Innovation Center (EPIC)</a:t>
            </a:r>
            <a:endParaRPr sz="1600">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000000"/>
              </a:buClr>
              <a:buSzPts val="1600"/>
              <a:buFont typeface="Roboto Condensed"/>
              <a:buChar char="✓"/>
            </a:pPr>
            <a:r>
              <a:rPr lang="en" sz="1600">
                <a:latin typeface="Roboto Condensed"/>
                <a:ea typeface="Roboto Condensed"/>
                <a:cs typeface="Roboto Condensed"/>
                <a:sym typeface="Roboto Condensed"/>
              </a:rPr>
              <a:t>Air Quality &amp; Fire Weather</a:t>
            </a:r>
            <a:endParaRPr sz="1600">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000000"/>
              </a:buClr>
              <a:buSzPts val="1600"/>
              <a:buFont typeface="Roboto Condensed"/>
              <a:buChar char="✓"/>
            </a:pPr>
            <a:r>
              <a:rPr lang="en" sz="1600">
                <a:latin typeface="Roboto Condensed"/>
                <a:ea typeface="Roboto Condensed"/>
                <a:cs typeface="Roboto Condensed"/>
                <a:sym typeface="Roboto Condensed"/>
              </a:rPr>
              <a:t>Synoptic Weather</a:t>
            </a:r>
            <a:endParaRPr sz="1600">
              <a:latin typeface="Roboto Condensed"/>
              <a:ea typeface="Roboto Condensed"/>
              <a:cs typeface="Roboto Condensed"/>
              <a:sym typeface="Roboto Condensed"/>
            </a:endParaRPr>
          </a:p>
        </p:txBody>
      </p:sp>
      <p:sp>
        <p:nvSpPr>
          <p:cNvPr id="599" name="Google Shape;599;p68"/>
          <p:cNvSpPr txBox="1"/>
          <p:nvPr/>
        </p:nvSpPr>
        <p:spPr>
          <a:xfrm>
            <a:off x="4982750" y="3020306"/>
            <a:ext cx="4126500" cy="1416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600">
                <a:latin typeface="Roboto Condensed"/>
                <a:ea typeface="Roboto Condensed"/>
                <a:cs typeface="Roboto Condensed"/>
                <a:sym typeface="Roboto Condensed"/>
              </a:rPr>
              <a:t>Science, Technology, and Society</a:t>
            </a:r>
            <a:endParaRPr b="1" sz="1600">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000000"/>
              </a:buClr>
              <a:buSzPts val="1600"/>
              <a:buFont typeface="Roboto Condensed"/>
              <a:buChar char="✓"/>
            </a:pPr>
            <a:r>
              <a:rPr lang="en" sz="1600">
                <a:latin typeface="Roboto Condensed"/>
                <a:ea typeface="Roboto Condensed"/>
                <a:cs typeface="Roboto Condensed"/>
                <a:sym typeface="Roboto Condensed"/>
              </a:rPr>
              <a:t>Social Science Program</a:t>
            </a:r>
            <a:endParaRPr sz="1600">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000000"/>
              </a:buClr>
              <a:buSzPts val="1600"/>
              <a:buFont typeface="Roboto Condensed"/>
              <a:buChar char="✓"/>
            </a:pPr>
            <a:r>
              <a:rPr lang="en" sz="1600">
                <a:latin typeface="Roboto Condensed"/>
                <a:ea typeface="Roboto Condensed"/>
                <a:cs typeface="Roboto Condensed"/>
                <a:sym typeface="Roboto Condensed"/>
              </a:rPr>
              <a:t>Joint Technology Transfer Initiative (JTTI)</a:t>
            </a:r>
            <a:endParaRPr sz="1600">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000000"/>
              </a:buClr>
              <a:buSzPts val="1600"/>
              <a:buFont typeface="Roboto Condensed"/>
              <a:buChar char="✓"/>
            </a:pPr>
            <a:r>
              <a:rPr lang="en" sz="1600">
                <a:latin typeface="Roboto Condensed"/>
                <a:ea typeface="Roboto Condensed"/>
                <a:cs typeface="Roboto Condensed"/>
                <a:sym typeface="Roboto Condensed"/>
              </a:rPr>
              <a:t>Testbeds</a:t>
            </a:r>
            <a:endParaRPr sz="1600">
              <a:latin typeface="Roboto Condensed"/>
              <a:ea typeface="Roboto Condensed"/>
              <a:cs typeface="Roboto Condensed"/>
              <a:sym typeface="Roboto Condensed"/>
            </a:endParaRPr>
          </a:p>
          <a:p>
            <a:pPr indent="-330200" lvl="0" marL="457200" rtl="0" algn="l">
              <a:lnSpc>
                <a:spcPct val="100000"/>
              </a:lnSpc>
              <a:spcBef>
                <a:spcPts val="0"/>
              </a:spcBef>
              <a:spcAft>
                <a:spcPts val="0"/>
              </a:spcAft>
              <a:buClr>
                <a:srgbClr val="000000"/>
              </a:buClr>
              <a:buSzPts val="1600"/>
              <a:buFont typeface="Roboto Condensed"/>
              <a:buChar char="✓"/>
            </a:pPr>
            <a:r>
              <a:rPr lang="en" sz="1600">
                <a:latin typeface="Roboto Condensed"/>
                <a:ea typeface="Roboto Condensed"/>
                <a:cs typeface="Roboto Condensed"/>
                <a:sym typeface="Roboto Condensed"/>
              </a:rPr>
              <a:t>VORTEX-USA</a:t>
            </a:r>
            <a:endParaRPr sz="1600">
              <a:latin typeface="Roboto Condensed"/>
              <a:ea typeface="Roboto Condensed"/>
              <a:cs typeface="Roboto Condensed"/>
              <a:sym typeface="Roboto Condensed"/>
            </a:endParaRPr>
          </a:p>
        </p:txBody>
      </p:sp>
      <p:pic>
        <p:nvPicPr>
          <p:cNvPr id="600" name="Google Shape;600;p68"/>
          <p:cNvPicPr preferRelativeResize="0"/>
          <p:nvPr/>
        </p:nvPicPr>
        <p:blipFill>
          <a:blip r:embed="rId5">
            <a:alphaModFix/>
          </a:blip>
          <a:stretch>
            <a:fillRect/>
          </a:stretch>
        </p:blipFill>
        <p:spPr>
          <a:xfrm>
            <a:off x="3588150" y="25972"/>
            <a:ext cx="1008649" cy="10086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69"/>
          <p:cNvSpPr txBox="1"/>
          <p:nvPr/>
        </p:nvSpPr>
        <p:spPr>
          <a:xfrm>
            <a:off x="484175" y="140712"/>
            <a:ext cx="40416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rgbClr val="003087"/>
                </a:solidFill>
                <a:latin typeface="Roboto Condensed"/>
                <a:ea typeface="Roboto Condensed"/>
                <a:cs typeface="Roboto Condensed"/>
                <a:sym typeface="Roboto Condensed"/>
              </a:rPr>
              <a:t>WPO AND THE WEATHER ENTERPRISE</a:t>
            </a:r>
            <a:endParaRPr b="1" sz="2300">
              <a:solidFill>
                <a:srgbClr val="003087"/>
              </a:solidFill>
              <a:latin typeface="Roboto Condensed"/>
              <a:ea typeface="Roboto Condensed"/>
              <a:cs typeface="Roboto Condensed"/>
              <a:sym typeface="Roboto Condensed"/>
            </a:endParaRPr>
          </a:p>
        </p:txBody>
      </p:sp>
      <p:pic>
        <p:nvPicPr>
          <p:cNvPr id="606" name="Google Shape;606;p69"/>
          <p:cNvPicPr preferRelativeResize="0"/>
          <p:nvPr/>
        </p:nvPicPr>
        <p:blipFill>
          <a:blip r:embed="rId3">
            <a:alphaModFix/>
          </a:blip>
          <a:stretch>
            <a:fillRect/>
          </a:stretch>
        </p:blipFill>
        <p:spPr>
          <a:xfrm>
            <a:off x="4283900" y="152400"/>
            <a:ext cx="4838700" cy="4838700"/>
          </a:xfrm>
          <a:prstGeom prst="rect">
            <a:avLst/>
          </a:prstGeom>
          <a:noFill/>
          <a:ln>
            <a:noFill/>
          </a:ln>
        </p:spPr>
      </p:pic>
      <p:sp>
        <p:nvSpPr>
          <p:cNvPr id="607" name="Google Shape;607;p69"/>
          <p:cNvSpPr txBox="1"/>
          <p:nvPr/>
        </p:nvSpPr>
        <p:spPr>
          <a:xfrm>
            <a:off x="462200" y="1209575"/>
            <a:ext cx="37455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Roboto Condensed"/>
                <a:ea typeface="Roboto Condensed"/>
                <a:cs typeface="Roboto Condensed"/>
                <a:sym typeface="Roboto Condensed"/>
              </a:rPr>
              <a:t>At the intersection of the </a:t>
            </a:r>
            <a:r>
              <a:rPr lang="en" sz="1500">
                <a:latin typeface="Roboto Condensed"/>
                <a:ea typeface="Roboto Condensed"/>
                <a:cs typeface="Roboto Condensed"/>
                <a:sym typeface="Roboto Condensed"/>
              </a:rPr>
              <a:t>Weather Enterprise</a:t>
            </a:r>
            <a:r>
              <a:rPr lang="en" sz="1500">
                <a:latin typeface="Roboto Condensed"/>
                <a:ea typeface="Roboto Condensed"/>
                <a:cs typeface="Roboto Condensed"/>
                <a:sym typeface="Roboto Condensed"/>
              </a:rPr>
              <a:t>, WPO works to facilitate a strong and growing weather research network throughout NOAA, while fostering collaborations with other Federal and non-Federal agencies, institutions, academia, and the private sector.</a:t>
            </a:r>
            <a:endParaRPr sz="1500">
              <a:latin typeface="Roboto Condensed"/>
              <a:ea typeface="Roboto Condensed"/>
              <a:cs typeface="Roboto Condensed"/>
              <a:sym typeface="Roboto Condensed"/>
            </a:endParaRPr>
          </a:p>
          <a:p>
            <a:pPr indent="0" lvl="0" marL="0" rtl="0" algn="l">
              <a:spcBef>
                <a:spcPts val="0"/>
              </a:spcBef>
              <a:spcAft>
                <a:spcPts val="0"/>
              </a:spcAft>
              <a:buNone/>
            </a:pPr>
            <a:r>
              <a:t/>
            </a:r>
            <a:endParaRPr sz="1500">
              <a:latin typeface="Roboto Condensed"/>
              <a:ea typeface="Roboto Condensed"/>
              <a:cs typeface="Roboto Condensed"/>
              <a:sym typeface="Roboto Condensed"/>
            </a:endParaRPr>
          </a:p>
          <a:p>
            <a:pPr indent="0" lvl="0" marL="0" rtl="0" algn="l">
              <a:spcBef>
                <a:spcPts val="0"/>
              </a:spcBef>
              <a:spcAft>
                <a:spcPts val="0"/>
              </a:spcAft>
              <a:buClr>
                <a:schemeClr val="dk1"/>
              </a:buClr>
              <a:buSzPts val="1100"/>
              <a:buFont typeface="Arial"/>
              <a:buNone/>
            </a:pPr>
            <a:r>
              <a:rPr lang="en" sz="1500">
                <a:latin typeface="Roboto Condensed"/>
                <a:ea typeface="Roboto Condensed"/>
                <a:cs typeface="Roboto Condensed"/>
                <a:sym typeface="Roboto Condensed"/>
              </a:rPr>
              <a:t>WPO funds research that supports partnerships between NOAA and the </a:t>
            </a:r>
            <a:r>
              <a:rPr i="1" lang="en" sz="1500">
                <a:latin typeface="Roboto Condensed"/>
                <a:ea typeface="Roboto Condensed"/>
                <a:cs typeface="Roboto Condensed"/>
                <a:sym typeface="Roboto Condensed"/>
              </a:rPr>
              <a:t>Weather Enterprise*</a:t>
            </a:r>
            <a:r>
              <a:rPr lang="en" sz="1500">
                <a:latin typeface="Roboto Condensed"/>
                <a:ea typeface="Roboto Condensed"/>
                <a:cs typeface="Roboto Condensed"/>
                <a:sym typeface="Roboto Condensed"/>
              </a:rPr>
              <a:t>.</a:t>
            </a:r>
            <a:endParaRPr sz="1500">
              <a:latin typeface="Roboto Condensed"/>
              <a:ea typeface="Roboto Condensed"/>
              <a:cs typeface="Roboto Condensed"/>
              <a:sym typeface="Roboto Condensed"/>
            </a:endParaRPr>
          </a:p>
          <a:p>
            <a:pPr indent="0" lvl="0" marL="0" rtl="0" algn="l">
              <a:spcBef>
                <a:spcPts val="0"/>
              </a:spcBef>
              <a:spcAft>
                <a:spcPts val="0"/>
              </a:spcAft>
              <a:buNone/>
            </a:pPr>
            <a:r>
              <a:t/>
            </a:r>
            <a:endParaRPr sz="1500">
              <a:solidFill>
                <a:schemeClr val="dk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1500">
              <a:solidFill>
                <a:schemeClr val="dk1"/>
              </a:solidFill>
              <a:latin typeface="Roboto Condensed"/>
              <a:ea typeface="Roboto Condensed"/>
              <a:cs typeface="Roboto Condensed"/>
              <a:sym typeface="Roboto Condensed"/>
            </a:endParaRPr>
          </a:p>
        </p:txBody>
      </p:sp>
      <p:sp>
        <p:nvSpPr>
          <p:cNvPr id="608" name="Google Shape;608;p69"/>
          <p:cNvSpPr txBox="1"/>
          <p:nvPr/>
        </p:nvSpPr>
        <p:spPr>
          <a:xfrm>
            <a:off x="5595900" y="152400"/>
            <a:ext cx="2234700" cy="409500"/>
          </a:xfrm>
          <a:prstGeom prst="rect">
            <a:avLst/>
          </a:prstGeom>
          <a:solidFill>
            <a:srgbClr val="0B539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lang="en" sz="1300">
                <a:solidFill>
                  <a:srgbClr val="FFE599"/>
                </a:solidFill>
                <a:latin typeface="Roboto"/>
                <a:ea typeface="Roboto"/>
                <a:cs typeface="Roboto"/>
                <a:sym typeface="Roboto"/>
              </a:rPr>
              <a:t>I</a:t>
            </a:r>
            <a:r>
              <a:rPr b="1" i="0" lang="en" sz="1300" u="none" cap="none" strike="noStrike">
                <a:solidFill>
                  <a:srgbClr val="FFE599"/>
                </a:solidFill>
                <a:latin typeface="Roboto"/>
                <a:ea typeface="Roboto"/>
                <a:cs typeface="Roboto"/>
                <a:sym typeface="Roboto"/>
              </a:rPr>
              <a:t>ndustry, </a:t>
            </a:r>
            <a:r>
              <a:rPr b="1" lang="en" sz="1300">
                <a:solidFill>
                  <a:srgbClr val="FFE599"/>
                </a:solidFill>
                <a:latin typeface="Roboto"/>
                <a:ea typeface="Roboto"/>
                <a:cs typeface="Roboto"/>
                <a:sym typeface="Roboto"/>
              </a:rPr>
              <a:t>A</a:t>
            </a:r>
            <a:r>
              <a:rPr b="1" i="0" lang="en" sz="1300" u="none" cap="none" strike="noStrike">
                <a:solidFill>
                  <a:srgbClr val="FFE599"/>
                </a:solidFill>
                <a:latin typeface="Roboto"/>
                <a:ea typeface="Roboto"/>
                <a:cs typeface="Roboto"/>
                <a:sym typeface="Roboto"/>
              </a:rPr>
              <a:t>cademia</a:t>
            </a:r>
            <a:r>
              <a:rPr b="1" lang="en" sz="1300">
                <a:solidFill>
                  <a:srgbClr val="FFE599"/>
                </a:solidFill>
                <a:latin typeface="Roboto"/>
                <a:ea typeface="Roboto"/>
                <a:cs typeface="Roboto"/>
                <a:sym typeface="Roboto"/>
              </a:rPr>
              <a:t> &amp; Other Agencies</a:t>
            </a:r>
            <a:endParaRPr b="1" i="0" sz="1300" u="none" cap="none" strike="noStrike">
              <a:solidFill>
                <a:srgbClr val="FFE599"/>
              </a:solidFill>
              <a:latin typeface="Roboto"/>
              <a:ea typeface="Roboto"/>
              <a:cs typeface="Roboto"/>
              <a:sym typeface="Roboto"/>
            </a:endParaRPr>
          </a:p>
        </p:txBody>
      </p:sp>
      <p:sp>
        <p:nvSpPr>
          <p:cNvPr id="609" name="Google Shape;609;p69"/>
          <p:cNvSpPr txBox="1"/>
          <p:nvPr/>
        </p:nvSpPr>
        <p:spPr>
          <a:xfrm rot="-5400000">
            <a:off x="3335100" y="2441875"/>
            <a:ext cx="2178000" cy="303300"/>
          </a:xfrm>
          <a:prstGeom prst="rect">
            <a:avLst/>
          </a:prstGeom>
          <a:solidFill>
            <a:srgbClr val="0B539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lang="en" sz="1300">
                <a:solidFill>
                  <a:srgbClr val="FFE599"/>
                </a:solidFill>
                <a:latin typeface="Roboto"/>
                <a:ea typeface="Roboto"/>
                <a:cs typeface="Roboto"/>
                <a:sym typeface="Roboto"/>
              </a:rPr>
              <a:t>NOAA Research</a:t>
            </a:r>
            <a:endParaRPr b="1" i="0" sz="1300" u="none" cap="none" strike="noStrike">
              <a:solidFill>
                <a:srgbClr val="FFE599"/>
              </a:solidFill>
              <a:latin typeface="Roboto"/>
              <a:ea typeface="Roboto"/>
              <a:cs typeface="Roboto"/>
              <a:sym typeface="Roboto"/>
            </a:endParaRPr>
          </a:p>
        </p:txBody>
      </p:sp>
      <p:sp>
        <p:nvSpPr>
          <p:cNvPr id="610" name="Google Shape;610;p69"/>
          <p:cNvSpPr txBox="1"/>
          <p:nvPr/>
        </p:nvSpPr>
        <p:spPr>
          <a:xfrm>
            <a:off x="454875" y="4792750"/>
            <a:ext cx="4041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latin typeface="Roboto Condensed"/>
                <a:ea typeface="Roboto Condensed"/>
                <a:cs typeface="Roboto Condensed"/>
                <a:sym typeface="Roboto Condensed"/>
              </a:rPr>
              <a:t>*Comprised of academia, public sector, industry, and non-profit sectors</a:t>
            </a:r>
            <a:endParaRPr i="1" sz="1000">
              <a:latin typeface="Roboto Condensed"/>
              <a:ea typeface="Roboto Condensed"/>
              <a:cs typeface="Roboto Condensed"/>
              <a:sym typeface="Roboto Condensed"/>
            </a:endParaRPr>
          </a:p>
        </p:txBody>
      </p:sp>
      <p:pic>
        <p:nvPicPr>
          <p:cNvPr id="611" name="Google Shape;611;p69"/>
          <p:cNvPicPr preferRelativeResize="0"/>
          <p:nvPr/>
        </p:nvPicPr>
        <p:blipFill>
          <a:blip r:embed="rId4">
            <a:alphaModFix/>
          </a:blip>
          <a:stretch>
            <a:fillRect/>
          </a:stretch>
        </p:blipFill>
        <p:spPr>
          <a:xfrm>
            <a:off x="5961475" y="1827625"/>
            <a:ext cx="1517102" cy="1517102"/>
          </a:xfrm>
          <a:prstGeom prst="rect">
            <a:avLst/>
          </a:prstGeom>
          <a:noFill/>
          <a:ln>
            <a:noFill/>
          </a:ln>
        </p:spPr>
      </p:pic>
      <p:sp>
        <p:nvSpPr>
          <p:cNvPr id="612" name="Google Shape;612;p69"/>
          <p:cNvSpPr txBox="1"/>
          <p:nvPr/>
        </p:nvSpPr>
        <p:spPr>
          <a:xfrm>
            <a:off x="5596025" y="4716550"/>
            <a:ext cx="2234700" cy="274500"/>
          </a:xfrm>
          <a:prstGeom prst="rect">
            <a:avLst/>
          </a:prstGeom>
          <a:solidFill>
            <a:srgbClr val="0B539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lang="en">
                <a:solidFill>
                  <a:srgbClr val="FFE599"/>
                </a:solidFill>
                <a:latin typeface="Calibri"/>
                <a:ea typeface="Calibri"/>
                <a:cs typeface="Calibri"/>
                <a:sym typeface="Calibri"/>
              </a:rPr>
              <a:t>Weather R&amp;D</a:t>
            </a:r>
            <a:endParaRPr b="1" i="0" u="none" cap="none" strike="noStrike">
              <a:solidFill>
                <a:srgbClr val="FFE599"/>
              </a:solidFill>
              <a:latin typeface="Calibri"/>
              <a:ea typeface="Calibri"/>
              <a:cs typeface="Calibri"/>
              <a:sym typeface="Calibri"/>
            </a:endParaRPr>
          </a:p>
        </p:txBody>
      </p:sp>
      <p:sp>
        <p:nvSpPr>
          <p:cNvPr id="613" name="Google Shape;613;p69"/>
          <p:cNvSpPr txBox="1"/>
          <p:nvPr/>
        </p:nvSpPr>
        <p:spPr>
          <a:xfrm rot="5400000">
            <a:off x="7921650" y="2426675"/>
            <a:ext cx="2178000" cy="274500"/>
          </a:xfrm>
          <a:prstGeom prst="rect">
            <a:avLst/>
          </a:prstGeom>
          <a:solidFill>
            <a:srgbClr val="0B539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lang="en" sz="1300">
                <a:solidFill>
                  <a:srgbClr val="FFE599"/>
                </a:solidFill>
                <a:latin typeface="Roboto"/>
                <a:ea typeface="Roboto"/>
                <a:cs typeface="Roboto"/>
                <a:sym typeface="Roboto"/>
              </a:rPr>
              <a:t>National Weather Service</a:t>
            </a:r>
            <a:endParaRPr b="1" i="0" sz="1300" u="none" cap="none" strike="noStrike">
              <a:solidFill>
                <a:srgbClr val="FFE599"/>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