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84" r:id="rId5"/>
    <p:sldMasterId id="214748368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y="5143500" cx="9144000"/>
  <p:notesSz cx="6858000" cy="9144000"/>
  <p:embeddedFontLst>
    <p:embeddedFont>
      <p:font typeface="Nunito SemiBold"/>
      <p:regular r:id="rId31"/>
      <p:bold r:id="rId32"/>
      <p:italic r:id="rId33"/>
      <p:boldItalic r:id="rId34"/>
    </p:embeddedFont>
    <p:embeddedFont>
      <p:font typeface="Nunito"/>
      <p:regular r:id="rId35"/>
      <p:bold r:id="rId36"/>
      <p:italic r:id="rId37"/>
      <p:boldItalic r:id="rId38"/>
    </p:embeddedFont>
    <p:embeddedFont>
      <p:font typeface="Arial Narrow"/>
      <p:regular r:id="rId39"/>
      <p:bold r:id="rId40"/>
      <p:italic r:id="rId41"/>
      <p:boldItalic r:id="rId42"/>
    </p:embeddedFont>
    <p:embeddedFont>
      <p:font typeface="Maven Pro Black"/>
      <p:bold r:id="rId43"/>
    </p:embeddedFont>
    <p:embeddedFont>
      <p:font typeface="Maven Pro"/>
      <p:regular r:id="rId44"/>
      <p:bold r:id="rId45"/>
    </p:embeddedFont>
    <p:embeddedFont>
      <p:font typeface="Maven Pro ExtraBold"/>
      <p:bold r:id="rId46"/>
    </p:embeddedFont>
    <p:embeddedFont>
      <p:font typeface="Nunito ExtraBold"/>
      <p:bold r:id="rId47"/>
      <p:boldItalic r:id="rId48"/>
    </p:embeddedFont>
    <p:embeddedFont>
      <p:font typeface="Nunito Black"/>
      <p:bold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27B7937-96FE-43A7-B904-AC921EEE1D7E}">
  <a:tblStyle styleId="{327B7937-96FE-43A7-B904-AC921EEE1D7E}"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46A4DA2A-F144-4F25-8FDF-48F4DCC8C283}"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ArialNarrow-bold.fntdata"/><Relationship Id="rId42" Type="http://schemas.openxmlformats.org/officeDocument/2006/relationships/font" Target="fonts/ArialNarrow-boldItalic.fntdata"/><Relationship Id="rId41" Type="http://schemas.openxmlformats.org/officeDocument/2006/relationships/font" Target="fonts/ArialNarrow-italic.fntdata"/><Relationship Id="rId44" Type="http://schemas.openxmlformats.org/officeDocument/2006/relationships/font" Target="fonts/MavenPro-regular.fntdata"/><Relationship Id="rId43" Type="http://schemas.openxmlformats.org/officeDocument/2006/relationships/font" Target="fonts/MavenProBlack-bold.fntdata"/><Relationship Id="rId46" Type="http://schemas.openxmlformats.org/officeDocument/2006/relationships/font" Target="fonts/MavenProExtraBold-bold.fntdata"/><Relationship Id="rId45" Type="http://schemas.openxmlformats.org/officeDocument/2006/relationships/font" Target="fonts/MavenPro-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NunitoExtraBold-boldItalic.fntdata"/><Relationship Id="rId47" Type="http://schemas.openxmlformats.org/officeDocument/2006/relationships/font" Target="fonts/NunitoExtraBold-bold.fntdata"/><Relationship Id="rId49" Type="http://schemas.openxmlformats.org/officeDocument/2006/relationships/font" Target="fonts/NunitoBlack-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NunitoSemiBold-regular.fntdata"/><Relationship Id="rId30" Type="http://schemas.openxmlformats.org/officeDocument/2006/relationships/slide" Target="slides/slide23.xml"/><Relationship Id="rId33" Type="http://schemas.openxmlformats.org/officeDocument/2006/relationships/font" Target="fonts/NunitoSemiBold-italic.fntdata"/><Relationship Id="rId32" Type="http://schemas.openxmlformats.org/officeDocument/2006/relationships/font" Target="fonts/NunitoSemiBold-bold.fntdata"/><Relationship Id="rId35" Type="http://schemas.openxmlformats.org/officeDocument/2006/relationships/font" Target="fonts/Nunito-regular.fntdata"/><Relationship Id="rId34" Type="http://schemas.openxmlformats.org/officeDocument/2006/relationships/font" Target="fonts/NunitoSemiBold-boldItalic.fntdata"/><Relationship Id="rId37" Type="http://schemas.openxmlformats.org/officeDocument/2006/relationships/font" Target="fonts/Nunito-italic.fntdata"/><Relationship Id="rId36" Type="http://schemas.openxmlformats.org/officeDocument/2006/relationships/font" Target="fonts/Nunito-bold.fntdata"/><Relationship Id="rId39" Type="http://schemas.openxmlformats.org/officeDocument/2006/relationships/font" Target="fonts/ArialNarrow-regular.fntdata"/><Relationship Id="rId38" Type="http://schemas.openxmlformats.org/officeDocument/2006/relationships/font" Target="fonts/Nunito-boldItalic.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0" Type="http://schemas.openxmlformats.org/officeDocument/2006/relationships/font" Target="fonts/NunitoBlack-boldItalic.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345624b8b9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0" name="Google Shape;460;g345624b8b9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382d1930f5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0" name="Google Shape;840;g382d1930f5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g37a717ee16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4" name="Google Shape;854;g37a717ee16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3794e3e55f9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6" name="Google Shape;866;g3794e3e55f9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3857ddb0b8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3" name="Google Shape;873;g3857ddb0b8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g379a4eb351c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7" name="Google Shape;907;g379a4eb351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g3776d86d7e9_0_164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g3776d86d7e9_0_16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g382d1930f57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6" name="Google Shape;936;g382d1930f57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g3776d86d7e9_0_25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2" name="Google Shape;942;g3776d86d7e9_0_25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g3769d083c2a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9" name="Google Shape;949;g3769d083c2a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g34587668266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7" name="Google Shape;967;g34587668266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g37a717ee16a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4" name="Google Shape;974;g37a717ee16a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g3857ddb0b8e_0_5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g3857ddb0b8e_0_5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g3857ddb0b8e_0_5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g3857ddb0b8e_0_5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g3857ddb0b8e_0_56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g3857ddb0b8e_0_5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3769d083c2a_0_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7" name="Google Shape;497;g3769d083c2a_0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3776d86d7e9_0_20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7" name="Google Shape;517;g3776d86d7e9_0_20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Complex, hourly cycling, don’t go into details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g3776d86d7e9_0_20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9" name="Google Shape;789;g3776d86d7e9_0_20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3776d86d7e9_0_2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3" name="Google Shape;803;g3776d86d7e9_0_2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3458766826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4" name="Google Shape;814;g3458766826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g379a4eb351c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1" name="Google Shape;821;g379a4eb351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3776d86d7e9_0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8" name="Google Shape;828;g3776d86d7e9_0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49.png"/><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4.png"/><Relationship Id="rId3"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145FA6"/>
        </a:solidFill>
      </p:bgPr>
    </p:bg>
    <p:spTree>
      <p:nvGrpSpPr>
        <p:cNvPr id="9" name="Shape 9"/>
        <p:cNvGrpSpPr/>
        <p:nvPr/>
      </p:nvGrpSpPr>
      <p:grpSpPr>
        <a:xfrm>
          <a:off x="0" y="0"/>
          <a:ext cx="0" cy="0"/>
          <a:chOff x="0" y="0"/>
          <a:chExt cx="0" cy="0"/>
        </a:xfrm>
      </p:grpSpPr>
      <p:pic>
        <p:nvPicPr>
          <p:cNvPr id="10" name="Google Shape;10;p2" title="wave1.png"/>
          <p:cNvPicPr preferRelativeResize="0"/>
          <p:nvPr/>
        </p:nvPicPr>
        <p:blipFill>
          <a:blip r:embed="rId2">
            <a:alphaModFix/>
          </a:blip>
          <a:stretch>
            <a:fillRect/>
          </a:stretch>
        </p:blipFill>
        <p:spPr>
          <a:xfrm>
            <a:off x="-81637" y="-404450"/>
            <a:ext cx="9307274" cy="6980452"/>
          </a:xfrm>
          <a:prstGeom prst="rect">
            <a:avLst/>
          </a:prstGeom>
          <a:noFill/>
          <a:ln>
            <a:noFill/>
          </a:ln>
        </p:spPr>
      </p:pic>
      <p:sp>
        <p:nvSpPr>
          <p:cNvPr id="11" name="Google Shape;11;p2"/>
          <p:cNvSpPr txBox="1"/>
          <p:nvPr>
            <p:ph type="ctrTitle"/>
          </p:nvPr>
        </p:nvSpPr>
        <p:spPr>
          <a:xfrm>
            <a:off x="2605800" y="1542163"/>
            <a:ext cx="4255500" cy="18729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2" name="Google Shape;12;p2"/>
          <p:cNvSpPr txBox="1"/>
          <p:nvPr>
            <p:ph idx="1" type="subTitle"/>
          </p:nvPr>
        </p:nvSpPr>
        <p:spPr>
          <a:xfrm>
            <a:off x="824000" y="3596300"/>
            <a:ext cx="4255500" cy="6954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p:txBody>
      </p:sp>
      <p:sp>
        <p:nvSpPr>
          <p:cNvPr id="13" name="Google Shape;13;p2"/>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14" name="Google Shape;14;p2" title="UIFCW2025_Logo_white.png"/>
          <p:cNvPicPr preferRelativeResize="0"/>
          <p:nvPr/>
        </p:nvPicPr>
        <p:blipFill>
          <a:blip r:embed="rId3">
            <a:alphaModFix/>
          </a:blip>
          <a:stretch>
            <a:fillRect/>
          </a:stretch>
        </p:blipFill>
        <p:spPr>
          <a:xfrm>
            <a:off x="7174300" y="3491550"/>
            <a:ext cx="1624474" cy="122627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rgbClr val="145FA6"/>
        </a:solidFill>
      </p:bgPr>
    </p:bg>
    <p:spTree>
      <p:nvGrpSpPr>
        <p:cNvPr id="105" name="Shape 105"/>
        <p:cNvGrpSpPr/>
        <p:nvPr/>
      </p:nvGrpSpPr>
      <p:grpSpPr>
        <a:xfrm>
          <a:off x="0" y="0"/>
          <a:ext cx="0" cy="0"/>
          <a:chOff x="0" y="0"/>
          <a:chExt cx="0" cy="0"/>
        </a:xfrm>
      </p:grpSpPr>
      <p:grpSp>
        <p:nvGrpSpPr>
          <p:cNvPr id="106" name="Google Shape;106;p11"/>
          <p:cNvGrpSpPr/>
          <p:nvPr/>
        </p:nvGrpSpPr>
        <p:grpSpPr>
          <a:xfrm>
            <a:off x="52" y="4099200"/>
            <a:ext cx="9144036" cy="1044300"/>
            <a:chOff x="52" y="4099200"/>
            <a:chExt cx="9144036" cy="1044300"/>
          </a:xfrm>
        </p:grpSpPr>
        <p:grpSp>
          <p:nvGrpSpPr>
            <p:cNvPr id="107" name="Google Shape;107;p11"/>
            <p:cNvGrpSpPr/>
            <p:nvPr/>
          </p:nvGrpSpPr>
          <p:grpSpPr>
            <a:xfrm>
              <a:off x="52" y="4309200"/>
              <a:ext cx="231622" cy="834300"/>
              <a:chOff x="2688737" y="4301380"/>
              <a:chExt cx="231900" cy="834300"/>
            </a:xfrm>
          </p:grpSpPr>
          <p:sp>
            <p:nvSpPr>
              <p:cNvPr id="108" name="Google Shape;108;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1"/>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2" name="Google Shape;112;p11"/>
            <p:cNvGrpSpPr/>
            <p:nvPr/>
          </p:nvGrpSpPr>
          <p:grpSpPr>
            <a:xfrm>
              <a:off x="371406" y="4099200"/>
              <a:ext cx="231622" cy="1044300"/>
              <a:chOff x="2688737" y="4091380"/>
              <a:chExt cx="231900" cy="1044300"/>
            </a:xfrm>
          </p:grpSpPr>
          <p:sp>
            <p:nvSpPr>
              <p:cNvPr id="113" name="Google Shape;113;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1"/>
              <p:cNvSpPr/>
              <p:nvPr/>
            </p:nvSpPr>
            <p:spPr>
              <a:xfrm flipH="1">
                <a:off x="2688737" y="4091380"/>
                <a:ext cx="2319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 name="Google Shape;118;p11"/>
            <p:cNvGrpSpPr/>
            <p:nvPr/>
          </p:nvGrpSpPr>
          <p:grpSpPr>
            <a:xfrm>
              <a:off x="742761" y="4309200"/>
              <a:ext cx="231622" cy="834300"/>
              <a:chOff x="2688737" y="4301380"/>
              <a:chExt cx="231900" cy="834300"/>
            </a:xfrm>
          </p:grpSpPr>
          <p:sp>
            <p:nvSpPr>
              <p:cNvPr id="119" name="Google Shape;119;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1"/>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3" name="Google Shape;123;p11"/>
            <p:cNvGrpSpPr/>
            <p:nvPr/>
          </p:nvGrpSpPr>
          <p:grpSpPr>
            <a:xfrm>
              <a:off x="1114115" y="4518900"/>
              <a:ext cx="231622" cy="624600"/>
              <a:chOff x="2688737" y="4511080"/>
              <a:chExt cx="231900" cy="624600"/>
            </a:xfrm>
          </p:grpSpPr>
          <p:sp>
            <p:nvSpPr>
              <p:cNvPr id="124" name="Google Shape;124;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7" name="Google Shape;127;p11"/>
            <p:cNvGrpSpPr/>
            <p:nvPr/>
          </p:nvGrpSpPr>
          <p:grpSpPr>
            <a:xfrm>
              <a:off x="1856753" y="4099200"/>
              <a:ext cx="231600" cy="1044300"/>
              <a:chOff x="1856753" y="4099200"/>
              <a:chExt cx="231600" cy="1044300"/>
            </a:xfrm>
          </p:grpSpPr>
          <p:sp>
            <p:nvSpPr>
              <p:cNvPr id="128" name="Google Shape;128;p11"/>
              <p:cNvSpPr/>
              <p:nvPr/>
            </p:nvSpPr>
            <p:spPr>
              <a:xfrm flipH="1">
                <a:off x="185675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1"/>
              <p:cNvSpPr/>
              <p:nvPr/>
            </p:nvSpPr>
            <p:spPr>
              <a:xfrm flipH="1">
                <a:off x="1856753"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1"/>
              <p:cNvSpPr/>
              <p:nvPr/>
            </p:nvSpPr>
            <p:spPr>
              <a:xfrm flipH="1">
                <a:off x="185675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1"/>
              <p:cNvSpPr/>
              <p:nvPr/>
            </p:nvSpPr>
            <p:spPr>
              <a:xfrm flipH="1">
                <a:off x="1856753"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1"/>
              <p:cNvSpPr/>
              <p:nvPr/>
            </p:nvSpPr>
            <p:spPr>
              <a:xfrm flipH="1">
                <a:off x="185675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3" name="Google Shape;133;p11"/>
            <p:cNvGrpSpPr/>
            <p:nvPr/>
          </p:nvGrpSpPr>
          <p:grpSpPr>
            <a:xfrm>
              <a:off x="2228107" y="4309200"/>
              <a:ext cx="231600" cy="834300"/>
              <a:chOff x="2228107" y="4309200"/>
              <a:chExt cx="231600" cy="834300"/>
            </a:xfrm>
          </p:grpSpPr>
          <p:sp>
            <p:nvSpPr>
              <p:cNvPr id="134" name="Google Shape;134;p11"/>
              <p:cNvSpPr/>
              <p:nvPr/>
            </p:nvSpPr>
            <p:spPr>
              <a:xfrm flipH="1">
                <a:off x="2228107"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1"/>
              <p:cNvSpPr/>
              <p:nvPr/>
            </p:nvSpPr>
            <p:spPr>
              <a:xfrm flipH="1">
                <a:off x="2228107"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1"/>
              <p:cNvSpPr/>
              <p:nvPr/>
            </p:nvSpPr>
            <p:spPr>
              <a:xfrm flipH="1">
                <a:off x="2228107"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1"/>
              <p:cNvSpPr/>
              <p:nvPr/>
            </p:nvSpPr>
            <p:spPr>
              <a:xfrm flipH="1">
                <a:off x="2228107"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8" name="Google Shape;138;p11"/>
            <p:cNvGrpSpPr/>
            <p:nvPr/>
          </p:nvGrpSpPr>
          <p:grpSpPr>
            <a:xfrm>
              <a:off x="2599462" y="4518900"/>
              <a:ext cx="231600" cy="624600"/>
              <a:chOff x="2599462" y="4518900"/>
              <a:chExt cx="231600" cy="624600"/>
            </a:xfrm>
          </p:grpSpPr>
          <p:sp>
            <p:nvSpPr>
              <p:cNvPr id="139" name="Google Shape;139;p11"/>
              <p:cNvSpPr/>
              <p:nvPr/>
            </p:nvSpPr>
            <p:spPr>
              <a:xfrm flipH="1">
                <a:off x="2599462"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1"/>
              <p:cNvSpPr/>
              <p:nvPr/>
            </p:nvSpPr>
            <p:spPr>
              <a:xfrm flipH="1">
                <a:off x="2599462"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1"/>
              <p:cNvSpPr/>
              <p:nvPr/>
            </p:nvSpPr>
            <p:spPr>
              <a:xfrm flipH="1">
                <a:off x="2599462"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2" name="Google Shape;142;p11"/>
            <p:cNvGrpSpPr/>
            <p:nvPr/>
          </p:nvGrpSpPr>
          <p:grpSpPr>
            <a:xfrm>
              <a:off x="3342171" y="4099200"/>
              <a:ext cx="231600" cy="1044300"/>
              <a:chOff x="3342171" y="4099200"/>
              <a:chExt cx="231600" cy="1044300"/>
            </a:xfrm>
          </p:grpSpPr>
          <p:sp>
            <p:nvSpPr>
              <p:cNvPr id="143" name="Google Shape;143;p11"/>
              <p:cNvSpPr/>
              <p:nvPr/>
            </p:nvSpPr>
            <p:spPr>
              <a:xfrm flipH="1">
                <a:off x="3342171"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1"/>
              <p:cNvSpPr/>
              <p:nvPr/>
            </p:nvSpPr>
            <p:spPr>
              <a:xfrm flipH="1">
                <a:off x="3342171"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1"/>
              <p:cNvSpPr/>
              <p:nvPr/>
            </p:nvSpPr>
            <p:spPr>
              <a:xfrm flipH="1">
                <a:off x="3342171"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1"/>
              <p:cNvSpPr/>
              <p:nvPr/>
            </p:nvSpPr>
            <p:spPr>
              <a:xfrm flipH="1">
                <a:off x="3342171"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1"/>
              <p:cNvSpPr/>
              <p:nvPr/>
            </p:nvSpPr>
            <p:spPr>
              <a:xfrm flipH="1">
                <a:off x="3342171"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8" name="Google Shape;148;p11"/>
            <p:cNvGrpSpPr/>
            <p:nvPr/>
          </p:nvGrpSpPr>
          <p:grpSpPr>
            <a:xfrm>
              <a:off x="3713525" y="4309200"/>
              <a:ext cx="231600" cy="834300"/>
              <a:chOff x="3713525" y="4309200"/>
              <a:chExt cx="231600" cy="834300"/>
            </a:xfrm>
          </p:grpSpPr>
          <p:sp>
            <p:nvSpPr>
              <p:cNvPr id="149" name="Google Shape;149;p11"/>
              <p:cNvSpPr/>
              <p:nvPr/>
            </p:nvSpPr>
            <p:spPr>
              <a:xfrm flipH="1">
                <a:off x="3713525"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1"/>
              <p:cNvSpPr/>
              <p:nvPr/>
            </p:nvSpPr>
            <p:spPr>
              <a:xfrm flipH="1">
                <a:off x="3713525"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1"/>
              <p:cNvSpPr/>
              <p:nvPr/>
            </p:nvSpPr>
            <p:spPr>
              <a:xfrm flipH="1">
                <a:off x="3713525"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1"/>
              <p:cNvSpPr/>
              <p:nvPr/>
            </p:nvSpPr>
            <p:spPr>
              <a:xfrm flipH="1">
                <a:off x="3713525"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3" name="Google Shape;153;p11"/>
            <p:cNvGrpSpPr/>
            <p:nvPr/>
          </p:nvGrpSpPr>
          <p:grpSpPr>
            <a:xfrm>
              <a:off x="1485398" y="4309200"/>
              <a:ext cx="231600" cy="834300"/>
              <a:chOff x="1485398" y="4309200"/>
              <a:chExt cx="231600" cy="834300"/>
            </a:xfrm>
          </p:grpSpPr>
          <p:sp>
            <p:nvSpPr>
              <p:cNvPr id="154" name="Google Shape;154;p11"/>
              <p:cNvSpPr/>
              <p:nvPr/>
            </p:nvSpPr>
            <p:spPr>
              <a:xfrm flipH="1">
                <a:off x="148539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1"/>
              <p:cNvSpPr/>
              <p:nvPr/>
            </p:nvSpPr>
            <p:spPr>
              <a:xfrm flipH="1">
                <a:off x="148539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1"/>
              <p:cNvSpPr/>
              <p:nvPr/>
            </p:nvSpPr>
            <p:spPr>
              <a:xfrm flipH="1">
                <a:off x="148539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1"/>
              <p:cNvSpPr/>
              <p:nvPr/>
            </p:nvSpPr>
            <p:spPr>
              <a:xfrm flipH="1">
                <a:off x="148539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8" name="Google Shape;158;p11"/>
            <p:cNvGrpSpPr/>
            <p:nvPr/>
          </p:nvGrpSpPr>
          <p:grpSpPr>
            <a:xfrm>
              <a:off x="4084879" y="4518900"/>
              <a:ext cx="231600" cy="624600"/>
              <a:chOff x="4084879" y="4518900"/>
              <a:chExt cx="231600" cy="624600"/>
            </a:xfrm>
          </p:grpSpPr>
          <p:sp>
            <p:nvSpPr>
              <p:cNvPr id="159" name="Google Shape;159;p11"/>
              <p:cNvSpPr/>
              <p:nvPr/>
            </p:nvSpPr>
            <p:spPr>
              <a:xfrm flipH="1">
                <a:off x="4084879"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1"/>
              <p:cNvSpPr/>
              <p:nvPr/>
            </p:nvSpPr>
            <p:spPr>
              <a:xfrm flipH="1">
                <a:off x="4084879"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1"/>
              <p:cNvSpPr/>
              <p:nvPr/>
            </p:nvSpPr>
            <p:spPr>
              <a:xfrm flipH="1">
                <a:off x="4084879"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2" name="Google Shape;162;p11"/>
            <p:cNvGrpSpPr/>
            <p:nvPr/>
          </p:nvGrpSpPr>
          <p:grpSpPr>
            <a:xfrm>
              <a:off x="2970816" y="4309200"/>
              <a:ext cx="231600" cy="834300"/>
              <a:chOff x="2970816" y="4309200"/>
              <a:chExt cx="231600" cy="834300"/>
            </a:xfrm>
          </p:grpSpPr>
          <p:sp>
            <p:nvSpPr>
              <p:cNvPr id="163" name="Google Shape;163;p11"/>
              <p:cNvSpPr/>
              <p:nvPr/>
            </p:nvSpPr>
            <p:spPr>
              <a:xfrm flipH="1">
                <a:off x="2970816"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1"/>
              <p:cNvSpPr/>
              <p:nvPr/>
            </p:nvSpPr>
            <p:spPr>
              <a:xfrm flipH="1">
                <a:off x="2970816"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1"/>
              <p:cNvSpPr/>
              <p:nvPr/>
            </p:nvSpPr>
            <p:spPr>
              <a:xfrm flipH="1">
                <a:off x="2970816"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1"/>
              <p:cNvSpPr/>
              <p:nvPr/>
            </p:nvSpPr>
            <p:spPr>
              <a:xfrm flipH="1">
                <a:off x="2970816"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7" name="Google Shape;167;p11"/>
            <p:cNvGrpSpPr/>
            <p:nvPr/>
          </p:nvGrpSpPr>
          <p:grpSpPr>
            <a:xfrm>
              <a:off x="4456234" y="4309200"/>
              <a:ext cx="231600" cy="834300"/>
              <a:chOff x="4456234" y="4309200"/>
              <a:chExt cx="231600" cy="834300"/>
            </a:xfrm>
          </p:grpSpPr>
          <p:sp>
            <p:nvSpPr>
              <p:cNvPr id="168" name="Google Shape;168;p11"/>
              <p:cNvSpPr/>
              <p:nvPr/>
            </p:nvSpPr>
            <p:spPr>
              <a:xfrm flipH="1">
                <a:off x="4456234"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1"/>
              <p:cNvSpPr/>
              <p:nvPr/>
            </p:nvSpPr>
            <p:spPr>
              <a:xfrm flipH="1">
                <a:off x="4456234"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1"/>
              <p:cNvSpPr/>
              <p:nvPr/>
            </p:nvSpPr>
            <p:spPr>
              <a:xfrm flipH="1">
                <a:off x="4456234"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1"/>
              <p:cNvSpPr/>
              <p:nvPr/>
            </p:nvSpPr>
            <p:spPr>
              <a:xfrm flipH="1">
                <a:off x="4456234"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2" name="Google Shape;172;p11"/>
            <p:cNvGrpSpPr/>
            <p:nvPr/>
          </p:nvGrpSpPr>
          <p:grpSpPr>
            <a:xfrm>
              <a:off x="4827588" y="4099200"/>
              <a:ext cx="231600" cy="1044300"/>
              <a:chOff x="4827588" y="4099200"/>
              <a:chExt cx="231600" cy="1044300"/>
            </a:xfrm>
          </p:grpSpPr>
          <p:sp>
            <p:nvSpPr>
              <p:cNvPr id="173" name="Google Shape;173;p11"/>
              <p:cNvSpPr/>
              <p:nvPr/>
            </p:nvSpPr>
            <p:spPr>
              <a:xfrm flipH="1">
                <a:off x="482758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1"/>
              <p:cNvSpPr/>
              <p:nvPr/>
            </p:nvSpPr>
            <p:spPr>
              <a:xfrm flipH="1">
                <a:off x="482758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1"/>
              <p:cNvSpPr/>
              <p:nvPr/>
            </p:nvSpPr>
            <p:spPr>
              <a:xfrm flipH="1">
                <a:off x="482758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1"/>
              <p:cNvSpPr/>
              <p:nvPr/>
            </p:nvSpPr>
            <p:spPr>
              <a:xfrm flipH="1">
                <a:off x="4827588"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1"/>
              <p:cNvSpPr/>
              <p:nvPr/>
            </p:nvSpPr>
            <p:spPr>
              <a:xfrm flipH="1">
                <a:off x="482758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8" name="Google Shape;178;p11"/>
            <p:cNvGrpSpPr/>
            <p:nvPr/>
          </p:nvGrpSpPr>
          <p:grpSpPr>
            <a:xfrm>
              <a:off x="5198943" y="4309200"/>
              <a:ext cx="231600" cy="834300"/>
              <a:chOff x="5198943" y="4309200"/>
              <a:chExt cx="231600" cy="834300"/>
            </a:xfrm>
          </p:grpSpPr>
          <p:sp>
            <p:nvSpPr>
              <p:cNvPr id="179" name="Google Shape;179;p11"/>
              <p:cNvSpPr/>
              <p:nvPr/>
            </p:nvSpPr>
            <p:spPr>
              <a:xfrm flipH="1">
                <a:off x="519894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1"/>
              <p:cNvSpPr/>
              <p:nvPr/>
            </p:nvSpPr>
            <p:spPr>
              <a:xfrm flipH="1">
                <a:off x="5198943"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1"/>
              <p:cNvSpPr/>
              <p:nvPr/>
            </p:nvSpPr>
            <p:spPr>
              <a:xfrm flipH="1">
                <a:off x="519894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1"/>
              <p:cNvSpPr/>
              <p:nvPr/>
            </p:nvSpPr>
            <p:spPr>
              <a:xfrm flipH="1">
                <a:off x="519894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3" name="Google Shape;183;p11"/>
            <p:cNvGrpSpPr/>
            <p:nvPr/>
          </p:nvGrpSpPr>
          <p:grpSpPr>
            <a:xfrm>
              <a:off x="5570297" y="4518900"/>
              <a:ext cx="231600" cy="624600"/>
              <a:chOff x="5570297" y="4518900"/>
              <a:chExt cx="231600" cy="624600"/>
            </a:xfrm>
          </p:grpSpPr>
          <p:sp>
            <p:nvSpPr>
              <p:cNvPr id="184" name="Google Shape;184;p11"/>
              <p:cNvSpPr/>
              <p:nvPr/>
            </p:nvSpPr>
            <p:spPr>
              <a:xfrm flipH="1">
                <a:off x="5570297"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1"/>
              <p:cNvSpPr/>
              <p:nvPr/>
            </p:nvSpPr>
            <p:spPr>
              <a:xfrm flipH="1">
                <a:off x="5570297"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1"/>
              <p:cNvSpPr/>
              <p:nvPr/>
            </p:nvSpPr>
            <p:spPr>
              <a:xfrm flipH="1">
                <a:off x="5570297"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7" name="Google Shape;187;p11"/>
            <p:cNvGrpSpPr/>
            <p:nvPr/>
          </p:nvGrpSpPr>
          <p:grpSpPr>
            <a:xfrm>
              <a:off x="5941652" y="4309200"/>
              <a:ext cx="231600" cy="834300"/>
              <a:chOff x="5941652" y="4309200"/>
              <a:chExt cx="231600" cy="834300"/>
            </a:xfrm>
          </p:grpSpPr>
          <p:sp>
            <p:nvSpPr>
              <p:cNvPr id="188" name="Google Shape;188;p11"/>
              <p:cNvSpPr/>
              <p:nvPr/>
            </p:nvSpPr>
            <p:spPr>
              <a:xfrm flipH="1">
                <a:off x="5941652"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1"/>
              <p:cNvSpPr/>
              <p:nvPr/>
            </p:nvSpPr>
            <p:spPr>
              <a:xfrm flipH="1">
                <a:off x="5941652"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1"/>
              <p:cNvSpPr/>
              <p:nvPr/>
            </p:nvSpPr>
            <p:spPr>
              <a:xfrm flipH="1">
                <a:off x="5941652"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1"/>
              <p:cNvSpPr/>
              <p:nvPr/>
            </p:nvSpPr>
            <p:spPr>
              <a:xfrm flipH="1">
                <a:off x="5941652"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2" name="Google Shape;192;p11"/>
            <p:cNvGrpSpPr/>
            <p:nvPr/>
          </p:nvGrpSpPr>
          <p:grpSpPr>
            <a:xfrm>
              <a:off x="6313006" y="4099200"/>
              <a:ext cx="231600" cy="1044300"/>
              <a:chOff x="6313006" y="4099200"/>
              <a:chExt cx="231600" cy="1044300"/>
            </a:xfrm>
          </p:grpSpPr>
          <p:sp>
            <p:nvSpPr>
              <p:cNvPr id="193" name="Google Shape;193;p11"/>
              <p:cNvSpPr/>
              <p:nvPr/>
            </p:nvSpPr>
            <p:spPr>
              <a:xfrm flipH="1">
                <a:off x="6313006"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1"/>
              <p:cNvSpPr/>
              <p:nvPr/>
            </p:nvSpPr>
            <p:spPr>
              <a:xfrm flipH="1">
                <a:off x="6313006"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1"/>
              <p:cNvSpPr/>
              <p:nvPr/>
            </p:nvSpPr>
            <p:spPr>
              <a:xfrm flipH="1">
                <a:off x="6313006"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1"/>
              <p:cNvSpPr/>
              <p:nvPr/>
            </p:nvSpPr>
            <p:spPr>
              <a:xfrm flipH="1">
                <a:off x="6313006"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1"/>
              <p:cNvSpPr/>
              <p:nvPr/>
            </p:nvSpPr>
            <p:spPr>
              <a:xfrm flipH="1">
                <a:off x="6313006"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8" name="Google Shape;198;p11"/>
            <p:cNvGrpSpPr/>
            <p:nvPr/>
          </p:nvGrpSpPr>
          <p:grpSpPr>
            <a:xfrm>
              <a:off x="6684361" y="4309200"/>
              <a:ext cx="231600" cy="834300"/>
              <a:chOff x="6684361" y="4309200"/>
              <a:chExt cx="231600" cy="834300"/>
            </a:xfrm>
          </p:grpSpPr>
          <p:sp>
            <p:nvSpPr>
              <p:cNvPr id="199" name="Google Shape;199;p11"/>
              <p:cNvSpPr/>
              <p:nvPr/>
            </p:nvSpPr>
            <p:spPr>
              <a:xfrm flipH="1">
                <a:off x="6684361"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1"/>
              <p:cNvSpPr/>
              <p:nvPr/>
            </p:nvSpPr>
            <p:spPr>
              <a:xfrm flipH="1">
                <a:off x="6684361"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1"/>
              <p:cNvSpPr/>
              <p:nvPr/>
            </p:nvSpPr>
            <p:spPr>
              <a:xfrm flipH="1">
                <a:off x="6684361"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1"/>
              <p:cNvSpPr/>
              <p:nvPr/>
            </p:nvSpPr>
            <p:spPr>
              <a:xfrm flipH="1">
                <a:off x="6684361"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3" name="Google Shape;203;p11"/>
            <p:cNvGrpSpPr/>
            <p:nvPr/>
          </p:nvGrpSpPr>
          <p:grpSpPr>
            <a:xfrm>
              <a:off x="7055715" y="4518900"/>
              <a:ext cx="231600" cy="624600"/>
              <a:chOff x="7055715" y="4518900"/>
              <a:chExt cx="231600" cy="624600"/>
            </a:xfrm>
          </p:grpSpPr>
          <p:sp>
            <p:nvSpPr>
              <p:cNvPr id="204" name="Google Shape;204;p11"/>
              <p:cNvSpPr/>
              <p:nvPr/>
            </p:nvSpPr>
            <p:spPr>
              <a:xfrm flipH="1">
                <a:off x="7055715"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1"/>
              <p:cNvSpPr/>
              <p:nvPr/>
            </p:nvSpPr>
            <p:spPr>
              <a:xfrm flipH="1">
                <a:off x="7055715"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1"/>
              <p:cNvSpPr/>
              <p:nvPr/>
            </p:nvSpPr>
            <p:spPr>
              <a:xfrm flipH="1">
                <a:off x="7055715"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7" name="Google Shape;207;p11"/>
            <p:cNvGrpSpPr/>
            <p:nvPr/>
          </p:nvGrpSpPr>
          <p:grpSpPr>
            <a:xfrm>
              <a:off x="7798424" y="4099200"/>
              <a:ext cx="231600" cy="1044300"/>
              <a:chOff x="7798424" y="4099200"/>
              <a:chExt cx="231600" cy="1044300"/>
            </a:xfrm>
          </p:grpSpPr>
          <p:sp>
            <p:nvSpPr>
              <p:cNvPr id="208" name="Google Shape;208;p11"/>
              <p:cNvSpPr/>
              <p:nvPr/>
            </p:nvSpPr>
            <p:spPr>
              <a:xfrm flipH="1">
                <a:off x="7798424"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1"/>
              <p:cNvSpPr/>
              <p:nvPr/>
            </p:nvSpPr>
            <p:spPr>
              <a:xfrm flipH="1">
                <a:off x="7798424"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1"/>
              <p:cNvSpPr/>
              <p:nvPr/>
            </p:nvSpPr>
            <p:spPr>
              <a:xfrm flipH="1">
                <a:off x="7798424"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1"/>
              <p:cNvSpPr/>
              <p:nvPr/>
            </p:nvSpPr>
            <p:spPr>
              <a:xfrm flipH="1">
                <a:off x="7798424"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1"/>
              <p:cNvSpPr/>
              <p:nvPr/>
            </p:nvSpPr>
            <p:spPr>
              <a:xfrm flipH="1">
                <a:off x="7798424"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3" name="Google Shape;213;p11"/>
            <p:cNvGrpSpPr/>
            <p:nvPr/>
          </p:nvGrpSpPr>
          <p:grpSpPr>
            <a:xfrm>
              <a:off x="8169779" y="4309200"/>
              <a:ext cx="231600" cy="834300"/>
              <a:chOff x="8169779" y="4309200"/>
              <a:chExt cx="231600" cy="834300"/>
            </a:xfrm>
          </p:grpSpPr>
          <p:sp>
            <p:nvSpPr>
              <p:cNvPr id="214" name="Google Shape;214;p11"/>
              <p:cNvSpPr/>
              <p:nvPr/>
            </p:nvSpPr>
            <p:spPr>
              <a:xfrm flipH="1">
                <a:off x="8169779"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1"/>
              <p:cNvSpPr/>
              <p:nvPr/>
            </p:nvSpPr>
            <p:spPr>
              <a:xfrm flipH="1">
                <a:off x="8169779"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1"/>
              <p:cNvSpPr/>
              <p:nvPr/>
            </p:nvSpPr>
            <p:spPr>
              <a:xfrm flipH="1">
                <a:off x="8169779"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1"/>
              <p:cNvSpPr/>
              <p:nvPr/>
            </p:nvSpPr>
            <p:spPr>
              <a:xfrm flipH="1">
                <a:off x="8169779"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8" name="Google Shape;218;p11"/>
            <p:cNvGrpSpPr/>
            <p:nvPr/>
          </p:nvGrpSpPr>
          <p:grpSpPr>
            <a:xfrm>
              <a:off x="7427070" y="4309200"/>
              <a:ext cx="231600" cy="834300"/>
              <a:chOff x="7427070" y="4309200"/>
              <a:chExt cx="231600" cy="834300"/>
            </a:xfrm>
          </p:grpSpPr>
          <p:sp>
            <p:nvSpPr>
              <p:cNvPr id="219" name="Google Shape;219;p11"/>
              <p:cNvSpPr/>
              <p:nvPr/>
            </p:nvSpPr>
            <p:spPr>
              <a:xfrm flipH="1">
                <a:off x="7427070"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1"/>
              <p:cNvSpPr/>
              <p:nvPr/>
            </p:nvSpPr>
            <p:spPr>
              <a:xfrm flipH="1">
                <a:off x="7427070"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1"/>
              <p:cNvSpPr/>
              <p:nvPr/>
            </p:nvSpPr>
            <p:spPr>
              <a:xfrm flipH="1">
                <a:off x="7427070"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1"/>
              <p:cNvSpPr/>
              <p:nvPr/>
            </p:nvSpPr>
            <p:spPr>
              <a:xfrm flipH="1">
                <a:off x="7427070"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3" name="Google Shape;223;p11"/>
            <p:cNvGrpSpPr/>
            <p:nvPr/>
          </p:nvGrpSpPr>
          <p:grpSpPr>
            <a:xfrm>
              <a:off x="8541133" y="4518900"/>
              <a:ext cx="231600" cy="624600"/>
              <a:chOff x="8541133" y="4518900"/>
              <a:chExt cx="231600" cy="624600"/>
            </a:xfrm>
          </p:grpSpPr>
          <p:sp>
            <p:nvSpPr>
              <p:cNvPr id="224" name="Google Shape;224;p11"/>
              <p:cNvSpPr/>
              <p:nvPr/>
            </p:nvSpPr>
            <p:spPr>
              <a:xfrm flipH="1">
                <a:off x="854113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1"/>
              <p:cNvSpPr/>
              <p:nvPr/>
            </p:nvSpPr>
            <p:spPr>
              <a:xfrm flipH="1">
                <a:off x="854113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1"/>
              <p:cNvSpPr/>
              <p:nvPr/>
            </p:nvSpPr>
            <p:spPr>
              <a:xfrm flipH="1">
                <a:off x="854113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7" name="Google Shape;227;p11"/>
            <p:cNvGrpSpPr/>
            <p:nvPr/>
          </p:nvGrpSpPr>
          <p:grpSpPr>
            <a:xfrm>
              <a:off x="8912488" y="4309200"/>
              <a:ext cx="231600" cy="834300"/>
              <a:chOff x="8912488" y="4309200"/>
              <a:chExt cx="231600" cy="834300"/>
            </a:xfrm>
          </p:grpSpPr>
          <p:sp>
            <p:nvSpPr>
              <p:cNvPr id="228" name="Google Shape;228;p11"/>
              <p:cNvSpPr/>
              <p:nvPr/>
            </p:nvSpPr>
            <p:spPr>
              <a:xfrm flipH="1">
                <a:off x="891248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1"/>
              <p:cNvSpPr/>
              <p:nvPr/>
            </p:nvSpPr>
            <p:spPr>
              <a:xfrm flipH="1">
                <a:off x="891248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1"/>
              <p:cNvSpPr/>
              <p:nvPr/>
            </p:nvSpPr>
            <p:spPr>
              <a:xfrm flipH="1">
                <a:off x="891248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1"/>
              <p:cNvSpPr/>
              <p:nvPr/>
            </p:nvSpPr>
            <p:spPr>
              <a:xfrm flipH="1">
                <a:off x="891248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32" name="Google Shape;232;p11"/>
          <p:cNvSpPr txBox="1"/>
          <p:nvPr>
            <p:ph hasCustomPrompt="1" type="title"/>
          </p:nvPr>
        </p:nvSpPr>
        <p:spPr>
          <a:xfrm>
            <a:off x="1388625" y="772725"/>
            <a:ext cx="6366900" cy="18633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8000"/>
              <a:buNone/>
              <a:defRPr sz="8000">
                <a:solidFill>
                  <a:schemeClr val="lt1"/>
                </a:solidFill>
              </a:defRPr>
            </a:lvl1pPr>
            <a:lvl2pPr lvl="1" algn="ctr">
              <a:spcBef>
                <a:spcPts val="0"/>
              </a:spcBef>
              <a:spcAft>
                <a:spcPts val="0"/>
              </a:spcAft>
              <a:buClr>
                <a:schemeClr val="lt1"/>
              </a:buClr>
              <a:buSzPts val="8000"/>
              <a:buNone/>
              <a:defRPr sz="8000">
                <a:solidFill>
                  <a:schemeClr val="lt1"/>
                </a:solidFill>
              </a:defRPr>
            </a:lvl2pPr>
            <a:lvl3pPr lvl="2" algn="ctr">
              <a:spcBef>
                <a:spcPts val="0"/>
              </a:spcBef>
              <a:spcAft>
                <a:spcPts val="0"/>
              </a:spcAft>
              <a:buClr>
                <a:schemeClr val="lt1"/>
              </a:buClr>
              <a:buSzPts val="8000"/>
              <a:buNone/>
              <a:defRPr sz="8000">
                <a:solidFill>
                  <a:schemeClr val="lt1"/>
                </a:solidFill>
              </a:defRPr>
            </a:lvl3pPr>
            <a:lvl4pPr lvl="3" algn="ctr">
              <a:spcBef>
                <a:spcPts val="0"/>
              </a:spcBef>
              <a:spcAft>
                <a:spcPts val="0"/>
              </a:spcAft>
              <a:buClr>
                <a:schemeClr val="lt1"/>
              </a:buClr>
              <a:buSzPts val="8000"/>
              <a:buNone/>
              <a:defRPr sz="8000">
                <a:solidFill>
                  <a:schemeClr val="lt1"/>
                </a:solidFill>
              </a:defRPr>
            </a:lvl4pPr>
            <a:lvl5pPr lvl="4" algn="ctr">
              <a:spcBef>
                <a:spcPts val="0"/>
              </a:spcBef>
              <a:spcAft>
                <a:spcPts val="0"/>
              </a:spcAft>
              <a:buClr>
                <a:schemeClr val="lt1"/>
              </a:buClr>
              <a:buSzPts val="8000"/>
              <a:buNone/>
              <a:defRPr sz="8000">
                <a:solidFill>
                  <a:schemeClr val="lt1"/>
                </a:solidFill>
              </a:defRPr>
            </a:lvl5pPr>
            <a:lvl6pPr lvl="5" algn="ctr">
              <a:spcBef>
                <a:spcPts val="0"/>
              </a:spcBef>
              <a:spcAft>
                <a:spcPts val="0"/>
              </a:spcAft>
              <a:buClr>
                <a:schemeClr val="lt1"/>
              </a:buClr>
              <a:buSzPts val="8000"/>
              <a:buNone/>
              <a:defRPr sz="8000">
                <a:solidFill>
                  <a:schemeClr val="lt1"/>
                </a:solidFill>
              </a:defRPr>
            </a:lvl6pPr>
            <a:lvl7pPr lvl="6" algn="ctr">
              <a:spcBef>
                <a:spcPts val="0"/>
              </a:spcBef>
              <a:spcAft>
                <a:spcPts val="0"/>
              </a:spcAft>
              <a:buClr>
                <a:schemeClr val="lt1"/>
              </a:buClr>
              <a:buSzPts val="8000"/>
              <a:buNone/>
              <a:defRPr sz="8000">
                <a:solidFill>
                  <a:schemeClr val="lt1"/>
                </a:solidFill>
              </a:defRPr>
            </a:lvl7pPr>
            <a:lvl8pPr lvl="7" algn="ctr">
              <a:spcBef>
                <a:spcPts val="0"/>
              </a:spcBef>
              <a:spcAft>
                <a:spcPts val="0"/>
              </a:spcAft>
              <a:buClr>
                <a:schemeClr val="lt1"/>
              </a:buClr>
              <a:buSzPts val="8000"/>
              <a:buNone/>
              <a:defRPr sz="8000">
                <a:solidFill>
                  <a:schemeClr val="lt1"/>
                </a:solidFill>
              </a:defRPr>
            </a:lvl8pPr>
            <a:lvl9pPr lvl="8" algn="ctr">
              <a:spcBef>
                <a:spcPts val="0"/>
              </a:spcBef>
              <a:spcAft>
                <a:spcPts val="0"/>
              </a:spcAft>
              <a:buClr>
                <a:schemeClr val="lt1"/>
              </a:buClr>
              <a:buSzPts val="8000"/>
              <a:buNone/>
              <a:defRPr sz="8000">
                <a:solidFill>
                  <a:schemeClr val="lt1"/>
                </a:solidFill>
              </a:defRPr>
            </a:lvl9pPr>
          </a:lstStyle>
          <a:p>
            <a:r>
              <a:t>xx%</a:t>
            </a:r>
          </a:p>
        </p:txBody>
      </p:sp>
      <p:sp>
        <p:nvSpPr>
          <p:cNvPr id="233" name="Google Shape;233;p11"/>
          <p:cNvSpPr txBox="1"/>
          <p:nvPr>
            <p:ph idx="1" type="body"/>
          </p:nvPr>
        </p:nvSpPr>
        <p:spPr>
          <a:xfrm>
            <a:off x="1388625" y="2712300"/>
            <a:ext cx="6366900" cy="1111200"/>
          </a:xfrm>
          <a:prstGeom prst="rect">
            <a:avLst/>
          </a:prstGeom>
        </p:spPr>
        <p:txBody>
          <a:bodyPr anchorCtr="0" anchor="t" bIns="91425" lIns="91425" spcFirstLastPara="1" rIns="91425" wrap="square" tIns="91425">
            <a:normAutofit/>
          </a:bodyPr>
          <a:lstStyle>
            <a:lvl1pPr indent="-311150" lvl="0" marL="457200" algn="ctr">
              <a:spcBef>
                <a:spcPts val="0"/>
              </a:spcBef>
              <a:spcAft>
                <a:spcPts val="0"/>
              </a:spcAft>
              <a:buClr>
                <a:schemeClr val="lt1"/>
              </a:buClr>
              <a:buSzPts val="1300"/>
              <a:buChar char="●"/>
              <a:defRPr>
                <a:solidFill>
                  <a:schemeClr val="lt1"/>
                </a:solidFill>
              </a:defRPr>
            </a:lvl1pPr>
            <a:lvl2pPr indent="-298450" lvl="1" marL="914400" algn="ctr">
              <a:spcBef>
                <a:spcPts val="0"/>
              </a:spcBef>
              <a:spcAft>
                <a:spcPts val="0"/>
              </a:spcAft>
              <a:buClr>
                <a:schemeClr val="lt1"/>
              </a:buClr>
              <a:buSzPts val="1100"/>
              <a:buChar char="○"/>
              <a:defRPr>
                <a:solidFill>
                  <a:schemeClr val="lt1"/>
                </a:solidFill>
              </a:defRPr>
            </a:lvl2pPr>
            <a:lvl3pPr indent="-298450" lvl="2" marL="1371600" algn="ctr">
              <a:spcBef>
                <a:spcPts val="0"/>
              </a:spcBef>
              <a:spcAft>
                <a:spcPts val="0"/>
              </a:spcAft>
              <a:buClr>
                <a:schemeClr val="lt1"/>
              </a:buClr>
              <a:buSzPts val="1100"/>
              <a:buChar char="■"/>
              <a:defRPr>
                <a:solidFill>
                  <a:schemeClr val="lt1"/>
                </a:solidFill>
              </a:defRPr>
            </a:lvl3pPr>
            <a:lvl4pPr indent="-298450" lvl="3" marL="1828800" algn="ctr">
              <a:spcBef>
                <a:spcPts val="0"/>
              </a:spcBef>
              <a:spcAft>
                <a:spcPts val="0"/>
              </a:spcAft>
              <a:buClr>
                <a:schemeClr val="lt1"/>
              </a:buClr>
              <a:buSzPts val="1100"/>
              <a:buChar char="●"/>
              <a:defRPr>
                <a:solidFill>
                  <a:schemeClr val="lt1"/>
                </a:solidFill>
              </a:defRPr>
            </a:lvl4pPr>
            <a:lvl5pPr indent="-298450" lvl="4" marL="2286000" algn="ctr">
              <a:spcBef>
                <a:spcPts val="0"/>
              </a:spcBef>
              <a:spcAft>
                <a:spcPts val="0"/>
              </a:spcAft>
              <a:buClr>
                <a:schemeClr val="lt1"/>
              </a:buClr>
              <a:buSzPts val="1100"/>
              <a:buChar char="○"/>
              <a:defRPr>
                <a:solidFill>
                  <a:schemeClr val="lt1"/>
                </a:solidFill>
              </a:defRPr>
            </a:lvl5pPr>
            <a:lvl6pPr indent="-298450" lvl="5" marL="2743200" algn="ctr">
              <a:spcBef>
                <a:spcPts val="0"/>
              </a:spcBef>
              <a:spcAft>
                <a:spcPts val="0"/>
              </a:spcAft>
              <a:buClr>
                <a:schemeClr val="lt1"/>
              </a:buClr>
              <a:buSzPts val="1100"/>
              <a:buChar char="■"/>
              <a:defRPr>
                <a:solidFill>
                  <a:schemeClr val="lt1"/>
                </a:solidFill>
              </a:defRPr>
            </a:lvl6pPr>
            <a:lvl7pPr indent="-298450" lvl="6" marL="3200400" algn="ctr">
              <a:spcBef>
                <a:spcPts val="0"/>
              </a:spcBef>
              <a:spcAft>
                <a:spcPts val="0"/>
              </a:spcAft>
              <a:buClr>
                <a:schemeClr val="lt1"/>
              </a:buClr>
              <a:buSzPts val="1100"/>
              <a:buChar char="●"/>
              <a:defRPr>
                <a:solidFill>
                  <a:schemeClr val="lt1"/>
                </a:solidFill>
              </a:defRPr>
            </a:lvl7pPr>
            <a:lvl8pPr indent="-298450" lvl="7" marL="3657600" algn="ctr">
              <a:spcBef>
                <a:spcPts val="0"/>
              </a:spcBef>
              <a:spcAft>
                <a:spcPts val="0"/>
              </a:spcAft>
              <a:buClr>
                <a:schemeClr val="lt1"/>
              </a:buClr>
              <a:buSzPts val="1100"/>
              <a:buChar char="○"/>
              <a:defRPr>
                <a:solidFill>
                  <a:schemeClr val="lt1"/>
                </a:solidFill>
              </a:defRPr>
            </a:lvl8pPr>
            <a:lvl9pPr indent="-298450" lvl="8" marL="4114800" algn="ctr">
              <a:spcBef>
                <a:spcPts val="0"/>
              </a:spcBef>
              <a:spcAft>
                <a:spcPts val="0"/>
              </a:spcAft>
              <a:buClr>
                <a:schemeClr val="lt1"/>
              </a:buClr>
              <a:buSzPts val="1100"/>
              <a:buChar char="■"/>
              <a:defRPr>
                <a:solidFill>
                  <a:schemeClr val="lt1"/>
                </a:solidFill>
              </a:defRPr>
            </a:lvl9pPr>
          </a:lstStyle>
          <a:p/>
        </p:txBody>
      </p:sp>
      <p:sp>
        <p:nvSpPr>
          <p:cNvPr id="234" name="Google Shape;234;p11"/>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5" name="Shape 235"/>
        <p:cNvGrpSpPr/>
        <p:nvPr/>
      </p:nvGrpSpPr>
      <p:grpSpPr>
        <a:xfrm>
          <a:off x="0" y="0"/>
          <a:ext cx="0" cy="0"/>
          <a:chOff x="0" y="0"/>
          <a:chExt cx="0" cy="0"/>
        </a:xfrm>
      </p:grpSpPr>
      <p:sp>
        <p:nvSpPr>
          <p:cNvPr id="236" name="Google Shape;236;p12"/>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237" name="Shape 237"/>
        <p:cNvGrpSpPr/>
        <p:nvPr/>
      </p:nvGrpSpPr>
      <p:grpSpPr>
        <a:xfrm>
          <a:off x="0" y="0"/>
          <a:ext cx="0" cy="0"/>
          <a:chOff x="0" y="0"/>
          <a:chExt cx="0" cy="0"/>
        </a:xfrm>
      </p:grpSpPr>
      <p:sp>
        <p:nvSpPr>
          <p:cNvPr id="238" name="Google Shape;238;p13"/>
          <p:cNvSpPr txBox="1"/>
          <p:nvPr>
            <p:ph type="title"/>
          </p:nvPr>
        </p:nvSpPr>
        <p:spPr>
          <a:xfrm>
            <a:off x="710550" y="205969"/>
            <a:ext cx="7976100" cy="8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9" name="Google Shape;239;p13"/>
          <p:cNvSpPr txBox="1"/>
          <p:nvPr>
            <p:ph idx="1" type="body"/>
          </p:nvPr>
        </p:nvSpPr>
        <p:spPr>
          <a:xfrm>
            <a:off x="710550" y="971550"/>
            <a:ext cx="8065200" cy="37149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0" name="Google Shape;240;p13"/>
          <p:cNvSpPr txBox="1"/>
          <p:nvPr>
            <p:ph idx="12" type="sldNum"/>
          </p:nvPr>
        </p:nvSpPr>
        <p:spPr>
          <a:xfrm>
            <a:off x="8556775" y="4809275"/>
            <a:ext cx="548700" cy="3342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p:cSld name="Dk Blue">
    <p:spTree>
      <p:nvGrpSpPr>
        <p:cNvPr id="249" name="Shape 249"/>
        <p:cNvGrpSpPr/>
        <p:nvPr/>
      </p:nvGrpSpPr>
      <p:grpSpPr>
        <a:xfrm>
          <a:off x="0" y="0"/>
          <a:ext cx="0" cy="0"/>
          <a:chOff x="0" y="0"/>
          <a:chExt cx="0" cy="0"/>
        </a:xfrm>
      </p:grpSpPr>
      <p:sp>
        <p:nvSpPr>
          <p:cNvPr id="250" name="Google Shape;250;p15"/>
          <p:cNvSpPr/>
          <p:nvPr/>
        </p:nvSpPr>
        <p:spPr>
          <a:xfrm>
            <a:off x="317575" y="0"/>
            <a:ext cx="8824200" cy="3200400"/>
          </a:xfrm>
          <a:prstGeom prst="rect">
            <a:avLst/>
          </a:prstGeom>
          <a:solidFill>
            <a:srgbClr val="0070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1" name="Google Shape;251;p15"/>
          <p:cNvSpPr/>
          <p:nvPr>
            <p:ph idx="2" type="pic"/>
          </p:nvPr>
        </p:nvSpPr>
        <p:spPr>
          <a:xfrm>
            <a:off x="527950" y="3200400"/>
            <a:ext cx="8613600" cy="1943100"/>
          </a:xfrm>
          <a:prstGeom prst="rect">
            <a:avLst/>
          </a:prstGeom>
          <a:solidFill>
            <a:srgbClr val="F2F2F2"/>
          </a:solidFill>
          <a:ln>
            <a:noFill/>
          </a:ln>
        </p:spPr>
      </p:sp>
      <p:sp>
        <p:nvSpPr>
          <p:cNvPr id="252" name="Google Shape;252;p15"/>
          <p:cNvSpPr txBox="1"/>
          <p:nvPr>
            <p:ph idx="1" type="body"/>
          </p:nvPr>
        </p:nvSpPr>
        <p:spPr>
          <a:xfrm>
            <a:off x="908075" y="152400"/>
            <a:ext cx="7498500" cy="10191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88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indent="-406400" lvl="1" marL="914400" marR="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3" name="Google Shape;253;p15"/>
          <p:cNvSpPr txBox="1"/>
          <p:nvPr>
            <p:ph idx="3" type="body"/>
          </p:nvPr>
        </p:nvSpPr>
        <p:spPr>
          <a:xfrm>
            <a:off x="2310562" y="1628103"/>
            <a:ext cx="6092400" cy="7035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560"/>
              </a:spcBef>
              <a:spcAft>
                <a:spcPts val="0"/>
              </a:spcAft>
              <a:buClr>
                <a:srgbClr val="C4EDFF"/>
              </a:buClr>
              <a:buSzPts val="2800"/>
              <a:buFont typeface="Arial"/>
              <a:buNone/>
              <a:defRPr b="0" i="0" sz="2800" u="none" cap="none" strike="noStrike">
                <a:solidFill>
                  <a:srgbClr val="C4EDFF"/>
                </a:solidFill>
                <a:latin typeface="Arial Narrow"/>
                <a:ea typeface="Arial Narrow"/>
                <a:cs typeface="Arial Narrow"/>
                <a:sym typeface="Arial Narrow"/>
              </a:defRPr>
            </a:lvl1pPr>
            <a:lvl2pPr indent="-406400" lvl="1" marL="914400" marR="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4" name="Google Shape;254;p15"/>
          <p:cNvSpPr txBox="1"/>
          <p:nvPr>
            <p:ph idx="4" type="body"/>
          </p:nvPr>
        </p:nvSpPr>
        <p:spPr>
          <a:xfrm>
            <a:off x="2514600" y="2483428"/>
            <a:ext cx="6096000" cy="5196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360"/>
              </a:spcBef>
              <a:spcAft>
                <a:spcPts val="0"/>
              </a:spcAft>
              <a:buClr>
                <a:srgbClr val="C4EDFF"/>
              </a:buClr>
              <a:buSzPts val="1800"/>
              <a:buFont typeface="Arial"/>
              <a:buNone/>
              <a:defRPr b="0" i="0" sz="1800" u="none" cap="none" strike="noStrike">
                <a:solidFill>
                  <a:srgbClr val="C4EDFF"/>
                </a:solidFill>
                <a:latin typeface="Arial Narrow"/>
                <a:ea typeface="Arial Narrow"/>
                <a:cs typeface="Arial Narrow"/>
                <a:sym typeface="Arial Narrow"/>
              </a:defRPr>
            </a:lvl1pPr>
            <a:lvl2pPr indent="-406400" lvl="1" marL="914400" marR="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255" name="Google Shape;255;p15"/>
          <p:cNvPicPr preferRelativeResize="0"/>
          <p:nvPr/>
        </p:nvPicPr>
        <p:blipFill rotWithShape="1">
          <a:blip r:embed="rId2">
            <a:alphaModFix/>
          </a:blip>
          <a:srcRect b="0" l="0" r="0" t="0"/>
          <a:stretch/>
        </p:blipFill>
        <p:spPr>
          <a:xfrm>
            <a:off x="1156837" y="3336415"/>
            <a:ext cx="1330825" cy="1330795"/>
          </a:xfrm>
          <a:prstGeom prst="rect">
            <a:avLst/>
          </a:prstGeom>
          <a:noFill/>
          <a:ln>
            <a:noFill/>
          </a:ln>
        </p:spPr>
      </p:pic>
      <p:pic>
        <p:nvPicPr>
          <p:cNvPr id="256" name="Google Shape;256;p15"/>
          <p:cNvPicPr preferRelativeResize="0"/>
          <p:nvPr/>
        </p:nvPicPr>
        <p:blipFill rotWithShape="1">
          <a:blip r:embed="rId3">
            <a:alphaModFix/>
          </a:blip>
          <a:srcRect b="6594" l="0" r="0" t="0"/>
          <a:stretch/>
        </p:blipFill>
        <p:spPr>
          <a:xfrm>
            <a:off x="-18850" y="0"/>
            <a:ext cx="356300" cy="4783175"/>
          </a:xfrm>
          <a:prstGeom prst="rect">
            <a:avLst/>
          </a:prstGeom>
          <a:noFill/>
          <a:ln>
            <a:noFill/>
          </a:ln>
        </p:spPr>
      </p:pic>
      <p:pic>
        <p:nvPicPr>
          <p:cNvPr id="257" name="Google Shape;257;p15"/>
          <p:cNvPicPr preferRelativeResize="0"/>
          <p:nvPr/>
        </p:nvPicPr>
        <p:blipFill rotWithShape="1">
          <a:blip r:embed="rId4">
            <a:alphaModFix/>
          </a:blip>
          <a:srcRect b="0" l="0" r="0" t="0"/>
          <a:stretch/>
        </p:blipFill>
        <p:spPr>
          <a:xfrm>
            <a:off x="6990350" y="3249475"/>
            <a:ext cx="1289726" cy="1504681"/>
          </a:xfrm>
          <a:prstGeom prst="rect">
            <a:avLst/>
          </a:prstGeom>
          <a:noFill/>
          <a:ln>
            <a:noFill/>
          </a:ln>
        </p:spPr>
      </p:pic>
      <p:sp>
        <p:nvSpPr>
          <p:cNvPr id="258" name="Google Shape;258;p15"/>
          <p:cNvSpPr txBox="1"/>
          <p:nvPr>
            <p:ph idx="12" type="sldNum"/>
          </p:nvPr>
        </p:nvSpPr>
        <p:spPr>
          <a:xfrm>
            <a:off x="8556775" y="4809275"/>
            <a:ext cx="548700" cy="3342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spTree>
      <p:nvGrpSpPr>
        <p:cNvPr id="259" name="Shape 259"/>
        <p:cNvGrpSpPr/>
        <p:nvPr/>
      </p:nvGrpSpPr>
      <p:grpSpPr>
        <a:xfrm>
          <a:off x="0" y="0"/>
          <a:ext cx="0" cy="0"/>
          <a:chOff x="0" y="0"/>
          <a:chExt cx="0" cy="0"/>
        </a:xfrm>
      </p:grpSpPr>
      <p:grpSp>
        <p:nvGrpSpPr>
          <p:cNvPr id="260" name="Google Shape;260;p16"/>
          <p:cNvGrpSpPr/>
          <p:nvPr/>
        </p:nvGrpSpPr>
        <p:grpSpPr>
          <a:xfrm>
            <a:off x="406475" y="147388"/>
            <a:ext cx="8629925" cy="4394776"/>
            <a:chOff x="406475" y="205948"/>
            <a:chExt cx="8629925" cy="4394776"/>
          </a:xfrm>
        </p:grpSpPr>
        <p:sp>
          <p:nvSpPr>
            <p:cNvPr id="261" name="Google Shape;261;p16"/>
            <p:cNvSpPr/>
            <p:nvPr/>
          </p:nvSpPr>
          <p:spPr>
            <a:xfrm>
              <a:off x="406475" y="1156141"/>
              <a:ext cx="8629800" cy="164100"/>
            </a:xfrm>
            <a:prstGeom prst="rect">
              <a:avLst/>
            </a:prstGeom>
            <a:solidFill>
              <a:srgbClr val="759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Regional Weather (Parent Domain)</a:t>
              </a:r>
              <a:endParaRPr b="1" i="0" sz="700" u="none" cap="none" strike="noStrike">
                <a:solidFill>
                  <a:srgbClr val="000000"/>
                </a:solidFill>
                <a:latin typeface="Calibri"/>
                <a:ea typeface="Calibri"/>
                <a:cs typeface="Calibri"/>
                <a:sym typeface="Calibri"/>
              </a:endParaRPr>
            </a:p>
          </p:txBody>
        </p:sp>
        <p:sp>
          <p:nvSpPr>
            <p:cNvPr id="262" name="Google Shape;262;p16"/>
            <p:cNvSpPr/>
            <p:nvPr/>
          </p:nvSpPr>
          <p:spPr>
            <a:xfrm>
              <a:off x="406475" y="969060"/>
              <a:ext cx="8629800" cy="164100"/>
            </a:xfrm>
            <a:prstGeom prst="rect">
              <a:avLst/>
            </a:prstGeom>
            <a:solidFill>
              <a:srgbClr val="F9E4C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Regional Weather (Parent Domain)</a:t>
              </a:r>
              <a:endParaRPr b="1" i="0" sz="700" u="none" cap="none" strike="noStrike">
                <a:solidFill>
                  <a:srgbClr val="000000"/>
                </a:solidFill>
                <a:latin typeface="Calibri"/>
                <a:ea typeface="Calibri"/>
                <a:cs typeface="Calibri"/>
                <a:sym typeface="Calibri"/>
              </a:endParaRPr>
            </a:p>
          </p:txBody>
        </p:sp>
        <p:sp>
          <p:nvSpPr>
            <p:cNvPr id="263" name="Google Shape;263;p16"/>
            <p:cNvSpPr/>
            <p:nvPr/>
          </p:nvSpPr>
          <p:spPr>
            <a:xfrm>
              <a:off x="406475" y="209920"/>
              <a:ext cx="8629800" cy="164100"/>
            </a:xfrm>
            <a:prstGeom prst="rect">
              <a:avLst/>
            </a:prstGeom>
            <a:solidFill>
              <a:srgbClr val="D6E9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Global Weather, Waves &amp; Global Analysis</a:t>
              </a:r>
              <a:endParaRPr b="1" i="0" sz="700" u="none" cap="none" strike="noStrike">
                <a:solidFill>
                  <a:srgbClr val="000000"/>
                </a:solidFill>
                <a:latin typeface="Calibri"/>
                <a:ea typeface="Calibri"/>
                <a:cs typeface="Calibri"/>
                <a:sym typeface="Calibri"/>
              </a:endParaRPr>
            </a:p>
          </p:txBody>
        </p:sp>
        <p:sp>
          <p:nvSpPr>
            <p:cNvPr id="264" name="Google Shape;264;p16"/>
            <p:cNvSpPr/>
            <p:nvPr/>
          </p:nvSpPr>
          <p:spPr>
            <a:xfrm>
              <a:off x="406475" y="399019"/>
              <a:ext cx="8629800" cy="164100"/>
            </a:xfrm>
            <a:prstGeom prst="rect">
              <a:avLst/>
            </a:prstGeom>
            <a:solidFill>
              <a:srgbClr val="93C4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Global Weather &amp; Wave Ensembles, Aerosols</a:t>
              </a:r>
              <a:endParaRPr b="1" i="0" sz="700" u="none" cap="none" strike="noStrike">
                <a:solidFill>
                  <a:srgbClr val="000000"/>
                </a:solidFill>
                <a:latin typeface="Calibri"/>
                <a:ea typeface="Calibri"/>
                <a:cs typeface="Calibri"/>
                <a:sym typeface="Calibri"/>
              </a:endParaRPr>
            </a:p>
          </p:txBody>
        </p:sp>
        <p:sp>
          <p:nvSpPr>
            <p:cNvPr id="265" name="Google Shape;265;p16"/>
            <p:cNvSpPr/>
            <p:nvPr/>
          </p:nvSpPr>
          <p:spPr>
            <a:xfrm>
              <a:off x="406475" y="778098"/>
              <a:ext cx="8629800" cy="164100"/>
            </a:xfrm>
            <a:prstGeom prst="rect">
              <a:avLst/>
            </a:prstGeom>
            <a:solidFill>
              <a:srgbClr val="F3B16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Short-Range Regional Ensembles</a:t>
              </a:r>
              <a:endParaRPr b="1" i="0" sz="700" u="none" cap="none" strike="noStrike">
                <a:solidFill>
                  <a:srgbClr val="000000"/>
                </a:solidFill>
                <a:latin typeface="Calibri"/>
                <a:ea typeface="Calibri"/>
                <a:cs typeface="Calibri"/>
                <a:sym typeface="Calibri"/>
              </a:endParaRPr>
            </a:p>
          </p:txBody>
        </p:sp>
        <p:sp>
          <p:nvSpPr>
            <p:cNvPr id="266" name="Google Shape;266;p16"/>
            <p:cNvSpPr/>
            <p:nvPr/>
          </p:nvSpPr>
          <p:spPr>
            <a:xfrm>
              <a:off x="406475" y="1340234"/>
              <a:ext cx="8629800" cy="164100"/>
            </a:xfrm>
            <a:prstGeom prst="rect">
              <a:avLst/>
            </a:prstGeom>
            <a:solidFill>
              <a:srgbClr val="F4CC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Global Ocean &amp; Sea-Ice</a:t>
              </a:r>
              <a:endParaRPr b="1" i="0" sz="700" u="none" cap="none" strike="noStrike">
                <a:solidFill>
                  <a:srgbClr val="000000"/>
                </a:solidFill>
                <a:latin typeface="Calibri"/>
                <a:ea typeface="Calibri"/>
                <a:cs typeface="Calibri"/>
                <a:sym typeface="Calibri"/>
              </a:endParaRPr>
            </a:p>
          </p:txBody>
        </p:sp>
        <p:sp>
          <p:nvSpPr>
            <p:cNvPr id="267" name="Google Shape;267;p16"/>
            <p:cNvSpPr/>
            <p:nvPr/>
          </p:nvSpPr>
          <p:spPr>
            <a:xfrm>
              <a:off x="406475" y="587157"/>
              <a:ext cx="8629800" cy="164100"/>
            </a:xfrm>
            <a:prstGeom prst="rect">
              <a:avLst/>
            </a:prstGeom>
            <a:solidFill>
              <a:srgbClr val="FCE49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Global Ocean Analysis</a:t>
              </a:r>
              <a:endParaRPr b="1" i="0" sz="700" u="none" cap="none" strike="noStrike">
                <a:solidFill>
                  <a:srgbClr val="000000"/>
                </a:solidFill>
                <a:latin typeface="Calibri"/>
                <a:ea typeface="Calibri"/>
                <a:cs typeface="Calibri"/>
                <a:sym typeface="Calibri"/>
              </a:endParaRPr>
            </a:p>
          </p:txBody>
        </p:sp>
        <p:sp>
          <p:nvSpPr>
            <p:cNvPr id="268" name="Google Shape;268;p16"/>
            <p:cNvSpPr/>
            <p:nvPr/>
          </p:nvSpPr>
          <p:spPr>
            <a:xfrm>
              <a:off x="406475" y="1525277"/>
              <a:ext cx="8629800" cy="164100"/>
            </a:xfrm>
            <a:prstGeom prst="rect">
              <a:avLst/>
            </a:prstGeom>
            <a:solidFill>
              <a:srgbClr val="FDF2C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Seasonal Climate</a:t>
              </a:r>
              <a:endParaRPr b="1" i="0" sz="700" u="none" cap="none" strike="noStrike">
                <a:solidFill>
                  <a:srgbClr val="000000"/>
                </a:solidFill>
                <a:latin typeface="Calibri"/>
                <a:ea typeface="Calibri"/>
                <a:cs typeface="Calibri"/>
                <a:sym typeface="Calibri"/>
              </a:endParaRPr>
            </a:p>
          </p:txBody>
        </p:sp>
        <p:sp>
          <p:nvSpPr>
            <p:cNvPr id="269" name="Google Shape;269;p16"/>
            <p:cNvSpPr/>
            <p:nvPr/>
          </p:nvSpPr>
          <p:spPr>
            <a:xfrm>
              <a:off x="406475" y="1724577"/>
              <a:ext cx="8629800" cy="164100"/>
            </a:xfrm>
            <a:prstGeom prst="rect">
              <a:avLst/>
            </a:prstGeom>
            <a:solidFill>
              <a:srgbClr val="FEE3C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Regional Hurricane 1</a:t>
              </a:r>
              <a:endParaRPr b="1" i="0" sz="700" u="none" cap="none" strike="noStrike">
                <a:solidFill>
                  <a:srgbClr val="000000"/>
                </a:solidFill>
                <a:latin typeface="Calibri"/>
                <a:ea typeface="Calibri"/>
                <a:cs typeface="Calibri"/>
                <a:sym typeface="Calibri"/>
              </a:endParaRPr>
            </a:p>
          </p:txBody>
        </p:sp>
        <p:sp>
          <p:nvSpPr>
            <p:cNvPr id="270" name="Google Shape;270;p16"/>
            <p:cNvSpPr/>
            <p:nvPr/>
          </p:nvSpPr>
          <p:spPr>
            <a:xfrm>
              <a:off x="406475" y="1916753"/>
              <a:ext cx="8629800" cy="164100"/>
            </a:xfrm>
            <a:prstGeom prst="rect">
              <a:avLst/>
            </a:prstGeom>
            <a:solidFill>
              <a:srgbClr val="F7CB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Regional Hurricane 2</a:t>
              </a:r>
              <a:endParaRPr b="1" i="0" sz="700" u="none" cap="none" strike="noStrike">
                <a:solidFill>
                  <a:srgbClr val="000000"/>
                </a:solidFill>
                <a:latin typeface="Calibri"/>
                <a:ea typeface="Calibri"/>
                <a:cs typeface="Calibri"/>
                <a:sym typeface="Calibri"/>
              </a:endParaRPr>
            </a:p>
          </p:txBody>
        </p:sp>
        <p:sp>
          <p:nvSpPr>
            <p:cNvPr id="271" name="Google Shape;271;p16"/>
            <p:cNvSpPr/>
            <p:nvPr/>
          </p:nvSpPr>
          <p:spPr>
            <a:xfrm>
              <a:off x="406475" y="2111093"/>
              <a:ext cx="8629800" cy="164100"/>
            </a:xfrm>
            <a:prstGeom prst="rect">
              <a:avLst/>
            </a:prstGeom>
            <a:solidFill>
              <a:srgbClr val="C9D9F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Regional High Resolution CAM 1</a:t>
              </a:r>
              <a:endParaRPr b="1" i="0" sz="700" u="none" cap="none" strike="noStrike">
                <a:solidFill>
                  <a:srgbClr val="000000"/>
                </a:solidFill>
                <a:latin typeface="Calibri"/>
                <a:ea typeface="Calibri"/>
                <a:cs typeface="Calibri"/>
                <a:sym typeface="Calibri"/>
              </a:endParaRPr>
            </a:p>
          </p:txBody>
        </p:sp>
        <p:sp>
          <p:nvSpPr>
            <p:cNvPr id="272" name="Google Shape;272;p16"/>
            <p:cNvSpPr/>
            <p:nvPr/>
          </p:nvSpPr>
          <p:spPr>
            <a:xfrm>
              <a:off x="406475" y="2303269"/>
              <a:ext cx="8629800" cy="164100"/>
            </a:xfrm>
            <a:prstGeom prst="rect">
              <a:avLst/>
            </a:prstGeom>
            <a:solidFill>
              <a:srgbClr val="A3C0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Regional High Resolution CAM 2</a:t>
              </a:r>
              <a:endParaRPr b="1" i="0" sz="700" u="none" cap="none" strike="noStrike">
                <a:solidFill>
                  <a:srgbClr val="000000"/>
                </a:solidFill>
                <a:latin typeface="Calibri"/>
                <a:ea typeface="Calibri"/>
                <a:cs typeface="Calibri"/>
                <a:sym typeface="Calibri"/>
              </a:endParaRPr>
            </a:p>
          </p:txBody>
        </p:sp>
        <p:sp>
          <p:nvSpPr>
            <p:cNvPr id="273" name="Google Shape;273;p16"/>
            <p:cNvSpPr/>
            <p:nvPr/>
          </p:nvSpPr>
          <p:spPr>
            <a:xfrm>
              <a:off x="406475" y="2495445"/>
              <a:ext cx="8629800" cy="164100"/>
            </a:xfrm>
            <a:prstGeom prst="rect">
              <a:avLst/>
            </a:prstGeom>
            <a:solidFill>
              <a:srgbClr val="759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Regional High Resolution CAM 3 </a:t>
              </a:r>
              <a:endParaRPr b="1" i="0" sz="700" u="none" cap="none" strike="noStrike">
                <a:solidFill>
                  <a:srgbClr val="000000"/>
                </a:solidFill>
                <a:latin typeface="Calibri"/>
                <a:ea typeface="Calibri"/>
                <a:cs typeface="Calibri"/>
                <a:sym typeface="Calibri"/>
              </a:endParaRPr>
            </a:p>
          </p:txBody>
        </p:sp>
        <p:sp>
          <p:nvSpPr>
            <p:cNvPr id="274" name="Google Shape;274;p16"/>
            <p:cNvSpPr/>
            <p:nvPr/>
          </p:nvSpPr>
          <p:spPr>
            <a:xfrm>
              <a:off x="406475" y="2687621"/>
              <a:ext cx="8629800" cy="164100"/>
            </a:xfrm>
            <a:prstGeom prst="rect">
              <a:avLst/>
            </a:prstGeom>
            <a:solidFill>
              <a:srgbClr val="5890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Regional HiRes CAM Ensemble</a:t>
              </a:r>
              <a:endParaRPr b="1" i="0" sz="700" u="none" cap="none" strike="noStrike">
                <a:solidFill>
                  <a:srgbClr val="000000"/>
                </a:solidFill>
                <a:latin typeface="Calibri"/>
                <a:ea typeface="Calibri"/>
                <a:cs typeface="Calibri"/>
                <a:sym typeface="Calibri"/>
              </a:endParaRPr>
            </a:p>
          </p:txBody>
        </p:sp>
        <p:sp>
          <p:nvSpPr>
            <p:cNvPr id="275" name="Google Shape;275;p16"/>
            <p:cNvSpPr/>
            <p:nvPr/>
          </p:nvSpPr>
          <p:spPr>
            <a:xfrm>
              <a:off x="406475" y="2878993"/>
              <a:ext cx="8629800" cy="164100"/>
            </a:xfrm>
            <a:prstGeom prst="rect">
              <a:avLst/>
            </a:prstGeom>
            <a:solidFill>
              <a:srgbClr val="B2A7D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Regional Air Quality</a:t>
              </a:r>
              <a:endParaRPr b="1" i="0" sz="700" u="none" cap="none" strike="noStrike">
                <a:solidFill>
                  <a:srgbClr val="000000"/>
                </a:solidFill>
                <a:latin typeface="Calibri"/>
                <a:ea typeface="Calibri"/>
                <a:cs typeface="Calibri"/>
                <a:sym typeface="Calibri"/>
              </a:endParaRPr>
            </a:p>
          </p:txBody>
        </p:sp>
        <p:sp>
          <p:nvSpPr>
            <p:cNvPr id="276" name="Google Shape;276;p16"/>
            <p:cNvSpPr/>
            <p:nvPr/>
          </p:nvSpPr>
          <p:spPr>
            <a:xfrm>
              <a:off x="406475" y="3076129"/>
              <a:ext cx="8629800" cy="164100"/>
            </a:xfrm>
            <a:prstGeom prst="rect">
              <a:avLst/>
            </a:prstGeom>
            <a:solidFill>
              <a:srgbClr val="73A4D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Regional Surface Weather Analysis</a:t>
              </a:r>
              <a:endParaRPr b="1" i="0" sz="700" u="none" cap="none" strike="noStrike">
                <a:solidFill>
                  <a:srgbClr val="000000"/>
                </a:solidFill>
                <a:latin typeface="Calibri"/>
                <a:ea typeface="Calibri"/>
                <a:cs typeface="Calibri"/>
                <a:sym typeface="Calibri"/>
              </a:endParaRPr>
            </a:p>
          </p:txBody>
        </p:sp>
        <p:sp>
          <p:nvSpPr>
            <p:cNvPr id="277" name="Google Shape;277;p16"/>
            <p:cNvSpPr/>
            <p:nvPr/>
          </p:nvSpPr>
          <p:spPr>
            <a:xfrm>
              <a:off x="406475" y="3270469"/>
              <a:ext cx="8629800" cy="164100"/>
            </a:xfrm>
            <a:prstGeom prst="rect">
              <a:avLst/>
            </a:prstGeom>
            <a:solidFill>
              <a:srgbClr val="A392C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Atmospheric Transport &amp; Dispersion</a:t>
              </a:r>
              <a:endParaRPr b="1" i="0" sz="700" u="none" cap="none" strike="noStrike">
                <a:solidFill>
                  <a:srgbClr val="000000"/>
                </a:solidFill>
                <a:latin typeface="Calibri"/>
                <a:ea typeface="Calibri"/>
                <a:cs typeface="Calibri"/>
                <a:sym typeface="Calibri"/>
              </a:endParaRPr>
            </a:p>
          </p:txBody>
        </p:sp>
        <p:sp>
          <p:nvSpPr>
            <p:cNvPr id="278" name="Google Shape;278;p16"/>
            <p:cNvSpPr/>
            <p:nvPr/>
          </p:nvSpPr>
          <p:spPr>
            <a:xfrm>
              <a:off x="406475" y="3467605"/>
              <a:ext cx="8629800" cy="164100"/>
            </a:xfrm>
            <a:prstGeom prst="rect">
              <a:avLst/>
            </a:prstGeom>
            <a:solidFill>
              <a:srgbClr val="E9D0D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Coastal &amp; Regional Waves</a:t>
              </a:r>
              <a:endParaRPr b="1" i="0" sz="700" u="none" cap="none" strike="noStrike">
                <a:solidFill>
                  <a:srgbClr val="000000"/>
                </a:solidFill>
                <a:latin typeface="Calibri"/>
                <a:ea typeface="Calibri"/>
                <a:cs typeface="Calibri"/>
                <a:sym typeface="Calibri"/>
              </a:endParaRPr>
            </a:p>
          </p:txBody>
        </p:sp>
        <p:sp>
          <p:nvSpPr>
            <p:cNvPr id="279" name="Google Shape;279;p16"/>
            <p:cNvSpPr/>
            <p:nvPr/>
          </p:nvSpPr>
          <p:spPr>
            <a:xfrm>
              <a:off x="406475" y="3654821"/>
              <a:ext cx="8629800" cy="164100"/>
            </a:xfrm>
            <a:prstGeom prst="rect">
              <a:avLst/>
            </a:prstGeom>
            <a:solidFill>
              <a:srgbClr val="D2A6B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Great Lakes</a:t>
              </a:r>
              <a:endParaRPr b="1" i="0" sz="700" u="none" cap="none" strike="noStrike">
                <a:solidFill>
                  <a:srgbClr val="000000"/>
                </a:solidFill>
                <a:latin typeface="Calibri"/>
                <a:ea typeface="Calibri"/>
                <a:cs typeface="Calibri"/>
                <a:sym typeface="Calibri"/>
              </a:endParaRPr>
            </a:p>
          </p:txBody>
        </p:sp>
        <p:sp>
          <p:nvSpPr>
            <p:cNvPr id="280" name="Google Shape;280;p16"/>
            <p:cNvSpPr/>
            <p:nvPr/>
          </p:nvSpPr>
          <p:spPr>
            <a:xfrm>
              <a:off x="406475" y="3846997"/>
              <a:ext cx="8629800" cy="164100"/>
            </a:xfrm>
            <a:prstGeom prst="rect">
              <a:avLst/>
            </a:prstGeom>
            <a:solidFill>
              <a:srgbClr val="E29C9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Regional Hydrology</a:t>
              </a:r>
              <a:endParaRPr b="1" i="0" sz="700" u="none" cap="none" strike="noStrike">
                <a:solidFill>
                  <a:srgbClr val="000000"/>
                </a:solidFill>
                <a:latin typeface="Calibri"/>
                <a:ea typeface="Calibri"/>
                <a:cs typeface="Calibri"/>
                <a:sym typeface="Calibri"/>
              </a:endParaRPr>
            </a:p>
          </p:txBody>
        </p:sp>
        <p:sp>
          <p:nvSpPr>
            <p:cNvPr id="281" name="Google Shape;281;p16"/>
            <p:cNvSpPr/>
            <p:nvPr/>
          </p:nvSpPr>
          <p:spPr>
            <a:xfrm>
              <a:off x="406475" y="4034213"/>
              <a:ext cx="8629800" cy="164100"/>
            </a:xfrm>
            <a:prstGeom prst="rect">
              <a:avLst/>
            </a:prstGeom>
            <a:solidFill>
              <a:srgbClr val="F0CC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Space Weather 1 - WAM / IPE</a:t>
              </a:r>
              <a:endParaRPr b="1" i="0" sz="700" u="none" cap="none" strike="noStrike">
                <a:solidFill>
                  <a:srgbClr val="000000"/>
                </a:solidFill>
                <a:latin typeface="Calibri"/>
                <a:ea typeface="Calibri"/>
                <a:cs typeface="Calibri"/>
                <a:sym typeface="Calibri"/>
              </a:endParaRPr>
            </a:p>
          </p:txBody>
        </p:sp>
        <p:sp>
          <p:nvSpPr>
            <p:cNvPr id="282" name="Google Shape;282;p16"/>
            <p:cNvSpPr/>
            <p:nvPr/>
          </p:nvSpPr>
          <p:spPr>
            <a:xfrm>
              <a:off x="406475" y="4226389"/>
              <a:ext cx="8629800" cy="164100"/>
            </a:xfrm>
            <a:prstGeom prst="rect">
              <a:avLst/>
            </a:prstGeom>
            <a:solidFill>
              <a:srgbClr val="DB7D6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Space Weather 2</a:t>
              </a:r>
              <a:endParaRPr b="1" i="0" sz="700" u="none" cap="none" strike="noStrike">
                <a:solidFill>
                  <a:srgbClr val="000000"/>
                </a:solidFill>
                <a:latin typeface="Calibri"/>
                <a:ea typeface="Calibri"/>
                <a:cs typeface="Calibri"/>
                <a:sym typeface="Calibri"/>
              </a:endParaRPr>
            </a:p>
          </p:txBody>
        </p:sp>
        <p:sp>
          <p:nvSpPr>
            <p:cNvPr id="283" name="Google Shape;283;p16"/>
            <p:cNvSpPr/>
            <p:nvPr/>
          </p:nvSpPr>
          <p:spPr>
            <a:xfrm>
              <a:off x="3290900" y="1733699"/>
              <a:ext cx="5745300" cy="343500"/>
            </a:xfrm>
            <a:prstGeom prst="rect">
              <a:avLst/>
            </a:prstGeom>
            <a:solidFill>
              <a:srgbClr val="F7CB9D"/>
            </a:solidFill>
            <a:ln>
              <a:noFill/>
            </a:ln>
          </p:spPr>
          <p:txBody>
            <a:bodyPr anchorCtr="0" anchor="ctr" bIns="91425" lIns="91425" spcFirstLastPara="1" rIns="91425" wrap="square" tIns="91425">
              <a:noAutofit/>
            </a:bodyPr>
            <a:lstStyle/>
            <a:p>
              <a:pPr indent="0" lvl="0" marL="0" marR="357144" rtl="0" algn="r">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Calibri"/>
                  <a:ea typeface="Calibri"/>
                  <a:cs typeface="Calibri"/>
                  <a:sym typeface="Calibri"/>
                </a:rPr>
                <a:t>Hurricane</a:t>
              </a:r>
              <a:endParaRPr b="1" i="0" sz="900" u="none" cap="none" strike="noStrike">
                <a:solidFill>
                  <a:srgbClr val="000000"/>
                </a:solidFill>
                <a:latin typeface="Calibri"/>
                <a:ea typeface="Calibri"/>
                <a:cs typeface="Calibri"/>
                <a:sym typeface="Calibri"/>
              </a:endParaRPr>
            </a:p>
          </p:txBody>
        </p:sp>
        <p:sp>
          <p:nvSpPr>
            <p:cNvPr id="284" name="Google Shape;284;p16"/>
            <p:cNvSpPr/>
            <p:nvPr/>
          </p:nvSpPr>
          <p:spPr>
            <a:xfrm>
              <a:off x="3305700" y="1722517"/>
              <a:ext cx="578400" cy="357600"/>
            </a:xfrm>
            <a:prstGeom prst="rect">
              <a:avLst/>
            </a:prstGeom>
            <a:solidFill>
              <a:srgbClr val="F7CB9D"/>
            </a:solidFill>
            <a:ln cap="flat" cmpd="sng" w="19050">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HAFS v1</a:t>
              </a:r>
              <a:endParaRPr b="1" i="0" sz="700" u="none" cap="none" strike="noStrike">
                <a:solidFill>
                  <a:srgbClr val="000000"/>
                </a:solidFill>
                <a:latin typeface="Calibri"/>
                <a:ea typeface="Calibri"/>
                <a:cs typeface="Calibri"/>
                <a:sym typeface="Calibri"/>
              </a:endParaRPr>
            </a:p>
          </p:txBody>
        </p:sp>
        <p:sp>
          <p:nvSpPr>
            <p:cNvPr id="285" name="Google Shape;285;p16"/>
            <p:cNvSpPr/>
            <p:nvPr/>
          </p:nvSpPr>
          <p:spPr>
            <a:xfrm>
              <a:off x="4278644" y="1722517"/>
              <a:ext cx="578400" cy="357600"/>
            </a:xfrm>
            <a:prstGeom prst="rect">
              <a:avLst/>
            </a:prstGeom>
            <a:solidFill>
              <a:srgbClr val="F7CB9D"/>
            </a:solidFill>
            <a:ln cap="flat" cmpd="sng" w="19050">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HAFS v2</a:t>
              </a:r>
              <a:endParaRPr b="1" i="0" sz="700" u="none" cap="none" strike="noStrike">
                <a:solidFill>
                  <a:srgbClr val="000000"/>
                </a:solidFill>
                <a:latin typeface="Calibri"/>
                <a:ea typeface="Calibri"/>
                <a:cs typeface="Calibri"/>
                <a:sym typeface="Calibri"/>
              </a:endParaRPr>
            </a:p>
          </p:txBody>
        </p:sp>
        <p:sp>
          <p:nvSpPr>
            <p:cNvPr id="286" name="Google Shape;286;p16"/>
            <p:cNvSpPr/>
            <p:nvPr/>
          </p:nvSpPr>
          <p:spPr>
            <a:xfrm>
              <a:off x="5292150" y="1722517"/>
              <a:ext cx="578400" cy="357600"/>
            </a:xfrm>
            <a:prstGeom prst="rect">
              <a:avLst/>
            </a:prstGeom>
            <a:solidFill>
              <a:srgbClr val="F7CB9D"/>
            </a:solidFill>
            <a:ln cap="flat" cmpd="sng" w="19050">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HAFS v3</a:t>
              </a:r>
              <a:endParaRPr b="1" i="0" sz="700" u="none" cap="none" strike="noStrike">
                <a:solidFill>
                  <a:srgbClr val="000000"/>
                </a:solidFill>
                <a:latin typeface="Calibri"/>
                <a:ea typeface="Calibri"/>
                <a:cs typeface="Calibri"/>
                <a:sym typeface="Calibri"/>
              </a:endParaRPr>
            </a:p>
          </p:txBody>
        </p:sp>
        <p:sp>
          <p:nvSpPr>
            <p:cNvPr id="287" name="Google Shape;287;p16"/>
            <p:cNvSpPr/>
            <p:nvPr/>
          </p:nvSpPr>
          <p:spPr>
            <a:xfrm>
              <a:off x="6320125" y="1722467"/>
              <a:ext cx="578400" cy="357600"/>
            </a:xfrm>
            <a:prstGeom prst="rect">
              <a:avLst/>
            </a:prstGeom>
            <a:solidFill>
              <a:srgbClr val="F7CB9D"/>
            </a:solidFill>
            <a:ln cap="flat" cmpd="sng" w="19050">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HAFS v4</a:t>
              </a:r>
              <a:endParaRPr b="1" i="0" sz="700" u="none" cap="none" strike="noStrike">
                <a:solidFill>
                  <a:srgbClr val="000000"/>
                </a:solidFill>
                <a:latin typeface="Calibri"/>
                <a:ea typeface="Calibri"/>
                <a:cs typeface="Calibri"/>
                <a:sym typeface="Calibri"/>
              </a:endParaRPr>
            </a:p>
          </p:txBody>
        </p:sp>
        <p:sp>
          <p:nvSpPr>
            <p:cNvPr id="288" name="Google Shape;288;p16"/>
            <p:cNvSpPr/>
            <p:nvPr/>
          </p:nvSpPr>
          <p:spPr>
            <a:xfrm>
              <a:off x="4984650" y="218748"/>
              <a:ext cx="4051500" cy="1101600"/>
            </a:xfrm>
            <a:prstGeom prst="rect">
              <a:avLst/>
            </a:prstGeom>
            <a:solidFill>
              <a:srgbClr val="93C47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Calibri"/>
                  <a:ea typeface="Calibri"/>
                  <a:cs typeface="Calibri"/>
                  <a:sym typeface="Calibri"/>
                </a:rPr>
                <a:t>                          Coupled Reanalysis &amp;</a:t>
              </a:r>
              <a:endParaRPr b="1" i="0" sz="900" u="none" cap="none" strike="noStrike">
                <a:solidFill>
                  <a:srgbClr val="000000"/>
                </a:solidFill>
                <a:latin typeface="Calibri"/>
                <a:ea typeface="Calibri"/>
                <a:cs typeface="Calibri"/>
                <a:sym typeface="Calibri"/>
              </a:endParaRPr>
            </a:p>
            <a:p>
              <a:pPr indent="0" lvl="0" marL="0" marR="0" rtl="0" algn="l">
                <a:lnSpc>
                  <a:spcPct val="100000"/>
                </a:lnSpc>
                <a:spcBef>
                  <a:spcPts val="30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                                  </a:t>
              </a:r>
              <a:r>
                <a:rPr b="1" i="0" lang="en" sz="900" u="none" cap="none" strike="noStrike">
                  <a:solidFill>
                    <a:srgbClr val="000000"/>
                  </a:solidFill>
                  <a:latin typeface="Calibri"/>
                  <a:ea typeface="Calibri"/>
                  <a:cs typeface="Calibri"/>
                  <a:sym typeface="Calibri"/>
                </a:rPr>
                <a:t>Seasonal Reforecast</a:t>
              </a:r>
              <a:endParaRPr b="1" i="0" sz="900" u="none" cap="none" strike="noStrike">
                <a:solidFill>
                  <a:srgbClr val="000000"/>
                </a:solidFill>
                <a:latin typeface="Calibri"/>
                <a:ea typeface="Calibri"/>
                <a:cs typeface="Calibri"/>
                <a:sym typeface="Calibri"/>
              </a:endParaRPr>
            </a:p>
          </p:txBody>
        </p:sp>
        <p:sp>
          <p:nvSpPr>
            <p:cNvPr id="289" name="Google Shape;289;p16"/>
            <p:cNvSpPr/>
            <p:nvPr/>
          </p:nvSpPr>
          <p:spPr>
            <a:xfrm>
              <a:off x="4984650" y="218823"/>
              <a:ext cx="578400" cy="1101600"/>
            </a:xfrm>
            <a:prstGeom prst="rect">
              <a:avLst/>
            </a:prstGeom>
            <a:noFill/>
            <a:ln cap="flat" cmpd="sng" w="19050">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GFS v17/ GDAS v17/ GEFS v13/ GODAS v3</a:t>
              </a:r>
              <a:endParaRPr b="1" i="0" sz="700" u="none" cap="none" strike="noStrike">
                <a:solidFill>
                  <a:srgbClr val="000000"/>
                </a:solidFill>
                <a:latin typeface="Calibri"/>
                <a:ea typeface="Calibri"/>
                <a:cs typeface="Calibri"/>
                <a:sym typeface="Calibri"/>
              </a:endParaRPr>
            </a:p>
          </p:txBody>
        </p:sp>
        <p:sp>
          <p:nvSpPr>
            <p:cNvPr id="290" name="Google Shape;290;p16"/>
            <p:cNvSpPr/>
            <p:nvPr/>
          </p:nvSpPr>
          <p:spPr>
            <a:xfrm>
              <a:off x="7120800" y="218747"/>
              <a:ext cx="1915500" cy="1470600"/>
            </a:xfrm>
            <a:prstGeom prst="rect">
              <a:avLst/>
            </a:prstGeom>
            <a:solidFill>
              <a:srgbClr val="93C47D"/>
            </a:solidFill>
            <a:ln>
              <a:noFill/>
            </a:ln>
          </p:spPr>
          <p:txBody>
            <a:bodyPr anchorCtr="0" anchor="ctr" bIns="91425" lIns="91425" spcFirstLastPara="1" rIns="91425" wrap="square" tIns="91425">
              <a:noAutofit/>
            </a:bodyPr>
            <a:lstStyle/>
            <a:p>
              <a:pPr indent="0" lvl="0" marL="514350" marR="0" rtl="0" algn="ctr">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Calibri"/>
                  <a:ea typeface="Calibri"/>
                  <a:cs typeface="Calibri"/>
                  <a:sym typeface="Calibri"/>
                </a:rPr>
                <a:t>Medium Range &amp; </a:t>
              </a:r>
              <a:endParaRPr b="1" i="0" sz="900" u="none" cap="none" strike="noStrike">
                <a:solidFill>
                  <a:srgbClr val="000000"/>
                </a:solidFill>
                <a:latin typeface="Calibri"/>
                <a:ea typeface="Calibri"/>
                <a:cs typeface="Calibri"/>
                <a:sym typeface="Calibri"/>
              </a:endParaRPr>
            </a:p>
            <a:p>
              <a:pPr indent="0" lvl="0" marL="514350" marR="0" rtl="0" algn="ctr">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Calibri"/>
                  <a:ea typeface="Calibri"/>
                  <a:cs typeface="Calibri"/>
                  <a:sym typeface="Calibri"/>
                </a:rPr>
                <a:t>Subseasonal</a:t>
              </a:r>
              <a:endParaRPr b="1" i="0" sz="900" u="none" cap="none" strike="noStrike">
                <a:solidFill>
                  <a:srgbClr val="000000"/>
                </a:solidFill>
                <a:latin typeface="Calibri"/>
                <a:ea typeface="Calibri"/>
                <a:cs typeface="Calibri"/>
                <a:sym typeface="Calibri"/>
              </a:endParaRPr>
            </a:p>
            <a:p>
              <a:pPr indent="0" lvl="0" marL="514350" marR="0" rtl="0" algn="ctr">
                <a:lnSpc>
                  <a:spcPct val="100000"/>
                </a:lnSpc>
                <a:spcBef>
                  <a:spcPts val="1000"/>
                </a:spcBef>
                <a:spcAft>
                  <a:spcPts val="0"/>
                </a:spcAft>
                <a:buClr>
                  <a:srgbClr val="000000"/>
                </a:buClr>
                <a:buSzPts val="900"/>
                <a:buFont typeface="Arial"/>
                <a:buNone/>
              </a:pPr>
              <a:r>
                <a:rPr b="1" i="0" lang="en" sz="900" u="none" cap="none" strike="noStrike">
                  <a:solidFill>
                    <a:srgbClr val="000000"/>
                  </a:solidFill>
                  <a:latin typeface="Calibri"/>
                  <a:ea typeface="Calibri"/>
                  <a:cs typeface="Calibri"/>
                  <a:sym typeface="Calibri"/>
                </a:rPr>
                <a:t>Marine &amp;</a:t>
              </a:r>
              <a:endParaRPr b="1" i="0" sz="900" u="none" cap="none" strike="noStrike">
                <a:solidFill>
                  <a:srgbClr val="000000"/>
                </a:solidFill>
                <a:latin typeface="Calibri"/>
                <a:ea typeface="Calibri"/>
                <a:cs typeface="Calibri"/>
                <a:sym typeface="Calibri"/>
              </a:endParaRPr>
            </a:p>
            <a:p>
              <a:pPr indent="0" lvl="0" marL="514350" marR="0" rtl="0" algn="ctr">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Calibri"/>
                  <a:ea typeface="Calibri"/>
                  <a:cs typeface="Calibri"/>
                  <a:sym typeface="Calibri"/>
                </a:rPr>
                <a:t>Cryosphere</a:t>
              </a:r>
              <a:endParaRPr b="1" i="0" sz="900" u="none" cap="none" strike="noStrike">
                <a:solidFill>
                  <a:srgbClr val="000000"/>
                </a:solidFill>
                <a:latin typeface="Calibri"/>
                <a:ea typeface="Calibri"/>
                <a:cs typeface="Calibri"/>
                <a:sym typeface="Calibri"/>
              </a:endParaRPr>
            </a:p>
            <a:p>
              <a:pPr indent="0" lvl="0" marL="514350" marR="0" rtl="0" algn="ctr">
                <a:lnSpc>
                  <a:spcPct val="100000"/>
                </a:lnSpc>
                <a:spcBef>
                  <a:spcPts val="1000"/>
                </a:spcBef>
                <a:spcAft>
                  <a:spcPts val="0"/>
                </a:spcAft>
                <a:buClr>
                  <a:srgbClr val="000000"/>
                </a:buClr>
                <a:buSzPts val="900"/>
                <a:buFont typeface="Arial"/>
                <a:buNone/>
              </a:pPr>
              <a:r>
                <a:rPr b="1" i="0" lang="en" sz="900" u="none" cap="none" strike="noStrike">
                  <a:solidFill>
                    <a:srgbClr val="000000"/>
                  </a:solidFill>
                  <a:latin typeface="Calibri"/>
                  <a:ea typeface="Calibri"/>
                  <a:cs typeface="Calibri"/>
                  <a:sym typeface="Calibri"/>
                </a:rPr>
                <a:t>Seasonal</a:t>
              </a:r>
              <a:endParaRPr b="1" i="0" sz="900" u="none" cap="none" strike="noStrike">
                <a:solidFill>
                  <a:srgbClr val="000000"/>
                </a:solidFill>
                <a:latin typeface="Calibri"/>
                <a:ea typeface="Calibri"/>
                <a:cs typeface="Calibri"/>
                <a:sym typeface="Calibri"/>
              </a:endParaRPr>
            </a:p>
          </p:txBody>
        </p:sp>
        <p:sp>
          <p:nvSpPr>
            <p:cNvPr id="291" name="Google Shape;291;p16"/>
            <p:cNvSpPr/>
            <p:nvPr/>
          </p:nvSpPr>
          <p:spPr>
            <a:xfrm>
              <a:off x="7131900" y="205948"/>
              <a:ext cx="578400" cy="1487400"/>
            </a:xfrm>
            <a:prstGeom prst="rect">
              <a:avLst/>
            </a:prstGeom>
            <a:noFill/>
            <a:ln cap="flat" cmpd="sng" w="19050">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GFS v18/ GEFS v14/ SFS v1</a:t>
              </a:r>
              <a:endParaRPr b="1" i="0" sz="700" u="none" cap="none" strike="noStrike">
                <a:solidFill>
                  <a:srgbClr val="000000"/>
                </a:solidFill>
                <a:latin typeface="Calibri"/>
                <a:ea typeface="Calibri"/>
                <a:cs typeface="Calibri"/>
                <a:sym typeface="Calibri"/>
              </a:endParaRPr>
            </a:p>
          </p:txBody>
        </p:sp>
        <p:sp>
          <p:nvSpPr>
            <p:cNvPr id="292" name="Google Shape;292;p16"/>
            <p:cNvSpPr/>
            <p:nvPr/>
          </p:nvSpPr>
          <p:spPr>
            <a:xfrm>
              <a:off x="6527650" y="2111205"/>
              <a:ext cx="2508600" cy="923400"/>
            </a:xfrm>
            <a:prstGeom prst="rect">
              <a:avLst/>
            </a:prstGeom>
            <a:solidFill>
              <a:srgbClr val="5890C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Calibri"/>
                  <a:ea typeface="Calibri"/>
                  <a:cs typeface="Calibri"/>
                  <a:sym typeface="Calibri"/>
                </a:rPr>
                <a:t>                    Short-Range Regional</a:t>
              </a:r>
              <a:endParaRPr b="1" i="0" sz="9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Calibri"/>
                  <a:ea typeface="Calibri"/>
                  <a:cs typeface="Calibri"/>
                  <a:sym typeface="Calibri"/>
                </a:rPr>
                <a:t>                    &amp; </a:t>
              </a:r>
              <a:endParaRPr b="1" i="0" sz="9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Calibri"/>
                  <a:ea typeface="Calibri"/>
                  <a:cs typeface="Calibri"/>
                  <a:sym typeface="Calibri"/>
                </a:rPr>
                <a:t>                 Regional Atmospheric Composition</a:t>
              </a:r>
              <a:endParaRPr b="1" i="0" sz="900" u="none" cap="none" strike="noStrike">
                <a:solidFill>
                  <a:srgbClr val="000000"/>
                </a:solidFill>
                <a:latin typeface="Calibri"/>
                <a:ea typeface="Calibri"/>
                <a:cs typeface="Calibri"/>
                <a:sym typeface="Calibri"/>
              </a:endParaRPr>
            </a:p>
          </p:txBody>
        </p:sp>
        <p:sp>
          <p:nvSpPr>
            <p:cNvPr id="293" name="Google Shape;293;p16"/>
            <p:cNvSpPr/>
            <p:nvPr/>
          </p:nvSpPr>
          <p:spPr>
            <a:xfrm>
              <a:off x="7660525" y="3263404"/>
              <a:ext cx="1375800" cy="164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Calibri"/>
                  <a:ea typeface="Calibri"/>
                  <a:cs typeface="Calibri"/>
                  <a:sym typeface="Calibri"/>
                </a:rPr>
                <a:t>Air Dispersion</a:t>
              </a:r>
              <a:endParaRPr b="1" i="0" sz="900" u="none" cap="none" strike="noStrike">
                <a:solidFill>
                  <a:srgbClr val="000000"/>
                </a:solidFill>
                <a:latin typeface="Calibri"/>
                <a:ea typeface="Calibri"/>
                <a:cs typeface="Calibri"/>
                <a:sym typeface="Calibri"/>
              </a:endParaRPr>
            </a:p>
          </p:txBody>
        </p:sp>
        <p:sp>
          <p:nvSpPr>
            <p:cNvPr id="294" name="Google Shape;294;p16"/>
            <p:cNvSpPr/>
            <p:nvPr/>
          </p:nvSpPr>
          <p:spPr>
            <a:xfrm>
              <a:off x="6957025" y="3276319"/>
              <a:ext cx="703500" cy="152400"/>
            </a:xfrm>
            <a:prstGeom prst="rect">
              <a:avLst/>
            </a:prstGeom>
            <a:noFill/>
            <a:ln cap="flat" cmpd="sng" w="19050">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HySPLIT v10</a:t>
              </a:r>
              <a:endParaRPr b="1" i="0" sz="700" u="none" cap="none" strike="noStrike">
                <a:solidFill>
                  <a:srgbClr val="000000"/>
                </a:solidFill>
                <a:latin typeface="Calibri"/>
                <a:ea typeface="Calibri"/>
                <a:cs typeface="Calibri"/>
                <a:sym typeface="Calibri"/>
              </a:endParaRPr>
            </a:p>
          </p:txBody>
        </p:sp>
        <p:sp>
          <p:nvSpPr>
            <p:cNvPr id="295" name="Google Shape;295;p16"/>
            <p:cNvSpPr/>
            <p:nvPr/>
          </p:nvSpPr>
          <p:spPr>
            <a:xfrm>
              <a:off x="4188900" y="3084143"/>
              <a:ext cx="946800" cy="152400"/>
            </a:xfrm>
            <a:prstGeom prst="rect">
              <a:avLst/>
            </a:prstGeom>
            <a:noFill/>
            <a:ln cap="flat" cmpd="sng" w="19050">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3DRTMA/URMA v1</a:t>
              </a:r>
              <a:endParaRPr b="1" i="0" sz="700" u="none" cap="none" strike="noStrike">
                <a:solidFill>
                  <a:srgbClr val="000000"/>
                </a:solidFill>
                <a:latin typeface="Calibri"/>
                <a:ea typeface="Calibri"/>
                <a:cs typeface="Calibri"/>
                <a:sym typeface="Calibri"/>
              </a:endParaRPr>
            </a:p>
          </p:txBody>
        </p:sp>
        <p:sp>
          <p:nvSpPr>
            <p:cNvPr id="296" name="Google Shape;296;p16"/>
            <p:cNvSpPr/>
            <p:nvPr/>
          </p:nvSpPr>
          <p:spPr>
            <a:xfrm>
              <a:off x="5008625" y="3276319"/>
              <a:ext cx="703500" cy="152400"/>
            </a:xfrm>
            <a:prstGeom prst="rect">
              <a:avLst/>
            </a:prstGeom>
            <a:noFill/>
            <a:ln cap="flat" cmpd="sng" w="19050">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HySPLIT v9</a:t>
              </a:r>
              <a:endParaRPr b="1" i="0" sz="700" u="none" cap="none" strike="noStrike">
                <a:solidFill>
                  <a:srgbClr val="000000"/>
                </a:solidFill>
                <a:latin typeface="Calibri"/>
                <a:ea typeface="Calibri"/>
                <a:cs typeface="Calibri"/>
                <a:sym typeface="Calibri"/>
              </a:endParaRPr>
            </a:p>
          </p:txBody>
        </p:sp>
        <p:sp>
          <p:nvSpPr>
            <p:cNvPr id="297" name="Google Shape;297;p16"/>
            <p:cNvSpPr/>
            <p:nvPr/>
          </p:nvSpPr>
          <p:spPr>
            <a:xfrm>
              <a:off x="5424850" y="3660671"/>
              <a:ext cx="703500" cy="152400"/>
            </a:xfrm>
            <a:prstGeom prst="rect">
              <a:avLst/>
            </a:prstGeom>
            <a:noFill/>
            <a:ln cap="flat" cmpd="sng" w="19050">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GLWU v3</a:t>
              </a:r>
              <a:endParaRPr b="1" i="0" sz="700" u="none" cap="none" strike="noStrike">
                <a:solidFill>
                  <a:srgbClr val="000000"/>
                </a:solidFill>
                <a:latin typeface="Calibri"/>
                <a:ea typeface="Calibri"/>
                <a:cs typeface="Calibri"/>
                <a:sym typeface="Calibri"/>
              </a:endParaRPr>
            </a:p>
          </p:txBody>
        </p:sp>
        <p:sp>
          <p:nvSpPr>
            <p:cNvPr id="298" name="Google Shape;298;p16"/>
            <p:cNvSpPr/>
            <p:nvPr/>
          </p:nvSpPr>
          <p:spPr>
            <a:xfrm>
              <a:off x="4569900" y="2118405"/>
              <a:ext cx="2550900" cy="733200"/>
            </a:xfrm>
            <a:prstGeom prst="rect">
              <a:avLst/>
            </a:prstGeom>
            <a:solidFill>
              <a:srgbClr val="5890C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t/>
              </a:r>
              <a:endParaRPr b="1" i="0" sz="900" u="none" cap="none" strike="noStrike">
                <a:solidFill>
                  <a:srgbClr val="000000"/>
                </a:solidFill>
                <a:latin typeface="Calibri"/>
                <a:ea typeface="Calibri"/>
                <a:cs typeface="Calibri"/>
                <a:sym typeface="Calibri"/>
              </a:endParaRPr>
            </a:p>
          </p:txBody>
        </p:sp>
        <p:sp>
          <p:nvSpPr>
            <p:cNvPr id="299" name="Google Shape;299;p16"/>
            <p:cNvSpPr/>
            <p:nvPr/>
          </p:nvSpPr>
          <p:spPr>
            <a:xfrm>
              <a:off x="4569900" y="2115555"/>
              <a:ext cx="578400" cy="733200"/>
            </a:xfrm>
            <a:prstGeom prst="rect">
              <a:avLst/>
            </a:prstGeom>
            <a:noFill/>
            <a:ln cap="flat" cmpd="sng" w="19050">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RRFS v1</a:t>
              </a:r>
              <a:endParaRPr b="1" i="0" sz="700" u="none" cap="none" strike="noStrike">
                <a:solidFill>
                  <a:srgbClr val="000000"/>
                </a:solidFill>
                <a:latin typeface="Calibri"/>
                <a:ea typeface="Calibri"/>
                <a:cs typeface="Calibri"/>
                <a:sym typeface="Calibri"/>
              </a:endParaRPr>
            </a:p>
          </p:txBody>
        </p:sp>
        <p:sp>
          <p:nvSpPr>
            <p:cNvPr id="300" name="Google Shape;300;p16"/>
            <p:cNvSpPr/>
            <p:nvPr/>
          </p:nvSpPr>
          <p:spPr>
            <a:xfrm>
              <a:off x="6912125" y="3659208"/>
              <a:ext cx="703500" cy="152400"/>
            </a:xfrm>
            <a:prstGeom prst="rect">
              <a:avLst/>
            </a:prstGeom>
            <a:noFill/>
            <a:ln cap="flat" cmpd="sng" w="19050">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GLWU v4</a:t>
              </a:r>
              <a:endParaRPr b="1" i="0" sz="700" u="none" cap="none" strike="noStrike">
                <a:solidFill>
                  <a:srgbClr val="000000"/>
                </a:solidFill>
                <a:latin typeface="Calibri"/>
                <a:ea typeface="Calibri"/>
                <a:cs typeface="Calibri"/>
                <a:sym typeface="Calibri"/>
              </a:endParaRPr>
            </a:p>
          </p:txBody>
        </p:sp>
        <p:sp>
          <p:nvSpPr>
            <p:cNvPr id="301" name="Google Shape;301;p16"/>
            <p:cNvSpPr/>
            <p:nvPr/>
          </p:nvSpPr>
          <p:spPr>
            <a:xfrm>
              <a:off x="3300344" y="3853902"/>
              <a:ext cx="703500" cy="152400"/>
            </a:xfrm>
            <a:prstGeom prst="rect">
              <a:avLst/>
            </a:prstGeom>
            <a:noFill/>
            <a:ln cap="flat" cmpd="sng" w="19050">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NWM v3</a:t>
              </a:r>
              <a:endParaRPr b="1" i="0" sz="700" u="none" cap="none" strike="noStrike">
                <a:solidFill>
                  <a:srgbClr val="000000"/>
                </a:solidFill>
                <a:latin typeface="Calibri"/>
                <a:ea typeface="Calibri"/>
                <a:cs typeface="Calibri"/>
                <a:sym typeface="Calibri"/>
              </a:endParaRPr>
            </a:p>
          </p:txBody>
        </p:sp>
        <p:sp>
          <p:nvSpPr>
            <p:cNvPr id="302" name="Google Shape;302;p16"/>
            <p:cNvSpPr/>
            <p:nvPr/>
          </p:nvSpPr>
          <p:spPr>
            <a:xfrm>
              <a:off x="7660400" y="3857228"/>
              <a:ext cx="1375800" cy="134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Calibri"/>
                  <a:ea typeface="Calibri"/>
                  <a:cs typeface="Calibri"/>
                  <a:sym typeface="Calibri"/>
                </a:rPr>
                <a:t>Hydrology</a:t>
              </a:r>
              <a:endParaRPr b="1" i="0" sz="900" u="none" cap="none" strike="noStrike">
                <a:solidFill>
                  <a:srgbClr val="000000"/>
                </a:solidFill>
                <a:latin typeface="Calibri"/>
                <a:ea typeface="Calibri"/>
                <a:cs typeface="Calibri"/>
                <a:sym typeface="Calibri"/>
              </a:endParaRPr>
            </a:p>
          </p:txBody>
        </p:sp>
        <p:sp>
          <p:nvSpPr>
            <p:cNvPr id="303" name="Google Shape;303;p16"/>
            <p:cNvSpPr/>
            <p:nvPr/>
          </p:nvSpPr>
          <p:spPr>
            <a:xfrm>
              <a:off x="7660525" y="3665783"/>
              <a:ext cx="1375800" cy="15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Calibri"/>
                  <a:ea typeface="Calibri"/>
                  <a:cs typeface="Calibri"/>
                  <a:sym typeface="Calibri"/>
                </a:rPr>
                <a:t>Lakes</a:t>
              </a:r>
              <a:endParaRPr b="1" i="0" sz="900" u="none" cap="none" strike="noStrike">
                <a:solidFill>
                  <a:srgbClr val="000000"/>
                </a:solidFill>
                <a:latin typeface="Calibri"/>
                <a:ea typeface="Calibri"/>
                <a:cs typeface="Calibri"/>
                <a:sym typeface="Calibri"/>
              </a:endParaRPr>
            </a:p>
          </p:txBody>
        </p:sp>
        <p:sp>
          <p:nvSpPr>
            <p:cNvPr id="304" name="Google Shape;304;p16"/>
            <p:cNvSpPr/>
            <p:nvPr/>
          </p:nvSpPr>
          <p:spPr>
            <a:xfrm>
              <a:off x="7660400" y="3470530"/>
              <a:ext cx="1375800" cy="15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Calibri"/>
                  <a:ea typeface="Calibri"/>
                  <a:cs typeface="Calibri"/>
                  <a:sym typeface="Calibri"/>
                </a:rPr>
                <a:t>Coastal</a:t>
              </a:r>
              <a:endParaRPr b="1" i="0" sz="900" u="none" cap="none" strike="noStrike">
                <a:solidFill>
                  <a:srgbClr val="000000"/>
                </a:solidFill>
                <a:latin typeface="Calibri"/>
                <a:ea typeface="Calibri"/>
                <a:cs typeface="Calibri"/>
                <a:sym typeface="Calibri"/>
              </a:endParaRPr>
            </a:p>
          </p:txBody>
        </p:sp>
        <p:sp>
          <p:nvSpPr>
            <p:cNvPr id="305" name="Google Shape;305;p16"/>
            <p:cNvSpPr/>
            <p:nvPr/>
          </p:nvSpPr>
          <p:spPr>
            <a:xfrm>
              <a:off x="3300333" y="2882168"/>
              <a:ext cx="578400" cy="152400"/>
            </a:xfrm>
            <a:prstGeom prst="rect">
              <a:avLst/>
            </a:prstGeom>
            <a:noFill/>
            <a:ln cap="flat" cmpd="sng" w="19050">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AQM v7</a:t>
              </a:r>
              <a:endParaRPr b="1" i="0" sz="700" u="none" cap="none" strike="noStrike">
                <a:solidFill>
                  <a:srgbClr val="000000"/>
                </a:solidFill>
                <a:latin typeface="Calibri"/>
                <a:ea typeface="Calibri"/>
                <a:cs typeface="Calibri"/>
                <a:sym typeface="Calibri"/>
              </a:endParaRPr>
            </a:p>
          </p:txBody>
        </p:sp>
        <p:sp>
          <p:nvSpPr>
            <p:cNvPr id="306" name="Google Shape;306;p16"/>
            <p:cNvSpPr/>
            <p:nvPr/>
          </p:nvSpPr>
          <p:spPr>
            <a:xfrm>
              <a:off x="2255513" y="215646"/>
              <a:ext cx="887400" cy="16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GFS/GDAS v16.3</a:t>
              </a:r>
              <a:endParaRPr b="1" i="0" sz="700" u="none" cap="none" strike="noStrike">
                <a:solidFill>
                  <a:srgbClr val="000000"/>
                </a:solidFill>
                <a:latin typeface="Calibri"/>
                <a:ea typeface="Calibri"/>
                <a:cs typeface="Calibri"/>
                <a:sym typeface="Calibri"/>
              </a:endParaRPr>
            </a:p>
          </p:txBody>
        </p:sp>
        <p:sp>
          <p:nvSpPr>
            <p:cNvPr id="307" name="Google Shape;307;p16"/>
            <p:cNvSpPr/>
            <p:nvPr/>
          </p:nvSpPr>
          <p:spPr>
            <a:xfrm>
              <a:off x="2252350" y="392161"/>
              <a:ext cx="887400" cy="16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GEFS v12.3</a:t>
              </a:r>
              <a:endParaRPr b="1" i="0" sz="700" u="none" cap="none" strike="noStrike">
                <a:solidFill>
                  <a:srgbClr val="000000"/>
                </a:solidFill>
                <a:latin typeface="Calibri"/>
                <a:ea typeface="Calibri"/>
                <a:cs typeface="Calibri"/>
                <a:sym typeface="Calibri"/>
              </a:endParaRPr>
            </a:p>
          </p:txBody>
        </p:sp>
        <p:sp>
          <p:nvSpPr>
            <p:cNvPr id="308" name="Google Shape;308;p16"/>
            <p:cNvSpPr/>
            <p:nvPr/>
          </p:nvSpPr>
          <p:spPr>
            <a:xfrm>
              <a:off x="2252350" y="585062"/>
              <a:ext cx="887400" cy="16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GODAS v2</a:t>
              </a:r>
              <a:endParaRPr b="1" i="0" sz="700" u="none" cap="none" strike="noStrike">
                <a:solidFill>
                  <a:srgbClr val="000000"/>
                </a:solidFill>
                <a:latin typeface="Calibri"/>
                <a:ea typeface="Calibri"/>
                <a:cs typeface="Calibri"/>
                <a:sym typeface="Calibri"/>
              </a:endParaRPr>
            </a:p>
          </p:txBody>
        </p:sp>
        <p:sp>
          <p:nvSpPr>
            <p:cNvPr id="309" name="Google Shape;309;p16"/>
            <p:cNvSpPr/>
            <p:nvPr/>
          </p:nvSpPr>
          <p:spPr>
            <a:xfrm>
              <a:off x="2252350" y="777963"/>
              <a:ext cx="887400" cy="16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SREF v7.1</a:t>
              </a:r>
              <a:endParaRPr b="1" i="0" sz="700" u="none" cap="none" strike="noStrike">
                <a:solidFill>
                  <a:srgbClr val="000000"/>
                </a:solidFill>
                <a:latin typeface="Calibri"/>
                <a:ea typeface="Calibri"/>
                <a:cs typeface="Calibri"/>
                <a:sym typeface="Calibri"/>
              </a:endParaRPr>
            </a:p>
          </p:txBody>
        </p:sp>
        <p:sp>
          <p:nvSpPr>
            <p:cNvPr id="310" name="Google Shape;310;p16"/>
            <p:cNvSpPr/>
            <p:nvPr/>
          </p:nvSpPr>
          <p:spPr>
            <a:xfrm>
              <a:off x="2252350" y="1333863"/>
              <a:ext cx="887400" cy="16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RTOFS v2.3</a:t>
              </a:r>
              <a:endParaRPr b="1" i="0" sz="700" u="none" cap="none" strike="noStrike">
                <a:solidFill>
                  <a:srgbClr val="000000"/>
                </a:solidFill>
                <a:latin typeface="Calibri"/>
                <a:ea typeface="Calibri"/>
                <a:cs typeface="Calibri"/>
                <a:sym typeface="Calibri"/>
              </a:endParaRPr>
            </a:p>
          </p:txBody>
        </p:sp>
        <p:sp>
          <p:nvSpPr>
            <p:cNvPr id="311" name="Google Shape;311;p16"/>
            <p:cNvSpPr/>
            <p:nvPr/>
          </p:nvSpPr>
          <p:spPr>
            <a:xfrm>
              <a:off x="2252350" y="1529177"/>
              <a:ext cx="1173000" cy="16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CDAS2 v1.2 / CFS v2.3</a:t>
              </a:r>
              <a:endParaRPr b="1" i="0" sz="700" u="none" cap="none" strike="noStrike">
                <a:solidFill>
                  <a:srgbClr val="000000"/>
                </a:solidFill>
                <a:latin typeface="Calibri"/>
                <a:ea typeface="Calibri"/>
                <a:cs typeface="Calibri"/>
                <a:sym typeface="Calibri"/>
              </a:endParaRPr>
            </a:p>
          </p:txBody>
        </p:sp>
        <p:sp>
          <p:nvSpPr>
            <p:cNvPr id="312" name="Google Shape;312;p16"/>
            <p:cNvSpPr/>
            <p:nvPr/>
          </p:nvSpPr>
          <p:spPr>
            <a:xfrm>
              <a:off x="2255513" y="1726566"/>
              <a:ext cx="887400" cy="16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HWRF v13.2</a:t>
              </a:r>
              <a:endParaRPr b="1" i="0" sz="700" u="none" cap="none" strike="noStrike">
                <a:solidFill>
                  <a:srgbClr val="000000"/>
                </a:solidFill>
                <a:latin typeface="Calibri"/>
                <a:ea typeface="Calibri"/>
                <a:cs typeface="Calibri"/>
                <a:sym typeface="Calibri"/>
              </a:endParaRPr>
            </a:p>
          </p:txBody>
        </p:sp>
        <p:sp>
          <p:nvSpPr>
            <p:cNvPr id="313" name="Google Shape;313;p16"/>
            <p:cNvSpPr/>
            <p:nvPr/>
          </p:nvSpPr>
          <p:spPr>
            <a:xfrm>
              <a:off x="2252350" y="1917328"/>
              <a:ext cx="887400" cy="16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HMON v3.2</a:t>
              </a:r>
              <a:endParaRPr b="1" i="0" sz="700" u="none" cap="none" strike="noStrike">
                <a:solidFill>
                  <a:srgbClr val="000000"/>
                </a:solidFill>
                <a:latin typeface="Calibri"/>
                <a:ea typeface="Calibri"/>
                <a:cs typeface="Calibri"/>
                <a:sym typeface="Calibri"/>
              </a:endParaRPr>
            </a:p>
          </p:txBody>
        </p:sp>
        <p:sp>
          <p:nvSpPr>
            <p:cNvPr id="314" name="Google Shape;314;p16"/>
            <p:cNvSpPr/>
            <p:nvPr/>
          </p:nvSpPr>
          <p:spPr>
            <a:xfrm>
              <a:off x="2252350" y="2112393"/>
              <a:ext cx="1038600" cy="16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HiRes Window v8.1</a:t>
              </a:r>
              <a:endParaRPr b="1" i="0" sz="700" u="none" cap="none" strike="noStrike">
                <a:solidFill>
                  <a:srgbClr val="000000"/>
                </a:solidFill>
                <a:latin typeface="Calibri"/>
                <a:ea typeface="Calibri"/>
                <a:cs typeface="Calibri"/>
                <a:sym typeface="Calibri"/>
              </a:endParaRPr>
            </a:p>
          </p:txBody>
        </p:sp>
        <p:sp>
          <p:nvSpPr>
            <p:cNvPr id="315" name="Google Shape;315;p16"/>
            <p:cNvSpPr/>
            <p:nvPr/>
          </p:nvSpPr>
          <p:spPr>
            <a:xfrm>
              <a:off x="2252350" y="2305294"/>
              <a:ext cx="1147200" cy="16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NAM nests / Fire Wx v4</a:t>
              </a:r>
              <a:endParaRPr b="1" i="0" sz="700" u="none" cap="none" strike="noStrike">
                <a:solidFill>
                  <a:srgbClr val="000000"/>
                </a:solidFill>
                <a:latin typeface="Calibri"/>
                <a:ea typeface="Calibri"/>
                <a:cs typeface="Calibri"/>
                <a:sym typeface="Calibri"/>
              </a:endParaRPr>
            </a:p>
          </p:txBody>
        </p:sp>
        <p:sp>
          <p:nvSpPr>
            <p:cNvPr id="316" name="Google Shape;316;p16"/>
            <p:cNvSpPr/>
            <p:nvPr/>
          </p:nvSpPr>
          <p:spPr>
            <a:xfrm>
              <a:off x="2252350" y="2498195"/>
              <a:ext cx="1118700" cy="16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HRRR v4.1</a:t>
              </a:r>
              <a:endParaRPr b="1" i="0" sz="700" u="none" cap="none" strike="noStrike">
                <a:solidFill>
                  <a:srgbClr val="000000"/>
                </a:solidFill>
                <a:latin typeface="Calibri"/>
                <a:ea typeface="Calibri"/>
                <a:cs typeface="Calibri"/>
                <a:sym typeface="Calibri"/>
              </a:endParaRPr>
            </a:p>
          </p:txBody>
        </p:sp>
        <p:sp>
          <p:nvSpPr>
            <p:cNvPr id="317" name="Google Shape;317;p16"/>
            <p:cNvSpPr/>
            <p:nvPr/>
          </p:nvSpPr>
          <p:spPr>
            <a:xfrm>
              <a:off x="2252350" y="2686333"/>
              <a:ext cx="887400" cy="16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HREF v3.1</a:t>
              </a:r>
              <a:endParaRPr b="1" i="0" sz="700" u="none" cap="none" strike="noStrike">
                <a:solidFill>
                  <a:srgbClr val="000000"/>
                </a:solidFill>
                <a:latin typeface="Calibri"/>
                <a:ea typeface="Calibri"/>
                <a:cs typeface="Calibri"/>
                <a:sym typeface="Calibri"/>
              </a:endParaRPr>
            </a:p>
          </p:txBody>
        </p:sp>
        <p:sp>
          <p:nvSpPr>
            <p:cNvPr id="318" name="Google Shape;318;p16"/>
            <p:cNvSpPr/>
            <p:nvPr/>
          </p:nvSpPr>
          <p:spPr>
            <a:xfrm>
              <a:off x="2252350" y="2881517"/>
              <a:ext cx="887400" cy="16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AQM v6.1</a:t>
              </a:r>
              <a:endParaRPr b="1" i="0" sz="700" u="none" cap="none" strike="noStrike">
                <a:solidFill>
                  <a:srgbClr val="000000"/>
                </a:solidFill>
                <a:latin typeface="Calibri"/>
                <a:ea typeface="Calibri"/>
                <a:cs typeface="Calibri"/>
                <a:sym typeface="Calibri"/>
              </a:endParaRPr>
            </a:p>
          </p:txBody>
        </p:sp>
        <p:sp>
          <p:nvSpPr>
            <p:cNvPr id="319" name="Google Shape;319;p16"/>
            <p:cNvSpPr/>
            <p:nvPr/>
          </p:nvSpPr>
          <p:spPr>
            <a:xfrm>
              <a:off x="2247588" y="3653121"/>
              <a:ext cx="887400" cy="16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GLWU v2.0</a:t>
              </a:r>
              <a:endParaRPr b="1" i="0" sz="700" u="none" cap="none" strike="noStrike">
                <a:solidFill>
                  <a:srgbClr val="000000"/>
                </a:solidFill>
                <a:latin typeface="Calibri"/>
                <a:ea typeface="Calibri"/>
                <a:cs typeface="Calibri"/>
                <a:sym typeface="Calibri"/>
              </a:endParaRPr>
            </a:p>
          </p:txBody>
        </p:sp>
        <p:sp>
          <p:nvSpPr>
            <p:cNvPr id="320" name="Google Shape;320;p16"/>
            <p:cNvSpPr/>
            <p:nvPr/>
          </p:nvSpPr>
          <p:spPr>
            <a:xfrm>
              <a:off x="2252350" y="3072069"/>
              <a:ext cx="1038600" cy="16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RTMA / URMA v2.10</a:t>
              </a:r>
              <a:endParaRPr b="1" i="0" sz="700" u="none" cap="none" strike="noStrike">
                <a:solidFill>
                  <a:srgbClr val="000000"/>
                </a:solidFill>
                <a:latin typeface="Calibri"/>
                <a:ea typeface="Calibri"/>
                <a:cs typeface="Calibri"/>
                <a:sym typeface="Calibri"/>
              </a:endParaRPr>
            </a:p>
          </p:txBody>
        </p:sp>
        <p:sp>
          <p:nvSpPr>
            <p:cNvPr id="321" name="Google Shape;321;p16"/>
            <p:cNvSpPr/>
            <p:nvPr/>
          </p:nvSpPr>
          <p:spPr>
            <a:xfrm>
              <a:off x="2252350" y="3272094"/>
              <a:ext cx="1038600" cy="16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HySPLIT v8.0</a:t>
              </a:r>
              <a:endParaRPr b="1" i="0" sz="700" u="none" cap="none" strike="noStrike">
                <a:solidFill>
                  <a:srgbClr val="000000"/>
                </a:solidFill>
                <a:latin typeface="Calibri"/>
                <a:ea typeface="Calibri"/>
                <a:cs typeface="Calibri"/>
                <a:sym typeface="Calibri"/>
              </a:endParaRPr>
            </a:p>
          </p:txBody>
        </p:sp>
        <p:sp>
          <p:nvSpPr>
            <p:cNvPr id="322" name="Google Shape;322;p16"/>
            <p:cNvSpPr/>
            <p:nvPr/>
          </p:nvSpPr>
          <p:spPr>
            <a:xfrm>
              <a:off x="2252350" y="3469955"/>
              <a:ext cx="1038600" cy="16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NWPS v1.4</a:t>
              </a:r>
              <a:endParaRPr b="1" i="0" sz="700" u="none" cap="none" strike="noStrike">
                <a:solidFill>
                  <a:srgbClr val="000000"/>
                </a:solidFill>
                <a:latin typeface="Calibri"/>
                <a:ea typeface="Calibri"/>
                <a:cs typeface="Calibri"/>
                <a:sym typeface="Calibri"/>
              </a:endParaRPr>
            </a:p>
          </p:txBody>
        </p:sp>
        <p:sp>
          <p:nvSpPr>
            <p:cNvPr id="323" name="Google Shape;323;p16"/>
            <p:cNvSpPr/>
            <p:nvPr/>
          </p:nvSpPr>
          <p:spPr>
            <a:xfrm>
              <a:off x="2247588" y="4241112"/>
              <a:ext cx="887400" cy="16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ENLIL v1</a:t>
              </a:r>
              <a:endParaRPr b="1" i="0" sz="700" u="none" cap="none" strike="noStrike">
                <a:solidFill>
                  <a:srgbClr val="000000"/>
                </a:solidFill>
                <a:latin typeface="Calibri"/>
                <a:ea typeface="Calibri"/>
                <a:cs typeface="Calibri"/>
                <a:sym typeface="Calibri"/>
              </a:endParaRPr>
            </a:p>
          </p:txBody>
        </p:sp>
        <p:sp>
          <p:nvSpPr>
            <p:cNvPr id="324" name="Google Shape;324;p16"/>
            <p:cNvSpPr/>
            <p:nvPr/>
          </p:nvSpPr>
          <p:spPr>
            <a:xfrm>
              <a:off x="2252350" y="3850797"/>
              <a:ext cx="1038600" cy="16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NWM v2.1</a:t>
              </a:r>
              <a:endParaRPr b="1" i="0" sz="700" u="none" cap="none" strike="noStrike">
                <a:solidFill>
                  <a:srgbClr val="000000"/>
                </a:solidFill>
                <a:latin typeface="Calibri"/>
                <a:ea typeface="Calibri"/>
                <a:cs typeface="Calibri"/>
                <a:sym typeface="Calibri"/>
              </a:endParaRPr>
            </a:p>
          </p:txBody>
        </p:sp>
        <p:sp>
          <p:nvSpPr>
            <p:cNvPr id="325" name="Google Shape;325;p16"/>
            <p:cNvSpPr/>
            <p:nvPr/>
          </p:nvSpPr>
          <p:spPr>
            <a:xfrm>
              <a:off x="2252350" y="4040901"/>
              <a:ext cx="1038600" cy="16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WFS v1.0</a:t>
              </a:r>
              <a:endParaRPr b="1" i="0" sz="700" u="none" cap="none" strike="noStrike">
                <a:solidFill>
                  <a:srgbClr val="000000"/>
                </a:solidFill>
                <a:latin typeface="Calibri"/>
                <a:ea typeface="Calibri"/>
                <a:cs typeface="Calibri"/>
                <a:sym typeface="Calibri"/>
              </a:endParaRPr>
            </a:p>
          </p:txBody>
        </p:sp>
        <p:sp>
          <p:nvSpPr>
            <p:cNvPr id="326" name="Google Shape;326;p16"/>
            <p:cNvSpPr/>
            <p:nvPr/>
          </p:nvSpPr>
          <p:spPr>
            <a:xfrm>
              <a:off x="406475" y="4424250"/>
              <a:ext cx="8629800" cy="164100"/>
            </a:xfrm>
            <a:prstGeom prst="rect">
              <a:avLst/>
            </a:prstGeom>
            <a:solidFill>
              <a:srgbClr val="C27B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EMC Verification System</a:t>
              </a:r>
              <a:endParaRPr b="1" i="0" sz="700" u="none" cap="none" strike="noStrike">
                <a:solidFill>
                  <a:srgbClr val="000000"/>
                </a:solidFill>
                <a:latin typeface="Calibri"/>
                <a:ea typeface="Calibri"/>
                <a:cs typeface="Calibri"/>
                <a:sym typeface="Calibri"/>
              </a:endParaRPr>
            </a:p>
          </p:txBody>
        </p:sp>
        <p:sp>
          <p:nvSpPr>
            <p:cNvPr id="327" name="Google Shape;327;p16"/>
            <p:cNvSpPr/>
            <p:nvPr/>
          </p:nvSpPr>
          <p:spPr>
            <a:xfrm>
              <a:off x="2247588" y="4436624"/>
              <a:ext cx="1038600" cy="16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a:t>
              </a:r>
              <a:endParaRPr b="1" i="0" sz="700" u="none" cap="none" strike="noStrike">
                <a:solidFill>
                  <a:srgbClr val="000000"/>
                </a:solidFill>
                <a:latin typeface="Calibri"/>
                <a:ea typeface="Calibri"/>
                <a:cs typeface="Calibri"/>
                <a:sym typeface="Calibri"/>
              </a:endParaRPr>
            </a:p>
          </p:txBody>
        </p:sp>
        <p:sp>
          <p:nvSpPr>
            <p:cNvPr id="328" name="Google Shape;328;p16"/>
            <p:cNvSpPr/>
            <p:nvPr/>
          </p:nvSpPr>
          <p:spPr>
            <a:xfrm>
              <a:off x="6531100" y="2111205"/>
              <a:ext cx="578400" cy="931800"/>
            </a:xfrm>
            <a:prstGeom prst="rect">
              <a:avLst/>
            </a:prstGeom>
            <a:noFill/>
            <a:ln cap="flat" cmpd="sng" w="19050">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RRFS v2/ WoFS v1</a:t>
              </a:r>
              <a:endParaRPr b="1" i="0" sz="700" u="none" cap="none" strike="noStrike">
                <a:solidFill>
                  <a:srgbClr val="000000"/>
                </a:solidFill>
                <a:latin typeface="Calibri"/>
                <a:ea typeface="Calibri"/>
                <a:cs typeface="Calibri"/>
                <a:sym typeface="Calibri"/>
              </a:endParaRPr>
            </a:p>
          </p:txBody>
        </p:sp>
        <p:sp>
          <p:nvSpPr>
            <p:cNvPr id="329" name="Google Shape;329;p16"/>
            <p:cNvSpPr/>
            <p:nvPr/>
          </p:nvSpPr>
          <p:spPr>
            <a:xfrm>
              <a:off x="3933825" y="4432475"/>
              <a:ext cx="489300" cy="152400"/>
            </a:xfrm>
            <a:prstGeom prst="rect">
              <a:avLst/>
            </a:prstGeom>
            <a:noFill/>
            <a:ln cap="flat" cmpd="sng" w="19050">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EVS v1</a:t>
              </a:r>
              <a:endParaRPr b="1" i="0" sz="700" u="none" cap="none" strike="noStrike">
                <a:solidFill>
                  <a:srgbClr val="000000"/>
                </a:solidFill>
                <a:latin typeface="Calibri"/>
                <a:ea typeface="Calibri"/>
                <a:cs typeface="Calibri"/>
                <a:sym typeface="Calibri"/>
              </a:endParaRPr>
            </a:p>
          </p:txBody>
        </p:sp>
        <p:sp>
          <p:nvSpPr>
            <p:cNvPr id="330" name="Google Shape;330;p16"/>
            <p:cNvSpPr/>
            <p:nvPr/>
          </p:nvSpPr>
          <p:spPr>
            <a:xfrm>
              <a:off x="5416862" y="4432475"/>
              <a:ext cx="489300" cy="152400"/>
            </a:xfrm>
            <a:prstGeom prst="rect">
              <a:avLst/>
            </a:prstGeom>
            <a:noFill/>
            <a:ln cap="flat" cmpd="sng" w="19050">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EVS v2</a:t>
              </a:r>
              <a:endParaRPr b="1" i="0" sz="700" u="none" cap="none" strike="noStrike">
                <a:solidFill>
                  <a:srgbClr val="000000"/>
                </a:solidFill>
                <a:latin typeface="Calibri"/>
                <a:ea typeface="Calibri"/>
                <a:cs typeface="Calibri"/>
                <a:sym typeface="Calibri"/>
              </a:endParaRPr>
            </a:p>
          </p:txBody>
        </p:sp>
        <p:sp>
          <p:nvSpPr>
            <p:cNvPr id="331" name="Google Shape;331;p16"/>
            <p:cNvSpPr/>
            <p:nvPr/>
          </p:nvSpPr>
          <p:spPr>
            <a:xfrm>
              <a:off x="6905625" y="4432475"/>
              <a:ext cx="489300" cy="152400"/>
            </a:xfrm>
            <a:prstGeom prst="rect">
              <a:avLst/>
            </a:prstGeom>
            <a:noFill/>
            <a:ln cap="flat" cmpd="sng" w="19050">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EVS v3</a:t>
              </a:r>
              <a:endParaRPr b="1" i="0" sz="700" u="none" cap="none" strike="noStrike">
                <a:solidFill>
                  <a:srgbClr val="000000"/>
                </a:solidFill>
                <a:latin typeface="Calibri"/>
                <a:ea typeface="Calibri"/>
                <a:cs typeface="Calibri"/>
                <a:sym typeface="Calibri"/>
              </a:endParaRPr>
            </a:p>
          </p:txBody>
        </p:sp>
        <p:sp>
          <p:nvSpPr>
            <p:cNvPr id="332" name="Google Shape;332;p16"/>
            <p:cNvSpPr/>
            <p:nvPr/>
          </p:nvSpPr>
          <p:spPr>
            <a:xfrm>
              <a:off x="6157900" y="3084143"/>
              <a:ext cx="946800" cy="152400"/>
            </a:xfrm>
            <a:prstGeom prst="rect">
              <a:avLst/>
            </a:prstGeom>
            <a:noFill/>
            <a:ln cap="flat" cmpd="sng" w="19050">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3DRTMA/URMA v2</a:t>
              </a:r>
              <a:endParaRPr b="1" i="0" sz="700" u="none" cap="none" strike="noStrike">
                <a:solidFill>
                  <a:srgbClr val="000000"/>
                </a:solidFill>
                <a:latin typeface="Calibri"/>
                <a:ea typeface="Calibri"/>
                <a:cs typeface="Calibri"/>
                <a:sym typeface="Calibri"/>
              </a:endParaRPr>
            </a:p>
          </p:txBody>
        </p:sp>
        <p:sp>
          <p:nvSpPr>
            <p:cNvPr id="333" name="Google Shape;333;p16"/>
            <p:cNvSpPr/>
            <p:nvPr/>
          </p:nvSpPr>
          <p:spPr>
            <a:xfrm>
              <a:off x="6119744" y="3853902"/>
              <a:ext cx="703500" cy="152400"/>
            </a:xfrm>
            <a:prstGeom prst="rect">
              <a:avLst/>
            </a:prstGeom>
            <a:noFill/>
            <a:ln cap="flat" cmpd="sng" w="19050">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NWM v4</a:t>
              </a:r>
              <a:endParaRPr b="1" i="0" sz="700" u="none" cap="none" strike="noStrike">
                <a:solidFill>
                  <a:srgbClr val="000000"/>
                </a:solidFill>
                <a:latin typeface="Calibri"/>
                <a:ea typeface="Calibri"/>
                <a:cs typeface="Calibri"/>
                <a:sym typeface="Calibri"/>
              </a:endParaRPr>
            </a:p>
          </p:txBody>
        </p:sp>
        <p:sp>
          <p:nvSpPr>
            <p:cNvPr id="334" name="Google Shape;334;p16"/>
            <p:cNvSpPr/>
            <p:nvPr/>
          </p:nvSpPr>
          <p:spPr>
            <a:xfrm>
              <a:off x="7660400" y="4423525"/>
              <a:ext cx="1375800" cy="15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Calibri"/>
                  <a:ea typeface="Calibri"/>
                  <a:cs typeface="Calibri"/>
                  <a:sym typeface="Calibri"/>
                </a:rPr>
                <a:t>Verification</a:t>
              </a:r>
              <a:endParaRPr b="1" i="0" sz="900" u="none" cap="none" strike="noStrike">
                <a:solidFill>
                  <a:srgbClr val="000000"/>
                </a:solidFill>
                <a:latin typeface="Calibri"/>
                <a:ea typeface="Calibri"/>
                <a:cs typeface="Calibri"/>
                <a:sym typeface="Calibri"/>
              </a:endParaRPr>
            </a:p>
          </p:txBody>
        </p:sp>
        <p:sp>
          <p:nvSpPr>
            <p:cNvPr id="335" name="Google Shape;335;p16"/>
            <p:cNvSpPr/>
            <p:nvPr/>
          </p:nvSpPr>
          <p:spPr>
            <a:xfrm>
              <a:off x="2255525" y="970676"/>
              <a:ext cx="887400" cy="16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NAM v4.2</a:t>
              </a:r>
              <a:endParaRPr b="1" i="0" sz="700" u="none" cap="none" strike="noStrike">
                <a:solidFill>
                  <a:srgbClr val="000000"/>
                </a:solidFill>
                <a:latin typeface="Calibri"/>
                <a:ea typeface="Calibri"/>
                <a:cs typeface="Calibri"/>
                <a:sym typeface="Calibri"/>
              </a:endParaRPr>
            </a:p>
          </p:txBody>
        </p:sp>
        <p:sp>
          <p:nvSpPr>
            <p:cNvPr id="336" name="Google Shape;336;p16"/>
            <p:cNvSpPr/>
            <p:nvPr/>
          </p:nvSpPr>
          <p:spPr>
            <a:xfrm>
              <a:off x="2252350" y="1162520"/>
              <a:ext cx="1118700" cy="164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RAP v5.1</a:t>
              </a:r>
              <a:endParaRPr b="1" i="0" sz="700" u="none" cap="none" strike="noStrike">
                <a:solidFill>
                  <a:srgbClr val="000000"/>
                </a:solidFill>
                <a:latin typeface="Calibri"/>
                <a:ea typeface="Calibri"/>
                <a:cs typeface="Calibri"/>
                <a:sym typeface="Calibri"/>
              </a:endParaRPr>
            </a:p>
          </p:txBody>
        </p:sp>
        <p:sp>
          <p:nvSpPr>
            <p:cNvPr id="337" name="Google Shape;337;p16"/>
            <p:cNvSpPr/>
            <p:nvPr/>
          </p:nvSpPr>
          <p:spPr>
            <a:xfrm>
              <a:off x="5853100" y="4040225"/>
              <a:ext cx="3183300" cy="343500"/>
            </a:xfrm>
            <a:prstGeom prst="rect">
              <a:avLst/>
            </a:prstGeom>
            <a:solidFill>
              <a:srgbClr val="DB7D6B"/>
            </a:solidFill>
            <a:ln>
              <a:noFill/>
            </a:ln>
          </p:spPr>
          <p:txBody>
            <a:bodyPr anchorCtr="0" anchor="ctr" bIns="91425" lIns="91425" spcFirstLastPara="1" rIns="91425" wrap="square" tIns="91425">
              <a:noAutofit/>
            </a:bodyPr>
            <a:lstStyle/>
            <a:p>
              <a:pPr indent="0" lvl="0" marL="0" marR="201328" rtl="0" algn="r">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Calibri"/>
                  <a:ea typeface="Calibri"/>
                  <a:cs typeface="Calibri"/>
                  <a:sym typeface="Calibri"/>
                </a:rPr>
                <a:t>Space Weather</a:t>
              </a:r>
              <a:endParaRPr b="1" i="0" sz="900" u="none" cap="none" strike="noStrike">
                <a:solidFill>
                  <a:srgbClr val="000000"/>
                </a:solidFill>
                <a:latin typeface="Calibri"/>
                <a:ea typeface="Calibri"/>
                <a:cs typeface="Calibri"/>
                <a:sym typeface="Calibri"/>
              </a:endParaRPr>
            </a:p>
          </p:txBody>
        </p:sp>
        <p:sp>
          <p:nvSpPr>
            <p:cNvPr id="338" name="Google Shape;338;p16"/>
            <p:cNvSpPr/>
            <p:nvPr/>
          </p:nvSpPr>
          <p:spPr>
            <a:xfrm>
              <a:off x="5853100" y="4038753"/>
              <a:ext cx="838200" cy="357600"/>
            </a:xfrm>
            <a:prstGeom prst="rect">
              <a:avLst/>
            </a:prstGeom>
            <a:noFill/>
            <a:ln cap="flat" cmpd="sng" w="19050">
              <a:solidFill>
                <a:srgbClr val="323B4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700"/>
                <a:buFont typeface="Arial"/>
                <a:buNone/>
              </a:pPr>
              <a:r>
                <a:rPr b="1" i="0" lang="en" sz="700" u="none" cap="none" strike="noStrike">
                  <a:solidFill>
                    <a:srgbClr val="000000"/>
                  </a:solidFill>
                  <a:latin typeface="Calibri"/>
                  <a:ea typeface="Calibri"/>
                  <a:cs typeface="Calibri"/>
                  <a:sym typeface="Calibri"/>
                </a:rPr>
                <a:t>WFS v2</a:t>
              </a:r>
              <a:endParaRPr b="1" i="0" sz="700" u="none" cap="none" strike="noStrike">
                <a:solidFill>
                  <a:srgbClr val="000000"/>
                </a:solidFill>
                <a:latin typeface="Calibri"/>
                <a:ea typeface="Calibri"/>
                <a:cs typeface="Calibri"/>
                <a:sym typeface="Calibri"/>
              </a:endParaRPr>
            </a:p>
          </p:txBody>
        </p:sp>
        <p:sp>
          <p:nvSpPr>
            <p:cNvPr id="339" name="Google Shape;339;p16"/>
            <p:cNvSpPr/>
            <p:nvPr/>
          </p:nvSpPr>
          <p:spPr>
            <a:xfrm>
              <a:off x="2318525" y="205950"/>
              <a:ext cx="982500" cy="4382400"/>
            </a:xfrm>
            <a:prstGeom prst="rect">
              <a:avLst/>
            </a:prstGeom>
            <a:solidFill>
              <a:srgbClr val="999999">
                <a:alpha val="243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alibri"/>
                <a:ea typeface="Calibri"/>
                <a:cs typeface="Calibri"/>
                <a:sym typeface="Calibri"/>
              </a:endParaRPr>
            </a:p>
          </p:txBody>
        </p:sp>
      </p:grpSp>
      <p:sp>
        <p:nvSpPr>
          <p:cNvPr id="340" name="Google Shape;340;p16"/>
          <p:cNvSpPr txBox="1"/>
          <p:nvPr>
            <p:ph idx="12" type="sldNum"/>
          </p:nvPr>
        </p:nvSpPr>
        <p:spPr>
          <a:xfrm>
            <a:off x="8556775" y="4809275"/>
            <a:ext cx="548700" cy="3342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341" name="Shape 341"/>
        <p:cNvGrpSpPr/>
        <p:nvPr/>
      </p:nvGrpSpPr>
      <p:grpSpPr>
        <a:xfrm>
          <a:off x="0" y="0"/>
          <a:ext cx="0" cy="0"/>
          <a:chOff x="0" y="0"/>
          <a:chExt cx="0" cy="0"/>
        </a:xfrm>
      </p:grpSpPr>
      <p:sp>
        <p:nvSpPr>
          <p:cNvPr id="342" name="Google Shape;342;p17"/>
          <p:cNvSpPr txBox="1"/>
          <p:nvPr>
            <p:ph type="title"/>
          </p:nvPr>
        </p:nvSpPr>
        <p:spPr>
          <a:xfrm>
            <a:off x="710550" y="205969"/>
            <a:ext cx="7976100" cy="8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3" name="Google Shape;343;p17"/>
          <p:cNvSpPr txBox="1"/>
          <p:nvPr>
            <p:ph idx="1" type="body"/>
          </p:nvPr>
        </p:nvSpPr>
        <p:spPr>
          <a:xfrm>
            <a:off x="710550" y="971550"/>
            <a:ext cx="8065200" cy="37149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344" name="Google Shape;344;p17"/>
          <p:cNvSpPr txBox="1"/>
          <p:nvPr>
            <p:ph idx="12" type="sldNum"/>
          </p:nvPr>
        </p:nvSpPr>
        <p:spPr>
          <a:xfrm>
            <a:off x="8556775" y="4809275"/>
            <a:ext cx="548700" cy="3342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1">
    <p:spTree>
      <p:nvGrpSpPr>
        <p:cNvPr id="345" name="Shape 345"/>
        <p:cNvGrpSpPr/>
        <p:nvPr/>
      </p:nvGrpSpPr>
      <p:grpSpPr>
        <a:xfrm>
          <a:off x="0" y="0"/>
          <a:ext cx="0" cy="0"/>
          <a:chOff x="0" y="0"/>
          <a:chExt cx="0" cy="0"/>
        </a:xfrm>
      </p:grpSpPr>
      <p:sp>
        <p:nvSpPr>
          <p:cNvPr id="346" name="Google Shape;346;p18"/>
          <p:cNvSpPr txBox="1"/>
          <p:nvPr>
            <p:ph type="ctrTitle"/>
          </p:nvPr>
        </p:nvSpPr>
        <p:spPr>
          <a:xfrm>
            <a:off x="1143000" y="841772"/>
            <a:ext cx="6858000" cy="1790700"/>
          </a:xfrm>
          <a:prstGeom prst="rect">
            <a:avLst/>
          </a:prstGeom>
          <a:noFill/>
          <a:ln>
            <a:noFill/>
          </a:ln>
        </p:spPr>
        <p:txBody>
          <a:bodyPr anchorCtr="0" anchor="ctr" bIns="34275" lIns="68575" spcFirstLastPara="1" rIns="68575" wrap="square" tIns="34275">
            <a:noAutofit/>
          </a:bodyPr>
          <a:lstStyle>
            <a:lvl1pPr lvl="0" algn="ctr">
              <a:lnSpc>
                <a:spcPct val="90000"/>
              </a:lnSpc>
              <a:spcBef>
                <a:spcPts val="0"/>
              </a:spcBef>
              <a:spcAft>
                <a:spcPts val="0"/>
              </a:spcAft>
              <a:buClr>
                <a:srgbClr val="0070C0"/>
              </a:buClr>
              <a:buSzPts val="3600"/>
              <a:buFont typeface="Aria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7" name="Google Shape;347;p18"/>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Autofit/>
          </a:bodyPr>
          <a:lstStyle>
            <a:lvl1pPr lvl="0" algn="ctr">
              <a:lnSpc>
                <a:spcPct val="90000"/>
              </a:lnSpc>
              <a:spcBef>
                <a:spcPts val="800"/>
              </a:spcBef>
              <a:spcAft>
                <a:spcPts val="0"/>
              </a:spcAft>
              <a:buClr>
                <a:srgbClr val="171616"/>
              </a:buClr>
              <a:buSzPts val="1800"/>
              <a:buNone/>
              <a:defRPr sz="1800"/>
            </a:lvl1pPr>
            <a:lvl2pPr lvl="1" algn="ctr">
              <a:lnSpc>
                <a:spcPct val="90000"/>
              </a:lnSpc>
              <a:spcBef>
                <a:spcPts val="400"/>
              </a:spcBef>
              <a:spcAft>
                <a:spcPts val="0"/>
              </a:spcAft>
              <a:buClr>
                <a:srgbClr val="171616"/>
              </a:buClr>
              <a:buSzPts val="1500"/>
              <a:buNone/>
              <a:defRPr sz="1500"/>
            </a:lvl2pPr>
            <a:lvl3pPr lvl="2" algn="ctr">
              <a:lnSpc>
                <a:spcPct val="90000"/>
              </a:lnSpc>
              <a:spcBef>
                <a:spcPts val="400"/>
              </a:spcBef>
              <a:spcAft>
                <a:spcPts val="0"/>
              </a:spcAft>
              <a:buClr>
                <a:srgbClr val="171616"/>
              </a:buClr>
              <a:buSzPts val="1400"/>
              <a:buNone/>
              <a:defRPr sz="1400"/>
            </a:lvl3pPr>
            <a:lvl4pPr lvl="3" algn="ctr">
              <a:lnSpc>
                <a:spcPct val="90000"/>
              </a:lnSpc>
              <a:spcBef>
                <a:spcPts val="400"/>
              </a:spcBef>
              <a:spcAft>
                <a:spcPts val="0"/>
              </a:spcAft>
              <a:buClr>
                <a:srgbClr val="171616"/>
              </a:buClr>
              <a:buSzPts val="1200"/>
              <a:buNone/>
              <a:defRPr sz="1200"/>
            </a:lvl4pPr>
            <a:lvl5pPr lvl="4" algn="ctr">
              <a:lnSpc>
                <a:spcPct val="90000"/>
              </a:lnSpc>
              <a:spcBef>
                <a:spcPts val="400"/>
              </a:spcBef>
              <a:spcAft>
                <a:spcPts val="0"/>
              </a:spcAft>
              <a:buClr>
                <a:srgbClr val="171616"/>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348" name="Google Shape;348;p18"/>
          <p:cNvSpPr txBox="1"/>
          <p:nvPr>
            <p:ph idx="12" type="sldNum"/>
          </p:nvPr>
        </p:nvSpPr>
        <p:spPr>
          <a:xfrm>
            <a:off x="8556775" y="4809275"/>
            <a:ext cx="548700" cy="3342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49" name="Shape 349"/>
        <p:cNvGrpSpPr/>
        <p:nvPr/>
      </p:nvGrpSpPr>
      <p:grpSpPr>
        <a:xfrm>
          <a:off x="0" y="0"/>
          <a:ext cx="0" cy="0"/>
          <a:chOff x="0" y="0"/>
          <a:chExt cx="0" cy="0"/>
        </a:xfrm>
      </p:grpSpPr>
      <p:sp>
        <p:nvSpPr>
          <p:cNvPr id="350" name="Google Shape;350;p19"/>
          <p:cNvSpPr txBox="1"/>
          <p:nvPr>
            <p:ph idx="12" type="sldNum"/>
          </p:nvPr>
        </p:nvSpPr>
        <p:spPr>
          <a:xfrm>
            <a:off x="8556775" y="4809275"/>
            <a:ext cx="548700" cy="3342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1" name="Shape 351"/>
        <p:cNvGrpSpPr/>
        <p:nvPr/>
      </p:nvGrpSpPr>
      <p:grpSpPr>
        <a:xfrm>
          <a:off x="0" y="0"/>
          <a:ext cx="0" cy="0"/>
          <a:chOff x="0" y="0"/>
          <a:chExt cx="0" cy="0"/>
        </a:xfrm>
      </p:grpSpPr>
      <p:sp>
        <p:nvSpPr>
          <p:cNvPr id="352" name="Google Shape;352;p20"/>
          <p:cNvSpPr txBox="1"/>
          <p:nvPr>
            <p:ph type="title"/>
          </p:nvPr>
        </p:nvSpPr>
        <p:spPr>
          <a:xfrm>
            <a:off x="457200" y="205979"/>
            <a:ext cx="8229600" cy="8574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53" name="Google Shape;353;p20"/>
          <p:cNvSpPr txBox="1"/>
          <p:nvPr>
            <p:ph idx="10" type="dt"/>
          </p:nvPr>
        </p:nvSpPr>
        <p:spPr>
          <a:xfrm>
            <a:off x="457200" y="4767264"/>
            <a:ext cx="2133600" cy="2739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354" name="Google Shape;354;p20"/>
          <p:cNvSpPr txBox="1"/>
          <p:nvPr>
            <p:ph idx="11" type="ftr"/>
          </p:nvPr>
        </p:nvSpPr>
        <p:spPr>
          <a:xfrm>
            <a:off x="3124200" y="4767264"/>
            <a:ext cx="2895600" cy="2739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355" name="Google Shape;355;p20"/>
          <p:cNvSpPr txBox="1"/>
          <p:nvPr>
            <p:ph idx="12" type="sldNum"/>
          </p:nvPr>
        </p:nvSpPr>
        <p:spPr>
          <a:xfrm>
            <a:off x="8556775" y="4809275"/>
            <a:ext cx="548700" cy="3342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56" name="Shape 356"/>
        <p:cNvGrpSpPr/>
        <p:nvPr/>
      </p:nvGrpSpPr>
      <p:grpSpPr>
        <a:xfrm>
          <a:off x="0" y="0"/>
          <a:ext cx="0" cy="0"/>
          <a:chOff x="0" y="0"/>
          <a:chExt cx="0" cy="0"/>
        </a:xfrm>
      </p:grpSpPr>
      <p:sp>
        <p:nvSpPr>
          <p:cNvPr id="357" name="Google Shape;357;p21"/>
          <p:cNvSpPr txBox="1"/>
          <p:nvPr>
            <p:ph idx="1" type="body"/>
          </p:nvPr>
        </p:nvSpPr>
        <p:spPr>
          <a:xfrm>
            <a:off x="311700" y="847675"/>
            <a:ext cx="8520600" cy="3956400"/>
          </a:xfrm>
          <a:prstGeom prst="rect">
            <a:avLst/>
          </a:prstGeom>
          <a:noFill/>
          <a:ln>
            <a:noFill/>
          </a:ln>
        </p:spPr>
        <p:txBody>
          <a:bodyPr anchorCtr="0" anchor="t" bIns="68575" lIns="68575" spcFirstLastPara="1" rIns="68575" wrap="square" tIns="68575">
            <a:noAutofit/>
          </a:bodyPr>
          <a:lstStyle>
            <a:lvl1pPr indent="-228600" lvl="0" marL="457200" marR="0" algn="l">
              <a:lnSpc>
                <a:spcPct val="115000"/>
              </a:lnSpc>
              <a:spcBef>
                <a:spcPts val="0"/>
              </a:spcBef>
              <a:spcAft>
                <a:spcPts val="0"/>
              </a:spcAft>
              <a:buClr>
                <a:schemeClr val="dk2"/>
              </a:buClr>
              <a:buSzPts val="1100"/>
              <a:buFont typeface="Arial"/>
              <a:buNone/>
              <a:defRPr b="0" i="0" sz="1400" u="none" cap="none" strike="noStrike">
                <a:solidFill>
                  <a:schemeClr val="dk2"/>
                </a:solidFill>
                <a:latin typeface="Arial"/>
                <a:ea typeface="Arial"/>
                <a:cs typeface="Arial"/>
                <a:sym typeface="Arial"/>
              </a:defRPr>
            </a:lvl1pPr>
            <a:lvl2pPr indent="-228600" lvl="1" marL="914400" marR="0" algn="l">
              <a:lnSpc>
                <a:spcPct val="115000"/>
              </a:lnSpc>
              <a:spcBef>
                <a:spcPts val="12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2pPr>
            <a:lvl3pPr indent="-228600" lvl="2" marL="1371600" marR="0" algn="l">
              <a:lnSpc>
                <a:spcPct val="115000"/>
              </a:lnSpc>
              <a:spcBef>
                <a:spcPts val="12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3pPr>
            <a:lvl4pPr indent="-228600" lvl="3" marL="1828800" marR="0" algn="l">
              <a:lnSpc>
                <a:spcPct val="115000"/>
              </a:lnSpc>
              <a:spcBef>
                <a:spcPts val="12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4pPr>
            <a:lvl5pPr indent="-228600" lvl="4" marL="2286000" marR="0" algn="l">
              <a:lnSpc>
                <a:spcPct val="115000"/>
              </a:lnSpc>
              <a:spcBef>
                <a:spcPts val="12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5pPr>
            <a:lvl6pPr indent="-228600" lvl="5" marL="2743200" marR="0" algn="l">
              <a:lnSpc>
                <a:spcPct val="115000"/>
              </a:lnSpc>
              <a:spcBef>
                <a:spcPts val="12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6pPr>
            <a:lvl7pPr indent="-228600" lvl="6" marL="3200400" marR="0" algn="l">
              <a:lnSpc>
                <a:spcPct val="115000"/>
              </a:lnSpc>
              <a:spcBef>
                <a:spcPts val="12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7pPr>
            <a:lvl8pPr indent="-228600" lvl="7" marL="3657600" marR="0" algn="l">
              <a:lnSpc>
                <a:spcPct val="115000"/>
              </a:lnSpc>
              <a:spcBef>
                <a:spcPts val="1200"/>
              </a:spcBef>
              <a:spcAft>
                <a:spcPts val="0"/>
              </a:spcAft>
              <a:buClr>
                <a:schemeClr val="dk2"/>
              </a:buClr>
              <a:buSzPts val="1100"/>
              <a:buFont typeface="Arial"/>
              <a:buNone/>
              <a:defRPr b="0" i="0" sz="1100" u="none" cap="none" strike="noStrike">
                <a:solidFill>
                  <a:schemeClr val="dk2"/>
                </a:solidFill>
                <a:latin typeface="Arial"/>
                <a:ea typeface="Arial"/>
                <a:cs typeface="Arial"/>
                <a:sym typeface="Arial"/>
              </a:defRPr>
            </a:lvl8pPr>
            <a:lvl9pPr indent="-228600" lvl="8" marL="4114800" marR="0" algn="l">
              <a:lnSpc>
                <a:spcPct val="115000"/>
              </a:lnSpc>
              <a:spcBef>
                <a:spcPts val="1200"/>
              </a:spcBef>
              <a:spcAft>
                <a:spcPts val="1200"/>
              </a:spcAft>
              <a:buClr>
                <a:schemeClr val="dk2"/>
              </a:buClr>
              <a:buSzPts val="1100"/>
              <a:buFont typeface="Arial"/>
              <a:buNone/>
              <a:defRPr b="0" i="0" sz="1100" u="none" cap="none" strike="noStrike">
                <a:solidFill>
                  <a:schemeClr val="dk2"/>
                </a:solidFill>
                <a:latin typeface="Arial"/>
                <a:ea typeface="Arial"/>
                <a:cs typeface="Arial"/>
                <a:sym typeface="Arial"/>
              </a:defRPr>
            </a:lvl9pPr>
          </a:lstStyle>
          <a:p/>
        </p:txBody>
      </p:sp>
      <p:sp>
        <p:nvSpPr>
          <p:cNvPr id="358" name="Google Shape;358;p21"/>
          <p:cNvSpPr txBox="1"/>
          <p:nvPr>
            <p:ph type="title"/>
          </p:nvPr>
        </p:nvSpPr>
        <p:spPr>
          <a:xfrm>
            <a:off x="1371600" y="381000"/>
            <a:ext cx="6418200" cy="393600"/>
          </a:xfrm>
          <a:prstGeom prst="rect">
            <a:avLst/>
          </a:prstGeom>
          <a:noFill/>
          <a:ln>
            <a:noFill/>
          </a:ln>
        </p:spPr>
        <p:txBody>
          <a:bodyPr anchorCtr="0" anchor="ctr" bIns="68575" lIns="68575" spcFirstLastPara="1" rIns="68575" wrap="square" tIns="68575">
            <a:noAutofit/>
          </a:bodyPr>
          <a:lstStyle>
            <a:lvl1pPr lvl="0" marR="0" algn="ctr">
              <a:lnSpc>
                <a:spcPct val="100000"/>
              </a:lnSpc>
              <a:spcBef>
                <a:spcPts val="0"/>
              </a:spcBef>
              <a:spcAft>
                <a:spcPts val="0"/>
              </a:spcAft>
              <a:buClr>
                <a:srgbClr val="FFFFFF"/>
              </a:buClr>
              <a:buSzPts val="1100"/>
              <a:buFont typeface="Arial"/>
              <a:buNone/>
              <a:defRPr b="0" i="0" sz="2100" u="none" cap="none" strike="noStrike">
                <a:solidFill>
                  <a:srgbClr val="FFFFFF"/>
                </a:solidFill>
                <a:latin typeface="Arial"/>
                <a:ea typeface="Arial"/>
                <a:cs typeface="Arial"/>
                <a:sym typeface="Arial"/>
              </a:defRPr>
            </a:lvl1pPr>
            <a:lvl2pPr lvl="1" marR="0" algn="ctr">
              <a:lnSpc>
                <a:spcPct val="100000"/>
              </a:lnSpc>
              <a:spcBef>
                <a:spcPts val="0"/>
              </a:spcBef>
              <a:spcAft>
                <a:spcPts val="0"/>
              </a:spcAft>
              <a:buClr>
                <a:srgbClr val="000000"/>
              </a:buClr>
              <a:buSzPts val="1100"/>
              <a:buFont typeface="Arial"/>
              <a:buNone/>
              <a:defRPr b="0" i="0" sz="2300" u="none" cap="none" strike="noStrike">
                <a:solidFill>
                  <a:srgbClr val="000000"/>
                </a:solidFill>
                <a:latin typeface="Arial"/>
                <a:ea typeface="Arial"/>
                <a:cs typeface="Arial"/>
                <a:sym typeface="Arial"/>
              </a:defRPr>
            </a:lvl2pPr>
            <a:lvl3pPr lvl="2" marR="0" algn="ctr">
              <a:lnSpc>
                <a:spcPct val="100000"/>
              </a:lnSpc>
              <a:spcBef>
                <a:spcPts val="0"/>
              </a:spcBef>
              <a:spcAft>
                <a:spcPts val="0"/>
              </a:spcAft>
              <a:buSzPts val="1100"/>
              <a:buFont typeface="Arial"/>
              <a:buNone/>
              <a:defRPr sz="2300"/>
            </a:lvl3pPr>
            <a:lvl4pPr lvl="3" marR="0" algn="ctr">
              <a:lnSpc>
                <a:spcPct val="100000"/>
              </a:lnSpc>
              <a:spcBef>
                <a:spcPts val="0"/>
              </a:spcBef>
              <a:spcAft>
                <a:spcPts val="0"/>
              </a:spcAft>
              <a:buSzPts val="1100"/>
              <a:buFont typeface="Arial"/>
              <a:buNone/>
              <a:defRPr sz="2300"/>
            </a:lvl4pPr>
            <a:lvl5pPr lvl="4" marR="0" algn="ctr">
              <a:lnSpc>
                <a:spcPct val="100000"/>
              </a:lnSpc>
              <a:spcBef>
                <a:spcPts val="0"/>
              </a:spcBef>
              <a:spcAft>
                <a:spcPts val="0"/>
              </a:spcAft>
              <a:buSzPts val="1100"/>
              <a:buFont typeface="Arial"/>
              <a:buNone/>
              <a:defRPr sz="2300"/>
            </a:lvl5pPr>
            <a:lvl6pPr lvl="5" marR="0" algn="ctr">
              <a:lnSpc>
                <a:spcPct val="100000"/>
              </a:lnSpc>
              <a:spcBef>
                <a:spcPts val="0"/>
              </a:spcBef>
              <a:spcAft>
                <a:spcPts val="0"/>
              </a:spcAft>
              <a:buSzPts val="1100"/>
              <a:buFont typeface="Arial"/>
              <a:buNone/>
              <a:defRPr sz="2300"/>
            </a:lvl6pPr>
            <a:lvl7pPr lvl="6" marR="0" algn="ctr">
              <a:lnSpc>
                <a:spcPct val="100000"/>
              </a:lnSpc>
              <a:spcBef>
                <a:spcPts val="0"/>
              </a:spcBef>
              <a:spcAft>
                <a:spcPts val="0"/>
              </a:spcAft>
              <a:buSzPts val="1100"/>
              <a:buFont typeface="Arial"/>
              <a:buNone/>
              <a:defRPr sz="2300"/>
            </a:lvl7pPr>
            <a:lvl8pPr lvl="7" marR="0" algn="ctr">
              <a:lnSpc>
                <a:spcPct val="100000"/>
              </a:lnSpc>
              <a:spcBef>
                <a:spcPts val="0"/>
              </a:spcBef>
              <a:spcAft>
                <a:spcPts val="0"/>
              </a:spcAft>
              <a:buSzPts val="1100"/>
              <a:buFont typeface="Arial"/>
              <a:buNone/>
              <a:defRPr sz="2300"/>
            </a:lvl8pPr>
            <a:lvl9pPr lvl="8" marR="0" algn="ctr">
              <a:lnSpc>
                <a:spcPct val="100000"/>
              </a:lnSpc>
              <a:spcBef>
                <a:spcPts val="0"/>
              </a:spcBef>
              <a:spcAft>
                <a:spcPts val="0"/>
              </a:spcAft>
              <a:buSzPts val="1100"/>
              <a:buFont typeface="Arial"/>
              <a:buNone/>
              <a:defRPr sz="2300"/>
            </a:lvl9pPr>
          </a:lstStyle>
          <a:p/>
        </p:txBody>
      </p:sp>
      <p:sp>
        <p:nvSpPr>
          <p:cNvPr id="359" name="Google Shape;359;p21"/>
          <p:cNvSpPr txBox="1"/>
          <p:nvPr>
            <p:ph idx="12" type="sldNum"/>
          </p:nvPr>
        </p:nvSpPr>
        <p:spPr>
          <a:xfrm>
            <a:off x="8556775" y="4809275"/>
            <a:ext cx="548700" cy="334200"/>
          </a:xfrm>
          <a:prstGeom prst="rect">
            <a:avLst/>
          </a:prstGeom>
        </p:spPr>
        <p:txBody>
          <a:bodyPr anchorCtr="0" anchor="ctr"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5" name="Shape 15"/>
        <p:cNvGrpSpPr/>
        <p:nvPr/>
      </p:nvGrpSpPr>
      <p:grpSpPr>
        <a:xfrm>
          <a:off x="0" y="0"/>
          <a:ext cx="0" cy="0"/>
          <a:chOff x="0" y="0"/>
          <a:chExt cx="0" cy="0"/>
        </a:xfrm>
      </p:grpSpPr>
      <p:grpSp>
        <p:nvGrpSpPr>
          <p:cNvPr id="16" name="Google Shape;16;p3"/>
          <p:cNvGrpSpPr/>
          <p:nvPr/>
        </p:nvGrpSpPr>
        <p:grpSpPr>
          <a:xfrm>
            <a:off x="146769" y="3406"/>
            <a:ext cx="1233215" cy="1384535"/>
            <a:chOff x="146769" y="3406"/>
            <a:chExt cx="1233215" cy="1384535"/>
          </a:xfrm>
        </p:grpSpPr>
        <p:grpSp>
          <p:nvGrpSpPr>
            <p:cNvPr id="17" name="Google Shape;17;p3"/>
            <p:cNvGrpSpPr/>
            <p:nvPr/>
          </p:nvGrpSpPr>
          <p:grpSpPr>
            <a:xfrm>
              <a:off x="1063183" y="3406"/>
              <a:ext cx="316800" cy="688513"/>
              <a:chOff x="1063183" y="3406"/>
              <a:chExt cx="316800" cy="688513"/>
            </a:xfrm>
          </p:grpSpPr>
          <p:sp>
            <p:nvSpPr>
              <p:cNvPr id="18" name="Google Shape;18;p3"/>
              <p:cNvSpPr/>
              <p:nvPr/>
            </p:nvSpPr>
            <p:spPr>
              <a:xfrm rot="10800000">
                <a:off x="1063183"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p:nvPr/>
            </p:nvSpPr>
            <p:spPr>
              <a:xfrm rot="10800000">
                <a:off x="1063183"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 name="Google Shape;20;p3"/>
            <p:cNvGrpSpPr/>
            <p:nvPr/>
          </p:nvGrpSpPr>
          <p:grpSpPr>
            <a:xfrm>
              <a:off x="604976" y="3406"/>
              <a:ext cx="316800" cy="1036524"/>
              <a:chOff x="604976" y="3406"/>
              <a:chExt cx="316800" cy="1036524"/>
            </a:xfrm>
          </p:grpSpPr>
          <p:sp>
            <p:nvSpPr>
              <p:cNvPr id="21" name="Google Shape;21;p3"/>
              <p:cNvSpPr/>
              <p:nvPr/>
            </p:nvSpPr>
            <p:spPr>
              <a:xfrm rot="10800000">
                <a:off x="604976"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rot="10800000">
                <a:off x="604976" y="3430"/>
                <a:ext cx="316800" cy="1036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rot="10800000">
                <a:off x="604976"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 name="Google Shape;24;p3"/>
            <p:cNvGrpSpPr/>
            <p:nvPr/>
          </p:nvGrpSpPr>
          <p:grpSpPr>
            <a:xfrm>
              <a:off x="146769" y="3406"/>
              <a:ext cx="316800" cy="1384535"/>
              <a:chOff x="146769" y="3406"/>
              <a:chExt cx="316800" cy="1384535"/>
            </a:xfrm>
          </p:grpSpPr>
          <p:sp>
            <p:nvSpPr>
              <p:cNvPr id="25" name="Google Shape;25;p3"/>
              <p:cNvSpPr/>
              <p:nvPr/>
            </p:nvSpPr>
            <p:spPr>
              <a:xfrm rot="10800000">
                <a:off x="146769"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rot="10800000">
                <a:off x="146769" y="3441"/>
                <a:ext cx="316800" cy="1384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rot="10800000">
                <a:off x="146769" y="3430"/>
                <a:ext cx="316800" cy="1036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rot="10800000">
                <a:off x="146769"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 name="Google Shape;29;p3"/>
          <p:cNvGrpSpPr/>
          <p:nvPr/>
        </p:nvGrpSpPr>
        <p:grpSpPr>
          <a:xfrm>
            <a:off x="6775084" y="2904008"/>
            <a:ext cx="2186148" cy="2239500"/>
            <a:chOff x="6775084" y="2904008"/>
            <a:chExt cx="2186148" cy="2239500"/>
          </a:xfrm>
        </p:grpSpPr>
        <p:grpSp>
          <p:nvGrpSpPr>
            <p:cNvPr id="30" name="Google Shape;30;p3"/>
            <p:cNvGrpSpPr/>
            <p:nvPr/>
          </p:nvGrpSpPr>
          <p:grpSpPr>
            <a:xfrm>
              <a:off x="6775084" y="4253708"/>
              <a:ext cx="409500" cy="889800"/>
              <a:chOff x="6775084" y="4253708"/>
              <a:chExt cx="409500" cy="889800"/>
            </a:xfrm>
          </p:grpSpPr>
          <p:sp>
            <p:nvSpPr>
              <p:cNvPr id="31" name="Google Shape;31;p3"/>
              <p:cNvSpPr/>
              <p:nvPr/>
            </p:nvSpPr>
            <p:spPr>
              <a:xfrm>
                <a:off x="6775084"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a:off x="6775084"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 name="Google Shape;33;p3"/>
            <p:cNvGrpSpPr/>
            <p:nvPr/>
          </p:nvGrpSpPr>
          <p:grpSpPr>
            <a:xfrm>
              <a:off x="7367299" y="3804008"/>
              <a:ext cx="409500" cy="1339500"/>
              <a:chOff x="7367299" y="3804008"/>
              <a:chExt cx="409500" cy="1339500"/>
            </a:xfrm>
          </p:grpSpPr>
          <p:sp>
            <p:nvSpPr>
              <p:cNvPr id="34" name="Google Shape;34;p3"/>
              <p:cNvSpPr/>
              <p:nvPr/>
            </p:nvSpPr>
            <p:spPr>
              <a:xfrm>
                <a:off x="7367299"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a:off x="7367299"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a:off x="7367299"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 name="Google Shape;37;p3"/>
            <p:cNvGrpSpPr/>
            <p:nvPr/>
          </p:nvGrpSpPr>
          <p:grpSpPr>
            <a:xfrm>
              <a:off x="7959516" y="3354008"/>
              <a:ext cx="409500" cy="1789500"/>
              <a:chOff x="7959516" y="3354008"/>
              <a:chExt cx="409500" cy="1789500"/>
            </a:xfrm>
          </p:grpSpPr>
          <p:sp>
            <p:nvSpPr>
              <p:cNvPr id="38" name="Google Shape;38;p3"/>
              <p:cNvSpPr/>
              <p:nvPr/>
            </p:nvSpPr>
            <p:spPr>
              <a:xfrm>
                <a:off x="7959516"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3"/>
              <p:cNvSpPr/>
              <p:nvPr/>
            </p:nvSpPr>
            <p:spPr>
              <a:xfrm>
                <a:off x="7959516" y="3354008"/>
                <a:ext cx="409500" cy="178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3"/>
              <p:cNvSpPr/>
              <p:nvPr/>
            </p:nvSpPr>
            <p:spPr>
              <a:xfrm>
                <a:off x="7959516"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p:cNvSpPr/>
              <p:nvPr/>
            </p:nvSpPr>
            <p:spPr>
              <a:xfrm>
                <a:off x="7959516"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 name="Google Shape;42;p3"/>
            <p:cNvGrpSpPr/>
            <p:nvPr/>
          </p:nvGrpSpPr>
          <p:grpSpPr>
            <a:xfrm>
              <a:off x="8551731" y="2904008"/>
              <a:ext cx="409500" cy="2239500"/>
              <a:chOff x="8551731" y="2904008"/>
              <a:chExt cx="409500" cy="2239500"/>
            </a:xfrm>
          </p:grpSpPr>
          <p:sp>
            <p:nvSpPr>
              <p:cNvPr id="43" name="Google Shape;43;p3"/>
              <p:cNvSpPr/>
              <p:nvPr/>
            </p:nvSpPr>
            <p:spPr>
              <a:xfrm>
                <a:off x="8551731"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3"/>
              <p:cNvSpPr/>
              <p:nvPr/>
            </p:nvSpPr>
            <p:spPr>
              <a:xfrm>
                <a:off x="8551731" y="3354008"/>
                <a:ext cx="409500" cy="178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8551731"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a:off x="8551731" y="2904008"/>
                <a:ext cx="409500" cy="22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3"/>
              <p:cNvSpPr/>
              <p:nvPr/>
            </p:nvSpPr>
            <p:spPr>
              <a:xfrm>
                <a:off x="8551731"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8" name="Google Shape;48;p3"/>
          <p:cNvSpPr txBox="1"/>
          <p:nvPr>
            <p:ph type="title"/>
          </p:nvPr>
        </p:nvSpPr>
        <p:spPr>
          <a:xfrm>
            <a:off x="824000" y="1613825"/>
            <a:ext cx="5857800" cy="18729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49" name="Google Shape;49;p3"/>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60" name="Shape 360"/>
        <p:cNvGrpSpPr/>
        <p:nvPr/>
      </p:nvGrpSpPr>
      <p:grpSpPr>
        <a:xfrm>
          <a:off x="0" y="0"/>
          <a:ext cx="0" cy="0"/>
          <a:chOff x="0" y="0"/>
          <a:chExt cx="0" cy="0"/>
        </a:xfrm>
      </p:grpSpPr>
      <p:sp>
        <p:nvSpPr>
          <p:cNvPr id="361" name="Google Shape;361;p2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marR="0" algn="ctr">
              <a:lnSpc>
                <a:spcPct val="100000"/>
              </a:lnSpc>
              <a:spcBef>
                <a:spcPts val="0"/>
              </a:spcBef>
              <a:spcAft>
                <a:spcPts val="0"/>
              </a:spcAft>
              <a:buClr>
                <a:srgbClr val="FFFFFF"/>
              </a:buClr>
              <a:buSzPts val="1400"/>
              <a:buFont typeface="Arial"/>
              <a:buNone/>
              <a:defRPr b="0" i="0" sz="5200" u="none" cap="none" strike="noStrike">
                <a:solidFill>
                  <a:srgbClr val="FFFFFF"/>
                </a:solidFill>
                <a:latin typeface="Arial"/>
                <a:ea typeface="Arial"/>
                <a:cs typeface="Arial"/>
                <a:sym typeface="Arial"/>
              </a:defRPr>
            </a:lvl1pPr>
            <a:lvl2pPr lvl="1" marR="0" algn="ctr">
              <a:lnSpc>
                <a:spcPct val="100000"/>
              </a:lnSpc>
              <a:spcBef>
                <a:spcPts val="0"/>
              </a:spcBef>
              <a:spcAft>
                <a:spcPts val="0"/>
              </a:spcAft>
              <a:buClr>
                <a:srgbClr val="000000"/>
              </a:buClr>
              <a:buSzPts val="1400"/>
              <a:buFont typeface="Arial"/>
              <a:buNone/>
              <a:defRPr b="0" i="0" sz="5200" u="none" cap="none" strike="noStrike">
                <a:solidFill>
                  <a:srgbClr val="000000"/>
                </a:solidFill>
                <a:latin typeface="Arial"/>
                <a:ea typeface="Arial"/>
                <a:cs typeface="Arial"/>
                <a:sym typeface="Arial"/>
              </a:defRPr>
            </a:lvl2pPr>
            <a:lvl3pPr lvl="2" marR="0" algn="ctr">
              <a:lnSpc>
                <a:spcPct val="100000"/>
              </a:lnSpc>
              <a:spcBef>
                <a:spcPts val="0"/>
              </a:spcBef>
              <a:spcAft>
                <a:spcPts val="0"/>
              </a:spcAft>
              <a:buSzPts val="1400"/>
              <a:buFont typeface="Arial"/>
              <a:buNone/>
              <a:defRPr sz="5200"/>
            </a:lvl3pPr>
            <a:lvl4pPr lvl="3" marR="0" algn="ctr">
              <a:lnSpc>
                <a:spcPct val="100000"/>
              </a:lnSpc>
              <a:spcBef>
                <a:spcPts val="0"/>
              </a:spcBef>
              <a:spcAft>
                <a:spcPts val="0"/>
              </a:spcAft>
              <a:buSzPts val="1400"/>
              <a:buFont typeface="Arial"/>
              <a:buNone/>
              <a:defRPr sz="5200"/>
            </a:lvl4pPr>
            <a:lvl5pPr lvl="4" marR="0" algn="ctr">
              <a:lnSpc>
                <a:spcPct val="100000"/>
              </a:lnSpc>
              <a:spcBef>
                <a:spcPts val="0"/>
              </a:spcBef>
              <a:spcAft>
                <a:spcPts val="0"/>
              </a:spcAft>
              <a:buSzPts val="1400"/>
              <a:buFont typeface="Arial"/>
              <a:buNone/>
              <a:defRPr sz="5200"/>
            </a:lvl5pPr>
            <a:lvl6pPr lvl="5" marR="0" algn="ctr">
              <a:lnSpc>
                <a:spcPct val="100000"/>
              </a:lnSpc>
              <a:spcBef>
                <a:spcPts val="0"/>
              </a:spcBef>
              <a:spcAft>
                <a:spcPts val="0"/>
              </a:spcAft>
              <a:buSzPts val="1400"/>
              <a:buFont typeface="Arial"/>
              <a:buNone/>
              <a:defRPr sz="5200"/>
            </a:lvl6pPr>
            <a:lvl7pPr lvl="6" marR="0" algn="ctr">
              <a:lnSpc>
                <a:spcPct val="100000"/>
              </a:lnSpc>
              <a:spcBef>
                <a:spcPts val="0"/>
              </a:spcBef>
              <a:spcAft>
                <a:spcPts val="0"/>
              </a:spcAft>
              <a:buSzPts val="1400"/>
              <a:buFont typeface="Arial"/>
              <a:buNone/>
              <a:defRPr sz="5200"/>
            </a:lvl7pPr>
            <a:lvl8pPr lvl="7" marR="0" algn="ctr">
              <a:lnSpc>
                <a:spcPct val="100000"/>
              </a:lnSpc>
              <a:spcBef>
                <a:spcPts val="0"/>
              </a:spcBef>
              <a:spcAft>
                <a:spcPts val="0"/>
              </a:spcAft>
              <a:buSzPts val="1400"/>
              <a:buFont typeface="Arial"/>
              <a:buNone/>
              <a:defRPr sz="5200"/>
            </a:lvl8pPr>
            <a:lvl9pPr lvl="8" marR="0" algn="ctr">
              <a:lnSpc>
                <a:spcPct val="100000"/>
              </a:lnSpc>
              <a:spcBef>
                <a:spcPts val="0"/>
              </a:spcBef>
              <a:spcAft>
                <a:spcPts val="0"/>
              </a:spcAft>
              <a:buSzPts val="1400"/>
              <a:buFont typeface="Arial"/>
              <a:buNone/>
              <a:defRPr sz="5200"/>
            </a:lvl9pPr>
          </a:lstStyle>
          <a:p/>
        </p:txBody>
      </p:sp>
      <p:sp>
        <p:nvSpPr>
          <p:cNvPr id="362" name="Google Shape;362;p2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1pPr>
            <a:lvl2pPr lvl="1" marR="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2pPr>
            <a:lvl3pPr lvl="2" marR="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3pPr>
            <a:lvl4pPr lvl="3" marR="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4pPr>
            <a:lvl5pPr lvl="4" marR="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5pPr>
            <a:lvl6pPr lvl="5" marR="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6pPr>
            <a:lvl7pPr lvl="6" marR="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7pPr>
            <a:lvl8pPr lvl="7" marR="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8pPr>
            <a:lvl9pPr lvl="8" marR="0" algn="ctr">
              <a:lnSpc>
                <a:spcPct val="100000"/>
              </a:lnSpc>
              <a:spcBef>
                <a:spcPts val="0"/>
              </a:spcBef>
              <a:spcAft>
                <a:spcPts val="0"/>
              </a:spcAft>
              <a:buClr>
                <a:schemeClr val="dk2"/>
              </a:buClr>
              <a:buSzPts val="1400"/>
              <a:buFont typeface="Arial"/>
              <a:buNone/>
              <a:defRPr b="0" i="0" sz="2800" u="none" cap="none" strike="noStrike">
                <a:solidFill>
                  <a:schemeClr val="dk2"/>
                </a:solidFill>
                <a:latin typeface="Arial"/>
                <a:ea typeface="Arial"/>
                <a:cs typeface="Arial"/>
                <a:sym typeface="Arial"/>
              </a:defRPr>
            </a:lvl9pPr>
          </a:lstStyle>
          <a:p/>
        </p:txBody>
      </p:sp>
      <p:sp>
        <p:nvSpPr>
          <p:cNvPr id="363" name="Google Shape;363;p2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Right">
  <p:cSld name="1 Column, Tall Pic Right">
    <p:spTree>
      <p:nvGrpSpPr>
        <p:cNvPr id="364" name="Shape 364"/>
        <p:cNvGrpSpPr/>
        <p:nvPr/>
      </p:nvGrpSpPr>
      <p:grpSpPr>
        <a:xfrm>
          <a:off x="0" y="0"/>
          <a:ext cx="0" cy="0"/>
          <a:chOff x="0" y="0"/>
          <a:chExt cx="0" cy="0"/>
        </a:xfrm>
      </p:grpSpPr>
      <p:sp>
        <p:nvSpPr>
          <p:cNvPr id="365" name="Google Shape;365;p23"/>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66" name="Google Shape;366;p23"/>
          <p:cNvSpPr/>
          <p:nvPr>
            <p:ph idx="2" type="pic"/>
          </p:nvPr>
        </p:nvSpPr>
        <p:spPr>
          <a:xfrm>
            <a:off x="6096000" y="914400"/>
            <a:ext cx="2590800" cy="3714900"/>
          </a:xfrm>
          <a:prstGeom prst="rect">
            <a:avLst/>
          </a:prstGeom>
          <a:solidFill>
            <a:srgbClr val="F2F2F2"/>
          </a:solidFill>
          <a:ln>
            <a:noFill/>
          </a:ln>
        </p:spPr>
      </p:sp>
      <p:sp>
        <p:nvSpPr>
          <p:cNvPr id="367" name="Google Shape;367;p23"/>
          <p:cNvSpPr txBox="1"/>
          <p:nvPr>
            <p:ph idx="1" type="body"/>
          </p:nvPr>
        </p:nvSpPr>
        <p:spPr>
          <a:xfrm>
            <a:off x="752888" y="914400"/>
            <a:ext cx="51906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68" name="Google Shape;368;p23"/>
          <p:cNvSpPr txBox="1"/>
          <p:nvPr>
            <p:ph idx="12" type="sldNum"/>
          </p:nvPr>
        </p:nvSpPr>
        <p:spPr>
          <a:xfrm>
            <a:off x="8556775" y="4809275"/>
            <a:ext cx="548700" cy="334200"/>
          </a:xfrm>
          <a:prstGeom prst="rect">
            <a:avLst/>
          </a:prstGeom>
        </p:spPr>
        <p:txBody>
          <a:bodyPr anchorCtr="0" anchor="ctr" bIns="91425" lIns="91425" spcFirstLastPara="1" rIns="91425" wrap="square" tIns="91425">
            <a:noAutofit/>
          </a:bodyPr>
          <a:lstStyle>
            <a:lvl1pPr lvl="0">
              <a:buNone/>
              <a:defRPr>
                <a:solidFill>
                  <a:srgbClr val="07336F"/>
                </a:solidFill>
              </a:defRPr>
            </a:lvl1pPr>
            <a:lvl2pPr lvl="1">
              <a:buNone/>
              <a:defRPr>
                <a:solidFill>
                  <a:srgbClr val="07336F"/>
                </a:solidFill>
              </a:defRPr>
            </a:lvl2pPr>
            <a:lvl3pPr lvl="2">
              <a:buNone/>
              <a:defRPr>
                <a:solidFill>
                  <a:srgbClr val="07336F"/>
                </a:solidFill>
              </a:defRPr>
            </a:lvl3pPr>
            <a:lvl4pPr lvl="3">
              <a:buNone/>
              <a:defRPr>
                <a:solidFill>
                  <a:srgbClr val="07336F"/>
                </a:solidFill>
              </a:defRPr>
            </a:lvl4pPr>
            <a:lvl5pPr lvl="4">
              <a:buNone/>
              <a:defRPr>
                <a:solidFill>
                  <a:srgbClr val="07336F"/>
                </a:solidFill>
              </a:defRPr>
            </a:lvl5pPr>
            <a:lvl6pPr lvl="5">
              <a:buNone/>
              <a:defRPr>
                <a:solidFill>
                  <a:srgbClr val="07336F"/>
                </a:solidFill>
              </a:defRPr>
            </a:lvl6pPr>
            <a:lvl7pPr lvl="6">
              <a:buNone/>
              <a:defRPr>
                <a:solidFill>
                  <a:srgbClr val="07336F"/>
                </a:solidFill>
              </a:defRPr>
            </a:lvl7pPr>
            <a:lvl8pPr lvl="7">
              <a:buNone/>
              <a:defRPr>
                <a:solidFill>
                  <a:srgbClr val="07336F"/>
                </a:solidFill>
              </a:defRPr>
            </a:lvl8pPr>
            <a:lvl9pPr lvl="8">
              <a:buNone/>
              <a:defRPr>
                <a:solidFill>
                  <a:srgbClr val="07336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Left">
  <p:cSld name="1 Column, Tall Pic Left">
    <p:spTree>
      <p:nvGrpSpPr>
        <p:cNvPr id="369" name="Shape 369"/>
        <p:cNvGrpSpPr/>
        <p:nvPr/>
      </p:nvGrpSpPr>
      <p:grpSpPr>
        <a:xfrm>
          <a:off x="0" y="0"/>
          <a:ext cx="0" cy="0"/>
          <a:chOff x="0" y="0"/>
          <a:chExt cx="0" cy="0"/>
        </a:xfrm>
      </p:grpSpPr>
      <p:sp>
        <p:nvSpPr>
          <p:cNvPr id="370" name="Google Shape;370;p24"/>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71" name="Google Shape;371;p24"/>
          <p:cNvSpPr/>
          <p:nvPr>
            <p:ph idx="2" type="pic"/>
          </p:nvPr>
        </p:nvSpPr>
        <p:spPr>
          <a:xfrm>
            <a:off x="762000" y="914400"/>
            <a:ext cx="2590800" cy="3714900"/>
          </a:xfrm>
          <a:prstGeom prst="rect">
            <a:avLst/>
          </a:prstGeom>
          <a:solidFill>
            <a:srgbClr val="F2F2F2"/>
          </a:solidFill>
          <a:ln>
            <a:noFill/>
          </a:ln>
        </p:spPr>
      </p:sp>
      <p:sp>
        <p:nvSpPr>
          <p:cNvPr id="372" name="Google Shape;372;p24"/>
          <p:cNvSpPr txBox="1"/>
          <p:nvPr>
            <p:ph idx="1" type="body"/>
          </p:nvPr>
        </p:nvSpPr>
        <p:spPr>
          <a:xfrm>
            <a:off x="3505200" y="914400"/>
            <a:ext cx="51906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73" name="Google Shape;373;p24"/>
          <p:cNvSpPr txBox="1"/>
          <p:nvPr>
            <p:ph idx="12" type="sldNum"/>
          </p:nvPr>
        </p:nvSpPr>
        <p:spPr>
          <a:xfrm>
            <a:off x="8556775" y="4809275"/>
            <a:ext cx="548700" cy="334200"/>
          </a:xfrm>
          <a:prstGeom prst="rect">
            <a:avLst/>
          </a:prstGeom>
        </p:spPr>
        <p:txBody>
          <a:bodyPr anchorCtr="0" anchor="ctr" bIns="91425" lIns="91425" spcFirstLastPara="1" rIns="91425" wrap="square" tIns="91425">
            <a:noAutofit/>
          </a:bodyPr>
          <a:lstStyle>
            <a:lvl1pPr lvl="0">
              <a:buNone/>
              <a:defRPr>
                <a:solidFill>
                  <a:srgbClr val="07336F"/>
                </a:solidFill>
              </a:defRPr>
            </a:lvl1pPr>
            <a:lvl2pPr lvl="1">
              <a:buNone/>
              <a:defRPr>
                <a:solidFill>
                  <a:srgbClr val="07336F"/>
                </a:solidFill>
              </a:defRPr>
            </a:lvl2pPr>
            <a:lvl3pPr lvl="2">
              <a:buNone/>
              <a:defRPr>
                <a:solidFill>
                  <a:srgbClr val="07336F"/>
                </a:solidFill>
              </a:defRPr>
            </a:lvl3pPr>
            <a:lvl4pPr lvl="3">
              <a:buNone/>
              <a:defRPr>
                <a:solidFill>
                  <a:srgbClr val="07336F"/>
                </a:solidFill>
              </a:defRPr>
            </a:lvl4pPr>
            <a:lvl5pPr lvl="4">
              <a:buNone/>
              <a:defRPr>
                <a:solidFill>
                  <a:srgbClr val="07336F"/>
                </a:solidFill>
              </a:defRPr>
            </a:lvl5pPr>
            <a:lvl6pPr lvl="5">
              <a:buNone/>
              <a:defRPr>
                <a:solidFill>
                  <a:srgbClr val="07336F"/>
                </a:solidFill>
              </a:defRPr>
            </a:lvl6pPr>
            <a:lvl7pPr lvl="6">
              <a:buNone/>
              <a:defRPr>
                <a:solidFill>
                  <a:srgbClr val="07336F"/>
                </a:solidFill>
              </a:defRPr>
            </a:lvl7pPr>
            <a:lvl8pPr lvl="7">
              <a:buNone/>
              <a:defRPr>
                <a:solidFill>
                  <a:srgbClr val="07336F"/>
                </a:solidFill>
              </a:defRPr>
            </a:lvl8pPr>
            <a:lvl9pPr lvl="8">
              <a:buNone/>
              <a:defRPr>
                <a:solidFill>
                  <a:srgbClr val="07336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Wide Pic Top">
  <p:cSld name="1 Column, Wide Pic Top">
    <p:spTree>
      <p:nvGrpSpPr>
        <p:cNvPr id="374" name="Shape 374"/>
        <p:cNvGrpSpPr/>
        <p:nvPr/>
      </p:nvGrpSpPr>
      <p:grpSpPr>
        <a:xfrm>
          <a:off x="0" y="0"/>
          <a:ext cx="0" cy="0"/>
          <a:chOff x="0" y="0"/>
          <a:chExt cx="0" cy="0"/>
        </a:xfrm>
      </p:grpSpPr>
      <p:sp>
        <p:nvSpPr>
          <p:cNvPr id="375" name="Google Shape;375;p25"/>
          <p:cNvSpPr/>
          <p:nvPr>
            <p:ph idx="2" type="pic"/>
          </p:nvPr>
        </p:nvSpPr>
        <p:spPr>
          <a:xfrm>
            <a:off x="762000" y="914400"/>
            <a:ext cx="7921800" cy="1314600"/>
          </a:xfrm>
          <a:prstGeom prst="rect">
            <a:avLst/>
          </a:prstGeom>
          <a:solidFill>
            <a:srgbClr val="F2F2F2"/>
          </a:solidFill>
          <a:ln>
            <a:noFill/>
          </a:ln>
        </p:spPr>
      </p:sp>
      <p:sp>
        <p:nvSpPr>
          <p:cNvPr id="376" name="Google Shape;376;p25"/>
          <p:cNvSpPr txBox="1"/>
          <p:nvPr>
            <p:ph idx="1" type="body"/>
          </p:nvPr>
        </p:nvSpPr>
        <p:spPr>
          <a:xfrm>
            <a:off x="752888" y="2343150"/>
            <a:ext cx="7933800" cy="2286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77" name="Google Shape;377;p25"/>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78" name="Google Shape;378;p25"/>
          <p:cNvSpPr txBox="1"/>
          <p:nvPr>
            <p:ph idx="12" type="sldNum"/>
          </p:nvPr>
        </p:nvSpPr>
        <p:spPr>
          <a:xfrm>
            <a:off x="8556775" y="4809275"/>
            <a:ext cx="548700" cy="334200"/>
          </a:xfrm>
          <a:prstGeom prst="rect">
            <a:avLst/>
          </a:prstGeom>
        </p:spPr>
        <p:txBody>
          <a:bodyPr anchorCtr="0" anchor="ctr" bIns="91425" lIns="91425" spcFirstLastPara="1" rIns="91425" wrap="square" tIns="91425">
            <a:noAutofit/>
          </a:bodyPr>
          <a:lstStyle>
            <a:lvl1pPr lvl="0">
              <a:buNone/>
              <a:defRPr>
                <a:solidFill>
                  <a:srgbClr val="07336F"/>
                </a:solidFill>
              </a:defRPr>
            </a:lvl1pPr>
            <a:lvl2pPr lvl="1">
              <a:buNone/>
              <a:defRPr>
                <a:solidFill>
                  <a:srgbClr val="07336F"/>
                </a:solidFill>
              </a:defRPr>
            </a:lvl2pPr>
            <a:lvl3pPr lvl="2">
              <a:buNone/>
              <a:defRPr>
                <a:solidFill>
                  <a:srgbClr val="07336F"/>
                </a:solidFill>
              </a:defRPr>
            </a:lvl3pPr>
            <a:lvl4pPr lvl="3">
              <a:buNone/>
              <a:defRPr>
                <a:solidFill>
                  <a:srgbClr val="07336F"/>
                </a:solidFill>
              </a:defRPr>
            </a:lvl4pPr>
            <a:lvl5pPr lvl="4">
              <a:buNone/>
              <a:defRPr>
                <a:solidFill>
                  <a:srgbClr val="07336F"/>
                </a:solidFill>
              </a:defRPr>
            </a:lvl5pPr>
            <a:lvl6pPr lvl="5">
              <a:buNone/>
              <a:defRPr>
                <a:solidFill>
                  <a:srgbClr val="07336F"/>
                </a:solidFill>
              </a:defRPr>
            </a:lvl6pPr>
            <a:lvl7pPr lvl="6">
              <a:buNone/>
              <a:defRPr>
                <a:solidFill>
                  <a:srgbClr val="07336F"/>
                </a:solidFill>
              </a:defRPr>
            </a:lvl7pPr>
            <a:lvl8pPr lvl="7">
              <a:buNone/>
              <a:defRPr>
                <a:solidFill>
                  <a:srgbClr val="07336F"/>
                </a:solidFill>
              </a:defRPr>
            </a:lvl8pPr>
            <a:lvl9pPr lvl="8">
              <a:buNone/>
              <a:defRPr>
                <a:solidFill>
                  <a:srgbClr val="07336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Wide Pic Bottom">
  <p:cSld name="1 Column, Wide Pic Bottom">
    <p:spTree>
      <p:nvGrpSpPr>
        <p:cNvPr id="379" name="Shape 379"/>
        <p:cNvGrpSpPr/>
        <p:nvPr/>
      </p:nvGrpSpPr>
      <p:grpSpPr>
        <a:xfrm>
          <a:off x="0" y="0"/>
          <a:ext cx="0" cy="0"/>
          <a:chOff x="0" y="0"/>
          <a:chExt cx="0" cy="0"/>
        </a:xfrm>
      </p:grpSpPr>
      <p:sp>
        <p:nvSpPr>
          <p:cNvPr id="380" name="Google Shape;380;p26"/>
          <p:cNvSpPr/>
          <p:nvPr>
            <p:ph idx="2" type="pic"/>
          </p:nvPr>
        </p:nvSpPr>
        <p:spPr>
          <a:xfrm>
            <a:off x="762000" y="3314700"/>
            <a:ext cx="7921800" cy="1314600"/>
          </a:xfrm>
          <a:prstGeom prst="rect">
            <a:avLst/>
          </a:prstGeom>
          <a:solidFill>
            <a:srgbClr val="F2F2F2"/>
          </a:solidFill>
          <a:ln>
            <a:noFill/>
          </a:ln>
        </p:spPr>
      </p:sp>
      <p:sp>
        <p:nvSpPr>
          <p:cNvPr id="381" name="Google Shape;381;p26"/>
          <p:cNvSpPr txBox="1"/>
          <p:nvPr>
            <p:ph idx="1" type="body"/>
          </p:nvPr>
        </p:nvSpPr>
        <p:spPr>
          <a:xfrm>
            <a:off x="752888" y="914400"/>
            <a:ext cx="7933800" cy="2286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82" name="Google Shape;382;p26"/>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83" name="Google Shape;383;p26"/>
          <p:cNvSpPr txBox="1"/>
          <p:nvPr>
            <p:ph idx="12" type="sldNum"/>
          </p:nvPr>
        </p:nvSpPr>
        <p:spPr>
          <a:xfrm>
            <a:off x="8556775" y="4809275"/>
            <a:ext cx="548700" cy="334200"/>
          </a:xfrm>
          <a:prstGeom prst="rect">
            <a:avLst/>
          </a:prstGeom>
        </p:spPr>
        <p:txBody>
          <a:bodyPr anchorCtr="0" anchor="ctr" bIns="91425" lIns="91425" spcFirstLastPara="1" rIns="91425" wrap="square" tIns="91425">
            <a:noAutofit/>
          </a:bodyPr>
          <a:lstStyle>
            <a:lvl1pPr lvl="0">
              <a:buNone/>
              <a:defRPr>
                <a:solidFill>
                  <a:srgbClr val="07336F"/>
                </a:solidFill>
              </a:defRPr>
            </a:lvl1pPr>
            <a:lvl2pPr lvl="1">
              <a:buNone/>
              <a:defRPr>
                <a:solidFill>
                  <a:srgbClr val="07336F"/>
                </a:solidFill>
              </a:defRPr>
            </a:lvl2pPr>
            <a:lvl3pPr lvl="2">
              <a:buNone/>
              <a:defRPr>
                <a:solidFill>
                  <a:srgbClr val="07336F"/>
                </a:solidFill>
              </a:defRPr>
            </a:lvl3pPr>
            <a:lvl4pPr lvl="3">
              <a:buNone/>
              <a:defRPr>
                <a:solidFill>
                  <a:srgbClr val="07336F"/>
                </a:solidFill>
              </a:defRPr>
            </a:lvl4pPr>
            <a:lvl5pPr lvl="4">
              <a:buNone/>
              <a:defRPr>
                <a:solidFill>
                  <a:srgbClr val="07336F"/>
                </a:solidFill>
              </a:defRPr>
            </a:lvl5pPr>
            <a:lvl6pPr lvl="5">
              <a:buNone/>
              <a:defRPr>
                <a:solidFill>
                  <a:srgbClr val="07336F"/>
                </a:solidFill>
              </a:defRPr>
            </a:lvl6pPr>
            <a:lvl7pPr lvl="6">
              <a:buNone/>
              <a:defRPr>
                <a:solidFill>
                  <a:srgbClr val="07336F"/>
                </a:solidFill>
              </a:defRPr>
            </a:lvl7pPr>
            <a:lvl8pPr lvl="7">
              <a:buNone/>
              <a:defRPr>
                <a:solidFill>
                  <a:srgbClr val="07336F"/>
                </a:solidFill>
              </a:defRPr>
            </a:lvl8pPr>
            <a:lvl9pPr lvl="8">
              <a:buNone/>
              <a:defRPr>
                <a:solidFill>
                  <a:srgbClr val="07336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p:cSld name="2 Column">
    <p:spTree>
      <p:nvGrpSpPr>
        <p:cNvPr id="384" name="Shape 384"/>
        <p:cNvGrpSpPr/>
        <p:nvPr/>
      </p:nvGrpSpPr>
      <p:grpSpPr>
        <a:xfrm>
          <a:off x="0" y="0"/>
          <a:ext cx="0" cy="0"/>
          <a:chOff x="0" y="0"/>
          <a:chExt cx="0" cy="0"/>
        </a:xfrm>
      </p:grpSpPr>
      <p:sp>
        <p:nvSpPr>
          <p:cNvPr id="385" name="Google Shape;385;p27"/>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86" name="Google Shape;386;p27"/>
          <p:cNvSpPr txBox="1"/>
          <p:nvPr>
            <p:ph idx="1" type="body"/>
          </p:nvPr>
        </p:nvSpPr>
        <p:spPr>
          <a:xfrm>
            <a:off x="762000" y="914400"/>
            <a:ext cx="37428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87" name="Google Shape;387;p27"/>
          <p:cNvSpPr txBox="1"/>
          <p:nvPr>
            <p:ph idx="2" type="body"/>
          </p:nvPr>
        </p:nvSpPr>
        <p:spPr>
          <a:xfrm>
            <a:off x="4953000" y="914400"/>
            <a:ext cx="3742800" cy="37149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88" name="Google Shape;388;p27"/>
          <p:cNvSpPr txBox="1"/>
          <p:nvPr>
            <p:ph idx="12" type="sldNum"/>
          </p:nvPr>
        </p:nvSpPr>
        <p:spPr>
          <a:xfrm>
            <a:off x="8556775" y="4809275"/>
            <a:ext cx="548700" cy="334200"/>
          </a:xfrm>
          <a:prstGeom prst="rect">
            <a:avLst/>
          </a:prstGeom>
        </p:spPr>
        <p:txBody>
          <a:bodyPr anchorCtr="0" anchor="ctr" bIns="91425" lIns="91425" spcFirstLastPara="1" rIns="91425" wrap="square" tIns="91425">
            <a:noAutofit/>
          </a:bodyPr>
          <a:lstStyle>
            <a:lvl1pPr lvl="0">
              <a:buNone/>
              <a:defRPr>
                <a:solidFill>
                  <a:srgbClr val="07336F"/>
                </a:solidFill>
              </a:defRPr>
            </a:lvl1pPr>
            <a:lvl2pPr lvl="1">
              <a:buNone/>
              <a:defRPr>
                <a:solidFill>
                  <a:srgbClr val="07336F"/>
                </a:solidFill>
              </a:defRPr>
            </a:lvl2pPr>
            <a:lvl3pPr lvl="2">
              <a:buNone/>
              <a:defRPr>
                <a:solidFill>
                  <a:srgbClr val="07336F"/>
                </a:solidFill>
              </a:defRPr>
            </a:lvl3pPr>
            <a:lvl4pPr lvl="3">
              <a:buNone/>
              <a:defRPr>
                <a:solidFill>
                  <a:srgbClr val="07336F"/>
                </a:solidFill>
              </a:defRPr>
            </a:lvl4pPr>
            <a:lvl5pPr lvl="4">
              <a:buNone/>
              <a:defRPr>
                <a:solidFill>
                  <a:srgbClr val="07336F"/>
                </a:solidFill>
              </a:defRPr>
            </a:lvl5pPr>
            <a:lvl6pPr lvl="5">
              <a:buNone/>
              <a:defRPr>
                <a:solidFill>
                  <a:srgbClr val="07336F"/>
                </a:solidFill>
              </a:defRPr>
            </a:lvl6pPr>
            <a:lvl7pPr lvl="6">
              <a:buNone/>
              <a:defRPr>
                <a:solidFill>
                  <a:srgbClr val="07336F"/>
                </a:solidFill>
              </a:defRPr>
            </a:lvl7pPr>
            <a:lvl8pPr lvl="7">
              <a:buNone/>
              <a:defRPr>
                <a:solidFill>
                  <a:srgbClr val="07336F"/>
                </a:solidFill>
              </a:defRPr>
            </a:lvl8pPr>
            <a:lvl9pPr lvl="8">
              <a:buNone/>
              <a:defRPr>
                <a:solidFill>
                  <a:srgbClr val="07336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2 Pic">
  <p:cSld name="2 Column, 2 Pic">
    <p:spTree>
      <p:nvGrpSpPr>
        <p:cNvPr id="389" name="Shape 389"/>
        <p:cNvGrpSpPr/>
        <p:nvPr/>
      </p:nvGrpSpPr>
      <p:grpSpPr>
        <a:xfrm>
          <a:off x="0" y="0"/>
          <a:ext cx="0" cy="0"/>
          <a:chOff x="0" y="0"/>
          <a:chExt cx="0" cy="0"/>
        </a:xfrm>
      </p:grpSpPr>
      <p:sp>
        <p:nvSpPr>
          <p:cNvPr id="390" name="Google Shape;390;p28"/>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91" name="Google Shape;391;p28"/>
          <p:cNvSpPr/>
          <p:nvPr>
            <p:ph idx="2" type="pic"/>
          </p:nvPr>
        </p:nvSpPr>
        <p:spPr>
          <a:xfrm>
            <a:off x="762001" y="914400"/>
            <a:ext cx="3733800" cy="1200000"/>
          </a:xfrm>
          <a:prstGeom prst="rect">
            <a:avLst/>
          </a:prstGeom>
          <a:solidFill>
            <a:srgbClr val="F2F2F2"/>
          </a:solidFill>
          <a:ln>
            <a:noFill/>
          </a:ln>
        </p:spPr>
      </p:sp>
      <p:sp>
        <p:nvSpPr>
          <p:cNvPr id="392" name="Google Shape;392;p28"/>
          <p:cNvSpPr/>
          <p:nvPr>
            <p:ph idx="3" type="pic"/>
          </p:nvPr>
        </p:nvSpPr>
        <p:spPr>
          <a:xfrm>
            <a:off x="4953000" y="914400"/>
            <a:ext cx="3733800" cy="1200000"/>
          </a:xfrm>
          <a:prstGeom prst="rect">
            <a:avLst/>
          </a:prstGeom>
          <a:solidFill>
            <a:srgbClr val="F2F2F2"/>
          </a:solidFill>
          <a:ln>
            <a:noFill/>
          </a:ln>
        </p:spPr>
      </p:sp>
      <p:sp>
        <p:nvSpPr>
          <p:cNvPr id="393" name="Google Shape;393;p28"/>
          <p:cNvSpPr txBox="1"/>
          <p:nvPr>
            <p:ph idx="1" type="body"/>
          </p:nvPr>
        </p:nvSpPr>
        <p:spPr>
          <a:xfrm>
            <a:off x="752888" y="2286000"/>
            <a:ext cx="3742800" cy="2343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94" name="Google Shape;394;p28"/>
          <p:cNvSpPr txBox="1"/>
          <p:nvPr>
            <p:ph idx="4" type="body"/>
          </p:nvPr>
        </p:nvSpPr>
        <p:spPr>
          <a:xfrm>
            <a:off x="4953000" y="2286000"/>
            <a:ext cx="3742800" cy="2343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95" name="Google Shape;395;p28"/>
          <p:cNvSpPr txBox="1"/>
          <p:nvPr>
            <p:ph idx="12" type="sldNum"/>
          </p:nvPr>
        </p:nvSpPr>
        <p:spPr>
          <a:xfrm>
            <a:off x="8556775" y="4809275"/>
            <a:ext cx="548700" cy="334200"/>
          </a:xfrm>
          <a:prstGeom prst="rect">
            <a:avLst/>
          </a:prstGeom>
        </p:spPr>
        <p:txBody>
          <a:bodyPr anchorCtr="0" anchor="ctr" bIns="91425" lIns="91425" spcFirstLastPara="1" rIns="91425" wrap="square" tIns="91425">
            <a:noAutofit/>
          </a:bodyPr>
          <a:lstStyle>
            <a:lvl1pPr lvl="0">
              <a:buNone/>
              <a:defRPr>
                <a:solidFill>
                  <a:srgbClr val="07336F"/>
                </a:solidFill>
              </a:defRPr>
            </a:lvl1pPr>
            <a:lvl2pPr lvl="1">
              <a:buNone/>
              <a:defRPr>
                <a:solidFill>
                  <a:srgbClr val="07336F"/>
                </a:solidFill>
              </a:defRPr>
            </a:lvl2pPr>
            <a:lvl3pPr lvl="2">
              <a:buNone/>
              <a:defRPr>
                <a:solidFill>
                  <a:srgbClr val="07336F"/>
                </a:solidFill>
              </a:defRPr>
            </a:lvl3pPr>
            <a:lvl4pPr lvl="3">
              <a:buNone/>
              <a:defRPr>
                <a:solidFill>
                  <a:srgbClr val="07336F"/>
                </a:solidFill>
              </a:defRPr>
            </a:lvl4pPr>
            <a:lvl5pPr lvl="4">
              <a:buNone/>
              <a:defRPr>
                <a:solidFill>
                  <a:srgbClr val="07336F"/>
                </a:solidFill>
              </a:defRPr>
            </a:lvl5pPr>
            <a:lvl6pPr lvl="5">
              <a:buNone/>
              <a:defRPr>
                <a:solidFill>
                  <a:srgbClr val="07336F"/>
                </a:solidFill>
              </a:defRPr>
            </a:lvl6pPr>
            <a:lvl7pPr lvl="6">
              <a:buNone/>
              <a:defRPr>
                <a:solidFill>
                  <a:srgbClr val="07336F"/>
                </a:solidFill>
              </a:defRPr>
            </a:lvl7pPr>
            <a:lvl8pPr lvl="7">
              <a:buNone/>
              <a:defRPr>
                <a:solidFill>
                  <a:srgbClr val="07336F"/>
                </a:solidFill>
              </a:defRPr>
            </a:lvl8pPr>
            <a:lvl9pPr lvl="8">
              <a:buNone/>
              <a:defRPr>
                <a:solidFill>
                  <a:srgbClr val="07336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3 Pic">
  <p:cSld name="3 Column, 3 Pic">
    <p:spTree>
      <p:nvGrpSpPr>
        <p:cNvPr id="396" name="Shape 396"/>
        <p:cNvGrpSpPr/>
        <p:nvPr/>
      </p:nvGrpSpPr>
      <p:grpSpPr>
        <a:xfrm>
          <a:off x="0" y="0"/>
          <a:ext cx="0" cy="0"/>
          <a:chOff x="0" y="0"/>
          <a:chExt cx="0" cy="0"/>
        </a:xfrm>
      </p:grpSpPr>
      <p:sp>
        <p:nvSpPr>
          <p:cNvPr id="397" name="Google Shape;397;p29"/>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98" name="Google Shape;398;p29"/>
          <p:cNvSpPr/>
          <p:nvPr>
            <p:ph idx="2" type="pic"/>
          </p:nvPr>
        </p:nvSpPr>
        <p:spPr>
          <a:xfrm>
            <a:off x="762000" y="914400"/>
            <a:ext cx="2435400" cy="1200000"/>
          </a:xfrm>
          <a:prstGeom prst="rect">
            <a:avLst/>
          </a:prstGeom>
          <a:solidFill>
            <a:srgbClr val="F2F2F2"/>
          </a:solidFill>
          <a:ln>
            <a:noFill/>
          </a:ln>
        </p:spPr>
      </p:sp>
      <p:sp>
        <p:nvSpPr>
          <p:cNvPr id="399" name="Google Shape;399;p29"/>
          <p:cNvSpPr/>
          <p:nvPr>
            <p:ph idx="3" type="pic"/>
          </p:nvPr>
        </p:nvSpPr>
        <p:spPr>
          <a:xfrm>
            <a:off x="3508162" y="914400"/>
            <a:ext cx="2435400" cy="1200000"/>
          </a:xfrm>
          <a:prstGeom prst="rect">
            <a:avLst/>
          </a:prstGeom>
          <a:solidFill>
            <a:srgbClr val="F2F2F2"/>
          </a:solidFill>
          <a:ln>
            <a:noFill/>
          </a:ln>
        </p:spPr>
      </p:sp>
      <p:sp>
        <p:nvSpPr>
          <p:cNvPr id="400" name="Google Shape;400;p29"/>
          <p:cNvSpPr/>
          <p:nvPr>
            <p:ph idx="4" type="pic"/>
          </p:nvPr>
        </p:nvSpPr>
        <p:spPr>
          <a:xfrm>
            <a:off x="6251362" y="914400"/>
            <a:ext cx="2435400" cy="1200000"/>
          </a:xfrm>
          <a:prstGeom prst="rect">
            <a:avLst/>
          </a:prstGeom>
          <a:solidFill>
            <a:srgbClr val="F2F2F2"/>
          </a:solidFill>
          <a:ln>
            <a:noFill/>
          </a:ln>
        </p:spPr>
      </p:sp>
      <p:sp>
        <p:nvSpPr>
          <p:cNvPr id="401" name="Google Shape;401;p29"/>
          <p:cNvSpPr txBox="1"/>
          <p:nvPr>
            <p:ph idx="1" type="body"/>
          </p:nvPr>
        </p:nvSpPr>
        <p:spPr>
          <a:xfrm>
            <a:off x="752888" y="2286000"/>
            <a:ext cx="2447400" cy="2343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02" name="Google Shape;402;p29"/>
          <p:cNvSpPr txBox="1"/>
          <p:nvPr>
            <p:ph idx="5" type="body"/>
          </p:nvPr>
        </p:nvSpPr>
        <p:spPr>
          <a:xfrm>
            <a:off x="6248400" y="2286000"/>
            <a:ext cx="2447400" cy="2343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03" name="Google Shape;403;p29"/>
          <p:cNvSpPr txBox="1"/>
          <p:nvPr>
            <p:ph idx="6" type="body"/>
          </p:nvPr>
        </p:nvSpPr>
        <p:spPr>
          <a:xfrm>
            <a:off x="3500644" y="2286000"/>
            <a:ext cx="2447400" cy="23430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04" name="Google Shape;404;p29"/>
          <p:cNvSpPr txBox="1"/>
          <p:nvPr>
            <p:ph idx="12" type="sldNum"/>
          </p:nvPr>
        </p:nvSpPr>
        <p:spPr>
          <a:xfrm>
            <a:off x="8556775" y="4809275"/>
            <a:ext cx="548700" cy="334200"/>
          </a:xfrm>
          <a:prstGeom prst="rect">
            <a:avLst/>
          </a:prstGeom>
        </p:spPr>
        <p:txBody>
          <a:bodyPr anchorCtr="0" anchor="ctr" bIns="91425" lIns="91425" spcFirstLastPara="1" rIns="91425" wrap="square" tIns="91425">
            <a:noAutofit/>
          </a:bodyPr>
          <a:lstStyle>
            <a:lvl1pPr lvl="0">
              <a:buNone/>
              <a:defRPr>
                <a:solidFill>
                  <a:srgbClr val="07336F"/>
                </a:solidFill>
              </a:defRPr>
            </a:lvl1pPr>
            <a:lvl2pPr lvl="1">
              <a:buNone/>
              <a:defRPr>
                <a:solidFill>
                  <a:srgbClr val="07336F"/>
                </a:solidFill>
              </a:defRPr>
            </a:lvl2pPr>
            <a:lvl3pPr lvl="2">
              <a:buNone/>
              <a:defRPr>
                <a:solidFill>
                  <a:srgbClr val="07336F"/>
                </a:solidFill>
              </a:defRPr>
            </a:lvl3pPr>
            <a:lvl4pPr lvl="3">
              <a:buNone/>
              <a:defRPr>
                <a:solidFill>
                  <a:srgbClr val="07336F"/>
                </a:solidFill>
              </a:defRPr>
            </a:lvl4pPr>
            <a:lvl5pPr lvl="4">
              <a:buNone/>
              <a:defRPr>
                <a:solidFill>
                  <a:srgbClr val="07336F"/>
                </a:solidFill>
              </a:defRPr>
            </a:lvl5pPr>
            <a:lvl6pPr lvl="5">
              <a:buNone/>
              <a:defRPr>
                <a:solidFill>
                  <a:srgbClr val="07336F"/>
                </a:solidFill>
              </a:defRPr>
            </a:lvl6pPr>
            <a:lvl7pPr lvl="6">
              <a:buNone/>
              <a:defRPr>
                <a:solidFill>
                  <a:srgbClr val="07336F"/>
                </a:solidFill>
              </a:defRPr>
            </a:lvl7pPr>
            <a:lvl8pPr lvl="7">
              <a:buNone/>
              <a:defRPr>
                <a:solidFill>
                  <a:srgbClr val="07336F"/>
                </a:solidFill>
              </a:defRPr>
            </a:lvl8pPr>
            <a:lvl9pPr lvl="8">
              <a:buNone/>
              <a:defRPr>
                <a:solidFill>
                  <a:srgbClr val="07336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Lg Pic">
  <p:cSld name="1 Lg Pic">
    <p:spTree>
      <p:nvGrpSpPr>
        <p:cNvPr id="405" name="Shape 405"/>
        <p:cNvGrpSpPr/>
        <p:nvPr/>
      </p:nvGrpSpPr>
      <p:grpSpPr>
        <a:xfrm>
          <a:off x="0" y="0"/>
          <a:ext cx="0" cy="0"/>
          <a:chOff x="0" y="0"/>
          <a:chExt cx="0" cy="0"/>
        </a:xfrm>
      </p:grpSpPr>
      <p:sp>
        <p:nvSpPr>
          <p:cNvPr id="406" name="Google Shape;406;p30"/>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407" name="Google Shape;407;p30"/>
          <p:cNvSpPr/>
          <p:nvPr>
            <p:ph idx="2" type="pic"/>
          </p:nvPr>
        </p:nvSpPr>
        <p:spPr>
          <a:xfrm>
            <a:off x="762000" y="914400"/>
            <a:ext cx="7924800" cy="3714900"/>
          </a:xfrm>
          <a:prstGeom prst="rect">
            <a:avLst/>
          </a:prstGeom>
          <a:solidFill>
            <a:srgbClr val="F2F2F2"/>
          </a:solidFill>
          <a:ln>
            <a:noFill/>
          </a:ln>
        </p:spPr>
      </p:sp>
      <p:sp>
        <p:nvSpPr>
          <p:cNvPr id="408" name="Google Shape;408;p30"/>
          <p:cNvSpPr txBox="1"/>
          <p:nvPr>
            <p:ph idx="12" type="sldNum"/>
          </p:nvPr>
        </p:nvSpPr>
        <p:spPr>
          <a:xfrm>
            <a:off x="8556775" y="4809275"/>
            <a:ext cx="548700" cy="3342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09" name="Shape 409"/>
        <p:cNvGrpSpPr/>
        <p:nvPr/>
      </p:nvGrpSpPr>
      <p:grpSpPr>
        <a:xfrm>
          <a:off x="0" y="0"/>
          <a:ext cx="0" cy="0"/>
          <a:chOff x="0" y="0"/>
          <a:chExt cx="0" cy="0"/>
        </a:xfrm>
      </p:grpSpPr>
      <p:sp>
        <p:nvSpPr>
          <p:cNvPr id="410" name="Google Shape;410;p31"/>
          <p:cNvSpPr txBox="1"/>
          <p:nvPr>
            <p:ph type="title"/>
          </p:nvPr>
        </p:nvSpPr>
        <p:spPr>
          <a:xfrm>
            <a:off x="457200" y="205979"/>
            <a:ext cx="8229600" cy="8574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411" name="Google Shape;411;p31"/>
          <p:cNvSpPr txBox="1"/>
          <p:nvPr>
            <p:ph idx="1" type="body"/>
          </p:nvPr>
        </p:nvSpPr>
        <p:spPr>
          <a:xfrm>
            <a:off x="457200" y="1200157"/>
            <a:ext cx="4038600" cy="33945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12" name="Google Shape;412;p31"/>
          <p:cNvSpPr txBox="1"/>
          <p:nvPr>
            <p:ph idx="2" type="body"/>
          </p:nvPr>
        </p:nvSpPr>
        <p:spPr>
          <a:xfrm>
            <a:off x="4648200" y="1200157"/>
            <a:ext cx="4038600" cy="33945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13" name="Google Shape;413;p31"/>
          <p:cNvSpPr txBox="1"/>
          <p:nvPr>
            <p:ph idx="10" type="dt"/>
          </p:nvPr>
        </p:nvSpPr>
        <p:spPr>
          <a:xfrm>
            <a:off x="457200" y="4767264"/>
            <a:ext cx="2133600" cy="2739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414" name="Google Shape;414;p31"/>
          <p:cNvSpPr txBox="1"/>
          <p:nvPr>
            <p:ph idx="11" type="ftr"/>
          </p:nvPr>
        </p:nvSpPr>
        <p:spPr>
          <a:xfrm>
            <a:off x="3124201" y="4767264"/>
            <a:ext cx="2895600" cy="2739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415" name="Google Shape;415;p31"/>
          <p:cNvSpPr txBox="1"/>
          <p:nvPr>
            <p:ph idx="12" type="sldNum"/>
          </p:nvPr>
        </p:nvSpPr>
        <p:spPr>
          <a:xfrm>
            <a:off x="8556775" y="4809275"/>
            <a:ext cx="548700" cy="334200"/>
          </a:xfrm>
          <a:prstGeom prst="rect">
            <a:avLst/>
          </a:prstGeom>
        </p:spPr>
        <p:txBody>
          <a:bodyPr anchorCtr="0" anchor="ctr" bIns="91425" lIns="91425" spcFirstLastPara="1" rIns="91425" wrap="square" tIns="91425">
            <a:noAutofit/>
          </a:bodyPr>
          <a:lstStyle>
            <a:lvl1pPr lvl="0">
              <a:buNone/>
              <a:defRPr>
                <a:latin typeface="Calibri"/>
                <a:ea typeface="Calibri"/>
                <a:cs typeface="Calibri"/>
                <a:sym typeface="Calibri"/>
              </a:defRPr>
            </a:lvl1pPr>
            <a:lvl2pPr lvl="1">
              <a:buNone/>
              <a:defRPr>
                <a:latin typeface="Calibri"/>
                <a:ea typeface="Calibri"/>
                <a:cs typeface="Calibri"/>
                <a:sym typeface="Calibri"/>
              </a:defRPr>
            </a:lvl2pPr>
            <a:lvl3pPr lvl="2">
              <a:buNone/>
              <a:defRPr>
                <a:latin typeface="Calibri"/>
                <a:ea typeface="Calibri"/>
                <a:cs typeface="Calibri"/>
                <a:sym typeface="Calibri"/>
              </a:defRPr>
            </a:lvl3pPr>
            <a:lvl4pPr lvl="3">
              <a:buNone/>
              <a:defRPr>
                <a:latin typeface="Calibri"/>
                <a:ea typeface="Calibri"/>
                <a:cs typeface="Calibri"/>
                <a:sym typeface="Calibri"/>
              </a:defRPr>
            </a:lvl4pPr>
            <a:lvl5pPr lvl="4">
              <a:buNone/>
              <a:defRPr>
                <a:latin typeface="Calibri"/>
                <a:ea typeface="Calibri"/>
                <a:cs typeface="Calibri"/>
                <a:sym typeface="Calibri"/>
              </a:defRPr>
            </a:lvl5pPr>
            <a:lvl6pPr lvl="5">
              <a:buNone/>
              <a:defRPr>
                <a:latin typeface="Calibri"/>
                <a:ea typeface="Calibri"/>
                <a:cs typeface="Calibri"/>
                <a:sym typeface="Calibri"/>
              </a:defRPr>
            </a:lvl6pPr>
            <a:lvl7pPr lvl="6">
              <a:buNone/>
              <a:defRPr>
                <a:latin typeface="Calibri"/>
                <a:ea typeface="Calibri"/>
                <a:cs typeface="Calibri"/>
                <a:sym typeface="Calibri"/>
              </a:defRPr>
            </a:lvl7pPr>
            <a:lvl8pPr lvl="7">
              <a:buNone/>
              <a:defRPr>
                <a:latin typeface="Calibri"/>
                <a:ea typeface="Calibri"/>
                <a:cs typeface="Calibri"/>
                <a:sym typeface="Calibri"/>
              </a:defRPr>
            </a:lvl8pPr>
            <a:lvl9pPr lvl="8">
              <a:buNone/>
              <a:defRPr>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0" name="Shape 50"/>
        <p:cNvGrpSpPr/>
        <p:nvPr/>
      </p:nvGrpSpPr>
      <p:grpSpPr>
        <a:xfrm>
          <a:off x="0" y="0"/>
          <a:ext cx="0" cy="0"/>
          <a:chOff x="0" y="0"/>
          <a:chExt cx="0" cy="0"/>
        </a:xfrm>
      </p:grpSpPr>
      <p:sp>
        <p:nvSpPr>
          <p:cNvPr id="51" name="Google Shape;51;p4"/>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2" name="Google Shape;52;p4"/>
          <p:cNvSpPr txBox="1"/>
          <p:nvPr>
            <p:ph idx="1" type="body"/>
          </p:nvPr>
        </p:nvSpPr>
        <p:spPr>
          <a:xfrm>
            <a:off x="1303800" y="1990050"/>
            <a:ext cx="7030500" cy="25416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3" name="Google Shape;53;p4"/>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54" name="Google Shape;54;p4" title="UIFCW2025_Logo.png"/>
          <p:cNvPicPr preferRelativeResize="0"/>
          <p:nvPr/>
        </p:nvPicPr>
        <p:blipFill>
          <a:blip r:embed="rId2">
            <a:alphaModFix/>
          </a:blip>
          <a:stretch>
            <a:fillRect/>
          </a:stretch>
        </p:blipFill>
        <p:spPr>
          <a:xfrm>
            <a:off x="7585575" y="3959352"/>
            <a:ext cx="1155000" cy="870202"/>
          </a:xfrm>
          <a:prstGeom prst="rect">
            <a:avLst/>
          </a:prstGeom>
          <a:noFill/>
          <a:ln>
            <a:noFill/>
          </a:ln>
        </p:spPr>
      </p:pic>
      <p:grpSp>
        <p:nvGrpSpPr>
          <p:cNvPr id="55" name="Google Shape;55;p4"/>
          <p:cNvGrpSpPr/>
          <p:nvPr/>
        </p:nvGrpSpPr>
        <p:grpSpPr>
          <a:xfrm>
            <a:off x="1419300" y="502920"/>
            <a:ext cx="1072800" cy="0"/>
            <a:chOff x="1376350" y="528325"/>
            <a:chExt cx="1072800" cy="0"/>
          </a:xfrm>
        </p:grpSpPr>
        <p:cxnSp>
          <p:nvCxnSpPr>
            <p:cNvPr id="56" name="Google Shape;56;p4"/>
            <p:cNvCxnSpPr/>
            <p:nvPr/>
          </p:nvCxnSpPr>
          <p:spPr>
            <a:xfrm>
              <a:off x="1376350" y="528325"/>
              <a:ext cx="357600" cy="0"/>
            </a:xfrm>
            <a:prstGeom prst="straightConnector1">
              <a:avLst/>
            </a:prstGeom>
            <a:noFill/>
            <a:ln cap="flat" cmpd="sng" w="28575">
              <a:solidFill>
                <a:srgbClr val="145FA6"/>
              </a:solidFill>
              <a:prstDash val="solid"/>
              <a:round/>
              <a:headEnd len="med" w="med" type="none"/>
              <a:tailEnd len="med" w="med" type="none"/>
            </a:ln>
          </p:spPr>
        </p:cxnSp>
        <p:cxnSp>
          <p:nvCxnSpPr>
            <p:cNvPr id="57" name="Google Shape;57;p4"/>
            <p:cNvCxnSpPr/>
            <p:nvPr/>
          </p:nvCxnSpPr>
          <p:spPr>
            <a:xfrm>
              <a:off x="1733950" y="528325"/>
              <a:ext cx="357600" cy="0"/>
            </a:xfrm>
            <a:prstGeom prst="straightConnector1">
              <a:avLst/>
            </a:prstGeom>
            <a:noFill/>
            <a:ln cap="flat" cmpd="sng" w="28575">
              <a:solidFill>
                <a:srgbClr val="F1761A"/>
              </a:solidFill>
              <a:prstDash val="solid"/>
              <a:round/>
              <a:headEnd len="med" w="med" type="none"/>
              <a:tailEnd len="med" w="med" type="none"/>
            </a:ln>
          </p:spPr>
        </p:cxnSp>
        <p:cxnSp>
          <p:nvCxnSpPr>
            <p:cNvPr id="58" name="Google Shape;58;p4"/>
            <p:cNvCxnSpPr/>
            <p:nvPr/>
          </p:nvCxnSpPr>
          <p:spPr>
            <a:xfrm>
              <a:off x="2091550" y="528325"/>
              <a:ext cx="357600" cy="0"/>
            </a:xfrm>
            <a:prstGeom prst="straightConnector1">
              <a:avLst/>
            </a:prstGeom>
            <a:noFill/>
            <a:ln cap="flat" cmpd="sng" w="28575">
              <a:solidFill>
                <a:srgbClr val="00C9FF"/>
              </a:solidFill>
              <a:prstDash val="solid"/>
              <a:round/>
              <a:headEnd len="med" w="med" type="none"/>
              <a:tailEnd len="med" w="med" type="none"/>
            </a:ln>
          </p:spPr>
        </p:cxn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16" name="Shape 416"/>
        <p:cNvGrpSpPr/>
        <p:nvPr/>
      </p:nvGrpSpPr>
      <p:grpSpPr>
        <a:xfrm>
          <a:off x="0" y="0"/>
          <a:ext cx="0" cy="0"/>
          <a:chOff x="0" y="0"/>
          <a:chExt cx="0" cy="0"/>
        </a:xfrm>
      </p:grpSpPr>
      <p:sp>
        <p:nvSpPr>
          <p:cNvPr id="417" name="Google Shape;417;p32"/>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lvl="1" algn="ctr">
              <a:lnSpc>
                <a:spcPct val="100000"/>
              </a:lnSpc>
              <a:spcBef>
                <a:spcPts val="0"/>
              </a:spcBef>
              <a:spcAft>
                <a:spcPts val="0"/>
              </a:spcAft>
              <a:buSzPts val="1400"/>
              <a:buNone/>
              <a:defRPr sz="1800"/>
            </a:lvl2pPr>
            <a:lvl3pPr lvl="2" algn="ctr">
              <a:lnSpc>
                <a:spcPct val="100000"/>
              </a:lnSpc>
              <a:spcBef>
                <a:spcPts val="0"/>
              </a:spcBef>
              <a:spcAft>
                <a:spcPts val="0"/>
              </a:spcAft>
              <a:buSzPts val="1400"/>
              <a:buNone/>
              <a:defRPr sz="1800"/>
            </a:lvl3pPr>
            <a:lvl4pPr lvl="3" algn="ctr">
              <a:lnSpc>
                <a:spcPct val="100000"/>
              </a:lnSpc>
              <a:spcBef>
                <a:spcPts val="0"/>
              </a:spcBef>
              <a:spcAft>
                <a:spcPts val="0"/>
              </a:spcAft>
              <a:buSzPts val="1400"/>
              <a:buNone/>
              <a:defRPr sz="1800"/>
            </a:lvl4pPr>
            <a:lvl5pPr lvl="4" algn="ctr">
              <a:lnSpc>
                <a:spcPct val="100000"/>
              </a:lnSpc>
              <a:spcBef>
                <a:spcPts val="0"/>
              </a:spcBef>
              <a:spcAft>
                <a:spcPts val="0"/>
              </a:spcAft>
              <a:buSzPts val="1400"/>
              <a:buNone/>
              <a:defRPr sz="1800"/>
            </a:lvl5pPr>
            <a:lvl6pPr lvl="5" algn="ctr">
              <a:lnSpc>
                <a:spcPct val="100000"/>
              </a:lnSpc>
              <a:spcBef>
                <a:spcPts val="0"/>
              </a:spcBef>
              <a:spcAft>
                <a:spcPts val="0"/>
              </a:spcAft>
              <a:buSzPts val="1400"/>
              <a:buNone/>
              <a:defRPr sz="1800"/>
            </a:lvl6pPr>
            <a:lvl7pPr lvl="6" algn="ctr">
              <a:lnSpc>
                <a:spcPct val="100000"/>
              </a:lnSpc>
              <a:spcBef>
                <a:spcPts val="0"/>
              </a:spcBef>
              <a:spcAft>
                <a:spcPts val="0"/>
              </a:spcAft>
              <a:buSzPts val="1400"/>
              <a:buNone/>
              <a:defRPr sz="1800"/>
            </a:lvl7pPr>
            <a:lvl8pPr lvl="7" algn="ctr">
              <a:lnSpc>
                <a:spcPct val="100000"/>
              </a:lnSpc>
              <a:spcBef>
                <a:spcPts val="0"/>
              </a:spcBef>
              <a:spcAft>
                <a:spcPts val="0"/>
              </a:spcAft>
              <a:buSzPts val="1400"/>
              <a:buNone/>
              <a:defRPr sz="1800"/>
            </a:lvl8pPr>
            <a:lvl9pPr lvl="8" algn="ctr">
              <a:lnSpc>
                <a:spcPct val="100000"/>
              </a:lnSpc>
              <a:spcBef>
                <a:spcPts val="0"/>
              </a:spcBef>
              <a:spcAft>
                <a:spcPts val="0"/>
              </a:spcAft>
              <a:buSzPts val="1400"/>
              <a:buNone/>
              <a:defRPr sz="1800"/>
            </a:lvl9pPr>
          </a:lstStyle>
          <a:p/>
        </p:txBody>
      </p:sp>
      <p:sp>
        <p:nvSpPr>
          <p:cNvPr id="418" name="Google Shape;418;p32"/>
          <p:cNvSpPr txBox="1"/>
          <p:nvPr>
            <p:ph idx="1" type="body"/>
          </p:nvPr>
        </p:nvSpPr>
        <p:spPr>
          <a:xfrm>
            <a:off x="457200" y="1200150"/>
            <a:ext cx="8229600" cy="3394500"/>
          </a:xfrm>
          <a:prstGeom prst="rect">
            <a:avLst/>
          </a:prstGeom>
          <a:noFill/>
          <a:ln>
            <a:noFill/>
          </a:ln>
        </p:spPr>
        <p:txBody>
          <a:bodyPr anchorCtr="0" anchor="t" bIns="91425" lIns="91425" spcFirstLastPara="1" rIns="91425" wrap="square" tIns="91425">
            <a:noAutofit/>
          </a:bodyPr>
          <a:lstStyle>
            <a:lvl1pPr indent="-431800" lvl="0" marL="457200" marR="0" algn="l">
              <a:lnSpc>
                <a:spcPct val="115000"/>
              </a:lnSpc>
              <a:spcBef>
                <a:spcPts val="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115000"/>
              </a:lnSpc>
              <a:spcBef>
                <a:spcPts val="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15000"/>
              </a:lnSpc>
              <a:spcBef>
                <a:spcPts val="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15000"/>
              </a:lnSpc>
              <a:spcBef>
                <a:spcPts val="1600"/>
              </a:spcBef>
              <a:spcAft>
                <a:spcPts val="160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19" name="Google Shape;419;p32"/>
          <p:cNvSpPr txBox="1"/>
          <p:nvPr>
            <p:ph idx="12" type="sldNum"/>
          </p:nvPr>
        </p:nvSpPr>
        <p:spPr>
          <a:xfrm>
            <a:off x="8556775" y="4809275"/>
            <a:ext cx="548700" cy="334200"/>
          </a:xfrm>
          <a:prstGeom prst="rect">
            <a:avLst/>
          </a:prstGeom>
        </p:spPr>
        <p:txBody>
          <a:bodyPr anchorCtr="0" anchor="ctr" bIns="91425" lIns="91425" spcFirstLastPara="1" rIns="91425" wrap="square" tIns="91425">
            <a:noAutofit/>
          </a:bodyPr>
          <a:lstStyle>
            <a:lvl1pPr lvl="0">
              <a:buNone/>
              <a:defRPr>
                <a:latin typeface="Calibri"/>
                <a:ea typeface="Calibri"/>
                <a:cs typeface="Calibri"/>
                <a:sym typeface="Calibri"/>
              </a:defRPr>
            </a:lvl1pPr>
            <a:lvl2pPr lvl="1">
              <a:buNone/>
              <a:defRPr>
                <a:latin typeface="Calibri"/>
                <a:ea typeface="Calibri"/>
                <a:cs typeface="Calibri"/>
                <a:sym typeface="Calibri"/>
              </a:defRPr>
            </a:lvl2pPr>
            <a:lvl3pPr lvl="2">
              <a:buNone/>
              <a:defRPr>
                <a:latin typeface="Calibri"/>
                <a:ea typeface="Calibri"/>
                <a:cs typeface="Calibri"/>
                <a:sym typeface="Calibri"/>
              </a:defRPr>
            </a:lvl3pPr>
            <a:lvl4pPr lvl="3">
              <a:buNone/>
              <a:defRPr>
                <a:latin typeface="Calibri"/>
                <a:ea typeface="Calibri"/>
                <a:cs typeface="Calibri"/>
                <a:sym typeface="Calibri"/>
              </a:defRPr>
            </a:lvl4pPr>
            <a:lvl5pPr lvl="4">
              <a:buNone/>
              <a:defRPr>
                <a:latin typeface="Calibri"/>
                <a:ea typeface="Calibri"/>
                <a:cs typeface="Calibri"/>
                <a:sym typeface="Calibri"/>
              </a:defRPr>
            </a:lvl5pPr>
            <a:lvl6pPr lvl="5">
              <a:buNone/>
              <a:defRPr>
                <a:latin typeface="Calibri"/>
                <a:ea typeface="Calibri"/>
                <a:cs typeface="Calibri"/>
                <a:sym typeface="Calibri"/>
              </a:defRPr>
            </a:lvl6pPr>
            <a:lvl7pPr lvl="6">
              <a:buNone/>
              <a:defRPr>
                <a:latin typeface="Calibri"/>
                <a:ea typeface="Calibri"/>
                <a:cs typeface="Calibri"/>
                <a:sym typeface="Calibri"/>
              </a:defRPr>
            </a:lvl7pPr>
            <a:lvl8pPr lvl="7">
              <a:buNone/>
              <a:defRPr>
                <a:latin typeface="Calibri"/>
                <a:ea typeface="Calibri"/>
                <a:cs typeface="Calibri"/>
                <a:sym typeface="Calibri"/>
              </a:defRPr>
            </a:lvl8pPr>
            <a:lvl9pPr lvl="8">
              <a:buNone/>
              <a:defRPr>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Title and Text">
  <p:cSld name="Basic Title and Text">
    <p:spTree>
      <p:nvGrpSpPr>
        <p:cNvPr id="420" name="Shape 420"/>
        <p:cNvGrpSpPr/>
        <p:nvPr/>
      </p:nvGrpSpPr>
      <p:grpSpPr>
        <a:xfrm>
          <a:off x="0" y="0"/>
          <a:ext cx="0" cy="0"/>
          <a:chOff x="0" y="0"/>
          <a:chExt cx="0" cy="0"/>
        </a:xfrm>
      </p:grpSpPr>
      <p:sp>
        <p:nvSpPr>
          <p:cNvPr id="421" name="Google Shape;421;p33"/>
          <p:cNvSpPr txBox="1"/>
          <p:nvPr>
            <p:ph type="title"/>
          </p:nvPr>
        </p:nvSpPr>
        <p:spPr>
          <a:xfrm>
            <a:off x="628650" y="105522"/>
            <a:ext cx="7886700" cy="615300"/>
          </a:xfrm>
          <a:prstGeom prst="rect">
            <a:avLst/>
          </a:prstGeom>
          <a:noFill/>
          <a:ln>
            <a:noFill/>
          </a:ln>
        </p:spPr>
        <p:txBody>
          <a:bodyPr anchorCtr="0" anchor="ctr" bIns="34275" lIns="68575" spcFirstLastPara="1" rIns="68575" wrap="square" tIns="34275">
            <a:normAutofit/>
          </a:bodyPr>
          <a:lstStyle>
            <a:lvl1pPr lvl="0" algn="ctr">
              <a:lnSpc>
                <a:spcPct val="90000"/>
              </a:lnSpc>
              <a:spcBef>
                <a:spcPts val="0"/>
              </a:spcBef>
              <a:spcAft>
                <a:spcPts val="0"/>
              </a:spcAft>
              <a:buClr>
                <a:srgbClr val="0070C0"/>
              </a:buClr>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2" name="Google Shape;422;p33"/>
          <p:cNvSpPr txBox="1"/>
          <p:nvPr>
            <p:ph idx="1" type="body"/>
          </p:nvPr>
        </p:nvSpPr>
        <p:spPr>
          <a:xfrm>
            <a:off x="628650" y="817379"/>
            <a:ext cx="7886700" cy="3826200"/>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rgbClr val="171616"/>
              </a:buClr>
              <a:buSzPts val="1500"/>
              <a:buNone/>
              <a:defRPr/>
            </a:lvl1pPr>
            <a:lvl2pPr indent="-228600" lvl="1" marL="914400" algn="ctr">
              <a:lnSpc>
                <a:spcPct val="90000"/>
              </a:lnSpc>
              <a:spcBef>
                <a:spcPts val="400"/>
              </a:spcBef>
              <a:spcAft>
                <a:spcPts val="0"/>
              </a:spcAft>
              <a:buClr>
                <a:srgbClr val="171616"/>
              </a:buClr>
              <a:buSzPts val="1400"/>
              <a:buNone/>
              <a:defRPr/>
            </a:lvl2pPr>
            <a:lvl3pPr indent="-317500" lvl="2" marL="1371600" algn="ctr">
              <a:lnSpc>
                <a:spcPct val="90000"/>
              </a:lnSpc>
              <a:spcBef>
                <a:spcPts val="400"/>
              </a:spcBef>
              <a:spcAft>
                <a:spcPts val="0"/>
              </a:spcAft>
              <a:buClr>
                <a:srgbClr val="171616"/>
              </a:buClr>
              <a:buSzPts val="1400"/>
              <a:buChar char="•"/>
              <a:defRPr/>
            </a:lvl3pPr>
            <a:lvl4pPr indent="-317500" lvl="3" marL="1828800" algn="ctr">
              <a:lnSpc>
                <a:spcPct val="90000"/>
              </a:lnSpc>
              <a:spcBef>
                <a:spcPts val="400"/>
              </a:spcBef>
              <a:spcAft>
                <a:spcPts val="0"/>
              </a:spcAft>
              <a:buClr>
                <a:srgbClr val="171616"/>
              </a:buClr>
              <a:buSzPts val="1400"/>
              <a:buChar char="–"/>
              <a:defRPr/>
            </a:lvl4pPr>
            <a:lvl5pPr indent="-317500" lvl="4" marL="2286000" algn="ctr">
              <a:lnSpc>
                <a:spcPct val="90000"/>
              </a:lnSpc>
              <a:spcBef>
                <a:spcPts val="400"/>
              </a:spcBef>
              <a:spcAft>
                <a:spcPts val="0"/>
              </a:spcAft>
              <a:buClr>
                <a:srgbClr val="171616"/>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23" name="Google Shape;423;p33"/>
          <p:cNvSpPr txBox="1"/>
          <p:nvPr>
            <p:ph idx="12" type="sldNum"/>
          </p:nvPr>
        </p:nvSpPr>
        <p:spPr>
          <a:xfrm>
            <a:off x="8556775" y="4834327"/>
            <a:ext cx="548700" cy="309300"/>
          </a:xfrm>
          <a:prstGeom prst="rect">
            <a:avLst/>
          </a:prstGeom>
          <a:noFill/>
          <a:ln>
            <a:noFill/>
          </a:ln>
        </p:spPr>
        <p:txBody>
          <a:bodyPr anchorCtr="0" anchor="t"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1">
  <p:cSld name="1_Title and Content_1">
    <p:spTree>
      <p:nvGrpSpPr>
        <p:cNvPr id="424" name="Shape 424"/>
        <p:cNvGrpSpPr/>
        <p:nvPr/>
      </p:nvGrpSpPr>
      <p:grpSpPr>
        <a:xfrm>
          <a:off x="0" y="0"/>
          <a:ext cx="0" cy="0"/>
          <a:chOff x="0" y="0"/>
          <a:chExt cx="0" cy="0"/>
        </a:xfrm>
      </p:grpSpPr>
      <p:sp>
        <p:nvSpPr>
          <p:cNvPr id="425" name="Google Shape;425;p34"/>
          <p:cNvSpPr txBox="1"/>
          <p:nvPr>
            <p:ph type="title"/>
          </p:nvPr>
        </p:nvSpPr>
        <p:spPr>
          <a:xfrm>
            <a:off x="710550" y="205969"/>
            <a:ext cx="7976100" cy="8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6" name="Google Shape;426;p34"/>
          <p:cNvSpPr txBox="1"/>
          <p:nvPr>
            <p:ph idx="1" type="body"/>
          </p:nvPr>
        </p:nvSpPr>
        <p:spPr>
          <a:xfrm>
            <a:off x="710550" y="971550"/>
            <a:ext cx="8065200" cy="37149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427" name="Google Shape;427;p34"/>
          <p:cNvSpPr txBox="1"/>
          <p:nvPr>
            <p:ph idx="12" type="sldNum"/>
          </p:nvPr>
        </p:nvSpPr>
        <p:spPr>
          <a:xfrm>
            <a:off x="8556775" y="4809275"/>
            <a:ext cx="548700" cy="3342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type="secHead">
  <p:cSld name="SECTION_HEADER">
    <p:bg>
      <p:bgPr>
        <a:solidFill>
          <a:srgbClr val="1155CC"/>
        </a:solidFill>
      </p:bgPr>
    </p:bg>
    <p:spTree>
      <p:nvGrpSpPr>
        <p:cNvPr id="428" name="Shape 428"/>
        <p:cNvGrpSpPr/>
        <p:nvPr/>
      </p:nvGrpSpPr>
      <p:grpSpPr>
        <a:xfrm>
          <a:off x="0" y="0"/>
          <a:ext cx="0" cy="0"/>
          <a:chOff x="0" y="0"/>
          <a:chExt cx="0" cy="0"/>
        </a:xfrm>
      </p:grpSpPr>
      <p:grpSp>
        <p:nvGrpSpPr>
          <p:cNvPr id="429" name="Google Shape;429;p35"/>
          <p:cNvGrpSpPr/>
          <p:nvPr/>
        </p:nvGrpSpPr>
        <p:grpSpPr>
          <a:xfrm>
            <a:off x="830392" y="1191256"/>
            <a:ext cx="745763" cy="45826"/>
            <a:chOff x="4580561" y="2589004"/>
            <a:chExt cx="1064464" cy="25200"/>
          </a:xfrm>
        </p:grpSpPr>
        <p:sp>
          <p:nvSpPr>
            <p:cNvPr id="430" name="Google Shape;430;p35"/>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35"/>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2" name="Google Shape;432;p35"/>
          <p:cNvSpPr txBox="1"/>
          <p:nvPr>
            <p:ph type="title"/>
          </p:nvPr>
        </p:nvSpPr>
        <p:spPr>
          <a:xfrm>
            <a:off x="729450" y="1322450"/>
            <a:ext cx="7688400" cy="1518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433" name="Google Shape;433;p3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AND_BODY_1">
    <p:spTree>
      <p:nvGrpSpPr>
        <p:cNvPr id="434" name="Shape 434"/>
        <p:cNvGrpSpPr/>
        <p:nvPr/>
      </p:nvGrpSpPr>
      <p:grpSpPr>
        <a:xfrm>
          <a:off x="0" y="0"/>
          <a:ext cx="0" cy="0"/>
          <a:chOff x="0" y="0"/>
          <a:chExt cx="0" cy="0"/>
        </a:xfrm>
      </p:grpSpPr>
      <p:sp>
        <p:nvSpPr>
          <p:cNvPr id="435" name="Google Shape;435;p36"/>
          <p:cNvSpPr txBox="1"/>
          <p:nvPr>
            <p:ph type="title"/>
          </p:nvPr>
        </p:nvSpPr>
        <p:spPr>
          <a:xfrm>
            <a:off x="457200" y="205200"/>
            <a:ext cx="8229300" cy="8586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6" name="Google Shape;436;p36"/>
          <p:cNvSpPr txBox="1"/>
          <p:nvPr>
            <p:ph idx="1" type="subTitle"/>
          </p:nvPr>
        </p:nvSpPr>
        <p:spPr>
          <a:xfrm>
            <a:off x="457200" y="1203480"/>
            <a:ext cx="8229300" cy="2982900"/>
          </a:xfrm>
          <a:prstGeom prst="rect">
            <a:avLst/>
          </a:prstGeom>
          <a:noFill/>
          <a:ln>
            <a:noFill/>
          </a:ln>
        </p:spPr>
        <p:txBody>
          <a:bodyPr anchorCtr="0" anchor="ctr" bIns="0" lIns="0" spcFirstLastPara="1" rIns="0" wrap="square" tIns="0">
            <a:norm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437" name="Google Shape;437;p3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AND_BODY_2">
    <p:spTree>
      <p:nvGrpSpPr>
        <p:cNvPr id="438" name="Shape 438"/>
        <p:cNvGrpSpPr/>
        <p:nvPr/>
      </p:nvGrpSpPr>
      <p:grpSpPr>
        <a:xfrm>
          <a:off x="0" y="0"/>
          <a:ext cx="0" cy="0"/>
          <a:chOff x="0" y="0"/>
          <a:chExt cx="0" cy="0"/>
        </a:xfrm>
      </p:grpSpPr>
      <p:sp>
        <p:nvSpPr>
          <p:cNvPr id="439" name="Google Shape;439;p37"/>
          <p:cNvSpPr txBox="1"/>
          <p:nvPr>
            <p:ph type="title"/>
          </p:nvPr>
        </p:nvSpPr>
        <p:spPr>
          <a:xfrm>
            <a:off x="457200" y="205200"/>
            <a:ext cx="8229300" cy="8586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0" name="Google Shape;440;p37"/>
          <p:cNvSpPr txBox="1"/>
          <p:nvPr>
            <p:ph idx="1" type="subTitle"/>
          </p:nvPr>
        </p:nvSpPr>
        <p:spPr>
          <a:xfrm>
            <a:off x="457200" y="1203480"/>
            <a:ext cx="8229300" cy="2982900"/>
          </a:xfrm>
          <a:prstGeom prst="rect">
            <a:avLst/>
          </a:prstGeom>
          <a:noFill/>
          <a:ln>
            <a:noFill/>
          </a:ln>
        </p:spPr>
        <p:txBody>
          <a:bodyPr anchorCtr="0" anchor="ctr" bIns="0" lIns="0" spcFirstLastPara="1" rIns="0" wrap="square" tIns="0">
            <a:norm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441" name="Google Shape;441;p3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ted Slide 1_4_1_TITLEANDBULLETS_A">
  <p:cSld name="CUSTOM_1_1">
    <p:spTree>
      <p:nvGrpSpPr>
        <p:cNvPr id="442" name="Shape 442"/>
        <p:cNvGrpSpPr/>
        <p:nvPr/>
      </p:nvGrpSpPr>
      <p:grpSpPr>
        <a:xfrm>
          <a:off x="0" y="0"/>
          <a:ext cx="0" cy="0"/>
          <a:chOff x="0" y="0"/>
          <a:chExt cx="0" cy="0"/>
        </a:xfrm>
      </p:grpSpPr>
      <p:sp>
        <p:nvSpPr>
          <p:cNvPr id="443" name="Google Shape;443;p38"/>
          <p:cNvSpPr/>
          <p:nvPr>
            <p:ph idx="2" type="pic"/>
          </p:nvPr>
        </p:nvSpPr>
        <p:spPr>
          <a:xfrm>
            <a:off x="3035863" y="1446274"/>
            <a:ext cx="3173100" cy="3173100"/>
          </a:xfrm>
          <a:prstGeom prst="roundRect">
            <a:avLst>
              <a:gd fmla="val 50000" name="adj"/>
            </a:avLst>
          </a:prstGeom>
          <a:noFill/>
          <a:ln>
            <a:noFill/>
          </a:ln>
        </p:spPr>
      </p:sp>
      <p:sp>
        <p:nvSpPr>
          <p:cNvPr id="444" name="Google Shape;444;p38"/>
          <p:cNvSpPr txBox="1"/>
          <p:nvPr>
            <p:ph type="title"/>
          </p:nvPr>
        </p:nvSpPr>
        <p:spPr>
          <a:xfrm>
            <a:off x="256075" y="228600"/>
            <a:ext cx="8631900" cy="850500"/>
          </a:xfrm>
          <a:prstGeom prst="rect">
            <a:avLst/>
          </a:prstGeom>
        </p:spPr>
        <p:txBody>
          <a:bodyPr anchorCtr="0" anchor="ctr" bIns="0" lIns="0" spcFirstLastPara="1" rIns="0" wrap="square" tIns="0">
            <a:noAutofit/>
          </a:bodyPr>
          <a:lstStyle>
            <a:lvl1pPr lvl="0" algn="ctr">
              <a:spcBef>
                <a:spcPts val="0"/>
              </a:spcBef>
              <a:spcAft>
                <a:spcPts val="0"/>
              </a:spcAft>
              <a:buSzPts val="32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5" name="Google Shape;445;p38"/>
          <p:cNvSpPr txBox="1"/>
          <p:nvPr/>
        </p:nvSpPr>
        <p:spPr>
          <a:xfrm>
            <a:off x="256087" y="1181098"/>
            <a:ext cx="777300" cy="61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01</a:t>
            </a:r>
            <a:endParaRPr>
              <a:solidFill>
                <a:schemeClr val="dk2"/>
              </a:solidFill>
            </a:endParaRPr>
          </a:p>
        </p:txBody>
      </p:sp>
      <p:sp>
        <p:nvSpPr>
          <p:cNvPr id="446" name="Google Shape;446;p38"/>
          <p:cNvSpPr txBox="1"/>
          <p:nvPr/>
        </p:nvSpPr>
        <p:spPr>
          <a:xfrm>
            <a:off x="256087" y="3284218"/>
            <a:ext cx="777300" cy="61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02</a:t>
            </a:r>
            <a:endParaRPr>
              <a:solidFill>
                <a:schemeClr val="dk2"/>
              </a:solidFill>
            </a:endParaRPr>
          </a:p>
        </p:txBody>
      </p:sp>
      <p:sp>
        <p:nvSpPr>
          <p:cNvPr id="447" name="Google Shape;447;p38"/>
          <p:cNvSpPr txBox="1"/>
          <p:nvPr/>
        </p:nvSpPr>
        <p:spPr>
          <a:xfrm>
            <a:off x="6382567" y="1180370"/>
            <a:ext cx="777300" cy="61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03</a:t>
            </a:r>
            <a:endParaRPr>
              <a:solidFill>
                <a:schemeClr val="dk2"/>
              </a:solidFill>
            </a:endParaRPr>
          </a:p>
        </p:txBody>
      </p:sp>
      <p:sp>
        <p:nvSpPr>
          <p:cNvPr id="448" name="Google Shape;448;p38"/>
          <p:cNvSpPr txBox="1"/>
          <p:nvPr>
            <p:ph idx="1" type="body"/>
          </p:nvPr>
        </p:nvSpPr>
        <p:spPr>
          <a:xfrm>
            <a:off x="1088191" y="1225969"/>
            <a:ext cx="1664100" cy="1536300"/>
          </a:xfrm>
          <a:prstGeom prst="rect">
            <a:avLst/>
          </a:prstGeom>
        </p:spPr>
        <p:txBody>
          <a:bodyPr anchorCtr="0" anchor="t" bIns="0" lIns="0" spcFirstLastPara="1" rIns="0" wrap="square" tIns="0">
            <a:noAutofit/>
          </a:bodyPr>
          <a:lstStyle>
            <a:lvl1pPr indent="-381000" lvl="0" marL="457200">
              <a:spcBef>
                <a:spcPts val="640"/>
              </a:spcBef>
              <a:spcAft>
                <a:spcPts val="0"/>
              </a:spcAft>
              <a:buSzPts val="2400"/>
              <a:buChar char="•"/>
              <a:defRPr/>
            </a:lvl1pPr>
            <a:lvl2pPr indent="-368300" lvl="1" marL="914400">
              <a:spcBef>
                <a:spcPts val="560"/>
              </a:spcBef>
              <a:spcAft>
                <a:spcPts val="0"/>
              </a:spcAft>
              <a:buSzPts val="2200"/>
              <a:buChar char="•"/>
              <a:defRPr/>
            </a:lvl2pPr>
            <a:lvl3pPr indent="-355600" lvl="2" marL="1371600">
              <a:spcBef>
                <a:spcPts val="480"/>
              </a:spcBef>
              <a:spcAft>
                <a:spcPts val="0"/>
              </a:spcAft>
              <a:buSzPts val="2000"/>
              <a:buChar char="•"/>
              <a:defRPr/>
            </a:lvl3pPr>
            <a:lvl4pPr indent="-342900" lvl="3" marL="1828800">
              <a:spcBef>
                <a:spcPts val="400"/>
              </a:spcBef>
              <a:spcAft>
                <a:spcPts val="0"/>
              </a:spcAft>
              <a:buSzPts val="1800"/>
              <a:buChar char="•"/>
              <a:defRPr/>
            </a:lvl4pPr>
            <a:lvl5pPr indent="-330200" lvl="4" marL="2286000">
              <a:spcBef>
                <a:spcPts val="360"/>
              </a:spcBef>
              <a:spcAft>
                <a:spcPts val="0"/>
              </a:spcAft>
              <a:buSzPts val="1600"/>
              <a:buChar char="•"/>
              <a:defRPr/>
            </a:lvl5pPr>
            <a:lvl6pPr indent="-330200" lvl="5" marL="2743200">
              <a:spcBef>
                <a:spcPts val="320"/>
              </a:spcBef>
              <a:spcAft>
                <a:spcPts val="0"/>
              </a:spcAft>
              <a:buSzPts val="16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sp>
        <p:nvSpPr>
          <p:cNvPr id="449" name="Google Shape;449;p38"/>
          <p:cNvSpPr txBox="1"/>
          <p:nvPr>
            <p:ph idx="3" type="body"/>
          </p:nvPr>
        </p:nvSpPr>
        <p:spPr>
          <a:xfrm>
            <a:off x="7223815" y="1225241"/>
            <a:ext cx="1664100" cy="1536300"/>
          </a:xfrm>
          <a:prstGeom prst="rect">
            <a:avLst/>
          </a:prstGeom>
        </p:spPr>
        <p:txBody>
          <a:bodyPr anchorCtr="0" anchor="t" bIns="0" lIns="0" spcFirstLastPara="1" rIns="0" wrap="square" tIns="0">
            <a:noAutofit/>
          </a:bodyPr>
          <a:lstStyle>
            <a:lvl1pPr indent="-381000" lvl="0" marL="457200">
              <a:spcBef>
                <a:spcPts val="640"/>
              </a:spcBef>
              <a:spcAft>
                <a:spcPts val="0"/>
              </a:spcAft>
              <a:buSzPts val="2400"/>
              <a:buChar char="•"/>
              <a:defRPr/>
            </a:lvl1pPr>
            <a:lvl2pPr indent="-368300" lvl="1" marL="914400">
              <a:spcBef>
                <a:spcPts val="560"/>
              </a:spcBef>
              <a:spcAft>
                <a:spcPts val="0"/>
              </a:spcAft>
              <a:buSzPts val="2200"/>
              <a:buChar char="•"/>
              <a:defRPr/>
            </a:lvl2pPr>
            <a:lvl3pPr indent="-355600" lvl="2" marL="1371600">
              <a:spcBef>
                <a:spcPts val="480"/>
              </a:spcBef>
              <a:spcAft>
                <a:spcPts val="0"/>
              </a:spcAft>
              <a:buSzPts val="2000"/>
              <a:buChar char="•"/>
              <a:defRPr/>
            </a:lvl3pPr>
            <a:lvl4pPr indent="-342900" lvl="3" marL="1828800">
              <a:spcBef>
                <a:spcPts val="400"/>
              </a:spcBef>
              <a:spcAft>
                <a:spcPts val="0"/>
              </a:spcAft>
              <a:buSzPts val="1800"/>
              <a:buChar char="•"/>
              <a:defRPr/>
            </a:lvl4pPr>
            <a:lvl5pPr indent="-330200" lvl="4" marL="2286000">
              <a:spcBef>
                <a:spcPts val="360"/>
              </a:spcBef>
              <a:spcAft>
                <a:spcPts val="0"/>
              </a:spcAft>
              <a:buSzPts val="1600"/>
              <a:buChar char="•"/>
              <a:defRPr/>
            </a:lvl5pPr>
            <a:lvl6pPr indent="-330200" lvl="5" marL="2743200">
              <a:spcBef>
                <a:spcPts val="320"/>
              </a:spcBef>
              <a:spcAft>
                <a:spcPts val="0"/>
              </a:spcAft>
              <a:buSzPts val="16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sp>
        <p:nvSpPr>
          <p:cNvPr id="450" name="Google Shape;450;p38"/>
          <p:cNvSpPr txBox="1"/>
          <p:nvPr>
            <p:ph idx="4" type="body"/>
          </p:nvPr>
        </p:nvSpPr>
        <p:spPr>
          <a:xfrm>
            <a:off x="7223815" y="3328361"/>
            <a:ext cx="1664100" cy="1536300"/>
          </a:xfrm>
          <a:prstGeom prst="rect">
            <a:avLst/>
          </a:prstGeom>
        </p:spPr>
        <p:txBody>
          <a:bodyPr anchorCtr="0" anchor="t" bIns="0" lIns="0" spcFirstLastPara="1" rIns="0" wrap="square" tIns="0">
            <a:noAutofit/>
          </a:bodyPr>
          <a:lstStyle>
            <a:lvl1pPr indent="-381000" lvl="0" marL="457200">
              <a:spcBef>
                <a:spcPts val="640"/>
              </a:spcBef>
              <a:spcAft>
                <a:spcPts val="0"/>
              </a:spcAft>
              <a:buSzPts val="2400"/>
              <a:buChar char="•"/>
              <a:defRPr/>
            </a:lvl1pPr>
            <a:lvl2pPr indent="-368300" lvl="1" marL="914400">
              <a:spcBef>
                <a:spcPts val="560"/>
              </a:spcBef>
              <a:spcAft>
                <a:spcPts val="0"/>
              </a:spcAft>
              <a:buSzPts val="2200"/>
              <a:buChar char="•"/>
              <a:defRPr/>
            </a:lvl2pPr>
            <a:lvl3pPr indent="-355600" lvl="2" marL="1371600">
              <a:spcBef>
                <a:spcPts val="480"/>
              </a:spcBef>
              <a:spcAft>
                <a:spcPts val="0"/>
              </a:spcAft>
              <a:buSzPts val="2000"/>
              <a:buChar char="•"/>
              <a:defRPr/>
            </a:lvl3pPr>
            <a:lvl4pPr indent="-342900" lvl="3" marL="1828800">
              <a:spcBef>
                <a:spcPts val="400"/>
              </a:spcBef>
              <a:spcAft>
                <a:spcPts val="0"/>
              </a:spcAft>
              <a:buSzPts val="1800"/>
              <a:buChar char="•"/>
              <a:defRPr/>
            </a:lvl4pPr>
            <a:lvl5pPr indent="-330200" lvl="4" marL="2286000">
              <a:spcBef>
                <a:spcPts val="360"/>
              </a:spcBef>
              <a:spcAft>
                <a:spcPts val="0"/>
              </a:spcAft>
              <a:buSzPts val="1600"/>
              <a:buChar char="•"/>
              <a:defRPr/>
            </a:lvl5pPr>
            <a:lvl6pPr indent="-330200" lvl="5" marL="2743200">
              <a:spcBef>
                <a:spcPts val="320"/>
              </a:spcBef>
              <a:spcAft>
                <a:spcPts val="0"/>
              </a:spcAft>
              <a:buSzPts val="16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cxnSp>
        <p:nvCxnSpPr>
          <p:cNvPr id="451" name="Google Shape;451;p38"/>
          <p:cNvCxnSpPr/>
          <p:nvPr/>
        </p:nvCxnSpPr>
        <p:spPr>
          <a:xfrm>
            <a:off x="628531" y="1382207"/>
            <a:ext cx="415500" cy="0"/>
          </a:xfrm>
          <a:prstGeom prst="straightConnector1">
            <a:avLst/>
          </a:prstGeom>
          <a:noFill/>
          <a:ln cap="flat" cmpd="sng" w="9525">
            <a:solidFill>
              <a:srgbClr val="595959"/>
            </a:solidFill>
            <a:prstDash val="solid"/>
            <a:round/>
            <a:headEnd len="sm" w="sm" type="none"/>
            <a:tailEnd len="sm" w="sm" type="none"/>
          </a:ln>
        </p:spPr>
      </p:cxnSp>
      <p:cxnSp>
        <p:nvCxnSpPr>
          <p:cNvPr id="452" name="Google Shape;452;p38"/>
          <p:cNvCxnSpPr/>
          <p:nvPr/>
        </p:nvCxnSpPr>
        <p:spPr>
          <a:xfrm>
            <a:off x="628531" y="3484632"/>
            <a:ext cx="415500" cy="0"/>
          </a:xfrm>
          <a:prstGeom prst="straightConnector1">
            <a:avLst/>
          </a:prstGeom>
          <a:noFill/>
          <a:ln cap="flat" cmpd="sng" w="9525">
            <a:solidFill>
              <a:srgbClr val="595959"/>
            </a:solidFill>
            <a:prstDash val="solid"/>
            <a:round/>
            <a:headEnd len="sm" w="sm" type="none"/>
            <a:tailEnd len="sm" w="sm" type="none"/>
          </a:ln>
        </p:spPr>
      </p:cxnSp>
      <p:cxnSp>
        <p:nvCxnSpPr>
          <p:cNvPr id="453" name="Google Shape;453;p38"/>
          <p:cNvCxnSpPr/>
          <p:nvPr/>
        </p:nvCxnSpPr>
        <p:spPr>
          <a:xfrm>
            <a:off x="6760656" y="1381538"/>
            <a:ext cx="415500" cy="0"/>
          </a:xfrm>
          <a:prstGeom prst="straightConnector1">
            <a:avLst/>
          </a:prstGeom>
          <a:noFill/>
          <a:ln cap="flat" cmpd="sng" w="9525">
            <a:solidFill>
              <a:srgbClr val="595959"/>
            </a:solidFill>
            <a:prstDash val="solid"/>
            <a:round/>
            <a:headEnd len="sm" w="sm" type="none"/>
            <a:tailEnd len="sm" w="sm" type="none"/>
          </a:ln>
        </p:spPr>
      </p:cxnSp>
      <p:cxnSp>
        <p:nvCxnSpPr>
          <p:cNvPr id="454" name="Google Shape;454;p38"/>
          <p:cNvCxnSpPr/>
          <p:nvPr/>
        </p:nvCxnSpPr>
        <p:spPr>
          <a:xfrm>
            <a:off x="6760656" y="3484657"/>
            <a:ext cx="415500" cy="0"/>
          </a:xfrm>
          <a:prstGeom prst="straightConnector1">
            <a:avLst/>
          </a:prstGeom>
          <a:noFill/>
          <a:ln cap="flat" cmpd="sng" w="9525">
            <a:solidFill>
              <a:srgbClr val="595959"/>
            </a:solidFill>
            <a:prstDash val="solid"/>
            <a:round/>
            <a:headEnd len="sm" w="sm" type="none"/>
            <a:tailEnd len="sm" w="sm" type="none"/>
          </a:ln>
        </p:spPr>
      </p:cxnSp>
      <p:sp>
        <p:nvSpPr>
          <p:cNvPr id="455" name="Google Shape;455;p38"/>
          <p:cNvSpPr txBox="1"/>
          <p:nvPr/>
        </p:nvSpPr>
        <p:spPr>
          <a:xfrm>
            <a:off x="6382571" y="3283488"/>
            <a:ext cx="777300" cy="61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04</a:t>
            </a:r>
            <a:endParaRPr>
              <a:solidFill>
                <a:schemeClr val="dk2"/>
              </a:solidFill>
            </a:endParaRPr>
          </a:p>
        </p:txBody>
      </p:sp>
      <p:sp>
        <p:nvSpPr>
          <p:cNvPr id="456" name="Google Shape;456;p38"/>
          <p:cNvSpPr txBox="1"/>
          <p:nvPr>
            <p:ph idx="5" type="body"/>
          </p:nvPr>
        </p:nvSpPr>
        <p:spPr>
          <a:xfrm>
            <a:off x="1088191" y="3329089"/>
            <a:ext cx="1664100" cy="1536300"/>
          </a:xfrm>
          <a:prstGeom prst="rect">
            <a:avLst/>
          </a:prstGeom>
        </p:spPr>
        <p:txBody>
          <a:bodyPr anchorCtr="0" anchor="t" bIns="0" lIns="0" spcFirstLastPara="1" rIns="0" wrap="square" tIns="0">
            <a:noAutofit/>
          </a:bodyPr>
          <a:lstStyle>
            <a:lvl1pPr indent="-381000" lvl="0" marL="457200">
              <a:spcBef>
                <a:spcPts val="640"/>
              </a:spcBef>
              <a:spcAft>
                <a:spcPts val="0"/>
              </a:spcAft>
              <a:buSzPts val="2400"/>
              <a:buChar char="•"/>
              <a:defRPr/>
            </a:lvl1pPr>
            <a:lvl2pPr indent="-368300" lvl="1" marL="914400">
              <a:spcBef>
                <a:spcPts val="560"/>
              </a:spcBef>
              <a:spcAft>
                <a:spcPts val="0"/>
              </a:spcAft>
              <a:buSzPts val="2200"/>
              <a:buChar char="•"/>
              <a:defRPr/>
            </a:lvl2pPr>
            <a:lvl3pPr indent="-355600" lvl="2" marL="1371600">
              <a:spcBef>
                <a:spcPts val="480"/>
              </a:spcBef>
              <a:spcAft>
                <a:spcPts val="0"/>
              </a:spcAft>
              <a:buSzPts val="2000"/>
              <a:buChar char="•"/>
              <a:defRPr/>
            </a:lvl3pPr>
            <a:lvl4pPr indent="-342900" lvl="3" marL="1828800">
              <a:spcBef>
                <a:spcPts val="400"/>
              </a:spcBef>
              <a:spcAft>
                <a:spcPts val="0"/>
              </a:spcAft>
              <a:buSzPts val="1800"/>
              <a:buChar char="•"/>
              <a:defRPr/>
            </a:lvl4pPr>
            <a:lvl5pPr indent="-330200" lvl="4" marL="2286000">
              <a:spcBef>
                <a:spcPts val="360"/>
              </a:spcBef>
              <a:spcAft>
                <a:spcPts val="0"/>
              </a:spcAft>
              <a:buSzPts val="1600"/>
              <a:buChar char="•"/>
              <a:defRPr/>
            </a:lvl5pPr>
            <a:lvl6pPr indent="-330200" lvl="5" marL="2743200">
              <a:spcBef>
                <a:spcPts val="320"/>
              </a:spcBef>
              <a:spcAft>
                <a:spcPts val="0"/>
              </a:spcAft>
              <a:buSzPts val="16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sp>
        <p:nvSpPr>
          <p:cNvPr id="457" name="Google Shape;457;p3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904">
          <p15:clr>
            <a:srgbClr val="E46962"/>
          </p15:clr>
        </p15:guide>
        <p15:guide id="2" pos="4718">
          <p15:clr>
            <a:srgbClr val="E46962"/>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9" name="Shape 59"/>
        <p:cNvGrpSpPr/>
        <p:nvPr/>
      </p:nvGrpSpPr>
      <p:grpSpPr>
        <a:xfrm>
          <a:off x="0" y="0"/>
          <a:ext cx="0" cy="0"/>
          <a:chOff x="0" y="0"/>
          <a:chExt cx="0" cy="0"/>
        </a:xfrm>
      </p:grpSpPr>
      <p:sp>
        <p:nvSpPr>
          <p:cNvPr id="60" name="Google Shape;60;p5"/>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1" name="Google Shape;61;p5"/>
          <p:cNvSpPr txBox="1"/>
          <p:nvPr>
            <p:ph idx="1" type="body"/>
          </p:nvPr>
        </p:nvSpPr>
        <p:spPr>
          <a:xfrm>
            <a:off x="1303800" y="1990050"/>
            <a:ext cx="3430500" cy="25416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2" name="Google Shape;62;p5"/>
          <p:cNvSpPr txBox="1"/>
          <p:nvPr>
            <p:ph idx="2" type="body"/>
          </p:nvPr>
        </p:nvSpPr>
        <p:spPr>
          <a:xfrm>
            <a:off x="4903650" y="1990050"/>
            <a:ext cx="3430500" cy="25416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3" name="Google Shape;63;p5"/>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64" name="Google Shape;64;p5" title="UIFCW2025_Logo.png"/>
          <p:cNvPicPr preferRelativeResize="0"/>
          <p:nvPr/>
        </p:nvPicPr>
        <p:blipFill>
          <a:blip r:embed="rId2">
            <a:alphaModFix/>
          </a:blip>
          <a:stretch>
            <a:fillRect/>
          </a:stretch>
        </p:blipFill>
        <p:spPr>
          <a:xfrm>
            <a:off x="7558875" y="3880775"/>
            <a:ext cx="1152143" cy="868678"/>
          </a:xfrm>
          <a:prstGeom prst="rect">
            <a:avLst/>
          </a:prstGeom>
          <a:noFill/>
          <a:ln>
            <a:noFill/>
          </a:ln>
        </p:spPr>
      </p:pic>
      <p:grpSp>
        <p:nvGrpSpPr>
          <p:cNvPr id="65" name="Google Shape;65;p5"/>
          <p:cNvGrpSpPr/>
          <p:nvPr/>
        </p:nvGrpSpPr>
        <p:grpSpPr>
          <a:xfrm>
            <a:off x="1404700" y="598575"/>
            <a:ext cx="1072800" cy="0"/>
            <a:chOff x="1376350" y="528325"/>
            <a:chExt cx="1072800" cy="0"/>
          </a:xfrm>
        </p:grpSpPr>
        <p:cxnSp>
          <p:nvCxnSpPr>
            <p:cNvPr id="66" name="Google Shape;66;p5"/>
            <p:cNvCxnSpPr/>
            <p:nvPr/>
          </p:nvCxnSpPr>
          <p:spPr>
            <a:xfrm>
              <a:off x="1376350" y="528325"/>
              <a:ext cx="357600" cy="0"/>
            </a:xfrm>
            <a:prstGeom prst="straightConnector1">
              <a:avLst/>
            </a:prstGeom>
            <a:noFill/>
            <a:ln cap="flat" cmpd="sng" w="28575">
              <a:solidFill>
                <a:srgbClr val="145FA6"/>
              </a:solidFill>
              <a:prstDash val="solid"/>
              <a:round/>
              <a:headEnd len="med" w="med" type="none"/>
              <a:tailEnd len="med" w="med" type="none"/>
            </a:ln>
          </p:spPr>
        </p:cxnSp>
        <p:cxnSp>
          <p:nvCxnSpPr>
            <p:cNvPr id="67" name="Google Shape;67;p5"/>
            <p:cNvCxnSpPr/>
            <p:nvPr/>
          </p:nvCxnSpPr>
          <p:spPr>
            <a:xfrm>
              <a:off x="1733950" y="528325"/>
              <a:ext cx="357600" cy="0"/>
            </a:xfrm>
            <a:prstGeom prst="straightConnector1">
              <a:avLst/>
            </a:prstGeom>
            <a:noFill/>
            <a:ln cap="flat" cmpd="sng" w="28575">
              <a:solidFill>
                <a:srgbClr val="F1761A"/>
              </a:solidFill>
              <a:prstDash val="solid"/>
              <a:round/>
              <a:headEnd len="med" w="med" type="none"/>
              <a:tailEnd len="med" w="med" type="none"/>
            </a:ln>
          </p:spPr>
        </p:cxnSp>
        <p:cxnSp>
          <p:nvCxnSpPr>
            <p:cNvPr id="68" name="Google Shape;68;p5"/>
            <p:cNvCxnSpPr/>
            <p:nvPr/>
          </p:nvCxnSpPr>
          <p:spPr>
            <a:xfrm>
              <a:off x="2091550" y="528325"/>
              <a:ext cx="357600" cy="0"/>
            </a:xfrm>
            <a:prstGeom prst="straightConnector1">
              <a:avLst/>
            </a:prstGeom>
            <a:noFill/>
            <a:ln cap="flat" cmpd="sng" w="28575">
              <a:solidFill>
                <a:srgbClr val="00C9FF"/>
              </a:solidFill>
              <a:prstDash val="solid"/>
              <a:round/>
              <a:headEnd len="med" w="med" type="none"/>
              <a:tailEnd len="med" w="med" type="none"/>
            </a:ln>
          </p:spPr>
        </p:cxn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9" name="Shape 69"/>
        <p:cNvGrpSpPr/>
        <p:nvPr/>
      </p:nvGrpSpPr>
      <p:grpSpPr>
        <a:xfrm>
          <a:off x="0" y="0"/>
          <a:ext cx="0" cy="0"/>
          <a:chOff x="0" y="0"/>
          <a:chExt cx="0" cy="0"/>
        </a:xfrm>
      </p:grpSpPr>
      <p:sp>
        <p:nvSpPr>
          <p:cNvPr id="70" name="Google Shape;70;p6"/>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1" name="Google Shape;71;p6"/>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72" name="Google Shape;72;p6" title="UIFCW2025_Logo.png"/>
          <p:cNvPicPr preferRelativeResize="0"/>
          <p:nvPr/>
        </p:nvPicPr>
        <p:blipFill>
          <a:blip r:embed="rId2">
            <a:alphaModFix/>
          </a:blip>
          <a:stretch>
            <a:fillRect/>
          </a:stretch>
        </p:blipFill>
        <p:spPr>
          <a:xfrm>
            <a:off x="7549225" y="3879750"/>
            <a:ext cx="1152143" cy="875629"/>
          </a:xfrm>
          <a:prstGeom prst="rect">
            <a:avLst/>
          </a:prstGeom>
          <a:noFill/>
          <a:ln>
            <a:noFill/>
          </a:ln>
        </p:spPr>
      </p:pic>
      <p:grpSp>
        <p:nvGrpSpPr>
          <p:cNvPr id="73" name="Google Shape;73;p6"/>
          <p:cNvGrpSpPr/>
          <p:nvPr/>
        </p:nvGrpSpPr>
        <p:grpSpPr>
          <a:xfrm>
            <a:off x="1376350" y="528325"/>
            <a:ext cx="1072800" cy="0"/>
            <a:chOff x="1376350" y="528325"/>
            <a:chExt cx="1072800" cy="0"/>
          </a:xfrm>
        </p:grpSpPr>
        <p:cxnSp>
          <p:nvCxnSpPr>
            <p:cNvPr id="74" name="Google Shape;74;p6"/>
            <p:cNvCxnSpPr/>
            <p:nvPr/>
          </p:nvCxnSpPr>
          <p:spPr>
            <a:xfrm>
              <a:off x="1376350" y="528325"/>
              <a:ext cx="357600" cy="0"/>
            </a:xfrm>
            <a:prstGeom prst="straightConnector1">
              <a:avLst/>
            </a:prstGeom>
            <a:noFill/>
            <a:ln cap="flat" cmpd="sng" w="28575">
              <a:solidFill>
                <a:srgbClr val="145FA6"/>
              </a:solidFill>
              <a:prstDash val="solid"/>
              <a:round/>
              <a:headEnd len="med" w="med" type="none"/>
              <a:tailEnd len="med" w="med" type="none"/>
            </a:ln>
          </p:spPr>
        </p:cxnSp>
        <p:cxnSp>
          <p:nvCxnSpPr>
            <p:cNvPr id="75" name="Google Shape;75;p6"/>
            <p:cNvCxnSpPr/>
            <p:nvPr/>
          </p:nvCxnSpPr>
          <p:spPr>
            <a:xfrm>
              <a:off x="1733950" y="528325"/>
              <a:ext cx="357600" cy="0"/>
            </a:xfrm>
            <a:prstGeom prst="straightConnector1">
              <a:avLst/>
            </a:prstGeom>
            <a:noFill/>
            <a:ln cap="flat" cmpd="sng" w="28575">
              <a:solidFill>
                <a:srgbClr val="F1761A"/>
              </a:solidFill>
              <a:prstDash val="solid"/>
              <a:round/>
              <a:headEnd len="med" w="med" type="none"/>
              <a:tailEnd len="med" w="med" type="none"/>
            </a:ln>
          </p:spPr>
        </p:cxnSp>
        <p:cxnSp>
          <p:nvCxnSpPr>
            <p:cNvPr id="76" name="Google Shape;76;p6"/>
            <p:cNvCxnSpPr/>
            <p:nvPr/>
          </p:nvCxnSpPr>
          <p:spPr>
            <a:xfrm>
              <a:off x="2091550" y="528325"/>
              <a:ext cx="357600" cy="0"/>
            </a:xfrm>
            <a:prstGeom prst="straightConnector1">
              <a:avLst/>
            </a:prstGeom>
            <a:noFill/>
            <a:ln cap="flat" cmpd="sng" w="28575">
              <a:solidFill>
                <a:srgbClr val="00C9FF"/>
              </a:solidFill>
              <a:prstDash val="solid"/>
              <a:round/>
              <a:headEnd len="med" w="med" type="none"/>
              <a:tailEnd len="med" w="med" type="none"/>
            </a:ln>
          </p:spPr>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7" name="Shape 77"/>
        <p:cNvGrpSpPr/>
        <p:nvPr/>
      </p:nvGrpSpPr>
      <p:grpSpPr>
        <a:xfrm>
          <a:off x="0" y="0"/>
          <a:ext cx="0" cy="0"/>
          <a:chOff x="0" y="0"/>
          <a:chExt cx="0" cy="0"/>
        </a:xfrm>
      </p:grpSpPr>
      <p:sp>
        <p:nvSpPr>
          <p:cNvPr id="78" name="Google Shape;78;p7"/>
          <p:cNvSpPr txBox="1"/>
          <p:nvPr>
            <p:ph type="title"/>
          </p:nvPr>
        </p:nvSpPr>
        <p:spPr>
          <a:xfrm>
            <a:off x="1303800" y="598575"/>
            <a:ext cx="3312000" cy="15900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9" name="Google Shape;79;p7"/>
          <p:cNvSpPr txBox="1"/>
          <p:nvPr>
            <p:ph idx="1" type="body"/>
          </p:nvPr>
        </p:nvSpPr>
        <p:spPr>
          <a:xfrm>
            <a:off x="1303800" y="2309675"/>
            <a:ext cx="3312000" cy="22218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80" name="Google Shape;80;p7"/>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81" name="Google Shape;81;p7" title="UIFCW2025_Logo.png"/>
          <p:cNvPicPr preferRelativeResize="0"/>
          <p:nvPr/>
        </p:nvPicPr>
        <p:blipFill>
          <a:blip r:embed="rId2">
            <a:alphaModFix/>
          </a:blip>
          <a:stretch>
            <a:fillRect/>
          </a:stretch>
        </p:blipFill>
        <p:spPr>
          <a:xfrm>
            <a:off x="7549225" y="3879750"/>
            <a:ext cx="1152143" cy="875629"/>
          </a:xfrm>
          <a:prstGeom prst="rect">
            <a:avLst/>
          </a:prstGeom>
          <a:noFill/>
          <a:ln>
            <a:noFill/>
          </a:ln>
        </p:spPr>
      </p:pic>
      <p:grpSp>
        <p:nvGrpSpPr>
          <p:cNvPr id="82" name="Google Shape;82;p7"/>
          <p:cNvGrpSpPr/>
          <p:nvPr/>
        </p:nvGrpSpPr>
        <p:grpSpPr>
          <a:xfrm>
            <a:off x="1376350" y="528325"/>
            <a:ext cx="1072800" cy="0"/>
            <a:chOff x="1376350" y="528325"/>
            <a:chExt cx="1072800" cy="0"/>
          </a:xfrm>
        </p:grpSpPr>
        <p:cxnSp>
          <p:nvCxnSpPr>
            <p:cNvPr id="83" name="Google Shape;83;p7"/>
            <p:cNvCxnSpPr/>
            <p:nvPr/>
          </p:nvCxnSpPr>
          <p:spPr>
            <a:xfrm>
              <a:off x="1376350" y="528325"/>
              <a:ext cx="357600" cy="0"/>
            </a:xfrm>
            <a:prstGeom prst="straightConnector1">
              <a:avLst/>
            </a:prstGeom>
            <a:noFill/>
            <a:ln cap="flat" cmpd="sng" w="28575">
              <a:solidFill>
                <a:srgbClr val="145FA6"/>
              </a:solidFill>
              <a:prstDash val="solid"/>
              <a:round/>
              <a:headEnd len="med" w="med" type="none"/>
              <a:tailEnd len="med" w="med" type="none"/>
            </a:ln>
          </p:spPr>
        </p:cxnSp>
        <p:cxnSp>
          <p:nvCxnSpPr>
            <p:cNvPr id="84" name="Google Shape;84;p7"/>
            <p:cNvCxnSpPr/>
            <p:nvPr/>
          </p:nvCxnSpPr>
          <p:spPr>
            <a:xfrm>
              <a:off x="1733950" y="528325"/>
              <a:ext cx="357600" cy="0"/>
            </a:xfrm>
            <a:prstGeom prst="straightConnector1">
              <a:avLst/>
            </a:prstGeom>
            <a:noFill/>
            <a:ln cap="flat" cmpd="sng" w="28575">
              <a:solidFill>
                <a:srgbClr val="F1761A"/>
              </a:solidFill>
              <a:prstDash val="solid"/>
              <a:round/>
              <a:headEnd len="med" w="med" type="none"/>
              <a:tailEnd len="med" w="med" type="none"/>
            </a:ln>
          </p:spPr>
        </p:cxnSp>
        <p:cxnSp>
          <p:nvCxnSpPr>
            <p:cNvPr id="85" name="Google Shape;85;p7"/>
            <p:cNvCxnSpPr/>
            <p:nvPr/>
          </p:nvCxnSpPr>
          <p:spPr>
            <a:xfrm>
              <a:off x="2091550" y="528325"/>
              <a:ext cx="357600" cy="0"/>
            </a:xfrm>
            <a:prstGeom prst="straightConnector1">
              <a:avLst/>
            </a:prstGeom>
            <a:noFill/>
            <a:ln cap="flat" cmpd="sng" w="28575">
              <a:solidFill>
                <a:srgbClr val="00C9FF"/>
              </a:solidFill>
              <a:prstDash val="solid"/>
              <a:round/>
              <a:headEnd len="med" w="med" type="none"/>
              <a:tailEnd len="med" w="med" type="none"/>
            </a:ln>
          </p:spPr>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dk1"/>
        </a:solidFill>
      </p:bgPr>
    </p:bg>
    <p:spTree>
      <p:nvGrpSpPr>
        <p:cNvPr id="86" name="Shape 86"/>
        <p:cNvGrpSpPr/>
        <p:nvPr/>
      </p:nvGrpSpPr>
      <p:grpSpPr>
        <a:xfrm>
          <a:off x="0" y="0"/>
          <a:ext cx="0" cy="0"/>
          <a:chOff x="0" y="0"/>
          <a:chExt cx="0" cy="0"/>
        </a:xfrm>
      </p:grpSpPr>
      <p:pic>
        <p:nvPicPr>
          <p:cNvPr id="87" name="Google Shape;87;p8"/>
          <p:cNvPicPr preferRelativeResize="0"/>
          <p:nvPr/>
        </p:nvPicPr>
        <p:blipFill>
          <a:blip r:embed="rId2">
            <a:alphaModFix/>
          </a:blip>
          <a:stretch>
            <a:fillRect/>
          </a:stretch>
        </p:blipFill>
        <p:spPr>
          <a:xfrm>
            <a:off x="0" y="6"/>
            <a:ext cx="9144001" cy="5659919"/>
          </a:xfrm>
          <a:prstGeom prst="rect">
            <a:avLst/>
          </a:prstGeom>
          <a:noFill/>
          <a:ln>
            <a:noFill/>
          </a:ln>
        </p:spPr>
      </p:pic>
      <p:sp>
        <p:nvSpPr>
          <p:cNvPr id="88" name="Google Shape;88;p8"/>
          <p:cNvSpPr txBox="1"/>
          <p:nvPr>
            <p:ph type="title"/>
          </p:nvPr>
        </p:nvSpPr>
        <p:spPr>
          <a:xfrm>
            <a:off x="824000" y="763600"/>
            <a:ext cx="5857800" cy="35733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89" name="Google Shape;89;p8"/>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90" name="Google Shape;90;p8" title="UIFCW2025_Logo_white.png"/>
          <p:cNvPicPr preferRelativeResize="0"/>
          <p:nvPr/>
        </p:nvPicPr>
        <p:blipFill>
          <a:blip r:embed="rId3">
            <a:alphaModFix/>
          </a:blip>
          <a:stretch>
            <a:fillRect/>
          </a:stretch>
        </p:blipFill>
        <p:spPr>
          <a:xfrm>
            <a:off x="7425625" y="3745100"/>
            <a:ext cx="1373148" cy="103657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1" name="Shape 91"/>
        <p:cNvGrpSpPr/>
        <p:nvPr/>
      </p:nvGrpSpPr>
      <p:grpSpPr>
        <a:xfrm>
          <a:off x="0" y="0"/>
          <a:ext cx="0" cy="0"/>
          <a:chOff x="0" y="0"/>
          <a:chExt cx="0" cy="0"/>
        </a:xfrm>
      </p:grpSpPr>
      <p:sp>
        <p:nvSpPr>
          <p:cNvPr id="92" name="Google Shape;92;p9"/>
          <p:cNvSpPr txBox="1"/>
          <p:nvPr>
            <p:ph type="title"/>
          </p:nvPr>
        </p:nvSpPr>
        <p:spPr>
          <a:xfrm>
            <a:off x="1303800" y="598575"/>
            <a:ext cx="3430500" cy="19902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3" name="Google Shape;93;p9"/>
          <p:cNvSpPr txBox="1"/>
          <p:nvPr>
            <p:ph idx="1" type="subTitle"/>
          </p:nvPr>
        </p:nvSpPr>
        <p:spPr>
          <a:xfrm>
            <a:off x="1303800" y="2743203"/>
            <a:ext cx="3430500" cy="7260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94" name="Google Shape;94;p9"/>
          <p:cNvSpPr txBox="1"/>
          <p:nvPr>
            <p:ph idx="2" type="body"/>
          </p:nvPr>
        </p:nvSpPr>
        <p:spPr>
          <a:xfrm>
            <a:off x="4903700" y="661000"/>
            <a:ext cx="3430500" cy="38706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95" name="Google Shape;95;p9"/>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96" name="Google Shape;96;p9" title="UIFCW2025_Logo.png"/>
          <p:cNvPicPr preferRelativeResize="0"/>
          <p:nvPr/>
        </p:nvPicPr>
        <p:blipFill>
          <a:blip r:embed="rId2">
            <a:alphaModFix/>
          </a:blip>
          <a:stretch>
            <a:fillRect/>
          </a:stretch>
        </p:blipFill>
        <p:spPr>
          <a:xfrm>
            <a:off x="7549225" y="3879750"/>
            <a:ext cx="1152143" cy="875629"/>
          </a:xfrm>
          <a:prstGeom prst="rect">
            <a:avLst/>
          </a:prstGeom>
          <a:noFill/>
          <a:ln>
            <a:noFill/>
          </a:ln>
        </p:spPr>
      </p:pic>
      <p:grpSp>
        <p:nvGrpSpPr>
          <p:cNvPr id="97" name="Google Shape;97;p9"/>
          <p:cNvGrpSpPr/>
          <p:nvPr/>
        </p:nvGrpSpPr>
        <p:grpSpPr>
          <a:xfrm>
            <a:off x="1376350" y="528325"/>
            <a:ext cx="1072800" cy="0"/>
            <a:chOff x="1376350" y="528325"/>
            <a:chExt cx="1072800" cy="0"/>
          </a:xfrm>
        </p:grpSpPr>
        <p:cxnSp>
          <p:nvCxnSpPr>
            <p:cNvPr id="98" name="Google Shape;98;p9"/>
            <p:cNvCxnSpPr/>
            <p:nvPr/>
          </p:nvCxnSpPr>
          <p:spPr>
            <a:xfrm>
              <a:off x="1376350" y="528325"/>
              <a:ext cx="357600" cy="0"/>
            </a:xfrm>
            <a:prstGeom prst="straightConnector1">
              <a:avLst/>
            </a:prstGeom>
            <a:noFill/>
            <a:ln cap="flat" cmpd="sng" w="28575">
              <a:solidFill>
                <a:srgbClr val="145FA6"/>
              </a:solidFill>
              <a:prstDash val="solid"/>
              <a:round/>
              <a:headEnd len="med" w="med" type="none"/>
              <a:tailEnd len="med" w="med" type="none"/>
            </a:ln>
          </p:spPr>
        </p:cxnSp>
        <p:cxnSp>
          <p:nvCxnSpPr>
            <p:cNvPr id="99" name="Google Shape;99;p9"/>
            <p:cNvCxnSpPr/>
            <p:nvPr/>
          </p:nvCxnSpPr>
          <p:spPr>
            <a:xfrm>
              <a:off x="1733950" y="528325"/>
              <a:ext cx="357600" cy="0"/>
            </a:xfrm>
            <a:prstGeom prst="straightConnector1">
              <a:avLst/>
            </a:prstGeom>
            <a:noFill/>
            <a:ln cap="flat" cmpd="sng" w="28575">
              <a:solidFill>
                <a:srgbClr val="F1761A"/>
              </a:solidFill>
              <a:prstDash val="solid"/>
              <a:round/>
              <a:headEnd len="med" w="med" type="none"/>
              <a:tailEnd len="med" w="med" type="none"/>
            </a:ln>
          </p:spPr>
        </p:cxnSp>
        <p:cxnSp>
          <p:nvCxnSpPr>
            <p:cNvPr id="100" name="Google Shape;100;p9"/>
            <p:cNvCxnSpPr/>
            <p:nvPr/>
          </p:nvCxnSpPr>
          <p:spPr>
            <a:xfrm>
              <a:off x="2091550" y="528325"/>
              <a:ext cx="357600" cy="0"/>
            </a:xfrm>
            <a:prstGeom prst="straightConnector1">
              <a:avLst/>
            </a:prstGeom>
            <a:noFill/>
            <a:ln cap="flat" cmpd="sng" w="28575">
              <a:solidFill>
                <a:srgbClr val="00C9FF"/>
              </a:solidFill>
              <a:prstDash val="solid"/>
              <a:round/>
              <a:headEnd len="med" w="med" type="none"/>
              <a:tailEnd len="med" w="med" type="none"/>
            </a:ln>
          </p:spPr>
        </p:cxn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1" name="Shape 101"/>
        <p:cNvGrpSpPr/>
        <p:nvPr/>
      </p:nvGrpSpPr>
      <p:grpSpPr>
        <a:xfrm>
          <a:off x="0" y="0"/>
          <a:ext cx="0" cy="0"/>
          <a:chOff x="0" y="0"/>
          <a:chExt cx="0" cy="0"/>
        </a:xfrm>
      </p:grpSpPr>
      <p:sp>
        <p:nvSpPr>
          <p:cNvPr id="102" name="Google Shape;102;p10"/>
          <p:cNvSpPr txBox="1"/>
          <p:nvPr>
            <p:ph idx="1" type="body"/>
          </p:nvPr>
        </p:nvSpPr>
        <p:spPr>
          <a:xfrm>
            <a:off x="1303800" y="4138975"/>
            <a:ext cx="5843100" cy="534900"/>
          </a:xfrm>
          <a:prstGeom prst="rect">
            <a:avLst/>
          </a:prstGeom>
        </p:spPr>
        <p:txBody>
          <a:bodyPr anchorCtr="0" anchor="t"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03" name="Google Shape;103;p10"/>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04" name="Google Shape;104;p10" title="UIFCW2025_Logo.png"/>
          <p:cNvPicPr preferRelativeResize="0"/>
          <p:nvPr/>
        </p:nvPicPr>
        <p:blipFill>
          <a:blip r:embed="rId2">
            <a:alphaModFix/>
          </a:blip>
          <a:stretch>
            <a:fillRect/>
          </a:stretch>
        </p:blipFill>
        <p:spPr>
          <a:xfrm>
            <a:off x="7511650" y="3874450"/>
            <a:ext cx="1152143" cy="87562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0.xml"/><Relationship Id="rId22" Type="http://schemas.openxmlformats.org/officeDocument/2006/relationships/slideLayout" Target="../slideLayouts/slideLayout32.xml"/><Relationship Id="rId21" Type="http://schemas.openxmlformats.org/officeDocument/2006/relationships/slideLayout" Target="../slideLayouts/slideLayout31.xml"/><Relationship Id="rId24" Type="http://schemas.openxmlformats.org/officeDocument/2006/relationships/slideLayout" Target="../slideLayouts/slideLayout34.xml"/><Relationship Id="rId23" Type="http://schemas.openxmlformats.org/officeDocument/2006/relationships/slideLayout" Target="../slideLayouts/slideLayout33.xml"/><Relationship Id="rId1" Type="http://schemas.openxmlformats.org/officeDocument/2006/relationships/image" Target="../media/image49.png"/><Relationship Id="rId2" Type="http://schemas.openxmlformats.org/officeDocument/2006/relationships/image" Target="../media/image4.png"/><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26" Type="http://schemas.openxmlformats.org/officeDocument/2006/relationships/slideLayout" Target="../slideLayouts/slideLayout36.xml"/><Relationship Id="rId25" Type="http://schemas.openxmlformats.org/officeDocument/2006/relationships/slideLayout" Target="../slideLayouts/slideLayout35.xml"/><Relationship Id="rId27" Type="http://schemas.openxmlformats.org/officeDocument/2006/relationships/theme" Target="../theme/theme2.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5" Type="http://schemas.openxmlformats.org/officeDocument/2006/relationships/slideLayout" Target="../slideLayouts/slideLayout25.xml"/><Relationship Id="rId14" Type="http://schemas.openxmlformats.org/officeDocument/2006/relationships/slideLayout" Target="../slideLayouts/slideLayout24.xml"/><Relationship Id="rId17" Type="http://schemas.openxmlformats.org/officeDocument/2006/relationships/slideLayout" Target="../slideLayouts/slideLayout27.xml"/><Relationship Id="rId16" Type="http://schemas.openxmlformats.org/officeDocument/2006/relationships/slideLayout" Target="../slideLayouts/slideLayout26.xml"/><Relationship Id="rId19" Type="http://schemas.openxmlformats.org/officeDocument/2006/relationships/slideLayout" Target="../slideLayouts/slideLayout29.xml"/><Relationship Id="rId18"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omentu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1pPr>
            <a:lvl2pPr lvl="1">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2pPr>
            <a:lvl3pPr lvl="2">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3pPr>
            <a:lvl4pPr lvl="3">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4pPr>
            <a:lvl5pPr lvl="4">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5pPr>
            <a:lvl6pPr lvl="5">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6pPr>
            <a:lvl7pPr lvl="6">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7pPr>
            <a:lvl8pPr lvl="7">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8pPr>
            <a:lvl9pPr lvl="8">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dk2"/>
              </a:buClr>
              <a:buSzPts val="1300"/>
              <a:buFont typeface="Nunito"/>
              <a:buChar char="●"/>
              <a:defRPr sz="1300">
                <a:solidFill>
                  <a:schemeClr val="dk2"/>
                </a:solidFill>
                <a:latin typeface="Nunito"/>
                <a:ea typeface="Nunito"/>
                <a:cs typeface="Nunito"/>
                <a:sym typeface="Nunito"/>
              </a:defRPr>
            </a:lvl1pPr>
            <a:lvl2pPr indent="-298450" lvl="1" marL="9144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2pPr>
            <a:lvl3pPr indent="-298450" lvl="2" marL="13716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3pPr>
            <a:lvl4pPr indent="-298450" lvl="3" marL="18288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4pPr>
            <a:lvl5pPr indent="-298450" lvl="4" marL="22860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5pPr>
            <a:lvl6pPr indent="-298450" lvl="5" marL="27432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6pPr>
            <a:lvl7pPr indent="-298450" lvl="6" marL="32004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7pPr>
            <a:lvl8pPr indent="-298450" lvl="7" marL="36576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8pPr>
            <a:lvl9pPr indent="-298450" lvl="8" marL="41148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9pPr>
          </a:lstStyle>
          <a:p/>
        </p:txBody>
      </p:sp>
      <p:sp>
        <p:nvSpPr>
          <p:cNvPr id="8" name="Google Shape;8;p1"/>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lvl="0" algn="r">
              <a:buNone/>
              <a:defRPr sz="900">
                <a:solidFill>
                  <a:schemeClr val="dk2"/>
                </a:solidFill>
                <a:latin typeface="Nunito"/>
                <a:ea typeface="Nunito"/>
                <a:cs typeface="Nunito"/>
                <a:sym typeface="Nunito"/>
              </a:defRPr>
            </a:lvl1pPr>
            <a:lvl2pPr lvl="1" algn="r">
              <a:buNone/>
              <a:defRPr sz="900">
                <a:solidFill>
                  <a:schemeClr val="dk2"/>
                </a:solidFill>
                <a:latin typeface="Nunito"/>
                <a:ea typeface="Nunito"/>
                <a:cs typeface="Nunito"/>
                <a:sym typeface="Nunito"/>
              </a:defRPr>
            </a:lvl2pPr>
            <a:lvl3pPr lvl="2" algn="r">
              <a:buNone/>
              <a:defRPr sz="900">
                <a:solidFill>
                  <a:schemeClr val="dk2"/>
                </a:solidFill>
                <a:latin typeface="Nunito"/>
                <a:ea typeface="Nunito"/>
                <a:cs typeface="Nunito"/>
                <a:sym typeface="Nunito"/>
              </a:defRPr>
            </a:lvl3pPr>
            <a:lvl4pPr lvl="3" algn="r">
              <a:buNone/>
              <a:defRPr sz="900">
                <a:solidFill>
                  <a:schemeClr val="dk2"/>
                </a:solidFill>
                <a:latin typeface="Nunito"/>
                <a:ea typeface="Nunito"/>
                <a:cs typeface="Nunito"/>
                <a:sym typeface="Nunito"/>
              </a:defRPr>
            </a:lvl4pPr>
            <a:lvl5pPr lvl="4" algn="r">
              <a:buNone/>
              <a:defRPr sz="900">
                <a:solidFill>
                  <a:schemeClr val="dk2"/>
                </a:solidFill>
                <a:latin typeface="Nunito"/>
                <a:ea typeface="Nunito"/>
                <a:cs typeface="Nunito"/>
                <a:sym typeface="Nunito"/>
              </a:defRPr>
            </a:lvl5pPr>
            <a:lvl6pPr lvl="5" algn="r">
              <a:buNone/>
              <a:defRPr sz="900">
                <a:solidFill>
                  <a:schemeClr val="dk2"/>
                </a:solidFill>
                <a:latin typeface="Nunito"/>
                <a:ea typeface="Nunito"/>
                <a:cs typeface="Nunito"/>
                <a:sym typeface="Nunito"/>
              </a:defRPr>
            </a:lvl6pPr>
            <a:lvl7pPr lvl="6" algn="r">
              <a:buNone/>
              <a:defRPr sz="900">
                <a:solidFill>
                  <a:schemeClr val="dk2"/>
                </a:solidFill>
                <a:latin typeface="Nunito"/>
                <a:ea typeface="Nunito"/>
                <a:cs typeface="Nunito"/>
                <a:sym typeface="Nunito"/>
              </a:defRPr>
            </a:lvl7pPr>
            <a:lvl8pPr lvl="7" algn="r">
              <a:buNone/>
              <a:defRPr sz="900">
                <a:solidFill>
                  <a:schemeClr val="dk2"/>
                </a:solidFill>
                <a:latin typeface="Nunito"/>
                <a:ea typeface="Nunito"/>
                <a:cs typeface="Nunito"/>
                <a:sym typeface="Nunito"/>
              </a:defRPr>
            </a:lvl8pPr>
            <a:lvl9pPr lvl="8" algn="r">
              <a:buNone/>
              <a:defRPr sz="9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1" name="Shape 241"/>
        <p:cNvGrpSpPr/>
        <p:nvPr/>
      </p:nvGrpSpPr>
      <p:grpSpPr>
        <a:xfrm>
          <a:off x="0" y="0"/>
          <a:ext cx="0" cy="0"/>
          <a:chOff x="0" y="0"/>
          <a:chExt cx="0" cy="0"/>
        </a:xfrm>
      </p:grpSpPr>
      <p:pic>
        <p:nvPicPr>
          <p:cNvPr id="242" name="Google Shape;242;p14"/>
          <p:cNvPicPr preferRelativeResize="0"/>
          <p:nvPr/>
        </p:nvPicPr>
        <p:blipFill rotWithShape="1">
          <a:blip r:embed="rId1">
            <a:alphaModFix/>
          </a:blip>
          <a:srcRect b="0" l="0" r="0" t="0"/>
          <a:stretch/>
        </p:blipFill>
        <p:spPr>
          <a:xfrm>
            <a:off x="-20712" y="0"/>
            <a:ext cx="356299" cy="5143500"/>
          </a:xfrm>
          <a:prstGeom prst="rect">
            <a:avLst/>
          </a:prstGeom>
          <a:noFill/>
          <a:ln>
            <a:noFill/>
          </a:ln>
        </p:spPr>
      </p:pic>
      <p:sp>
        <p:nvSpPr>
          <p:cNvPr id="243" name="Google Shape;243;p14"/>
          <p:cNvSpPr/>
          <p:nvPr/>
        </p:nvSpPr>
        <p:spPr>
          <a:xfrm>
            <a:off x="0" y="4800601"/>
            <a:ext cx="9144000" cy="342900"/>
          </a:xfrm>
          <a:prstGeom prst="rect">
            <a:avLst/>
          </a:prstGeom>
          <a:solidFill>
            <a:srgbClr val="D6F5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4" name="Google Shape;244;p14"/>
          <p:cNvSpPr txBox="1"/>
          <p:nvPr>
            <p:ph type="title"/>
          </p:nvPr>
        </p:nvSpPr>
        <p:spPr>
          <a:xfrm>
            <a:off x="752888" y="205978"/>
            <a:ext cx="7933800" cy="5943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45" name="Google Shape;245;p14"/>
          <p:cNvSpPr txBox="1"/>
          <p:nvPr>
            <p:ph idx="1" type="body"/>
          </p:nvPr>
        </p:nvSpPr>
        <p:spPr>
          <a:xfrm>
            <a:off x="752888" y="914400"/>
            <a:ext cx="7933800" cy="3714900"/>
          </a:xfrm>
          <a:prstGeom prst="rect">
            <a:avLst/>
          </a:prstGeom>
          <a:noFill/>
          <a:ln>
            <a:noFill/>
          </a:ln>
        </p:spPr>
        <p:txBody>
          <a:bodyPr anchorCtr="0" anchor="t" bIns="91425" lIns="91425" spcFirstLastPara="1" rIns="91425" wrap="square" tIns="91425">
            <a:noAutofit/>
          </a:bodyPr>
          <a:lstStyle>
            <a:lvl1pPr indent="-381000" lvl="0" marL="457200" marR="0" algn="l">
              <a:lnSpc>
                <a:spcPct val="100000"/>
              </a:lnSpc>
              <a:spcBef>
                <a:spcPts val="64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68300" lvl="1" marL="914400" marR="0" algn="l">
              <a:lnSpc>
                <a:spcPct val="100000"/>
              </a:lnSpc>
              <a:spcBef>
                <a:spcPts val="560"/>
              </a:spcBef>
              <a:spcAft>
                <a:spcPts val="0"/>
              </a:spcAft>
              <a:buClr>
                <a:srgbClr val="07336F"/>
              </a:buClr>
              <a:buSzPts val="2200"/>
              <a:buFont typeface="Arial"/>
              <a:buChar char="•"/>
              <a:defRPr b="0" i="0" sz="2200" u="none" cap="none" strike="noStrike">
                <a:solidFill>
                  <a:srgbClr val="07336F"/>
                </a:solidFill>
                <a:latin typeface="Arial"/>
                <a:ea typeface="Arial"/>
                <a:cs typeface="Arial"/>
                <a:sym typeface="Arial"/>
              </a:defRPr>
            </a:lvl2pPr>
            <a:lvl3pPr indent="-355600" lvl="2" marL="1371600" marR="0" algn="l">
              <a:lnSpc>
                <a:spcPct val="100000"/>
              </a:lnSpc>
              <a:spcBef>
                <a:spcPts val="48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algn="l">
              <a:lnSpc>
                <a:spcPct val="100000"/>
              </a:lnSpc>
              <a:spcBef>
                <a:spcPts val="40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algn="l">
              <a:lnSpc>
                <a:spcPct val="100000"/>
              </a:lnSpc>
              <a:spcBef>
                <a:spcPts val="36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246" name="Google Shape;246;p14"/>
          <p:cNvPicPr preferRelativeResize="0"/>
          <p:nvPr/>
        </p:nvPicPr>
        <p:blipFill rotWithShape="1">
          <a:blip r:embed="rId2">
            <a:alphaModFix/>
          </a:blip>
          <a:srcRect b="0" l="0" r="0" t="0"/>
          <a:stretch/>
        </p:blipFill>
        <p:spPr>
          <a:xfrm>
            <a:off x="12" y="4819562"/>
            <a:ext cx="339761" cy="334163"/>
          </a:xfrm>
          <a:prstGeom prst="rect">
            <a:avLst/>
          </a:prstGeom>
          <a:noFill/>
          <a:ln>
            <a:noFill/>
          </a:ln>
        </p:spPr>
      </p:pic>
      <p:sp>
        <p:nvSpPr>
          <p:cNvPr id="247" name="Google Shape;247;p14"/>
          <p:cNvSpPr txBox="1"/>
          <p:nvPr/>
        </p:nvSpPr>
        <p:spPr>
          <a:xfrm>
            <a:off x="475925" y="4794200"/>
            <a:ext cx="6833100" cy="38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300"/>
              <a:buFont typeface="Arial"/>
              <a:buNone/>
            </a:pPr>
            <a:r>
              <a:rPr b="1" lang="en" sz="1300">
                <a:solidFill>
                  <a:schemeClr val="dk1"/>
                </a:solidFill>
              </a:rPr>
              <a:t>RRFSv1 update for SRW/CAM - 13 August 2025</a:t>
            </a:r>
            <a:endParaRPr b="1" sz="1300">
              <a:solidFill>
                <a:schemeClr val="dk1"/>
              </a:solidFill>
            </a:endParaRPr>
          </a:p>
        </p:txBody>
      </p:sp>
      <p:sp>
        <p:nvSpPr>
          <p:cNvPr id="248" name="Google Shape;248;p14"/>
          <p:cNvSpPr txBox="1"/>
          <p:nvPr>
            <p:ph idx="12" type="sldNum"/>
          </p:nvPr>
        </p:nvSpPr>
        <p:spPr>
          <a:xfrm>
            <a:off x="8556775" y="4809275"/>
            <a:ext cx="548700" cy="334200"/>
          </a:xfrm>
          <a:prstGeom prst="rect">
            <a:avLst/>
          </a:prstGeom>
          <a:noFill/>
          <a:ln>
            <a:noFill/>
          </a:ln>
        </p:spPr>
        <p:txBody>
          <a:bodyPr anchorCtr="0" anchor="ctr" bIns="91425" lIns="91425" spcFirstLastPara="1" rIns="91425" wrap="square" tIns="91425">
            <a:noAutofit/>
          </a:bodyPr>
          <a:lstStyle>
            <a:lvl1pPr lvl="0" algn="r">
              <a:buNone/>
              <a:defRPr sz="1300">
                <a:solidFill>
                  <a:schemeClr val="dk1"/>
                </a:solidFill>
              </a:defRPr>
            </a:lvl1pPr>
            <a:lvl2pPr lvl="1" algn="r">
              <a:buNone/>
              <a:defRPr sz="1300">
                <a:solidFill>
                  <a:schemeClr val="dk1"/>
                </a:solidFill>
              </a:defRPr>
            </a:lvl2pPr>
            <a:lvl3pPr lvl="2" algn="r">
              <a:buNone/>
              <a:defRPr sz="1300">
                <a:solidFill>
                  <a:schemeClr val="dk1"/>
                </a:solidFill>
              </a:defRPr>
            </a:lvl3pPr>
            <a:lvl4pPr lvl="3" algn="r">
              <a:buNone/>
              <a:defRPr sz="1300">
                <a:solidFill>
                  <a:schemeClr val="dk1"/>
                </a:solidFill>
              </a:defRPr>
            </a:lvl4pPr>
            <a:lvl5pPr lvl="4" algn="r">
              <a:buNone/>
              <a:defRPr sz="1300">
                <a:solidFill>
                  <a:schemeClr val="dk1"/>
                </a:solidFill>
              </a:defRPr>
            </a:lvl5pPr>
            <a:lvl6pPr lvl="5" algn="r">
              <a:buNone/>
              <a:defRPr sz="1300">
                <a:solidFill>
                  <a:schemeClr val="dk1"/>
                </a:solidFill>
              </a:defRPr>
            </a:lvl6pPr>
            <a:lvl7pPr lvl="6" algn="r">
              <a:buNone/>
              <a:defRPr sz="1300">
                <a:solidFill>
                  <a:schemeClr val="dk1"/>
                </a:solidFill>
              </a:defRPr>
            </a:lvl7pPr>
            <a:lvl8pPr lvl="7" algn="r">
              <a:buNone/>
              <a:defRPr sz="1300">
                <a:solidFill>
                  <a:schemeClr val="dk1"/>
                </a:solidFill>
              </a:defRPr>
            </a:lvl8pPr>
            <a:lvl9pPr lvl="8" algn="r">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 id="2147483681" r:id="rId24"/>
    <p:sldLayoutId id="2147483682" r:id="rId25"/>
    <p:sldLayoutId id="2147483683" r:id="rId2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0.gif"/><Relationship Id="rId4" Type="http://schemas.openxmlformats.org/officeDocument/2006/relationships/image" Target="../media/image44.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6.png"/><Relationship Id="rId4" Type="http://schemas.openxmlformats.org/officeDocument/2006/relationships/image" Target="../media/image50.png"/><Relationship Id="rId5" Type="http://schemas.openxmlformats.org/officeDocument/2006/relationships/image" Target="../media/image19.png"/><Relationship Id="rId6" Type="http://schemas.openxmlformats.org/officeDocument/2006/relationships/image" Target="../media/image24.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0" Type="http://schemas.openxmlformats.org/officeDocument/2006/relationships/image" Target="../media/image51.jpg"/><Relationship Id="rId22" Type="http://schemas.openxmlformats.org/officeDocument/2006/relationships/image" Target="../media/image31.png"/><Relationship Id="rId21" Type="http://schemas.openxmlformats.org/officeDocument/2006/relationships/image" Target="../media/image27.jpg"/><Relationship Id="rId24" Type="http://schemas.openxmlformats.org/officeDocument/2006/relationships/image" Target="../media/image23.png"/><Relationship Id="rId23" Type="http://schemas.openxmlformats.org/officeDocument/2006/relationships/image" Target="../media/image21.png"/><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6.png"/><Relationship Id="rId4" Type="http://schemas.openxmlformats.org/officeDocument/2006/relationships/image" Target="../media/image17.png"/><Relationship Id="rId9" Type="http://schemas.openxmlformats.org/officeDocument/2006/relationships/image" Target="../media/image13.png"/><Relationship Id="rId5" Type="http://schemas.openxmlformats.org/officeDocument/2006/relationships/image" Target="../media/image18.png"/><Relationship Id="rId6" Type="http://schemas.openxmlformats.org/officeDocument/2006/relationships/image" Target="../media/image8.png"/><Relationship Id="rId7" Type="http://schemas.openxmlformats.org/officeDocument/2006/relationships/image" Target="../media/image15.png"/><Relationship Id="rId8" Type="http://schemas.openxmlformats.org/officeDocument/2006/relationships/image" Target="../media/image6.png"/><Relationship Id="rId11" Type="http://schemas.openxmlformats.org/officeDocument/2006/relationships/image" Target="../media/image11.png"/><Relationship Id="rId10" Type="http://schemas.openxmlformats.org/officeDocument/2006/relationships/image" Target="../media/image28.png"/><Relationship Id="rId13" Type="http://schemas.openxmlformats.org/officeDocument/2006/relationships/image" Target="../media/image10.png"/><Relationship Id="rId12" Type="http://schemas.openxmlformats.org/officeDocument/2006/relationships/image" Target="../media/image5.png"/><Relationship Id="rId15" Type="http://schemas.openxmlformats.org/officeDocument/2006/relationships/image" Target="../media/image14.jpg"/><Relationship Id="rId14" Type="http://schemas.openxmlformats.org/officeDocument/2006/relationships/image" Target="../media/image52.png"/><Relationship Id="rId17" Type="http://schemas.openxmlformats.org/officeDocument/2006/relationships/image" Target="../media/image22.png"/><Relationship Id="rId16" Type="http://schemas.openxmlformats.org/officeDocument/2006/relationships/image" Target="../media/image16.png"/><Relationship Id="rId19" Type="http://schemas.openxmlformats.org/officeDocument/2006/relationships/image" Target="../media/image48.jpg"/><Relationship Id="rId18" Type="http://schemas.openxmlformats.org/officeDocument/2006/relationships/image" Target="../media/image3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41.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 Id="rId3" Type="http://schemas.openxmlformats.org/officeDocument/2006/relationships/image" Target="../media/image34.png"/><Relationship Id="rId4" Type="http://schemas.openxmlformats.org/officeDocument/2006/relationships/image" Target="../media/image43.png"/><Relationship Id="rId5" Type="http://schemas.openxmlformats.org/officeDocument/2006/relationships/image" Target="../media/image16.png"/><Relationship Id="rId6"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26.png"/><Relationship Id="rId4" Type="http://schemas.openxmlformats.org/officeDocument/2006/relationships/image" Target="../media/image50.png"/><Relationship Id="rId5" Type="http://schemas.openxmlformats.org/officeDocument/2006/relationships/image" Target="../media/image19.png"/><Relationship Id="rId6" Type="http://schemas.openxmlformats.org/officeDocument/2006/relationships/image" Target="../media/image24.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53.png"/><Relationship Id="rId4" Type="http://schemas.openxmlformats.org/officeDocument/2006/relationships/image" Target="../media/image25.png"/><Relationship Id="rId5" Type="http://schemas.openxmlformats.org/officeDocument/2006/relationships/image" Target="../media/image39.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0.gif"/><Relationship Id="rId4" Type="http://schemas.openxmlformats.org/officeDocument/2006/relationships/image" Target="../media/image29.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39"/>
          <p:cNvSpPr txBox="1"/>
          <p:nvPr>
            <p:ph type="ctrTitle"/>
          </p:nvPr>
        </p:nvSpPr>
        <p:spPr>
          <a:xfrm>
            <a:off x="0" y="1492250"/>
            <a:ext cx="9144000" cy="11442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47656"/>
              <a:buNone/>
            </a:pPr>
            <a:r>
              <a:rPr lang="en" sz="2844"/>
              <a:t>Updates on Rapid Refresh Forecast System Version 1</a:t>
            </a:r>
            <a:endParaRPr sz="2844"/>
          </a:p>
          <a:p>
            <a:pPr indent="0" lvl="0" marL="0" rtl="0" algn="ctr">
              <a:lnSpc>
                <a:spcPct val="100000"/>
              </a:lnSpc>
              <a:spcBef>
                <a:spcPts val="0"/>
              </a:spcBef>
              <a:spcAft>
                <a:spcPts val="0"/>
              </a:spcAft>
              <a:buSzPct val="175000"/>
              <a:buNone/>
            </a:pPr>
            <a:r>
              <a:t/>
            </a:r>
            <a:endParaRPr sz="2400"/>
          </a:p>
          <a:p>
            <a:pPr indent="0" lvl="0" marL="0" rtl="0" algn="ctr">
              <a:lnSpc>
                <a:spcPct val="115000"/>
              </a:lnSpc>
              <a:spcBef>
                <a:spcPts val="0"/>
              </a:spcBef>
              <a:spcAft>
                <a:spcPts val="0"/>
              </a:spcAft>
              <a:buNone/>
            </a:pPr>
            <a:r>
              <a:rPr b="0" i="1" lang="en" sz="1755">
                <a:latin typeface="Times New Roman"/>
                <a:ea typeface="Times New Roman"/>
                <a:cs typeface="Times New Roman"/>
                <a:sym typeface="Times New Roman"/>
              </a:rPr>
              <a:t>Matthew E. Pyle*, Curtis R. Alexander, Jacob R. Carley, Terra Ladwig,</a:t>
            </a:r>
            <a:r>
              <a:rPr b="0" baseline="30000" i="1" lang="en" sz="1755">
                <a:latin typeface="Times New Roman"/>
                <a:ea typeface="Times New Roman"/>
                <a:cs typeface="Times New Roman"/>
                <a:sym typeface="Times New Roman"/>
              </a:rPr>
              <a:t> </a:t>
            </a:r>
            <a:r>
              <a:rPr b="0" i="1" lang="en" sz="1755">
                <a:latin typeface="Times New Roman"/>
                <a:ea typeface="Times New Roman"/>
                <a:cs typeface="Times New Roman"/>
                <a:sym typeface="Times New Roman"/>
              </a:rPr>
              <a:t>Shun Liu, Ming Hu</a:t>
            </a:r>
            <a:endParaRPr b="0" baseline="30000" i="1" sz="1755">
              <a:latin typeface="Times New Roman"/>
              <a:ea typeface="Times New Roman"/>
              <a:cs typeface="Times New Roman"/>
              <a:sym typeface="Times New Roman"/>
            </a:endParaRPr>
          </a:p>
          <a:p>
            <a:pPr indent="0" lvl="0" marL="0" rtl="0" algn="l">
              <a:lnSpc>
                <a:spcPct val="100000"/>
              </a:lnSpc>
              <a:spcBef>
                <a:spcPts val="0"/>
              </a:spcBef>
              <a:spcAft>
                <a:spcPts val="0"/>
              </a:spcAft>
              <a:buSzPct val="175000"/>
              <a:buNone/>
            </a:pPr>
            <a:r>
              <a:t/>
            </a:r>
            <a:endParaRPr sz="2400"/>
          </a:p>
        </p:txBody>
      </p:sp>
      <p:sp>
        <p:nvSpPr>
          <p:cNvPr id="463" name="Google Shape;463;p39"/>
          <p:cNvSpPr txBox="1"/>
          <p:nvPr>
            <p:ph idx="1" type="subTitle"/>
          </p:nvPr>
        </p:nvSpPr>
        <p:spPr>
          <a:xfrm>
            <a:off x="283876" y="3706650"/>
            <a:ext cx="4994700" cy="8202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SzPts val="935"/>
              <a:buNone/>
            </a:pPr>
            <a:r>
              <a:rPr lang="en" sz="2060"/>
              <a:t>Boulder, CO</a:t>
            </a:r>
            <a:endParaRPr sz="2060"/>
          </a:p>
          <a:p>
            <a:pPr indent="0" lvl="0" marL="0" rtl="0" algn="l">
              <a:lnSpc>
                <a:spcPct val="80000"/>
              </a:lnSpc>
              <a:spcBef>
                <a:spcPts val="1000"/>
              </a:spcBef>
              <a:spcAft>
                <a:spcPts val="1000"/>
              </a:spcAft>
              <a:buSzPts val="935"/>
              <a:buNone/>
            </a:pPr>
            <a:r>
              <a:rPr lang="en" sz="2060"/>
              <a:t>September 11, 2025</a:t>
            </a:r>
            <a:endParaRPr sz="206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pic>
        <p:nvPicPr>
          <p:cNvPr id="842" name="Google Shape;842;p48"/>
          <p:cNvPicPr preferRelativeResize="0"/>
          <p:nvPr/>
        </p:nvPicPr>
        <p:blipFill>
          <a:blip r:embed="rId3">
            <a:alphaModFix/>
          </a:blip>
          <a:stretch>
            <a:fillRect/>
          </a:stretch>
        </p:blipFill>
        <p:spPr>
          <a:xfrm>
            <a:off x="2086838" y="1799530"/>
            <a:ext cx="2724912" cy="2743200"/>
          </a:xfrm>
          <a:prstGeom prst="rect">
            <a:avLst/>
          </a:prstGeom>
          <a:noFill/>
          <a:ln cap="flat" cmpd="sng" w="28575">
            <a:solidFill>
              <a:srgbClr val="222222"/>
            </a:solidFill>
            <a:prstDash val="solid"/>
            <a:round/>
            <a:headEnd len="sm" w="sm" type="none"/>
            <a:tailEnd len="sm" w="sm" type="none"/>
          </a:ln>
        </p:spPr>
      </p:pic>
      <p:sp>
        <p:nvSpPr>
          <p:cNvPr id="843" name="Google Shape;843;p48"/>
          <p:cNvSpPr txBox="1"/>
          <p:nvPr>
            <p:ph idx="1" type="body"/>
          </p:nvPr>
        </p:nvSpPr>
        <p:spPr>
          <a:xfrm>
            <a:off x="403000" y="936050"/>
            <a:ext cx="8013000" cy="790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171616"/>
              </a:buClr>
              <a:buSzPts val="1800"/>
              <a:buChar char="●"/>
            </a:pPr>
            <a:r>
              <a:rPr lang="en" sz="1800">
                <a:solidFill>
                  <a:srgbClr val="171616"/>
                </a:solidFill>
              </a:rPr>
              <a:t>Numerous complaints about overly moist 2 m Td in western US - most evident in very arid regions</a:t>
            </a:r>
            <a:endParaRPr sz="1800">
              <a:solidFill>
                <a:srgbClr val="171616"/>
              </a:solidFill>
            </a:endParaRPr>
          </a:p>
        </p:txBody>
      </p:sp>
      <p:sp>
        <p:nvSpPr>
          <p:cNvPr id="844" name="Google Shape;844;p48"/>
          <p:cNvSpPr txBox="1"/>
          <p:nvPr/>
        </p:nvSpPr>
        <p:spPr>
          <a:xfrm>
            <a:off x="5303520" y="3452225"/>
            <a:ext cx="2841600" cy="6666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0A4595"/>
                </a:solidFill>
                <a:latin typeface="Nunito SemiBold"/>
                <a:ea typeface="Nunito SemiBold"/>
                <a:cs typeface="Nunito SemiBold"/>
                <a:sym typeface="Nunito SemiBold"/>
              </a:rPr>
              <a:t>Courtesy Mike Baldwin/ Nick Nauslar, SPC</a:t>
            </a:r>
            <a:endParaRPr sz="1800">
              <a:solidFill>
                <a:srgbClr val="0A4595"/>
              </a:solidFill>
              <a:latin typeface="Nunito SemiBold"/>
              <a:ea typeface="Nunito SemiBold"/>
              <a:cs typeface="Nunito SemiBold"/>
              <a:sym typeface="Nunito SemiBold"/>
            </a:endParaRPr>
          </a:p>
        </p:txBody>
      </p:sp>
      <p:sp>
        <p:nvSpPr>
          <p:cNvPr id="845" name="Google Shape;845;p48"/>
          <p:cNvSpPr txBox="1"/>
          <p:nvPr/>
        </p:nvSpPr>
        <p:spPr>
          <a:xfrm>
            <a:off x="5537750" y="2011338"/>
            <a:ext cx="2961000" cy="112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171616"/>
                </a:solidFill>
                <a:latin typeface="Nunito SemiBold"/>
                <a:ea typeface="Nunito SemiBold"/>
                <a:cs typeface="Nunito SemiBold"/>
                <a:sym typeface="Nunito SemiBold"/>
              </a:rPr>
              <a:t>May 12-18 period</a:t>
            </a:r>
            <a:endParaRPr sz="600">
              <a:solidFill>
                <a:srgbClr val="171616"/>
              </a:solidFill>
              <a:latin typeface="Nunito SemiBold"/>
              <a:ea typeface="Nunito SemiBold"/>
              <a:cs typeface="Nunito SemiBold"/>
              <a:sym typeface="Nunito SemiBold"/>
            </a:endParaRPr>
          </a:p>
          <a:p>
            <a:pPr indent="0" lvl="0" marL="0" rtl="0" algn="l">
              <a:spcBef>
                <a:spcPts val="0"/>
              </a:spcBef>
              <a:spcAft>
                <a:spcPts val="0"/>
              </a:spcAft>
              <a:buNone/>
            </a:pPr>
            <a:r>
              <a:rPr lang="en" sz="1800">
                <a:solidFill>
                  <a:srgbClr val="171616"/>
                </a:solidFill>
                <a:latin typeface="Nunito SemiBold"/>
                <a:ea typeface="Nunito SemiBold"/>
                <a:cs typeface="Nunito SemiBold"/>
                <a:sym typeface="Nunito SemiBold"/>
              </a:rPr>
              <a:t>00/06/12/18Z cycles</a:t>
            </a:r>
            <a:endParaRPr sz="600">
              <a:solidFill>
                <a:srgbClr val="171616"/>
              </a:solidFill>
              <a:latin typeface="Nunito SemiBold"/>
              <a:ea typeface="Nunito SemiBold"/>
              <a:cs typeface="Nunito SemiBold"/>
              <a:sym typeface="Nunito SemiBold"/>
            </a:endParaRPr>
          </a:p>
          <a:p>
            <a:pPr indent="0" lvl="0" marL="0" rtl="0" algn="l">
              <a:spcBef>
                <a:spcPts val="0"/>
              </a:spcBef>
              <a:spcAft>
                <a:spcPts val="0"/>
              </a:spcAft>
              <a:buNone/>
            </a:pPr>
            <a:r>
              <a:rPr lang="en" sz="1800">
                <a:solidFill>
                  <a:srgbClr val="171616"/>
                </a:solidFill>
                <a:latin typeface="Nunito SemiBold"/>
                <a:ea typeface="Nunito SemiBold"/>
                <a:cs typeface="Nunito SemiBold"/>
                <a:sym typeface="Nunito SemiBold"/>
              </a:rPr>
              <a:t>forecast hours 3,6,9,12...48</a:t>
            </a:r>
            <a:endParaRPr sz="1800">
              <a:solidFill>
                <a:srgbClr val="171616"/>
              </a:solidFill>
              <a:latin typeface="Nunito SemiBold"/>
              <a:ea typeface="Nunito SemiBold"/>
              <a:cs typeface="Nunito SemiBold"/>
              <a:sym typeface="Nunito SemiBold"/>
            </a:endParaRPr>
          </a:p>
          <a:p>
            <a:pPr indent="0" lvl="0" marL="0" rtl="0" algn="l">
              <a:spcBef>
                <a:spcPts val="0"/>
              </a:spcBef>
              <a:spcAft>
                <a:spcPts val="0"/>
              </a:spcAft>
              <a:buNone/>
            </a:pPr>
            <a:r>
              <a:t/>
            </a:r>
            <a:endParaRPr sz="3200">
              <a:solidFill>
                <a:srgbClr val="0A4595"/>
              </a:solidFill>
              <a:latin typeface="Calibri"/>
              <a:ea typeface="Calibri"/>
              <a:cs typeface="Calibri"/>
              <a:sym typeface="Calibri"/>
            </a:endParaRPr>
          </a:p>
        </p:txBody>
      </p:sp>
      <p:sp>
        <p:nvSpPr>
          <p:cNvPr id="846" name="Google Shape;846;p48"/>
          <p:cNvSpPr txBox="1"/>
          <p:nvPr/>
        </p:nvSpPr>
        <p:spPr>
          <a:xfrm>
            <a:off x="446450" y="4630700"/>
            <a:ext cx="3053100" cy="3774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0A4595"/>
                </a:solidFill>
                <a:latin typeface="Nunito ExtraBold"/>
                <a:ea typeface="Nunito ExtraBold"/>
                <a:cs typeface="Nunito ExtraBold"/>
                <a:sym typeface="Nunito ExtraBold"/>
              </a:rPr>
              <a:t>HYB1 much drier than RRFS 2 m, and similar to HRRR on the dry end...</a:t>
            </a:r>
            <a:endParaRPr sz="1200">
              <a:solidFill>
                <a:srgbClr val="0A4595"/>
              </a:solidFill>
              <a:latin typeface="Nunito ExtraBold"/>
              <a:ea typeface="Nunito ExtraBold"/>
              <a:cs typeface="Nunito ExtraBold"/>
              <a:sym typeface="Nunito ExtraBold"/>
            </a:endParaRPr>
          </a:p>
        </p:txBody>
      </p:sp>
      <p:sp>
        <p:nvSpPr>
          <p:cNvPr id="847" name="Google Shape;847;p48"/>
          <p:cNvSpPr txBox="1"/>
          <p:nvPr/>
        </p:nvSpPr>
        <p:spPr>
          <a:xfrm>
            <a:off x="4427750" y="4632950"/>
            <a:ext cx="2724900" cy="37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0A4595"/>
                </a:solidFill>
                <a:latin typeface="Nunito ExtraBold"/>
                <a:ea typeface="Nunito ExtraBold"/>
                <a:cs typeface="Nunito ExtraBold"/>
                <a:sym typeface="Nunito ExtraBold"/>
              </a:rPr>
              <a:t>...but drier than HRRR (and too dry) for obs Td &gt; 2 C.</a:t>
            </a:r>
            <a:endParaRPr sz="1200">
              <a:solidFill>
                <a:srgbClr val="0A4595"/>
              </a:solidFill>
              <a:latin typeface="Nunito ExtraBold"/>
              <a:ea typeface="Nunito ExtraBold"/>
              <a:cs typeface="Nunito ExtraBold"/>
              <a:sym typeface="Nunito ExtraBold"/>
            </a:endParaRPr>
          </a:p>
        </p:txBody>
      </p:sp>
      <p:cxnSp>
        <p:nvCxnSpPr>
          <p:cNvPr id="848" name="Google Shape;848;p48"/>
          <p:cNvCxnSpPr/>
          <p:nvPr/>
        </p:nvCxnSpPr>
        <p:spPr>
          <a:xfrm flipH="1" rot="10800000">
            <a:off x="2582975" y="3371800"/>
            <a:ext cx="122400" cy="1281000"/>
          </a:xfrm>
          <a:prstGeom prst="straightConnector1">
            <a:avLst/>
          </a:prstGeom>
          <a:noFill/>
          <a:ln cap="flat" cmpd="sng" w="19050">
            <a:solidFill>
              <a:srgbClr val="0A4595"/>
            </a:solidFill>
            <a:prstDash val="solid"/>
            <a:round/>
            <a:headEnd len="med" w="med" type="none"/>
            <a:tailEnd len="med" w="med" type="triangle"/>
          </a:ln>
        </p:spPr>
      </p:cxnSp>
      <p:cxnSp>
        <p:nvCxnSpPr>
          <p:cNvPr id="849" name="Google Shape;849;p48"/>
          <p:cNvCxnSpPr/>
          <p:nvPr/>
        </p:nvCxnSpPr>
        <p:spPr>
          <a:xfrm rot="10800000">
            <a:off x="4023875" y="3871025"/>
            <a:ext cx="531000" cy="936900"/>
          </a:xfrm>
          <a:prstGeom prst="straightConnector1">
            <a:avLst/>
          </a:prstGeom>
          <a:noFill/>
          <a:ln cap="flat" cmpd="sng" w="19050">
            <a:solidFill>
              <a:srgbClr val="0A4595"/>
            </a:solidFill>
            <a:prstDash val="solid"/>
            <a:round/>
            <a:headEnd len="med" w="med" type="none"/>
            <a:tailEnd len="med" w="med" type="triangle"/>
          </a:ln>
        </p:spPr>
      </p:cxnSp>
      <p:sp>
        <p:nvSpPr>
          <p:cNvPr id="850" name="Google Shape;850;p48"/>
          <p:cNvSpPr txBox="1"/>
          <p:nvPr>
            <p:ph type="title"/>
          </p:nvPr>
        </p:nvSpPr>
        <p:spPr>
          <a:xfrm>
            <a:off x="728175" y="414625"/>
            <a:ext cx="7976100" cy="46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360"/>
              <a:t>RRFS </a:t>
            </a:r>
            <a:r>
              <a:rPr b="1" lang="en" sz="2360"/>
              <a:t>Field Evaluation and Responses</a:t>
            </a:r>
            <a:endParaRPr b="1" sz="2360">
              <a:latin typeface="Arial"/>
              <a:ea typeface="Arial"/>
              <a:cs typeface="Arial"/>
              <a:sym typeface="Arial"/>
            </a:endParaRPr>
          </a:p>
        </p:txBody>
      </p:sp>
      <p:sp>
        <p:nvSpPr>
          <p:cNvPr id="851" name="Google Shape;851;p48"/>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pic>
        <p:nvPicPr>
          <p:cNvPr id="856" name="Google Shape;856;p49" title="2mtdw_CONUS_f09_CONUSOLDSTYLE.gif"/>
          <p:cNvPicPr preferRelativeResize="0"/>
          <p:nvPr/>
        </p:nvPicPr>
        <p:blipFill>
          <a:blip r:embed="rId3">
            <a:alphaModFix/>
          </a:blip>
          <a:stretch>
            <a:fillRect/>
          </a:stretch>
        </p:blipFill>
        <p:spPr>
          <a:xfrm>
            <a:off x="959875" y="1134925"/>
            <a:ext cx="3657600" cy="2706625"/>
          </a:xfrm>
          <a:prstGeom prst="rect">
            <a:avLst/>
          </a:prstGeom>
          <a:noFill/>
          <a:ln cap="flat" cmpd="sng" w="9525">
            <a:solidFill>
              <a:srgbClr val="595959"/>
            </a:solidFill>
            <a:prstDash val="solid"/>
            <a:round/>
            <a:headEnd len="sm" w="sm" type="none"/>
            <a:tailEnd len="sm" w="sm" type="none"/>
          </a:ln>
        </p:spPr>
      </p:pic>
      <p:pic>
        <p:nvPicPr>
          <p:cNvPr id="857" name="Google Shape;857;p49" title="2mtdw_CONUS_f09_CONUSFLUXSTYLE.gif"/>
          <p:cNvPicPr preferRelativeResize="0"/>
          <p:nvPr/>
        </p:nvPicPr>
        <p:blipFill>
          <a:blip r:embed="rId4">
            <a:alphaModFix/>
          </a:blip>
          <a:stretch>
            <a:fillRect/>
          </a:stretch>
        </p:blipFill>
        <p:spPr>
          <a:xfrm>
            <a:off x="4768050" y="1135188"/>
            <a:ext cx="3657600" cy="2706112"/>
          </a:xfrm>
          <a:prstGeom prst="rect">
            <a:avLst/>
          </a:prstGeom>
          <a:noFill/>
          <a:ln cap="flat" cmpd="sng" w="9525">
            <a:solidFill>
              <a:srgbClr val="595959"/>
            </a:solidFill>
            <a:prstDash val="solid"/>
            <a:round/>
            <a:headEnd len="sm" w="sm" type="none"/>
            <a:tailEnd len="sm" w="sm" type="none"/>
          </a:ln>
        </p:spPr>
      </p:pic>
      <p:sp>
        <p:nvSpPr>
          <p:cNvPr id="858" name="Google Shape;858;p49"/>
          <p:cNvSpPr txBox="1"/>
          <p:nvPr/>
        </p:nvSpPr>
        <p:spPr>
          <a:xfrm>
            <a:off x="2987500" y="2671950"/>
            <a:ext cx="1584600" cy="8268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chemeClr val="lt1"/>
                </a:solidFill>
                <a:latin typeface="Nunito"/>
                <a:ea typeface="Nunito"/>
                <a:cs typeface="Nunito"/>
                <a:sym typeface="Nunito"/>
              </a:rPr>
              <a:t>linear </a:t>
            </a:r>
            <a:endParaRPr b="1" sz="1500">
              <a:solidFill>
                <a:schemeClr val="lt1"/>
              </a:solidFill>
              <a:latin typeface="Nunito"/>
              <a:ea typeface="Nunito"/>
              <a:cs typeface="Nunito"/>
              <a:sym typeface="Nunito"/>
            </a:endParaRPr>
          </a:p>
          <a:p>
            <a:pPr indent="0" lvl="0" marL="0" rtl="0" algn="ctr">
              <a:spcBef>
                <a:spcPts val="0"/>
              </a:spcBef>
              <a:spcAft>
                <a:spcPts val="0"/>
              </a:spcAft>
              <a:buNone/>
            </a:pPr>
            <a:r>
              <a:rPr b="1" lang="en" sz="1500">
                <a:solidFill>
                  <a:schemeClr val="lt1"/>
                </a:solidFill>
                <a:latin typeface="Nunito"/>
                <a:ea typeface="Nunito"/>
                <a:cs typeface="Nunito"/>
                <a:sym typeface="Nunito"/>
              </a:rPr>
              <a:t>2 m diagnostic</a:t>
            </a:r>
            <a:endParaRPr b="1" sz="1500">
              <a:solidFill>
                <a:schemeClr val="lt1"/>
              </a:solidFill>
              <a:latin typeface="Nunito"/>
              <a:ea typeface="Nunito"/>
              <a:cs typeface="Nunito"/>
              <a:sym typeface="Nunito"/>
            </a:endParaRPr>
          </a:p>
          <a:p>
            <a:pPr indent="0" lvl="0" marL="0" rtl="0" algn="ctr">
              <a:spcBef>
                <a:spcPts val="0"/>
              </a:spcBef>
              <a:spcAft>
                <a:spcPts val="0"/>
              </a:spcAft>
              <a:buNone/>
            </a:pPr>
            <a:r>
              <a:rPr b="1" lang="en" sz="1500">
                <a:solidFill>
                  <a:schemeClr val="lt1"/>
                </a:solidFill>
                <a:latin typeface="Nunito"/>
                <a:ea typeface="Nunito"/>
                <a:cs typeface="Nunito"/>
                <a:sym typeface="Nunito"/>
              </a:rPr>
              <a:t>(current RRFS)</a:t>
            </a:r>
            <a:endParaRPr b="1" sz="1500">
              <a:solidFill>
                <a:schemeClr val="lt1"/>
              </a:solidFill>
              <a:latin typeface="Nunito"/>
              <a:ea typeface="Nunito"/>
              <a:cs typeface="Nunito"/>
              <a:sym typeface="Nunito"/>
            </a:endParaRPr>
          </a:p>
          <a:p>
            <a:pPr indent="0" lvl="0" marL="0" rtl="0" algn="l">
              <a:spcBef>
                <a:spcPts val="0"/>
              </a:spcBef>
              <a:spcAft>
                <a:spcPts val="0"/>
              </a:spcAft>
              <a:buNone/>
            </a:pPr>
            <a:r>
              <a:t/>
            </a:r>
            <a:endParaRPr b="1" sz="1800">
              <a:solidFill>
                <a:schemeClr val="dk2"/>
              </a:solidFill>
              <a:latin typeface="Nunito"/>
              <a:ea typeface="Nunito"/>
              <a:cs typeface="Nunito"/>
              <a:sym typeface="Nunito"/>
            </a:endParaRPr>
          </a:p>
        </p:txBody>
      </p:sp>
      <p:cxnSp>
        <p:nvCxnSpPr>
          <p:cNvPr id="859" name="Google Shape;859;p49"/>
          <p:cNvCxnSpPr/>
          <p:nvPr/>
        </p:nvCxnSpPr>
        <p:spPr>
          <a:xfrm flipH="1" rot="10800000">
            <a:off x="4783575" y="2342325"/>
            <a:ext cx="769500" cy="1658400"/>
          </a:xfrm>
          <a:prstGeom prst="straightConnector1">
            <a:avLst/>
          </a:prstGeom>
          <a:noFill/>
          <a:ln cap="flat" cmpd="sng" w="28575">
            <a:solidFill>
              <a:srgbClr val="160101"/>
            </a:solidFill>
            <a:prstDash val="solid"/>
            <a:round/>
            <a:headEnd len="med" w="med" type="none"/>
            <a:tailEnd len="med" w="med" type="triangle"/>
          </a:ln>
        </p:spPr>
      </p:cxnSp>
      <p:sp>
        <p:nvSpPr>
          <p:cNvPr id="860" name="Google Shape;860;p49"/>
          <p:cNvSpPr txBox="1"/>
          <p:nvPr/>
        </p:nvSpPr>
        <p:spPr>
          <a:xfrm>
            <a:off x="1570100" y="4055275"/>
            <a:ext cx="5837700" cy="9906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323850" lvl="0" marL="457200" rtl="0" algn="l">
              <a:spcBef>
                <a:spcPts val="0"/>
              </a:spcBef>
              <a:spcAft>
                <a:spcPts val="0"/>
              </a:spcAft>
              <a:buClr>
                <a:schemeClr val="dk2"/>
              </a:buClr>
              <a:buSzPts val="1500"/>
              <a:buFont typeface="Nunito"/>
              <a:buChar char="●"/>
            </a:pPr>
            <a:r>
              <a:rPr b="1" lang="en" sz="1500">
                <a:solidFill>
                  <a:schemeClr val="dk2"/>
                </a:solidFill>
                <a:latin typeface="Nunito"/>
                <a:ea typeface="Nunito"/>
                <a:cs typeface="Nunito"/>
                <a:sym typeface="Nunito"/>
              </a:rPr>
              <a:t>Much drier (5 to 7+ C) in arid regions out west with the flux form.  </a:t>
            </a:r>
            <a:endParaRPr b="1" sz="1500">
              <a:solidFill>
                <a:schemeClr val="dk2"/>
              </a:solidFill>
              <a:latin typeface="Nunito"/>
              <a:ea typeface="Nunito"/>
              <a:cs typeface="Nunito"/>
              <a:sym typeface="Nunito"/>
            </a:endParaRPr>
          </a:p>
          <a:p>
            <a:pPr indent="-323850" lvl="0" marL="457200" rtl="0" algn="l">
              <a:spcBef>
                <a:spcPts val="0"/>
              </a:spcBef>
              <a:spcAft>
                <a:spcPts val="0"/>
              </a:spcAft>
              <a:buClr>
                <a:schemeClr val="dk2"/>
              </a:buClr>
              <a:buSzPts val="1500"/>
              <a:buFont typeface="Nunito"/>
              <a:buChar char="●"/>
            </a:pPr>
            <a:r>
              <a:rPr b="1" lang="en" sz="1500">
                <a:solidFill>
                  <a:schemeClr val="dk2"/>
                </a:solidFill>
                <a:latin typeface="Nunito"/>
                <a:ea typeface="Nunito"/>
                <a:cs typeface="Nunito"/>
                <a:sym typeface="Nunito"/>
              </a:rPr>
              <a:t>2 m fields have a feedback on RRFS soil DA, so couldn’t rush this in as a late v1.0 change</a:t>
            </a:r>
            <a:endParaRPr b="1" sz="1500">
              <a:solidFill>
                <a:schemeClr val="dk2"/>
              </a:solidFill>
              <a:latin typeface="Nunito"/>
              <a:ea typeface="Nunito"/>
              <a:cs typeface="Nunito"/>
              <a:sym typeface="Nunito"/>
            </a:endParaRPr>
          </a:p>
        </p:txBody>
      </p:sp>
      <p:sp>
        <p:nvSpPr>
          <p:cNvPr id="861" name="Google Shape;861;p49"/>
          <p:cNvSpPr txBox="1"/>
          <p:nvPr/>
        </p:nvSpPr>
        <p:spPr>
          <a:xfrm>
            <a:off x="1755525" y="523925"/>
            <a:ext cx="5881500" cy="55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200">
                <a:solidFill>
                  <a:schemeClr val="dk2"/>
                </a:solidFill>
                <a:latin typeface="Maven Pro"/>
                <a:ea typeface="Maven Pro"/>
                <a:cs typeface="Maven Pro"/>
                <a:sym typeface="Maven Pro"/>
              </a:rPr>
              <a:t>RRFS 2 m Td diagnostic comparison</a:t>
            </a:r>
            <a:endParaRPr b="1" sz="2200">
              <a:solidFill>
                <a:schemeClr val="dk2"/>
              </a:solidFill>
              <a:latin typeface="Maven Pro"/>
              <a:ea typeface="Maven Pro"/>
              <a:cs typeface="Maven Pro"/>
              <a:sym typeface="Maven Pro"/>
            </a:endParaRPr>
          </a:p>
        </p:txBody>
      </p:sp>
      <p:sp>
        <p:nvSpPr>
          <p:cNvPr id="862" name="Google Shape;862;p49"/>
          <p:cNvSpPr txBox="1"/>
          <p:nvPr/>
        </p:nvSpPr>
        <p:spPr>
          <a:xfrm>
            <a:off x="6828800" y="2671950"/>
            <a:ext cx="1518000" cy="8268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chemeClr val="lt1"/>
                </a:solidFill>
                <a:latin typeface="Nunito"/>
                <a:ea typeface="Nunito"/>
                <a:cs typeface="Nunito"/>
                <a:sym typeface="Nunito"/>
              </a:rPr>
              <a:t>flux-form </a:t>
            </a:r>
            <a:endParaRPr b="1" sz="1500">
              <a:solidFill>
                <a:schemeClr val="lt1"/>
              </a:solidFill>
              <a:latin typeface="Nunito"/>
              <a:ea typeface="Nunito"/>
              <a:cs typeface="Nunito"/>
              <a:sym typeface="Nunito"/>
            </a:endParaRPr>
          </a:p>
          <a:p>
            <a:pPr indent="0" lvl="0" marL="0" rtl="0" algn="ctr">
              <a:spcBef>
                <a:spcPts val="0"/>
              </a:spcBef>
              <a:spcAft>
                <a:spcPts val="0"/>
              </a:spcAft>
              <a:buNone/>
            </a:pPr>
            <a:r>
              <a:rPr b="1" lang="en" sz="1500">
                <a:solidFill>
                  <a:schemeClr val="lt1"/>
                </a:solidFill>
                <a:latin typeface="Nunito"/>
                <a:ea typeface="Nunito"/>
                <a:cs typeface="Nunito"/>
                <a:sym typeface="Nunito"/>
              </a:rPr>
              <a:t>2 m diagnostic (future RRFS?)</a:t>
            </a:r>
            <a:endParaRPr b="1" sz="1500">
              <a:solidFill>
                <a:schemeClr val="lt1"/>
              </a:solidFill>
              <a:latin typeface="Nunito"/>
              <a:ea typeface="Nunito"/>
              <a:cs typeface="Nunito"/>
              <a:sym typeface="Nunito"/>
            </a:endParaRPr>
          </a:p>
          <a:p>
            <a:pPr indent="0" lvl="0" marL="0" rtl="0" algn="l">
              <a:spcBef>
                <a:spcPts val="0"/>
              </a:spcBef>
              <a:spcAft>
                <a:spcPts val="0"/>
              </a:spcAft>
              <a:buNone/>
            </a:pPr>
            <a:r>
              <a:t/>
            </a:r>
            <a:endParaRPr b="1" sz="1800">
              <a:solidFill>
                <a:schemeClr val="dk2"/>
              </a:solidFill>
              <a:latin typeface="Nunito"/>
              <a:ea typeface="Nunito"/>
              <a:cs typeface="Nunito"/>
              <a:sym typeface="Nunito"/>
            </a:endParaRPr>
          </a:p>
        </p:txBody>
      </p:sp>
      <p:sp>
        <p:nvSpPr>
          <p:cNvPr id="863" name="Google Shape;863;p49"/>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sp>
        <p:nvSpPr>
          <p:cNvPr id="868" name="Google Shape;868;p50"/>
          <p:cNvSpPr txBox="1"/>
          <p:nvPr>
            <p:ph type="title"/>
          </p:nvPr>
        </p:nvSpPr>
        <p:spPr>
          <a:xfrm>
            <a:off x="409975" y="469000"/>
            <a:ext cx="8098200" cy="4959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SzPct val="44594"/>
              <a:buNone/>
            </a:pPr>
            <a:r>
              <a:rPr lang="en" sz="2220"/>
              <a:t>Overview </a:t>
            </a:r>
            <a:r>
              <a:rPr lang="en" sz="2220"/>
              <a:t>of some other evaluation feedback  </a:t>
            </a:r>
            <a:endParaRPr sz="2220"/>
          </a:p>
        </p:txBody>
      </p:sp>
      <p:sp>
        <p:nvSpPr>
          <p:cNvPr id="869" name="Google Shape;869;p50"/>
          <p:cNvSpPr txBox="1"/>
          <p:nvPr>
            <p:ph idx="1" type="body"/>
          </p:nvPr>
        </p:nvSpPr>
        <p:spPr>
          <a:xfrm>
            <a:off x="453025" y="1045075"/>
            <a:ext cx="7881300" cy="32973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Font typeface="Nunito SemiBold"/>
              <a:buChar char="●"/>
            </a:pPr>
            <a:r>
              <a:rPr lang="en" sz="1700">
                <a:latin typeface="Nunito SemiBold"/>
                <a:ea typeface="Nunito SemiBold"/>
                <a:cs typeface="Nunito SemiBold"/>
                <a:sym typeface="Nunito SemiBold"/>
              </a:rPr>
              <a:t>Positives:</a:t>
            </a:r>
            <a:endParaRPr sz="1700">
              <a:latin typeface="Nunito SemiBold"/>
              <a:ea typeface="Nunito SemiBold"/>
              <a:cs typeface="Nunito SemiBold"/>
              <a:sym typeface="Nunito SemiBold"/>
            </a:endParaRPr>
          </a:p>
          <a:p>
            <a:pPr indent="-317500" lvl="1" marL="914400" rtl="0" algn="l">
              <a:spcBef>
                <a:spcPts val="0"/>
              </a:spcBef>
              <a:spcAft>
                <a:spcPts val="0"/>
              </a:spcAft>
              <a:buSzPts val="1400"/>
              <a:buFont typeface="Nunito ExtraBold"/>
              <a:buChar char="○"/>
            </a:pPr>
            <a:r>
              <a:rPr lang="en" sz="1400">
                <a:latin typeface="Nunito ExtraBold"/>
                <a:ea typeface="Nunito ExtraBold"/>
                <a:cs typeface="Nunito ExtraBold"/>
                <a:sym typeface="Nunito ExtraBold"/>
              </a:rPr>
              <a:t>RRFS (w/ radar DA) greatly outperformed legacy CAMs without radar DA for certain convective events</a:t>
            </a:r>
            <a:endParaRPr sz="1400">
              <a:latin typeface="Nunito ExtraBold"/>
              <a:ea typeface="Nunito ExtraBold"/>
              <a:cs typeface="Nunito ExtraBold"/>
              <a:sym typeface="Nunito ExtraBold"/>
            </a:endParaRPr>
          </a:p>
          <a:p>
            <a:pPr indent="0" lvl="0" marL="914400" rtl="0" algn="l">
              <a:spcBef>
                <a:spcPts val="0"/>
              </a:spcBef>
              <a:spcAft>
                <a:spcPts val="0"/>
              </a:spcAft>
              <a:buNone/>
            </a:pPr>
            <a:r>
              <a:t/>
            </a:r>
            <a:endParaRPr sz="600">
              <a:latin typeface="Nunito SemiBold"/>
              <a:ea typeface="Nunito SemiBold"/>
              <a:cs typeface="Nunito SemiBold"/>
              <a:sym typeface="Nunito SemiBold"/>
            </a:endParaRPr>
          </a:p>
          <a:p>
            <a:pPr indent="-317500" lvl="1" marL="914400" rtl="0" algn="l">
              <a:lnSpc>
                <a:spcPct val="100000"/>
              </a:lnSpc>
              <a:spcBef>
                <a:spcPts val="0"/>
              </a:spcBef>
              <a:spcAft>
                <a:spcPts val="0"/>
              </a:spcAft>
              <a:buSzPts val="1400"/>
              <a:buFont typeface="Nunito SemiBold"/>
              <a:buChar char="○"/>
            </a:pPr>
            <a:r>
              <a:rPr lang="en" sz="1400">
                <a:latin typeface="Nunito SemiBold"/>
                <a:ea typeface="Nunito SemiBold"/>
                <a:cs typeface="Nunito SemiBold"/>
                <a:sym typeface="Nunito SemiBold"/>
              </a:rPr>
              <a:t>S</a:t>
            </a:r>
            <a:r>
              <a:rPr lang="en" sz="1400">
                <a:latin typeface="Nunito SemiBold"/>
                <a:ea typeface="Nunito SemiBold"/>
                <a:cs typeface="Nunito SemiBold"/>
                <a:sym typeface="Nunito SemiBold"/>
              </a:rPr>
              <a:t>kill in identifying heavy rainfall events through Day 3</a:t>
            </a:r>
            <a:endParaRPr sz="1400">
              <a:latin typeface="Nunito SemiBold"/>
              <a:ea typeface="Nunito SemiBold"/>
              <a:cs typeface="Nunito SemiBold"/>
              <a:sym typeface="Nunito SemiBold"/>
            </a:endParaRPr>
          </a:p>
          <a:p>
            <a:pPr indent="0" lvl="0" marL="914400" rtl="0" algn="l">
              <a:lnSpc>
                <a:spcPct val="100000"/>
              </a:lnSpc>
              <a:spcBef>
                <a:spcPts val="0"/>
              </a:spcBef>
              <a:spcAft>
                <a:spcPts val="0"/>
              </a:spcAft>
              <a:buNone/>
            </a:pPr>
            <a:r>
              <a:t/>
            </a:r>
            <a:endParaRPr sz="600">
              <a:latin typeface="Nunito SemiBold"/>
              <a:ea typeface="Nunito SemiBold"/>
              <a:cs typeface="Nunito SemiBold"/>
              <a:sym typeface="Nunito SemiBold"/>
            </a:endParaRPr>
          </a:p>
          <a:p>
            <a:pPr indent="-317500" lvl="1" marL="914400" rtl="0" algn="l">
              <a:lnSpc>
                <a:spcPct val="100000"/>
              </a:lnSpc>
              <a:spcBef>
                <a:spcPts val="0"/>
              </a:spcBef>
              <a:spcAft>
                <a:spcPts val="0"/>
              </a:spcAft>
              <a:buSzPts val="1400"/>
              <a:buFont typeface="Nunito SemiBold"/>
              <a:buChar char="○"/>
            </a:pPr>
            <a:r>
              <a:rPr lang="en" sz="1400">
                <a:latin typeface="Nunito SemiBold"/>
                <a:ea typeface="Nunito SemiBold"/>
                <a:cs typeface="Nunito SemiBold"/>
                <a:sym typeface="Nunito SemiBold"/>
              </a:rPr>
              <a:t>General happiness with deterministic CAM guidance extending to 84 h and ensemble CAM guidance going to 60 h</a:t>
            </a:r>
            <a:endParaRPr sz="1400">
              <a:latin typeface="Nunito SemiBold"/>
              <a:ea typeface="Nunito SemiBold"/>
              <a:cs typeface="Nunito SemiBold"/>
              <a:sym typeface="Nunito SemiBold"/>
            </a:endParaRPr>
          </a:p>
          <a:p>
            <a:pPr indent="0" lvl="0" marL="914400" rtl="0" algn="l">
              <a:lnSpc>
                <a:spcPct val="100000"/>
              </a:lnSpc>
              <a:spcBef>
                <a:spcPts val="0"/>
              </a:spcBef>
              <a:spcAft>
                <a:spcPts val="0"/>
              </a:spcAft>
              <a:buNone/>
            </a:pPr>
            <a:r>
              <a:t/>
            </a:r>
            <a:endParaRPr sz="700">
              <a:latin typeface="Nunito SemiBold"/>
              <a:ea typeface="Nunito SemiBold"/>
              <a:cs typeface="Nunito SemiBold"/>
              <a:sym typeface="Nunito SemiBold"/>
            </a:endParaRPr>
          </a:p>
          <a:p>
            <a:pPr indent="-336550" lvl="0" marL="457200" rtl="0" algn="l">
              <a:lnSpc>
                <a:spcPct val="100000"/>
              </a:lnSpc>
              <a:spcBef>
                <a:spcPts val="0"/>
              </a:spcBef>
              <a:spcAft>
                <a:spcPts val="0"/>
              </a:spcAft>
              <a:buSzPts val="1700"/>
              <a:buFont typeface="Nunito SemiBold"/>
              <a:buChar char="●"/>
            </a:pPr>
            <a:r>
              <a:rPr lang="en" sz="1700">
                <a:latin typeface="Nunito SemiBold"/>
                <a:ea typeface="Nunito SemiBold"/>
                <a:cs typeface="Nunito SemiBold"/>
                <a:sym typeface="Nunito SemiBold"/>
              </a:rPr>
              <a:t>Negatives:</a:t>
            </a:r>
            <a:endParaRPr sz="1700">
              <a:latin typeface="Nunito SemiBold"/>
              <a:ea typeface="Nunito SemiBold"/>
              <a:cs typeface="Nunito SemiBold"/>
              <a:sym typeface="Nunito SemiBold"/>
            </a:endParaRPr>
          </a:p>
          <a:p>
            <a:pPr indent="-317500" lvl="1" marL="914400" rtl="0" algn="l">
              <a:lnSpc>
                <a:spcPct val="100000"/>
              </a:lnSpc>
              <a:spcBef>
                <a:spcPts val="0"/>
              </a:spcBef>
              <a:spcAft>
                <a:spcPts val="0"/>
              </a:spcAft>
              <a:buSzPts val="1400"/>
              <a:buFont typeface="Nunito ExtraBold"/>
              <a:buChar char="○"/>
            </a:pPr>
            <a:r>
              <a:rPr lang="en" sz="1400">
                <a:latin typeface="Nunito ExtraBold"/>
                <a:ea typeface="Nunito ExtraBold"/>
                <a:cs typeface="Nunito ExtraBold"/>
                <a:sym typeface="Nunito ExtraBold"/>
              </a:rPr>
              <a:t>RRFS showed tendency to initiate convection that was too early and/or too intense, especially at long lead times (and in low shear)</a:t>
            </a:r>
            <a:endParaRPr sz="1400">
              <a:latin typeface="Nunito ExtraBold"/>
              <a:ea typeface="Nunito ExtraBold"/>
              <a:cs typeface="Nunito ExtraBold"/>
              <a:sym typeface="Nunito ExtraBold"/>
            </a:endParaRPr>
          </a:p>
          <a:p>
            <a:pPr indent="0" lvl="0" marL="914400" rtl="0" algn="l">
              <a:lnSpc>
                <a:spcPct val="100000"/>
              </a:lnSpc>
              <a:spcBef>
                <a:spcPts val="0"/>
              </a:spcBef>
              <a:spcAft>
                <a:spcPts val="0"/>
              </a:spcAft>
              <a:buNone/>
            </a:pPr>
            <a:r>
              <a:t/>
            </a:r>
            <a:endParaRPr sz="600">
              <a:latin typeface="Nunito SemiBold"/>
              <a:ea typeface="Nunito SemiBold"/>
              <a:cs typeface="Nunito SemiBold"/>
              <a:sym typeface="Nunito SemiBold"/>
            </a:endParaRPr>
          </a:p>
          <a:p>
            <a:pPr indent="-317500" lvl="1" marL="914400" rtl="0" algn="l">
              <a:lnSpc>
                <a:spcPct val="100000"/>
              </a:lnSpc>
              <a:spcBef>
                <a:spcPts val="0"/>
              </a:spcBef>
              <a:spcAft>
                <a:spcPts val="0"/>
              </a:spcAft>
              <a:buSzPts val="1400"/>
              <a:buFont typeface="Nunito SemiBold"/>
              <a:buChar char="○"/>
            </a:pPr>
            <a:r>
              <a:rPr lang="en" sz="1400">
                <a:latin typeface="Nunito SemiBold"/>
                <a:ea typeface="Nunito SemiBold"/>
                <a:cs typeface="Nunito SemiBold"/>
                <a:sym typeface="Nunito SemiBold"/>
              </a:rPr>
              <a:t>RRFS had a tendency to overpredict QPF during heavy precipitation events</a:t>
            </a:r>
            <a:endParaRPr sz="1400">
              <a:latin typeface="Nunito SemiBold"/>
              <a:ea typeface="Nunito SemiBold"/>
              <a:cs typeface="Nunito SemiBold"/>
              <a:sym typeface="Nunito SemiBold"/>
            </a:endParaRPr>
          </a:p>
          <a:p>
            <a:pPr indent="0" lvl="0" marL="914400" rtl="0" algn="l">
              <a:lnSpc>
                <a:spcPct val="100000"/>
              </a:lnSpc>
              <a:spcBef>
                <a:spcPts val="0"/>
              </a:spcBef>
              <a:spcAft>
                <a:spcPts val="0"/>
              </a:spcAft>
              <a:buNone/>
            </a:pPr>
            <a:r>
              <a:t/>
            </a:r>
            <a:endParaRPr sz="600">
              <a:latin typeface="Nunito SemiBold"/>
              <a:ea typeface="Nunito SemiBold"/>
              <a:cs typeface="Nunito SemiBold"/>
              <a:sym typeface="Nunito SemiBold"/>
            </a:endParaRPr>
          </a:p>
          <a:p>
            <a:pPr indent="-317500" lvl="1" marL="914400" rtl="0" algn="l">
              <a:lnSpc>
                <a:spcPct val="100000"/>
              </a:lnSpc>
              <a:spcBef>
                <a:spcPts val="0"/>
              </a:spcBef>
              <a:spcAft>
                <a:spcPts val="0"/>
              </a:spcAft>
              <a:buSzPts val="1400"/>
              <a:buFont typeface="Nunito SemiBold"/>
              <a:buChar char="○"/>
            </a:pPr>
            <a:r>
              <a:rPr lang="en" sz="1400">
                <a:latin typeface="Nunito SemiBold"/>
                <a:ea typeface="Nunito SemiBold"/>
                <a:cs typeface="Nunito SemiBold"/>
                <a:sym typeface="Nunito SemiBold"/>
              </a:rPr>
              <a:t>REFS ensemble products generally show less spread than HREF</a:t>
            </a:r>
            <a:br>
              <a:rPr lang="en" sz="1400">
                <a:solidFill>
                  <a:srgbClr val="1F497D"/>
                </a:solidFill>
                <a:latin typeface="Nunito SemiBold"/>
                <a:ea typeface="Nunito SemiBold"/>
                <a:cs typeface="Nunito SemiBold"/>
                <a:sym typeface="Nunito SemiBold"/>
              </a:rPr>
            </a:br>
            <a:endParaRPr sz="1400">
              <a:latin typeface="Nunito SemiBold"/>
              <a:ea typeface="Nunito SemiBold"/>
              <a:cs typeface="Nunito SemiBold"/>
              <a:sym typeface="Nunito SemiBold"/>
            </a:endParaRPr>
          </a:p>
        </p:txBody>
      </p:sp>
      <p:sp>
        <p:nvSpPr>
          <p:cNvPr id="870" name="Google Shape;870;p50"/>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sp>
        <p:nvSpPr>
          <p:cNvPr id="875" name="Google Shape;875;p51"/>
          <p:cNvSpPr txBox="1"/>
          <p:nvPr>
            <p:ph idx="4294967295" type="ctrTitle"/>
          </p:nvPr>
        </p:nvSpPr>
        <p:spPr>
          <a:xfrm>
            <a:off x="652425" y="399875"/>
            <a:ext cx="7833300" cy="5928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200"/>
              <a:t>2025 HWT SFE: April 28 </a:t>
            </a:r>
            <a:endParaRPr sz="2200"/>
          </a:p>
        </p:txBody>
      </p:sp>
      <p:sp>
        <p:nvSpPr>
          <p:cNvPr id="876" name="Google Shape;876;p51"/>
          <p:cNvSpPr txBox="1"/>
          <p:nvPr/>
        </p:nvSpPr>
        <p:spPr>
          <a:xfrm>
            <a:off x="4823480" y="1607785"/>
            <a:ext cx="184800" cy="600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3300">
              <a:solidFill>
                <a:srgbClr val="FF0000"/>
              </a:solidFill>
              <a:latin typeface="Arial"/>
              <a:ea typeface="Arial"/>
              <a:cs typeface="Arial"/>
              <a:sym typeface="Arial"/>
            </a:endParaRPr>
          </a:p>
        </p:txBody>
      </p:sp>
      <p:pic>
        <p:nvPicPr>
          <p:cNvPr id="877" name="Google Shape;877;p51"/>
          <p:cNvPicPr preferRelativeResize="0"/>
          <p:nvPr/>
        </p:nvPicPr>
        <p:blipFill rotWithShape="1">
          <a:blip r:embed="rId3">
            <a:alphaModFix/>
          </a:blip>
          <a:srcRect b="24882" l="7461" r="24764" t="16224"/>
          <a:stretch/>
        </p:blipFill>
        <p:spPr>
          <a:xfrm>
            <a:off x="1001950" y="992675"/>
            <a:ext cx="6987701" cy="3548750"/>
          </a:xfrm>
          <a:prstGeom prst="rect">
            <a:avLst/>
          </a:prstGeom>
          <a:noFill/>
          <a:ln>
            <a:noFill/>
          </a:ln>
        </p:spPr>
      </p:pic>
      <p:grpSp>
        <p:nvGrpSpPr>
          <p:cNvPr id="878" name="Google Shape;878;p51"/>
          <p:cNvGrpSpPr/>
          <p:nvPr/>
        </p:nvGrpSpPr>
        <p:grpSpPr>
          <a:xfrm>
            <a:off x="6298995" y="3123339"/>
            <a:ext cx="1239334" cy="1332181"/>
            <a:chOff x="6364128" y="3502419"/>
            <a:chExt cx="1286150" cy="1429225"/>
          </a:xfrm>
        </p:grpSpPr>
        <p:sp>
          <p:nvSpPr>
            <p:cNvPr id="879" name="Google Shape;879;p51"/>
            <p:cNvSpPr/>
            <p:nvPr/>
          </p:nvSpPr>
          <p:spPr>
            <a:xfrm rot="-1962529">
              <a:off x="6858207" y="3692688"/>
              <a:ext cx="782242" cy="265963"/>
            </a:xfrm>
            <a:prstGeom prst="ellipse">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80" name="Google Shape;880;p51"/>
            <p:cNvSpPr/>
            <p:nvPr/>
          </p:nvSpPr>
          <p:spPr>
            <a:xfrm rot="-1962529">
              <a:off x="6373957" y="4475413"/>
              <a:ext cx="782242" cy="265963"/>
            </a:xfrm>
            <a:prstGeom prst="ellipse">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881" name="Google Shape;881;p51"/>
          <p:cNvGrpSpPr/>
          <p:nvPr/>
        </p:nvGrpSpPr>
        <p:grpSpPr>
          <a:xfrm>
            <a:off x="3949406" y="3123339"/>
            <a:ext cx="1239334" cy="1332181"/>
            <a:chOff x="6364128" y="3502419"/>
            <a:chExt cx="1286150" cy="1429225"/>
          </a:xfrm>
        </p:grpSpPr>
        <p:sp>
          <p:nvSpPr>
            <p:cNvPr id="882" name="Google Shape;882;p51"/>
            <p:cNvSpPr/>
            <p:nvPr/>
          </p:nvSpPr>
          <p:spPr>
            <a:xfrm rot="-1962529">
              <a:off x="6858207" y="3692688"/>
              <a:ext cx="782242" cy="265963"/>
            </a:xfrm>
            <a:prstGeom prst="ellipse">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83" name="Google Shape;883;p51"/>
            <p:cNvSpPr/>
            <p:nvPr/>
          </p:nvSpPr>
          <p:spPr>
            <a:xfrm rot="-1962529">
              <a:off x="6373957" y="4475413"/>
              <a:ext cx="782242" cy="265963"/>
            </a:xfrm>
            <a:prstGeom prst="ellipse">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884" name="Google Shape;884;p51"/>
          <p:cNvGrpSpPr/>
          <p:nvPr/>
        </p:nvGrpSpPr>
        <p:grpSpPr>
          <a:xfrm>
            <a:off x="1599817" y="3123339"/>
            <a:ext cx="1239334" cy="1332181"/>
            <a:chOff x="6364128" y="3502419"/>
            <a:chExt cx="1286150" cy="1429225"/>
          </a:xfrm>
        </p:grpSpPr>
        <p:sp>
          <p:nvSpPr>
            <p:cNvPr id="885" name="Google Shape;885;p51"/>
            <p:cNvSpPr/>
            <p:nvPr/>
          </p:nvSpPr>
          <p:spPr>
            <a:xfrm rot="-1962529">
              <a:off x="6858207" y="3692688"/>
              <a:ext cx="782242" cy="265963"/>
            </a:xfrm>
            <a:prstGeom prst="ellipse">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86" name="Google Shape;886;p51"/>
            <p:cNvSpPr/>
            <p:nvPr/>
          </p:nvSpPr>
          <p:spPr>
            <a:xfrm rot="-1962529">
              <a:off x="6373957" y="4475413"/>
              <a:ext cx="782242" cy="265963"/>
            </a:xfrm>
            <a:prstGeom prst="ellipse">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887" name="Google Shape;887;p51"/>
          <p:cNvGrpSpPr/>
          <p:nvPr/>
        </p:nvGrpSpPr>
        <p:grpSpPr>
          <a:xfrm>
            <a:off x="6225570" y="1347659"/>
            <a:ext cx="1239334" cy="1332181"/>
            <a:chOff x="6364128" y="3502419"/>
            <a:chExt cx="1286150" cy="1429225"/>
          </a:xfrm>
        </p:grpSpPr>
        <p:sp>
          <p:nvSpPr>
            <p:cNvPr id="888" name="Google Shape;888;p51"/>
            <p:cNvSpPr/>
            <p:nvPr/>
          </p:nvSpPr>
          <p:spPr>
            <a:xfrm rot="-1962529">
              <a:off x="6858207" y="3692688"/>
              <a:ext cx="782242" cy="265963"/>
            </a:xfrm>
            <a:prstGeom prst="ellipse">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89" name="Google Shape;889;p51"/>
            <p:cNvSpPr/>
            <p:nvPr/>
          </p:nvSpPr>
          <p:spPr>
            <a:xfrm rot="-1962529">
              <a:off x="6373957" y="4475413"/>
              <a:ext cx="782242" cy="265963"/>
            </a:xfrm>
            <a:prstGeom prst="ellipse">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890" name="Google Shape;890;p51"/>
          <p:cNvGrpSpPr/>
          <p:nvPr/>
        </p:nvGrpSpPr>
        <p:grpSpPr>
          <a:xfrm>
            <a:off x="3949406" y="1347659"/>
            <a:ext cx="1239334" cy="1332181"/>
            <a:chOff x="6364128" y="3502419"/>
            <a:chExt cx="1286150" cy="1429225"/>
          </a:xfrm>
        </p:grpSpPr>
        <p:sp>
          <p:nvSpPr>
            <p:cNvPr id="891" name="Google Shape;891;p51"/>
            <p:cNvSpPr/>
            <p:nvPr/>
          </p:nvSpPr>
          <p:spPr>
            <a:xfrm rot="-1962529">
              <a:off x="6858207" y="3692688"/>
              <a:ext cx="782242" cy="265963"/>
            </a:xfrm>
            <a:prstGeom prst="ellipse">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92" name="Google Shape;892;p51"/>
            <p:cNvSpPr/>
            <p:nvPr/>
          </p:nvSpPr>
          <p:spPr>
            <a:xfrm rot="-1962529">
              <a:off x="6373957" y="4475413"/>
              <a:ext cx="782242" cy="265963"/>
            </a:xfrm>
            <a:prstGeom prst="ellipse">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893" name="Google Shape;893;p51"/>
          <p:cNvGrpSpPr/>
          <p:nvPr/>
        </p:nvGrpSpPr>
        <p:grpSpPr>
          <a:xfrm>
            <a:off x="1673242" y="1347659"/>
            <a:ext cx="1239334" cy="1332181"/>
            <a:chOff x="6364128" y="3502419"/>
            <a:chExt cx="1286150" cy="1429225"/>
          </a:xfrm>
        </p:grpSpPr>
        <p:sp>
          <p:nvSpPr>
            <p:cNvPr id="894" name="Google Shape;894;p51"/>
            <p:cNvSpPr/>
            <p:nvPr/>
          </p:nvSpPr>
          <p:spPr>
            <a:xfrm rot="-1962529">
              <a:off x="6858207" y="3692688"/>
              <a:ext cx="782242" cy="265963"/>
            </a:xfrm>
            <a:prstGeom prst="ellipse">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95" name="Google Shape;895;p51"/>
            <p:cNvSpPr/>
            <p:nvPr/>
          </p:nvSpPr>
          <p:spPr>
            <a:xfrm rot="-1962529">
              <a:off x="6373957" y="4475413"/>
              <a:ext cx="782242" cy="265963"/>
            </a:xfrm>
            <a:prstGeom prst="ellipse">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896" name="Google Shape;896;p51"/>
          <p:cNvSpPr/>
          <p:nvPr/>
        </p:nvSpPr>
        <p:spPr>
          <a:xfrm>
            <a:off x="3327630" y="2720048"/>
            <a:ext cx="2337300" cy="18213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97" name="Google Shape;897;p51"/>
          <p:cNvSpPr txBox="1"/>
          <p:nvPr/>
        </p:nvSpPr>
        <p:spPr>
          <a:xfrm>
            <a:off x="7464900" y="4109150"/>
            <a:ext cx="468600" cy="261600"/>
          </a:xfrm>
          <a:prstGeom prst="rect">
            <a:avLst/>
          </a:prstGeom>
          <a:solidFill>
            <a:srgbClr val="FFF2CC"/>
          </a:solid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 sz="1100"/>
              <a:t>Obs</a:t>
            </a:r>
            <a:endParaRPr b="1" sz="1100" u="none" cap="none" strike="noStrike">
              <a:solidFill>
                <a:srgbClr val="000000"/>
              </a:solidFill>
              <a:latin typeface="Arial"/>
              <a:ea typeface="Arial"/>
              <a:cs typeface="Arial"/>
              <a:sym typeface="Arial"/>
            </a:endParaRPr>
          </a:p>
        </p:txBody>
      </p:sp>
      <p:sp>
        <p:nvSpPr>
          <p:cNvPr id="898" name="Google Shape;898;p51"/>
          <p:cNvSpPr txBox="1"/>
          <p:nvPr/>
        </p:nvSpPr>
        <p:spPr>
          <a:xfrm>
            <a:off x="7374900" y="2343500"/>
            <a:ext cx="558600" cy="261600"/>
          </a:xfrm>
          <a:prstGeom prst="rect">
            <a:avLst/>
          </a:prstGeom>
          <a:solidFill>
            <a:srgbClr val="FFF2CC"/>
          </a:solid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 sz="1100"/>
              <a:t>NSSL</a:t>
            </a:r>
            <a:endParaRPr b="1" sz="1100" u="none" cap="none" strike="noStrike">
              <a:solidFill>
                <a:srgbClr val="000000"/>
              </a:solidFill>
              <a:latin typeface="Arial"/>
              <a:ea typeface="Arial"/>
              <a:cs typeface="Arial"/>
              <a:sym typeface="Arial"/>
            </a:endParaRPr>
          </a:p>
        </p:txBody>
      </p:sp>
      <p:sp>
        <p:nvSpPr>
          <p:cNvPr id="899" name="Google Shape;899;p51"/>
          <p:cNvSpPr txBox="1"/>
          <p:nvPr/>
        </p:nvSpPr>
        <p:spPr>
          <a:xfrm>
            <a:off x="5008275" y="4109150"/>
            <a:ext cx="594900" cy="261600"/>
          </a:xfrm>
          <a:prstGeom prst="rect">
            <a:avLst/>
          </a:prstGeom>
          <a:solidFill>
            <a:srgbClr val="FFF2CC"/>
          </a:solid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 sz="1100"/>
              <a:t>RRFS</a:t>
            </a:r>
            <a:endParaRPr b="1" sz="1100" u="none" cap="none" strike="noStrike">
              <a:solidFill>
                <a:srgbClr val="000000"/>
              </a:solidFill>
              <a:latin typeface="Arial"/>
              <a:ea typeface="Arial"/>
              <a:cs typeface="Arial"/>
              <a:sym typeface="Arial"/>
            </a:endParaRPr>
          </a:p>
        </p:txBody>
      </p:sp>
      <p:sp>
        <p:nvSpPr>
          <p:cNvPr id="900" name="Google Shape;900;p51"/>
          <p:cNvSpPr txBox="1"/>
          <p:nvPr/>
        </p:nvSpPr>
        <p:spPr>
          <a:xfrm>
            <a:off x="2480675" y="4109150"/>
            <a:ext cx="846900" cy="261600"/>
          </a:xfrm>
          <a:prstGeom prst="rect">
            <a:avLst/>
          </a:prstGeom>
          <a:solidFill>
            <a:srgbClr val="FFF2CC"/>
          </a:solid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 sz="1100"/>
              <a:t>NAMnest</a:t>
            </a:r>
            <a:endParaRPr b="1" sz="1100" u="none" cap="none" strike="noStrike">
              <a:solidFill>
                <a:srgbClr val="000000"/>
              </a:solidFill>
              <a:latin typeface="Arial"/>
              <a:ea typeface="Arial"/>
              <a:cs typeface="Arial"/>
              <a:sym typeface="Arial"/>
            </a:endParaRPr>
          </a:p>
        </p:txBody>
      </p:sp>
      <p:sp>
        <p:nvSpPr>
          <p:cNvPr id="901" name="Google Shape;901;p51"/>
          <p:cNvSpPr txBox="1"/>
          <p:nvPr/>
        </p:nvSpPr>
        <p:spPr>
          <a:xfrm>
            <a:off x="5134575" y="2343500"/>
            <a:ext cx="468600" cy="261600"/>
          </a:xfrm>
          <a:prstGeom prst="rect">
            <a:avLst/>
          </a:prstGeom>
          <a:solidFill>
            <a:srgbClr val="FFF2CC"/>
          </a:solid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 sz="1100"/>
              <a:t>FV3</a:t>
            </a:r>
            <a:endParaRPr b="1" sz="1100" u="none" cap="none" strike="noStrike">
              <a:solidFill>
                <a:srgbClr val="000000"/>
              </a:solidFill>
              <a:latin typeface="Arial"/>
              <a:ea typeface="Arial"/>
              <a:cs typeface="Arial"/>
              <a:sym typeface="Arial"/>
            </a:endParaRPr>
          </a:p>
        </p:txBody>
      </p:sp>
      <p:sp>
        <p:nvSpPr>
          <p:cNvPr id="902" name="Google Shape;902;p51"/>
          <p:cNvSpPr txBox="1"/>
          <p:nvPr/>
        </p:nvSpPr>
        <p:spPr>
          <a:xfrm>
            <a:off x="2760175" y="2343500"/>
            <a:ext cx="514200" cy="261600"/>
          </a:xfrm>
          <a:prstGeom prst="rect">
            <a:avLst/>
          </a:prstGeom>
          <a:solidFill>
            <a:srgbClr val="FFF2CC"/>
          </a:solid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 sz="1100"/>
              <a:t>ARW</a:t>
            </a:r>
            <a:endParaRPr b="1" sz="1100" u="none" cap="none" strike="noStrike">
              <a:solidFill>
                <a:srgbClr val="000000"/>
              </a:solidFill>
              <a:latin typeface="Arial"/>
              <a:ea typeface="Arial"/>
              <a:cs typeface="Arial"/>
              <a:sym typeface="Arial"/>
            </a:endParaRPr>
          </a:p>
        </p:txBody>
      </p:sp>
      <p:sp>
        <p:nvSpPr>
          <p:cNvPr id="903" name="Google Shape;903;p51"/>
          <p:cNvSpPr txBox="1"/>
          <p:nvPr/>
        </p:nvSpPr>
        <p:spPr>
          <a:xfrm>
            <a:off x="110800" y="4621025"/>
            <a:ext cx="2439600" cy="52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252C31"/>
                </a:solidFill>
                <a:latin typeface="Nunito"/>
                <a:ea typeface="Nunito"/>
                <a:cs typeface="Nunito"/>
                <a:sym typeface="Nunito"/>
              </a:rPr>
              <a:t>courtesy Andrew Benjamin, based on HWT graphics</a:t>
            </a:r>
            <a:endParaRPr b="1" sz="1300">
              <a:solidFill>
                <a:srgbClr val="252C31"/>
              </a:solidFill>
              <a:latin typeface="Nunito"/>
              <a:ea typeface="Nunito"/>
              <a:cs typeface="Nunito"/>
              <a:sym typeface="Nunito"/>
            </a:endParaRPr>
          </a:p>
        </p:txBody>
      </p:sp>
      <p:sp>
        <p:nvSpPr>
          <p:cNvPr id="904" name="Google Shape;904;p51"/>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sp>
        <p:nvSpPr>
          <p:cNvPr id="909" name="Google Shape;909;p52"/>
          <p:cNvSpPr txBox="1"/>
          <p:nvPr>
            <p:ph type="title"/>
          </p:nvPr>
        </p:nvSpPr>
        <p:spPr>
          <a:xfrm>
            <a:off x="467425" y="549175"/>
            <a:ext cx="8000100" cy="49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200"/>
              <a:t>Technical challenges for implementing RRFS</a:t>
            </a:r>
            <a:endParaRPr sz="2200"/>
          </a:p>
        </p:txBody>
      </p:sp>
      <p:sp>
        <p:nvSpPr>
          <p:cNvPr id="910" name="Google Shape;910;p52"/>
          <p:cNvSpPr txBox="1"/>
          <p:nvPr>
            <p:ph idx="1" type="body"/>
          </p:nvPr>
        </p:nvSpPr>
        <p:spPr>
          <a:xfrm>
            <a:off x="467425" y="1045075"/>
            <a:ext cx="8090400" cy="3297300"/>
          </a:xfrm>
          <a:prstGeom prst="rect">
            <a:avLst/>
          </a:prstGeom>
        </p:spPr>
        <p:txBody>
          <a:bodyPr anchorCtr="0" anchor="t" bIns="91425" lIns="0" spcFirstLastPara="1" rIns="91425" wrap="square" tIns="91425">
            <a:noAutofit/>
          </a:bodyPr>
          <a:lstStyle/>
          <a:p>
            <a:pPr indent="-336550" lvl="0" marL="457200" rtl="0" algn="l">
              <a:spcBef>
                <a:spcPts val="0"/>
              </a:spcBef>
              <a:spcAft>
                <a:spcPts val="0"/>
              </a:spcAft>
              <a:buSzPts val="1700"/>
              <a:buChar char="●"/>
            </a:pPr>
            <a:r>
              <a:rPr b="1" lang="en" sz="1700"/>
              <a:t>Huge data </a:t>
            </a:r>
            <a:r>
              <a:rPr b="1" lang="en" sz="1700"/>
              <a:t>volume</a:t>
            </a:r>
            <a:endParaRPr b="1" sz="1700"/>
          </a:p>
          <a:p>
            <a:pPr indent="-330200" lvl="1" marL="914400" rtl="0" algn="l">
              <a:spcBef>
                <a:spcPts val="0"/>
              </a:spcBef>
              <a:spcAft>
                <a:spcPts val="0"/>
              </a:spcAft>
              <a:buSzPts val="1600"/>
              <a:buFont typeface="Nunito SemiBold"/>
              <a:buChar char="○"/>
            </a:pPr>
            <a:r>
              <a:rPr lang="en" sz="1600">
                <a:latin typeface="Nunito SemiBold"/>
                <a:ea typeface="Nunito SemiBold"/>
                <a:cs typeface="Nunito SemiBold"/>
                <a:sym typeface="Nunito SemiBold"/>
              </a:rPr>
              <a:t>And much of the data generated needs to be </a:t>
            </a:r>
            <a:r>
              <a:rPr lang="en" sz="1600">
                <a:latin typeface="Nunito SemiBold"/>
                <a:ea typeface="Nunito SemiBold"/>
                <a:cs typeface="Nunito SemiBold"/>
                <a:sym typeface="Nunito SemiBold"/>
              </a:rPr>
              <a:t>mirrored</a:t>
            </a:r>
            <a:r>
              <a:rPr lang="en" sz="1600">
                <a:latin typeface="Nunito SemiBold"/>
                <a:ea typeface="Nunito SemiBold"/>
                <a:cs typeface="Nunito SemiBold"/>
                <a:sym typeface="Nunito SemiBold"/>
              </a:rPr>
              <a:t> to the other side of WCOSS (in case this other WCOSS computer needs to become “production”)</a:t>
            </a:r>
            <a:endParaRPr sz="1600">
              <a:latin typeface="Nunito SemiBold"/>
              <a:ea typeface="Nunito SemiBold"/>
              <a:cs typeface="Nunito SemiBold"/>
              <a:sym typeface="Nunito SemiBold"/>
            </a:endParaRPr>
          </a:p>
          <a:p>
            <a:pPr indent="-330200" lvl="1" marL="914400" rtl="0" algn="l">
              <a:spcBef>
                <a:spcPts val="0"/>
              </a:spcBef>
              <a:spcAft>
                <a:spcPts val="0"/>
              </a:spcAft>
              <a:buSzPts val="1600"/>
              <a:buFont typeface="Nunito SemiBold"/>
              <a:buChar char="○"/>
            </a:pPr>
            <a:r>
              <a:rPr lang="en" sz="1600">
                <a:latin typeface="Nunito SemiBold"/>
                <a:ea typeface="Nunito SemiBold"/>
                <a:cs typeface="Nunito SemiBold"/>
                <a:sym typeface="Nunito SemiBold"/>
              </a:rPr>
              <a:t>The RRFS EnKF restart files (30 mem) total 3-4 TB/cycle</a:t>
            </a:r>
            <a:endParaRPr sz="1600">
              <a:latin typeface="Nunito SemiBold"/>
              <a:ea typeface="Nunito SemiBold"/>
              <a:cs typeface="Nunito SemiBold"/>
              <a:sym typeface="Nunito SemiBold"/>
            </a:endParaRPr>
          </a:p>
          <a:p>
            <a:pPr indent="-323850" lvl="2" marL="1371600" rtl="0" algn="l">
              <a:spcBef>
                <a:spcPts val="0"/>
              </a:spcBef>
              <a:spcAft>
                <a:spcPts val="0"/>
              </a:spcAft>
              <a:buSzPts val="1500"/>
              <a:buFont typeface="Nunito SemiBold"/>
              <a:buChar char="■"/>
            </a:pPr>
            <a:r>
              <a:rPr lang="en" sz="1500">
                <a:latin typeface="Nunito SemiBold"/>
                <a:ea typeface="Nunito SemiBold"/>
                <a:cs typeface="Nunito SemiBold"/>
                <a:sym typeface="Nunito SemiBold"/>
              </a:rPr>
              <a:t>With compression can reduce this restart file volume by nearly 70% with minimal data loss - but won’t allow for bit-identical restarts</a:t>
            </a:r>
            <a:endParaRPr sz="1500">
              <a:latin typeface="Nunito SemiBold"/>
              <a:ea typeface="Nunito SemiBold"/>
              <a:cs typeface="Nunito SemiBold"/>
              <a:sym typeface="Nunito SemiBold"/>
            </a:endParaRPr>
          </a:p>
          <a:p>
            <a:pPr indent="0" lvl="0" marL="1371600" rtl="0" algn="l">
              <a:spcBef>
                <a:spcPts val="0"/>
              </a:spcBef>
              <a:spcAft>
                <a:spcPts val="0"/>
              </a:spcAft>
              <a:buNone/>
            </a:pPr>
            <a:r>
              <a:t/>
            </a:r>
            <a:endParaRPr sz="900">
              <a:latin typeface="Nunito SemiBold"/>
              <a:ea typeface="Nunito SemiBold"/>
              <a:cs typeface="Nunito SemiBold"/>
              <a:sym typeface="Nunito SemiBold"/>
            </a:endParaRPr>
          </a:p>
          <a:p>
            <a:pPr indent="-336550" lvl="0" marL="457200" rtl="0" algn="l">
              <a:spcBef>
                <a:spcPts val="0"/>
              </a:spcBef>
              <a:spcAft>
                <a:spcPts val="0"/>
              </a:spcAft>
              <a:buSzPts val="1700"/>
              <a:buChar char="●"/>
            </a:pPr>
            <a:r>
              <a:rPr b="1" lang="en" sz="1700"/>
              <a:t>Large CPU footprint</a:t>
            </a:r>
            <a:endParaRPr b="1" sz="1700"/>
          </a:p>
          <a:p>
            <a:pPr indent="-330200" lvl="1" marL="914400" rtl="0" algn="l">
              <a:spcBef>
                <a:spcPts val="0"/>
              </a:spcBef>
              <a:spcAft>
                <a:spcPts val="0"/>
              </a:spcAft>
              <a:buSzPts val="1600"/>
              <a:buFont typeface="Nunito SemiBold"/>
              <a:buChar char="○"/>
            </a:pPr>
            <a:r>
              <a:rPr lang="en" sz="1600">
                <a:latin typeface="Nunito SemiBold"/>
                <a:ea typeface="Nunito SemiBold"/>
                <a:cs typeface="Nunito SemiBold"/>
                <a:sym typeface="Nunito SemiBold"/>
              </a:rPr>
              <a:t>A 3 km NA domain with a 30 member DA ensemble creates challenges for testing the full system</a:t>
            </a:r>
            <a:endParaRPr sz="1600">
              <a:latin typeface="Nunito SemiBold"/>
              <a:ea typeface="Nunito SemiBold"/>
              <a:cs typeface="Nunito SemiBold"/>
              <a:sym typeface="Nunito SemiBold"/>
            </a:endParaRPr>
          </a:p>
        </p:txBody>
      </p:sp>
      <p:sp>
        <p:nvSpPr>
          <p:cNvPr id="911" name="Google Shape;911;p52"/>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p53"/>
          <p:cNvSpPr txBox="1"/>
          <p:nvPr/>
        </p:nvSpPr>
        <p:spPr>
          <a:xfrm>
            <a:off x="4823480" y="1607785"/>
            <a:ext cx="184800" cy="600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b="1" sz="3300">
              <a:solidFill>
                <a:srgbClr val="FF0000"/>
              </a:solidFill>
              <a:latin typeface="Arial"/>
              <a:ea typeface="Arial"/>
              <a:cs typeface="Arial"/>
              <a:sym typeface="Arial"/>
            </a:endParaRPr>
          </a:p>
        </p:txBody>
      </p:sp>
      <p:sp>
        <p:nvSpPr>
          <p:cNvPr id="917" name="Google Shape;917;p53"/>
          <p:cNvSpPr txBox="1"/>
          <p:nvPr>
            <p:ph type="title"/>
          </p:nvPr>
        </p:nvSpPr>
        <p:spPr>
          <a:xfrm>
            <a:off x="0" y="398825"/>
            <a:ext cx="9144000" cy="52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RRFS/REFSv1 next steps</a:t>
            </a:r>
            <a:endParaRPr sz="2400"/>
          </a:p>
        </p:txBody>
      </p:sp>
      <p:sp>
        <p:nvSpPr>
          <p:cNvPr id="918" name="Google Shape;918;p53"/>
          <p:cNvSpPr txBox="1"/>
          <p:nvPr/>
        </p:nvSpPr>
        <p:spPr>
          <a:xfrm>
            <a:off x="658000" y="1086450"/>
            <a:ext cx="6781500" cy="2970600"/>
          </a:xfrm>
          <a:prstGeom prst="rect">
            <a:avLst/>
          </a:prstGeom>
          <a:noFill/>
          <a:ln>
            <a:noFill/>
          </a:ln>
        </p:spPr>
        <p:txBody>
          <a:bodyPr anchorCtr="0" anchor="t" bIns="45700" lIns="91425" spcFirstLastPara="1" rIns="91425" wrap="square" tIns="45700">
            <a:spAutoFit/>
          </a:bodyPr>
          <a:lstStyle/>
          <a:p>
            <a:pPr indent="-292086" lvl="0" marL="285736" marR="0" rtl="0" algn="l">
              <a:lnSpc>
                <a:spcPct val="100000"/>
              </a:lnSpc>
              <a:spcBef>
                <a:spcPts val="0"/>
              </a:spcBef>
              <a:spcAft>
                <a:spcPts val="0"/>
              </a:spcAft>
              <a:buClr>
                <a:schemeClr val="dk2"/>
              </a:buClr>
              <a:buSzPts val="1700"/>
              <a:buFont typeface="Nunito SemiBold"/>
              <a:buChar char="•"/>
            </a:pPr>
            <a:r>
              <a:rPr lang="en" sz="1700">
                <a:solidFill>
                  <a:schemeClr val="dk2"/>
                </a:solidFill>
                <a:latin typeface="Nunito SemiBold"/>
                <a:ea typeface="Nunito SemiBold"/>
                <a:cs typeface="Nunito SemiBold"/>
                <a:sym typeface="Nunito SemiBold"/>
              </a:rPr>
              <a:t>Working on getting the</a:t>
            </a:r>
            <a:r>
              <a:rPr lang="en" sz="1700">
                <a:solidFill>
                  <a:schemeClr val="dk2"/>
                </a:solidFill>
                <a:latin typeface="Nunito SemiBold"/>
                <a:ea typeface="Nunito SemiBold"/>
                <a:cs typeface="Nunito SemiBold"/>
                <a:sym typeface="Nunito SemiBold"/>
              </a:rPr>
              <a:t> v1.0 system into better shape before handing the software off to NCO (currently scheduled for late Oct)</a:t>
            </a:r>
            <a:endParaRPr sz="1700">
              <a:solidFill>
                <a:schemeClr val="dk2"/>
              </a:solidFill>
              <a:latin typeface="Nunito SemiBold"/>
              <a:ea typeface="Nunito SemiBold"/>
              <a:cs typeface="Nunito SemiBold"/>
              <a:sym typeface="Nunito SemiBold"/>
            </a:endParaRPr>
          </a:p>
          <a:p>
            <a:pPr indent="0" lvl="0" marL="457200" marR="0" rtl="0" algn="l">
              <a:lnSpc>
                <a:spcPct val="100000"/>
              </a:lnSpc>
              <a:spcBef>
                <a:spcPts val="0"/>
              </a:spcBef>
              <a:spcAft>
                <a:spcPts val="0"/>
              </a:spcAft>
              <a:buNone/>
            </a:pPr>
            <a:r>
              <a:t/>
            </a:r>
            <a:endParaRPr sz="1200">
              <a:solidFill>
                <a:schemeClr val="dk2"/>
              </a:solidFill>
              <a:latin typeface="Nunito SemiBold"/>
              <a:ea typeface="Nunito SemiBold"/>
              <a:cs typeface="Nunito SemiBold"/>
              <a:sym typeface="Nunito SemiBold"/>
            </a:endParaRPr>
          </a:p>
          <a:p>
            <a:pPr indent="-292086" lvl="0" marL="285736" marR="0" rtl="0" algn="l">
              <a:lnSpc>
                <a:spcPct val="100000"/>
              </a:lnSpc>
              <a:spcBef>
                <a:spcPts val="0"/>
              </a:spcBef>
              <a:spcAft>
                <a:spcPts val="0"/>
              </a:spcAft>
              <a:buClr>
                <a:schemeClr val="dk2"/>
              </a:buClr>
              <a:buSzPts val="1700"/>
              <a:buFont typeface="Nunito SemiBold"/>
              <a:buChar char="•"/>
            </a:pPr>
            <a:r>
              <a:rPr lang="en" sz="1700">
                <a:solidFill>
                  <a:schemeClr val="dk2"/>
                </a:solidFill>
                <a:latin typeface="Nunito SemiBold"/>
                <a:ea typeface="Nunito SemiBold"/>
                <a:cs typeface="Nunito SemiBold"/>
                <a:sym typeface="Nunito SemiBold"/>
              </a:rPr>
              <a:t>Th</a:t>
            </a:r>
            <a:r>
              <a:rPr lang="en" sz="1700">
                <a:solidFill>
                  <a:schemeClr val="dk2"/>
                </a:solidFill>
                <a:latin typeface="Nunito SemiBold"/>
                <a:ea typeface="Nunito SemiBold"/>
                <a:cs typeface="Nunito SemiBold"/>
                <a:sym typeface="Nunito SemiBold"/>
              </a:rPr>
              <a:t>e current implementation target for RRFS v1.0 is ~Feb 2026</a:t>
            </a:r>
            <a:endParaRPr sz="1700">
              <a:solidFill>
                <a:schemeClr val="dk2"/>
              </a:solidFill>
              <a:latin typeface="Nunito SemiBold"/>
              <a:ea typeface="Nunito SemiBold"/>
              <a:cs typeface="Nunito SemiBold"/>
              <a:sym typeface="Nunito SemiBold"/>
            </a:endParaRPr>
          </a:p>
          <a:p>
            <a:pPr indent="0" lvl="0" marL="457200" marR="0" rtl="0" algn="l">
              <a:lnSpc>
                <a:spcPct val="100000"/>
              </a:lnSpc>
              <a:spcBef>
                <a:spcPts val="0"/>
              </a:spcBef>
              <a:spcAft>
                <a:spcPts val="0"/>
              </a:spcAft>
              <a:buNone/>
            </a:pPr>
            <a:r>
              <a:t/>
            </a:r>
            <a:endParaRPr sz="1200">
              <a:solidFill>
                <a:schemeClr val="dk2"/>
              </a:solidFill>
              <a:latin typeface="Nunito SemiBold"/>
              <a:ea typeface="Nunito SemiBold"/>
              <a:cs typeface="Nunito SemiBold"/>
              <a:sym typeface="Nunito SemiBold"/>
            </a:endParaRPr>
          </a:p>
          <a:p>
            <a:pPr indent="-292086" lvl="0" marL="285736" marR="0" rtl="0" algn="l">
              <a:lnSpc>
                <a:spcPct val="100000"/>
              </a:lnSpc>
              <a:spcBef>
                <a:spcPts val="0"/>
              </a:spcBef>
              <a:spcAft>
                <a:spcPts val="0"/>
              </a:spcAft>
              <a:buClr>
                <a:schemeClr val="dk2"/>
              </a:buClr>
              <a:buSzPts val="1700"/>
              <a:buFont typeface="Nunito SemiBold"/>
              <a:buChar char="•"/>
            </a:pPr>
            <a:r>
              <a:rPr lang="en" sz="1700">
                <a:solidFill>
                  <a:schemeClr val="dk2"/>
                </a:solidFill>
                <a:latin typeface="Nunito SemiBold"/>
                <a:ea typeface="Nunito SemiBold"/>
                <a:cs typeface="Nunito SemiBold"/>
                <a:sym typeface="Nunito SemiBold"/>
              </a:rPr>
              <a:t>Planning to pivot quickly to a v1.1 implementation</a:t>
            </a:r>
            <a:endParaRPr sz="1700">
              <a:solidFill>
                <a:schemeClr val="dk2"/>
              </a:solidFill>
              <a:latin typeface="Nunito SemiBold"/>
              <a:ea typeface="Nunito SemiBold"/>
              <a:cs typeface="Nunito SemiBold"/>
              <a:sym typeface="Nunito SemiBold"/>
            </a:endParaRPr>
          </a:p>
          <a:p>
            <a:pPr indent="-330200" lvl="1" marL="914400" marR="0" rtl="0" algn="l">
              <a:lnSpc>
                <a:spcPct val="100000"/>
              </a:lnSpc>
              <a:spcBef>
                <a:spcPts val="0"/>
              </a:spcBef>
              <a:spcAft>
                <a:spcPts val="0"/>
              </a:spcAft>
              <a:buClr>
                <a:schemeClr val="dk2"/>
              </a:buClr>
              <a:buSzPts val="1600"/>
              <a:buFont typeface="Nunito SemiBold"/>
              <a:buChar char="•"/>
            </a:pPr>
            <a:r>
              <a:rPr lang="en" sz="1600">
                <a:solidFill>
                  <a:schemeClr val="dk2"/>
                </a:solidFill>
                <a:latin typeface="Nunito SemiBold"/>
                <a:ea typeface="Nunito SemiBold"/>
                <a:cs typeface="Nunito SemiBold"/>
                <a:sym typeface="Nunito SemiBold"/>
              </a:rPr>
              <a:t>2 m Td improvement + various product requests </a:t>
            </a:r>
            <a:endParaRPr sz="1600">
              <a:solidFill>
                <a:schemeClr val="dk2"/>
              </a:solidFill>
              <a:latin typeface="Nunito SemiBold"/>
              <a:ea typeface="Nunito SemiBold"/>
              <a:cs typeface="Nunito SemiBold"/>
              <a:sym typeface="Nunito SemiBold"/>
            </a:endParaRPr>
          </a:p>
          <a:p>
            <a:pPr indent="-330200" lvl="1" marL="914400" marR="0" rtl="0" algn="l">
              <a:lnSpc>
                <a:spcPct val="100000"/>
              </a:lnSpc>
              <a:spcBef>
                <a:spcPts val="0"/>
              </a:spcBef>
              <a:spcAft>
                <a:spcPts val="0"/>
              </a:spcAft>
              <a:buClr>
                <a:schemeClr val="dk2"/>
              </a:buClr>
              <a:buSzPts val="1600"/>
              <a:buFont typeface="Nunito SemiBold"/>
              <a:buChar char="•"/>
            </a:pPr>
            <a:r>
              <a:rPr lang="en" sz="1600">
                <a:solidFill>
                  <a:schemeClr val="dk2"/>
                </a:solidFill>
                <a:latin typeface="Nunito SemiBold"/>
                <a:ea typeface="Nunito SemiBold"/>
                <a:cs typeface="Nunito SemiBold"/>
                <a:sym typeface="Nunito SemiBold"/>
              </a:rPr>
              <a:t>~6 months after v1.0 implementation?</a:t>
            </a:r>
            <a:endParaRPr sz="1600">
              <a:solidFill>
                <a:schemeClr val="dk2"/>
              </a:solidFill>
              <a:latin typeface="Nunito SemiBold"/>
              <a:ea typeface="Nunito SemiBold"/>
              <a:cs typeface="Nunito SemiBold"/>
              <a:sym typeface="Nunito SemiBold"/>
            </a:endParaRPr>
          </a:p>
          <a:p>
            <a:pPr indent="-330200" lvl="1" marL="914400" marR="0" rtl="0" algn="l">
              <a:lnSpc>
                <a:spcPct val="100000"/>
              </a:lnSpc>
              <a:spcBef>
                <a:spcPts val="0"/>
              </a:spcBef>
              <a:spcAft>
                <a:spcPts val="0"/>
              </a:spcAft>
              <a:buClr>
                <a:schemeClr val="dk2"/>
              </a:buClr>
              <a:buSzPts val="1600"/>
              <a:buFont typeface="Nunito SemiBold"/>
              <a:buChar char="•"/>
            </a:pPr>
            <a:r>
              <a:rPr lang="en" sz="1600">
                <a:solidFill>
                  <a:schemeClr val="dk2"/>
                </a:solidFill>
                <a:latin typeface="Nunito SemiBold"/>
                <a:ea typeface="Nunito SemiBold"/>
                <a:cs typeface="Nunito SemiBold"/>
                <a:sym typeface="Nunito SemiBold"/>
              </a:rPr>
              <a:t>Part of a new EMC paradigm to strive for more frequent, incremental upgrades</a:t>
            </a:r>
            <a:endParaRPr sz="1600">
              <a:solidFill>
                <a:schemeClr val="dk2"/>
              </a:solidFill>
              <a:latin typeface="Nunito SemiBold"/>
              <a:ea typeface="Nunito SemiBold"/>
              <a:cs typeface="Nunito SemiBold"/>
              <a:sym typeface="Nunito SemiBold"/>
            </a:endParaRPr>
          </a:p>
          <a:p>
            <a:pPr indent="0" lvl="0" marL="0" marR="0" rtl="0" algn="l">
              <a:lnSpc>
                <a:spcPct val="100000"/>
              </a:lnSpc>
              <a:spcBef>
                <a:spcPts val="0"/>
              </a:spcBef>
              <a:spcAft>
                <a:spcPts val="0"/>
              </a:spcAft>
              <a:buNone/>
            </a:pPr>
            <a:r>
              <a:t/>
            </a:r>
            <a:endParaRPr>
              <a:solidFill>
                <a:schemeClr val="dk2"/>
              </a:solidFill>
            </a:endParaRPr>
          </a:p>
        </p:txBody>
      </p:sp>
      <p:grpSp>
        <p:nvGrpSpPr>
          <p:cNvPr id="919" name="Google Shape;919;p53"/>
          <p:cNvGrpSpPr/>
          <p:nvPr/>
        </p:nvGrpSpPr>
        <p:grpSpPr>
          <a:xfrm>
            <a:off x="7191941" y="2507906"/>
            <a:ext cx="1951906" cy="2272940"/>
            <a:chOff x="6056158" y="1256772"/>
            <a:chExt cx="3085529" cy="3539302"/>
          </a:xfrm>
        </p:grpSpPr>
        <p:grpSp>
          <p:nvGrpSpPr>
            <p:cNvPr id="920" name="Google Shape;920;p53"/>
            <p:cNvGrpSpPr/>
            <p:nvPr/>
          </p:nvGrpSpPr>
          <p:grpSpPr>
            <a:xfrm>
              <a:off x="6326303" y="2562847"/>
              <a:ext cx="2398245" cy="2233227"/>
              <a:chOff x="3569650" y="1446832"/>
              <a:chExt cx="2997806" cy="2799933"/>
            </a:xfrm>
          </p:grpSpPr>
          <p:grpSp>
            <p:nvGrpSpPr>
              <p:cNvPr id="921" name="Google Shape;921;p53"/>
              <p:cNvGrpSpPr/>
              <p:nvPr/>
            </p:nvGrpSpPr>
            <p:grpSpPr>
              <a:xfrm>
                <a:off x="3569650" y="1752847"/>
                <a:ext cx="2997806" cy="2493918"/>
                <a:chOff x="6042775" y="1547747"/>
                <a:chExt cx="2997806" cy="2493918"/>
              </a:xfrm>
            </p:grpSpPr>
            <p:pic>
              <p:nvPicPr>
                <p:cNvPr id="922" name="Google Shape;922;p53"/>
                <p:cNvPicPr preferRelativeResize="0"/>
                <p:nvPr/>
              </p:nvPicPr>
              <p:blipFill rotWithShape="1">
                <a:blip r:embed="rId3">
                  <a:alphaModFix/>
                </a:blip>
                <a:srcRect b="0" l="0" r="0" t="0"/>
                <a:stretch/>
              </p:blipFill>
              <p:spPr>
                <a:xfrm>
                  <a:off x="6042775" y="1547747"/>
                  <a:ext cx="2895475" cy="2245545"/>
                </a:xfrm>
                <a:prstGeom prst="rect">
                  <a:avLst/>
                </a:prstGeom>
                <a:noFill/>
                <a:ln>
                  <a:noFill/>
                </a:ln>
              </p:spPr>
            </p:pic>
            <p:sp>
              <p:nvSpPr>
                <p:cNvPr id="923" name="Google Shape;923;p53"/>
                <p:cNvSpPr/>
                <p:nvPr/>
              </p:nvSpPr>
              <p:spPr>
                <a:xfrm>
                  <a:off x="6044181" y="3496865"/>
                  <a:ext cx="2996400" cy="544800"/>
                </a:xfrm>
                <a:prstGeom prst="round2DiagRect">
                  <a:avLst>
                    <a:gd fmla="val 50000" name="adj1"/>
                    <a:gd fmla="val 0" name="adj2"/>
                  </a:avLst>
                </a:prstGeom>
                <a:solidFill>
                  <a:srgbClr val="0A4595"/>
                </a:solidFill>
                <a:ln>
                  <a:noFill/>
                </a:ln>
              </p:spPr>
              <p:txBody>
                <a:bodyPr anchorCtr="0" anchor="ctr" bIns="70550" lIns="70550" spcFirstLastPara="1" rIns="70550" wrap="square" tIns="70550">
                  <a:noAutofit/>
                </a:bodyPr>
                <a:lstStyle/>
                <a:p>
                  <a:pPr indent="0" lvl="0" marL="0" marR="0" rtl="0" algn="ctr">
                    <a:lnSpc>
                      <a:spcPct val="100000"/>
                    </a:lnSpc>
                    <a:spcBef>
                      <a:spcPts val="0"/>
                    </a:spcBef>
                    <a:spcAft>
                      <a:spcPts val="0"/>
                    </a:spcAft>
                    <a:buClr>
                      <a:srgbClr val="000000"/>
                    </a:buClr>
                    <a:buSzPts val="926"/>
                    <a:buFont typeface="Arial"/>
                    <a:buNone/>
                  </a:pPr>
                  <a:r>
                    <a:rPr b="1" i="0" lang="en" sz="1080" u="none" cap="none" strike="noStrike">
                      <a:solidFill>
                        <a:srgbClr val="FFFFFF"/>
                      </a:solidFill>
                      <a:latin typeface="Arial"/>
                      <a:ea typeface="Arial"/>
                      <a:cs typeface="Arial"/>
                      <a:sym typeface="Arial"/>
                    </a:rPr>
                    <a:t>RRFSv1 Comput</a:t>
                  </a:r>
                  <a:r>
                    <a:rPr b="1" lang="en" sz="1080">
                      <a:solidFill>
                        <a:srgbClr val="FFFFFF"/>
                      </a:solidFill>
                      <a:latin typeface="Arial"/>
                      <a:ea typeface="Arial"/>
                      <a:cs typeface="Arial"/>
                      <a:sym typeface="Arial"/>
                    </a:rPr>
                    <a:t>e</a:t>
                  </a:r>
                  <a:r>
                    <a:rPr b="1" i="0" lang="en" sz="1080" u="none" cap="none" strike="noStrike">
                      <a:solidFill>
                        <a:srgbClr val="FFFFFF"/>
                      </a:solidFill>
                      <a:latin typeface="Arial"/>
                      <a:ea typeface="Arial"/>
                      <a:cs typeface="Arial"/>
                      <a:sym typeface="Arial"/>
                    </a:rPr>
                    <a:t> Domain (</a:t>
                  </a:r>
                  <a:r>
                    <a:rPr b="1" i="0" lang="en" sz="1080" u="none" cap="none" strike="noStrike">
                      <a:solidFill>
                        <a:srgbClr val="FF0000"/>
                      </a:solidFill>
                      <a:latin typeface="Arial"/>
                      <a:ea typeface="Arial"/>
                      <a:cs typeface="Arial"/>
                      <a:sym typeface="Arial"/>
                    </a:rPr>
                    <a:t>red</a:t>
                  </a:r>
                  <a:r>
                    <a:rPr b="1" i="0" lang="en" sz="1080" u="none" cap="none" strike="noStrike">
                      <a:solidFill>
                        <a:srgbClr val="FFFFFF"/>
                      </a:solidFill>
                      <a:latin typeface="Arial"/>
                      <a:ea typeface="Arial"/>
                      <a:cs typeface="Arial"/>
                      <a:sym typeface="Arial"/>
                    </a:rPr>
                    <a:t>)</a:t>
                  </a:r>
                  <a:endParaRPr b="1" i="0" sz="1080" u="none" cap="none" strike="noStrike">
                    <a:solidFill>
                      <a:srgbClr val="FFFFFF"/>
                    </a:solidFill>
                    <a:latin typeface="Arial"/>
                    <a:ea typeface="Arial"/>
                    <a:cs typeface="Arial"/>
                    <a:sym typeface="Arial"/>
                  </a:endParaRPr>
                </a:p>
              </p:txBody>
            </p:sp>
          </p:grpSp>
          <p:pic>
            <p:nvPicPr>
              <p:cNvPr id="924" name="Google Shape;924;p53"/>
              <p:cNvPicPr preferRelativeResize="0"/>
              <p:nvPr/>
            </p:nvPicPr>
            <p:blipFill rotWithShape="1">
              <a:blip r:embed="rId4">
                <a:alphaModFix/>
              </a:blip>
              <a:srcRect b="0" l="0" r="0" t="0"/>
              <a:stretch/>
            </p:blipFill>
            <p:spPr>
              <a:xfrm>
                <a:off x="3584150" y="1446832"/>
                <a:ext cx="2870999" cy="2246082"/>
              </a:xfrm>
              <a:prstGeom prst="rect">
                <a:avLst/>
              </a:prstGeom>
              <a:noFill/>
              <a:ln>
                <a:noFill/>
              </a:ln>
            </p:spPr>
          </p:pic>
        </p:grpSp>
        <p:grpSp>
          <p:nvGrpSpPr>
            <p:cNvPr id="925" name="Google Shape;925;p53"/>
            <p:cNvGrpSpPr/>
            <p:nvPr/>
          </p:nvGrpSpPr>
          <p:grpSpPr>
            <a:xfrm>
              <a:off x="6056158" y="1256772"/>
              <a:ext cx="3085529" cy="1343189"/>
              <a:chOff x="1810889" y="600681"/>
              <a:chExt cx="5861568" cy="2079561"/>
            </a:xfrm>
          </p:grpSpPr>
          <p:grpSp>
            <p:nvGrpSpPr>
              <p:cNvPr id="926" name="Google Shape;926;p53"/>
              <p:cNvGrpSpPr/>
              <p:nvPr/>
            </p:nvGrpSpPr>
            <p:grpSpPr>
              <a:xfrm>
                <a:off x="1810889" y="600681"/>
                <a:ext cx="5861568" cy="1520561"/>
                <a:chOff x="2556821" y="2563225"/>
                <a:chExt cx="4930659" cy="1302407"/>
              </a:xfrm>
            </p:grpSpPr>
            <p:pic>
              <p:nvPicPr>
                <p:cNvPr id="927" name="Google Shape;927;p53"/>
                <p:cNvPicPr preferRelativeResize="0"/>
                <p:nvPr/>
              </p:nvPicPr>
              <p:blipFill rotWithShape="1">
                <a:blip r:embed="rId5">
                  <a:alphaModFix/>
                </a:blip>
                <a:srcRect b="0" l="0" r="0" t="0"/>
                <a:stretch/>
              </p:blipFill>
              <p:spPr>
                <a:xfrm>
                  <a:off x="2714163" y="2563225"/>
                  <a:ext cx="1359535" cy="1273209"/>
                </a:xfrm>
                <a:prstGeom prst="rect">
                  <a:avLst/>
                </a:prstGeom>
                <a:noFill/>
                <a:ln cap="flat" cmpd="sng" w="14700">
                  <a:solidFill>
                    <a:srgbClr val="595959"/>
                  </a:solidFill>
                  <a:prstDash val="solid"/>
                  <a:round/>
                  <a:headEnd len="sm" w="sm" type="none"/>
                  <a:tailEnd len="sm" w="sm" type="none"/>
                </a:ln>
                <a:effectLst>
                  <a:outerShdw blurRad="44090" rotWithShape="0" algn="bl" dir="5400000" dist="14697">
                    <a:srgbClr val="000000">
                      <a:alpha val="49020"/>
                    </a:srgbClr>
                  </a:outerShdw>
                </a:effectLst>
              </p:spPr>
            </p:pic>
            <p:pic>
              <p:nvPicPr>
                <p:cNvPr id="928" name="Google Shape;928;p53"/>
                <p:cNvPicPr preferRelativeResize="0"/>
                <p:nvPr/>
              </p:nvPicPr>
              <p:blipFill rotWithShape="1">
                <a:blip r:embed="rId6">
                  <a:alphaModFix/>
                </a:blip>
                <a:srcRect b="13532" l="0" r="0" t="0"/>
                <a:stretch/>
              </p:blipFill>
              <p:spPr>
                <a:xfrm>
                  <a:off x="5838098" y="2746087"/>
                  <a:ext cx="1572300" cy="1044599"/>
                </a:xfrm>
                <a:prstGeom prst="rect">
                  <a:avLst/>
                </a:prstGeom>
                <a:noFill/>
                <a:ln cap="flat" cmpd="sng" w="7350">
                  <a:solidFill>
                    <a:srgbClr val="000000"/>
                  </a:solidFill>
                  <a:prstDash val="solid"/>
                  <a:round/>
                  <a:headEnd len="sm" w="sm" type="none"/>
                  <a:tailEnd len="sm" w="sm" type="none"/>
                </a:ln>
                <a:effectLst>
                  <a:outerShdw blurRad="44090" rotWithShape="0" algn="bl" dir="5400000" dist="14697">
                    <a:srgbClr val="000000">
                      <a:alpha val="49020"/>
                    </a:srgbClr>
                  </a:outerShdw>
                </a:effectLst>
              </p:spPr>
            </p:pic>
            <p:sp>
              <p:nvSpPr>
                <p:cNvPr id="929" name="Google Shape;929;p53"/>
                <p:cNvSpPr txBox="1"/>
                <p:nvPr/>
              </p:nvSpPr>
              <p:spPr>
                <a:xfrm>
                  <a:off x="2556821" y="3617832"/>
                  <a:ext cx="2137200" cy="247800"/>
                </a:xfrm>
                <a:prstGeom prst="rect">
                  <a:avLst/>
                </a:prstGeom>
                <a:solidFill>
                  <a:srgbClr val="F3F3F3"/>
                </a:solidFill>
                <a:ln cap="flat" cmpd="sng" w="14700">
                  <a:solidFill>
                    <a:srgbClr val="000000"/>
                  </a:solidFill>
                  <a:prstDash val="solid"/>
                  <a:round/>
                  <a:headEnd len="sm" w="sm" type="none"/>
                  <a:tailEnd len="sm" w="sm" type="none"/>
                </a:ln>
              </p:spPr>
              <p:txBody>
                <a:bodyPr anchorCtr="0" anchor="ctr" bIns="70550" lIns="70550" spcFirstLastPara="1" rIns="70550" wrap="square" tIns="70550">
                  <a:noAutofit/>
                </a:bodyPr>
                <a:lstStyle/>
                <a:p>
                  <a:pPr indent="0" lvl="0" marL="0" marR="0" rtl="0" algn="ctr">
                    <a:lnSpc>
                      <a:spcPct val="100000"/>
                    </a:lnSpc>
                    <a:spcBef>
                      <a:spcPts val="0"/>
                    </a:spcBef>
                    <a:spcAft>
                      <a:spcPts val="0"/>
                    </a:spcAft>
                    <a:buClr>
                      <a:srgbClr val="000000"/>
                    </a:buClr>
                    <a:buSzPts val="1080"/>
                    <a:buFont typeface="Arial"/>
                    <a:buNone/>
                  </a:pPr>
                  <a:r>
                    <a:rPr b="1" i="0" lang="en" sz="925" u="none" cap="none" strike="noStrike">
                      <a:solidFill>
                        <a:srgbClr val="000000"/>
                      </a:solidFill>
                      <a:latin typeface="Arial"/>
                      <a:ea typeface="Arial"/>
                      <a:cs typeface="Arial"/>
                      <a:sym typeface="Arial"/>
                    </a:rPr>
                    <a:t>NAM+Nests</a:t>
                  </a:r>
                  <a:endParaRPr b="1" i="0" sz="925" u="none" cap="none" strike="noStrike">
                    <a:solidFill>
                      <a:srgbClr val="000000"/>
                    </a:solidFill>
                    <a:latin typeface="Arial"/>
                    <a:ea typeface="Arial"/>
                    <a:cs typeface="Arial"/>
                    <a:sym typeface="Arial"/>
                  </a:endParaRPr>
                </a:p>
              </p:txBody>
            </p:sp>
            <p:sp>
              <p:nvSpPr>
                <p:cNvPr id="930" name="Google Shape;930;p53"/>
                <p:cNvSpPr txBox="1"/>
                <p:nvPr/>
              </p:nvSpPr>
              <p:spPr>
                <a:xfrm>
                  <a:off x="5634081" y="3658417"/>
                  <a:ext cx="1853400" cy="196200"/>
                </a:xfrm>
                <a:prstGeom prst="rect">
                  <a:avLst/>
                </a:prstGeom>
                <a:solidFill>
                  <a:srgbClr val="F3F3F3"/>
                </a:solidFill>
                <a:ln cap="flat" cmpd="sng" w="14700">
                  <a:solidFill>
                    <a:srgbClr val="000000"/>
                  </a:solidFill>
                  <a:prstDash val="solid"/>
                  <a:round/>
                  <a:headEnd len="sm" w="sm" type="none"/>
                  <a:tailEnd len="sm" w="sm" type="none"/>
                </a:ln>
              </p:spPr>
              <p:txBody>
                <a:bodyPr anchorCtr="0" anchor="ctr" bIns="70550" lIns="70550" spcFirstLastPara="1" rIns="70550" wrap="square" tIns="70550">
                  <a:noAutofit/>
                </a:bodyPr>
                <a:lstStyle/>
                <a:p>
                  <a:pPr indent="0" lvl="0" marL="0" marR="0" rtl="0" algn="ctr">
                    <a:lnSpc>
                      <a:spcPct val="100000"/>
                    </a:lnSpc>
                    <a:spcBef>
                      <a:spcPts val="0"/>
                    </a:spcBef>
                    <a:spcAft>
                      <a:spcPts val="0"/>
                    </a:spcAft>
                    <a:buClr>
                      <a:srgbClr val="000000"/>
                    </a:buClr>
                    <a:buSzPts val="1080"/>
                    <a:buFont typeface="Arial"/>
                    <a:buNone/>
                  </a:pPr>
                  <a:r>
                    <a:rPr b="1" i="0" lang="en" sz="925" u="none" cap="none" strike="noStrike">
                      <a:solidFill>
                        <a:srgbClr val="000000"/>
                      </a:solidFill>
                      <a:latin typeface="Arial"/>
                      <a:ea typeface="Arial"/>
                      <a:cs typeface="Arial"/>
                      <a:sym typeface="Arial"/>
                    </a:rPr>
                    <a:t>HiResWs</a:t>
                  </a:r>
                  <a:endParaRPr b="1" i="0" sz="925" u="none" cap="none" strike="noStrike">
                    <a:solidFill>
                      <a:srgbClr val="000000"/>
                    </a:solidFill>
                    <a:latin typeface="Arial"/>
                    <a:ea typeface="Arial"/>
                    <a:cs typeface="Arial"/>
                    <a:sym typeface="Arial"/>
                  </a:endParaRPr>
                </a:p>
              </p:txBody>
            </p:sp>
          </p:grpSp>
          <p:cxnSp>
            <p:nvCxnSpPr>
              <p:cNvPr id="931" name="Google Shape;931;p53"/>
              <p:cNvCxnSpPr/>
              <p:nvPr/>
            </p:nvCxnSpPr>
            <p:spPr>
              <a:xfrm>
                <a:off x="3124457" y="2122253"/>
                <a:ext cx="480000" cy="469500"/>
              </a:xfrm>
              <a:prstGeom prst="straightConnector1">
                <a:avLst/>
              </a:prstGeom>
              <a:noFill/>
              <a:ln cap="flat" cmpd="sng" w="22050">
                <a:solidFill>
                  <a:srgbClr val="323B42"/>
                </a:solidFill>
                <a:prstDash val="solid"/>
                <a:round/>
                <a:headEnd len="sm" w="sm" type="none"/>
                <a:tailEnd len="med" w="med" type="triangle"/>
              </a:ln>
            </p:spPr>
          </p:cxnSp>
          <p:cxnSp>
            <p:nvCxnSpPr>
              <p:cNvPr id="932" name="Google Shape;932;p53"/>
              <p:cNvCxnSpPr>
                <a:stCxn id="928" idx="2"/>
              </p:cNvCxnSpPr>
              <p:nvPr/>
            </p:nvCxnSpPr>
            <p:spPr>
              <a:xfrm flipH="1">
                <a:off x="6075945" y="2033742"/>
                <a:ext cx="570300" cy="646500"/>
              </a:xfrm>
              <a:prstGeom prst="straightConnector1">
                <a:avLst/>
              </a:prstGeom>
              <a:noFill/>
              <a:ln cap="flat" cmpd="sng" w="22050">
                <a:solidFill>
                  <a:srgbClr val="323B42"/>
                </a:solidFill>
                <a:prstDash val="solid"/>
                <a:round/>
                <a:headEnd len="sm" w="sm" type="none"/>
                <a:tailEnd len="med" w="med" type="triangle"/>
              </a:ln>
            </p:spPr>
          </p:cxnSp>
        </p:grpSp>
      </p:grpSp>
      <p:sp>
        <p:nvSpPr>
          <p:cNvPr id="933" name="Google Shape;933;p53"/>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chemeClr val="dk2"/>
                </a:solidFill>
              </a:rPr>
              <a:t>‹#›</a:t>
            </a:fld>
            <a:endParaRPr>
              <a:solidFill>
                <a:schemeClr val="dk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sp>
        <p:nvSpPr>
          <p:cNvPr id="938" name="Google Shape;938;p54"/>
          <p:cNvSpPr txBox="1"/>
          <p:nvPr>
            <p:ph type="title"/>
          </p:nvPr>
        </p:nvSpPr>
        <p:spPr>
          <a:xfrm>
            <a:off x="710550" y="205969"/>
            <a:ext cx="7976100" cy="8574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a:t>Backups</a:t>
            </a:r>
            <a:endParaRPr/>
          </a:p>
        </p:txBody>
      </p:sp>
      <p:sp>
        <p:nvSpPr>
          <p:cNvPr id="939" name="Google Shape;939;p54"/>
          <p:cNvSpPr txBox="1"/>
          <p:nvPr>
            <p:ph idx="12" type="sldNum"/>
          </p:nvPr>
        </p:nvSpPr>
        <p:spPr>
          <a:xfrm>
            <a:off x="8556775" y="4809275"/>
            <a:ext cx="548700" cy="3342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43" name="Shape 943"/>
        <p:cNvGrpSpPr/>
        <p:nvPr/>
      </p:nvGrpSpPr>
      <p:grpSpPr>
        <a:xfrm>
          <a:off x="0" y="0"/>
          <a:ext cx="0" cy="0"/>
          <a:chOff x="0" y="0"/>
          <a:chExt cx="0" cy="0"/>
        </a:xfrm>
      </p:grpSpPr>
      <p:sp>
        <p:nvSpPr>
          <p:cNvPr id="944" name="Google Shape;944;p55"/>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945" name="Google Shape;945;p55"/>
          <p:cNvSpPr txBox="1"/>
          <p:nvPr>
            <p:ph idx="1" type="body"/>
          </p:nvPr>
        </p:nvSpPr>
        <p:spPr>
          <a:xfrm>
            <a:off x="1303800" y="1990050"/>
            <a:ext cx="7030500" cy="3228000"/>
          </a:xfrm>
          <a:prstGeom prst="rect">
            <a:avLst/>
          </a:prstGeom>
        </p:spPr>
        <p:txBody>
          <a:bodyPr anchorCtr="0" anchor="t" bIns="91425" lIns="91425" spcFirstLastPara="1" rIns="91425" wrap="square" tIns="91425">
            <a:normAutofit/>
          </a:bodyPr>
          <a:lstStyle/>
          <a:p>
            <a:pPr indent="-298450" lvl="0" marL="457200" rtl="0" algn="l">
              <a:lnSpc>
                <a:spcPct val="100000"/>
              </a:lnSpc>
              <a:spcBef>
                <a:spcPts val="0"/>
              </a:spcBef>
              <a:spcAft>
                <a:spcPts val="0"/>
              </a:spcAft>
              <a:buSzPts val="1100"/>
              <a:buChar char="●"/>
            </a:pPr>
            <a:r>
              <a:rPr lang="en" sz="1000">
                <a:solidFill>
                  <a:srgbClr val="000000"/>
                </a:solidFill>
                <a:latin typeface="Times New Roman"/>
                <a:ea typeface="Times New Roman"/>
                <a:cs typeface="Times New Roman"/>
                <a:sym typeface="Times New Roman"/>
              </a:rPr>
              <a:t>The Rapid Refresh Forecast System (RRFS) is a regional 3 km ensemble and deterministic forecasting system, based on the Unified Forecast System (UFS), and targeting an implementation into NWS operations early in 2026.  This talk will summarize the scientific and technical changes made to RRFS over the last year, and share results from runs made with the final scientific configuration.  Issues that arose during the RRFS evaluation period will be reviewed, and the remaining steps toward the operational implementation of RRFS will be described.</a:t>
            </a:r>
            <a:endParaRPr sz="1000">
              <a:solidFill>
                <a:srgbClr val="000000"/>
              </a:solidFill>
              <a:latin typeface="Times New Roman"/>
              <a:ea typeface="Times New Roman"/>
              <a:cs typeface="Times New Roman"/>
              <a:sym typeface="Times New Roman"/>
            </a:endParaRPr>
          </a:p>
          <a:p>
            <a:pPr indent="-311150" lvl="0" marL="457200" rtl="0" algn="l">
              <a:spcBef>
                <a:spcPts val="0"/>
              </a:spcBef>
              <a:spcAft>
                <a:spcPts val="0"/>
              </a:spcAft>
              <a:buSzPts val="1300"/>
              <a:buChar char="●"/>
            </a:pPr>
            <a:r>
              <a:rPr lang="en"/>
              <a:t>Progress over last year</a:t>
            </a:r>
            <a:endParaRPr/>
          </a:p>
          <a:p>
            <a:pPr indent="-298450" lvl="1" marL="914400" rtl="0" algn="l">
              <a:spcBef>
                <a:spcPts val="0"/>
              </a:spcBef>
              <a:spcAft>
                <a:spcPts val="0"/>
              </a:spcAft>
              <a:buSzPts val="1100"/>
              <a:buChar char="○"/>
            </a:pPr>
            <a:r>
              <a:rPr lang="en"/>
              <a:t>Finalizing saSAS config</a:t>
            </a:r>
            <a:endParaRPr/>
          </a:p>
          <a:p>
            <a:pPr indent="-298450" lvl="1" marL="914400" rtl="0" algn="l">
              <a:spcBef>
                <a:spcPts val="0"/>
              </a:spcBef>
              <a:spcAft>
                <a:spcPts val="0"/>
              </a:spcAft>
              <a:buSzPts val="1100"/>
              <a:buChar char="○"/>
            </a:pPr>
            <a:r>
              <a:rPr lang="en"/>
              <a:t>Code freeze</a:t>
            </a:r>
            <a:endParaRPr/>
          </a:p>
          <a:p>
            <a:pPr indent="-298450" lvl="1" marL="914400" rtl="0" algn="l">
              <a:spcBef>
                <a:spcPts val="0"/>
              </a:spcBef>
              <a:spcAft>
                <a:spcPts val="0"/>
              </a:spcAft>
              <a:buSzPts val="1100"/>
              <a:buChar char="○"/>
            </a:pPr>
            <a:r>
              <a:rPr lang="en"/>
              <a:t>retros</a:t>
            </a:r>
            <a:endParaRPr/>
          </a:p>
          <a:p>
            <a:pPr indent="-298450" lvl="1" marL="914400" rtl="0" algn="l">
              <a:spcBef>
                <a:spcPts val="0"/>
              </a:spcBef>
              <a:spcAft>
                <a:spcPts val="0"/>
              </a:spcAft>
              <a:buSzPts val="1100"/>
              <a:buChar char="○"/>
            </a:pPr>
            <a:r>
              <a:rPr lang="en"/>
              <a:t>evaluation (lakes and 2 m Td)</a:t>
            </a:r>
            <a:endParaRPr/>
          </a:p>
          <a:p>
            <a:pPr indent="-298450" lvl="1" marL="914400" rtl="0" algn="l">
              <a:spcBef>
                <a:spcPts val="0"/>
              </a:spcBef>
              <a:spcAft>
                <a:spcPts val="0"/>
              </a:spcAft>
              <a:buSzPts val="1100"/>
              <a:buChar char="○"/>
            </a:pPr>
            <a:r>
              <a:rPr lang="en"/>
              <a:t>approval</a:t>
            </a:r>
            <a:endParaRPr/>
          </a:p>
          <a:p>
            <a:pPr indent="-311150" lvl="0" marL="457200" rtl="0" algn="l">
              <a:spcBef>
                <a:spcPts val="0"/>
              </a:spcBef>
              <a:spcAft>
                <a:spcPts val="0"/>
              </a:spcAft>
              <a:buSzPts val="1300"/>
              <a:buChar char="●"/>
            </a:pPr>
            <a:r>
              <a:rPr lang="en"/>
              <a:t>Challenges and remaining steps</a:t>
            </a:r>
            <a:endParaRPr/>
          </a:p>
          <a:p>
            <a:pPr indent="-298450" lvl="1" marL="914400" rtl="0" algn="l">
              <a:spcBef>
                <a:spcPts val="0"/>
              </a:spcBef>
              <a:spcAft>
                <a:spcPts val="0"/>
              </a:spcAft>
              <a:buSzPts val="1100"/>
              <a:buChar char="○"/>
            </a:pPr>
            <a:r>
              <a:rPr lang="en"/>
              <a:t>Data volume and computational load</a:t>
            </a:r>
            <a:endParaRPr/>
          </a:p>
          <a:p>
            <a:pPr indent="-298450" lvl="1" marL="914400" rtl="0" algn="l">
              <a:spcBef>
                <a:spcPts val="0"/>
              </a:spcBef>
              <a:spcAft>
                <a:spcPts val="0"/>
              </a:spcAft>
              <a:buSzPts val="1100"/>
              <a:buChar char="○"/>
            </a:pPr>
            <a:r>
              <a:rPr lang="en"/>
              <a:t>Lingering issues from evaluation (v1.1 update)</a:t>
            </a:r>
            <a:endParaRPr/>
          </a:p>
          <a:p>
            <a:pPr indent="-298450" lvl="1" marL="914400" rtl="0" algn="l">
              <a:spcBef>
                <a:spcPts val="0"/>
              </a:spcBef>
              <a:spcAft>
                <a:spcPts val="0"/>
              </a:spcAft>
              <a:buSzPts val="1100"/>
              <a:buChar char="○"/>
            </a:pPr>
            <a:r>
              <a:rPr lang="en"/>
              <a:t>bit-ID restartability</a:t>
            </a:r>
            <a:endParaRPr/>
          </a:p>
        </p:txBody>
      </p:sp>
      <p:sp>
        <p:nvSpPr>
          <p:cNvPr id="946" name="Google Shape;946;p55"/>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sp>
        <p:nvSpPr>
          <p:cNvPr id="951" name="Google Shape;951;p56"/>
          <p:cNvSpPr txBox="1"/>
          <p:nvPr>
            <p:ph idx="12" type="sldNum"/>
          </p:nvPr>
        </p:nvSpPr>
        <p:spPr>
          <a:xfrm>
            <a:off x="8556775" y="4809275"/>
            <a:ext cx="548700" cy="3342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952" name="Google Shape;952;p56"/>
          <p:cNvSpPr txBox="1"/>
          <p:nvPr/>
        </p:nvSpPr>
        <p:spPr>
          <a:xfrm>
            <a:off x="334675" y="745250"/>
            <a:ext cx="2156700" cy="1237500"/>
          </a:xfrm>
          <a:prstGeom prst="rect">
            <a:avLst/>
          </a:prstGeom>
          <a:solidFill>
            <a:schemeClr val="lt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chemeClr val="dk2"/>
                </a:solidFill>
              </a:rPr>
              <a:t>Long standing complaints from NOAA testbeds and others about</a:t>
            </a:r>
            <a:r>
              <a:rPr b="1" lang="en" sz="1200">
                <a:solidFill>
                  <a:schemeClr val="dk2"/>
                </a:solidFill>
              </a:rPr>
              <a:t> overly heavy precipitation, </a:t>
            </a:r>
            <a:r>
              <a:rPr lang="en" sz="1200">
                <a:solidFill>
                  <a:schemeClr val="dk2"/>
                </a:solidFill>
              </a:rPr>
              <a:t>and </a:t>
            </a:r>
            <a:r>
              <a:rPr b="1" lang="en" sz="1200">
                <a:solidFill>
                  <a:schemeClr val="dk2"/>
                </a:solidFill>
              </a:rPr>
              <a:t>overly large/intense convective storms.</a:t>
            </a:r>
            <a:endParaRPr b="1" sz="1200">
              <a:solidFill>
                <a:schemeClr val="dk2"/>
              </a:solidFill>
            </a:endParaRPr>
          </a:p>
        </p:txBody>
      </p:sp>
      <p:sp>
        <p:nvSpPr>
          <p:cNvPr id="953" name="Google Shape;953;p56"/>
          <p:cNvSpPr txBox="1"/>
          <p:nvPr/>
        </p:nvSpPr>
        <p:spPr>
          <a:xfrm>
            <a:off x="2496000" y="1069538"/>
            <a:ext cx="1923900" cy="1077600"/>
          </a:xfrm>
          <a:prstGeom prst="rect">
            <a:avLst/>
          </a:prstGeom>
          <a:solidFill>
            <a:schemeClr val="lt2"/>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2"/>
                </a:solidFill>
              </a:rPr>
              <a:t>Grell-Freitas (G-F) convection introduced in August 2023</a:t>
            </a:r>
            <a:r>
              <a:rPr lang="en" sz="1200">
                <a:solidFill>
                  <a:schemeClr val="dk2"/>
                </a:solidFill>
              </a:rPr>
              <a:t> after exploring other options to improve the QPF bias</a:t>
            </a:r>
            <a:endParaRPr sz="1200">
              <a:solidFill>
                <a:schemeClr val="dk2"/>
              </a:solidFill>
            </a:endParaRPr>
          </a:p>
          <a:p>
            <a:pPr indent="0" lvl="0" marL="0" rtl="0" algn="l">
              <a:spcBef>
                <a:spcPts val="0"/>
              </a:spcBef>
              <a:spcAft>
                <a:spcPts val="0"/>
              </a:spcAft>
              <a:buNone/>
            </a:pPr>
            <a:r>
              <a:t/>
            </a:r>
            <a:endParaRPr sz="800">
              <a:solidFill>
                <a:schemeClr val="dk2"/>
              </a:solidFill>
            </a:endParaRPr>
          </a:p>
          <a:p>
            <a:pPr indent="0" lvl="0" marL="0" rtl="0" algn="l">
              <a:spcBef>
                <a:spcPts val="0"/>
              </a:spcBef>
              <a:spcAft>
                <a:spcPts val="0"/>
              </a:spcAft>
              <a:buNone/>
            </a:pPr>
            <a:r>
              <a:t/>
            </a:r>
            <a:endParaRPr sz="800">
              <a:solidFill>
                <a:schemeClr val="dk2"/>
              </a:solidFill>
            </a:endParaRPr>
          </a:p>
        </p:txBody>
      </p:sp>
      <p:sp>
        <p:nvSpPr>
          <p:cNvPr id="954" name="Google Shape;954;p56"/>
          <p:cNvSpPr txBox="1"/>
          <p:nvPr/>
        </p:nvSpPr>
        <p:spPr>
          <a:xfrm>
            <a:off x="6129000" y="1709928"/>
            <a:ext cx="1524300" cy="892200"/>
          </a:xfrm>
          <a:prstGeom prst="rect">
            <a:avLst/>
          </a:prstGeom>
          <a:solidFill>
            <a:schemeClr val="lt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200">
              <a:solidFill>
                <a:schemeClr val="dk2"/>
              </a:solidFill>
            </a:endParaRPr>
          </a:p>
          <a:p>
            <a:pPr indent="0" lvl="0" marL="0" rtl="0" algn="l">
              <a:spcBef>
                <a:spcPts val="0"/>
              </a:spcBef>
              <a:spcAft>
                <a:spcPts val="0"/>
              </a:spcAft>
              <a:buNone/>
            </a:pPr>
            <a:r>
              <a:rPr b="1" lang="en" sz="1200">
                <a:solidFill>
                  <a:schemeClr val="dk2"/>
                </a:solidFill>
              </a:rPr>
              <a:t>Initial code freeze in ~Apr 2024  </a:t>
            </a:r>
            <a:endParaRPr sz="800">
              <a:solidFill>
                <a:schemeClr val="dk2"/>
              </a:solidFill>
            </a:endParaRPr>
          </a:p>
          <a:p>
            <a:pPr indent="0" lvl="0" marL="0" rtl="0" algn="l">
              <a:spcBef>
                <a:spcPts val="0"/>
              </a:spcBef>
              <a:spcAft>
                <a:spcPts val="0"/>
              </a:spcAft>
              <a:buNone/>
            </a:pPr>
            <a:r>
              <a:t/>
            </a:r>
            <a:endParaRPr sz="800">
              <a:solidFill>
                <a:schemeClr val="dk2"/>
              </a:solidFill>
            </a:endParaRPr>
          </a:p>
          <a:p>
            <a:pPr indent="0" lvl="0" marL="0" rtl="0" algn="l">
              <a:spcBef>
                <a:spcPts val="0"/>
              </a:spcBef>
              <a:spcAft>
                <a:spcPts val="0"/>
              </a:spcAft>
              <a:buNone/>
            </a:pPr>
            <a:r>
              <a:t/>
            </a:r>
            <a:endParaRPr sz="800">
              <a:solidFill>
                <a:schemeClr val="dk2"/>
              </a:solidFill>
            </a:endParaRPr>
          </a:p>
        </p:txBody>
      </p:sp>
      <p:sp>
        <p:nvSpPr>
          <p:cNvPr id="955" name="Google Shape;955;p56"/>
          <p:cNvSpPr txBox="1"/>
          <p:nvPr/>
        </p:nvSpPr>
        <p:spPr>
          <a:xfrm>
            <a:off x="7669375" y="2302875"/>
            <a:ext cx="1361100" cy="749100"/>
          </a:xfrm>
          <a:prstGeom prst="rect">
            <a:avLst/>
          </a:prstGeom>
          <a:solidFill>
            <a:schemeClr val="lt2"/>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2"/>
                </a:solidFill>
              </a:rPr>
              <a:t>RRFS performs poorly in May 2024 SFE</a:t>
            </a:r>
            <a:endParaRPr sz="800">
              <a:solidFill>
                <a:schemeClr val="dk2"/>
              </a:solidFill>
            </a:endParaRPr>
          </a:p>
          <a:p>
            <a:pPr indent="0" lvl="0" marL="0" rtl="0" algn="l">
              <a:spcBef>
                <a:spcPts val="0"/>
              </a:spcBef>
              <a:spcAft>
                <a:spcPts val="0"/>
              </a:spcAft>
              <a:buNone/>
            </a:pPr>
            <a:r>
              <a:t/>
            </a:r>
            <a:endParaRPr sz="800">
              <a:solidFill>
                <a:schemeClr val="dk2"/>
              </a:solidFill>
            </a:endParaRPr>
          </a:p>
          <a:p>
            <a:pPr indent="0" lvl="0" marL="0" rtl="0" algn="l">
              <a:spcBef>
                <a:spcPts val="0"/>
              </a:spcBef>
              <a:spcAft>
                <a:spcPts val="0"/>
              </a:spcAft>
              <a:buNone/>
            </a:pPr>
            <a:r>
              <a:t/>
            </a:r>
            <a:endParaRPr sz="800">
              <a:solidFill>
                <a:schemeClr val="dk2"/>
              </a:solidFill>
            </a:endParaRPr>
          </a:p>
        </p:txBody>
      </p:sp>
      <p:sp>
        <p:nvSpPr>
          <p:cNvPr id="956" name="Google Shape;956;p56"/>
          <p:cNvSpPr txBox="1"/>
          <p:nvPr/>
        </p:nvSpPr>
        <p:spPr>
          <a:xfrm>
            <a:off x="1019600" y="3216075"/>
            <a:ext cx="1524300" cy="995400"/>
          </a:xfrm>
          <a:prstGeom prst="rect">
            <a:avLst/>
          </a:prstGeom>
          <a:solidFill>
            <a:srgbClr val="FFFF00"/>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2"/>
                </a:solidFill>
              </a:rPr>
              <a:t>Became clear that this G-F version would not be approved by the field</a:t>
            </a:r>
            <a:endParaRPr sz="800">
              <a:solidFill>
                <a:schemeClr val="dk2"/>
              </a:solidFill>
            </a:endParaRPr>
          </a:p>
          <a:p>
            <a:pPr indent="0" lvl="0" marL="0" rtl="0" algn="l">
              <a:spcBef>
                <a:spcPts val="0"/>
              </a:spcBef>
              <a:spcAft>
                <a:spcPts val="0"/>
              </a:spcAft>
              <a:buNone/>
            </a:pPr>
            <a:r>
              <a:t/>
            </a:r>
            <a:endParaRPr sz="800">
              <a:solidFill>
                <a:schemeClr val="dk2"/>
              </a:solidFill>
            </a:endParaRPr>
          </a:p>
          <a:p>
            <a:pPr indent="0" lvl="0" marL="0" rtl="0" algn="l">
              <a:spcBef>
                <a:spcPts val="0"/>
              </a:spcBef>
              <a:spcAft>
                <a:spcPts val="0"/>
              </a:spcAft>
              <a:buNone/>
            </a:pPr>
            <a:r>
              <a:t/>
            </a:r>
            <a:endParaRPr sz="800">
              <a:solidFill>
                <a:schemeClr val="dk2"/>
              </a:solidFill>
            </a:endParaRPr>
          </a:p>
        </p:txBody>
      </p:sp>
      <p:sp>
        <p:nvSpPr>
          <p:cNvPr id="957" name="Google Shape;957;p56"/>
          <p:cNvSpPr txBox="1"/>
          <p:nvPr/>
        </p:nvSpPr>
        <p:spPr>
          <a:xfrm>
            <a:off x="2543900" y="3352050"/>
            <a:ext cx="2506800" cy="1077600"/>
          </a:xfrm>
          <a:prstGeom prst="rect">
            <a:avLst/>
          </a:prstGeom>
          <a:solidFill>
            <a:schemeClr val="lt2"/>
          </a:solidFill>
          <a:ln cap="flat" cmpd="sng" w="952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2"/>
                </a:solidFill>
              </a:rPr>
              <a:t>Began testing with scale-aware Simplified Arakawa Schubert (saSAS) convection, which went into real-time RRFS parallel mid Aug 2024</a:t>
            </a:r>
            <a:endParaRPr sz="800">
              <a:solidFill>
                <a:schemeClr val="dk2"/>
              </a:solidFill>
            </a:endParaRPr>
          </a:p>
          <a:p>
            <a:pPr indent="0" lvl="0" marL="0" rtl="0" algn="l">
              <a:spcBef>
                <a:spcPts val="0"/>
              </a:spcBef>
              <a:spcAft>
                <a:spcPts val="0"/>
              </a:spcAft>
              <a:buNone/>
            </a:pPr>
            <a:r>
              <a:t/>
            </a:r>
            <a:endParaRPr sz="800">
              <a:solidFill>
                <a:schemeClr val="dk1"/>
              </a:solidFill>
            </a:endParaRPr>
          </a:p>
          <a:p>
            <a:pPr indent="0" lvl="0" marL="0" rtl="0" algn="l">
              <a:spcBef>
                <a:spcPts val="0"/>
              </a:spcBef>
              <a:spcAft>
                <a:spcPts val="0"/>
              </a:spcAft>
              <a:buNone/>
            </a:pPr>
            <a:r>
              <a:t/>
            </a:r>
            <a:endParaRPr sz="800">
              <a:solidFill>
                <a:schemeClr val="dk1"/>
              </a:solidFill>
            </a:endParaRPr>
          </a:p>
        </p:txBody>
      </p:sp>
      <p:sp>
        <p:nvSpPr>
          <p:cNvPr id="958" name="Google Shape;958;p56"/>
          <p:cNvSpPr txBox="1"/>
          <p:nvPr/>
        </p:nvSpPr>
        <p:spPr>
          <a:xfrm>
            <a:off x="4419900" y="1398050"/>
            <a:ext cx="1709100" cy="1077600"/>
          </a:xfrm>
          <a:prstGeom prst="rect">
            <a:avLst/>
          </a:prstGeom>
          <a:solidFill>
            <a:schemeClr val="lt2"/>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2"/>
                </a:solidFill>
              </a:rPr>
              <a:t>Beta evaluation (Jan-Mar 2024)</a:t>
            </a:r>
            <a:r>
              <a:rPr lang="en" sz="1200">
                <a:solidFill>
                  <a:schemeClr val="dk2"/>
                </a:solidFill>
              </a:rPr>
              <a:t> - final tuning based on real-time and retro tests</a:t>
            </a:r>
            <a:endParaRPr sz="1200">
              <a:solidFill>
                <a:schemeClr val="dk2"/>
              </a:solidFill>
            </a:endParaRPr>
          </a:p>
        </p:txBody>
      </p:sp>
      <p:cxnSp>
        <p:nvCxnSpPr>
          <p:cNvPr id="959" name="Google Shape;959;p56"/>
          <p:cNvCxnSpPr>
            <a:stCxn id="955" idx="1"/>
            <a:endCxn id="956" idx="1"/>
          </p:cNvCxnSpPr>
          <p:nvPr/>
        </p:nvCxnSpPr>
        <p:spPr>
          <a:xfrm flipH="1">
            <a:off x="1019575" y="2677425"/>
            <a:ext cx="6649800" cy="1036500"/>
          </a:xfrm>
          <a:prstGeom prst="curvedConnector3">
            <a:avLst>
              <a:gd fmla="val 103581" name="adj1"/>
            </a:avLst>
          </a:prstGeom>
          <a:noFill/>
          <a:ln cap="flat" cmpd="sng" w="38100">
            <a:solidFill>
              <a:schemeClr val="dk2"/>
            </a:solidFill>
            <a:prstDash val="solid"/>
            <a:round/>
            <a:headEnd len="med" w="med" type="none"/>
            <a:tailEnd len="med" w="med" type="triangle"/>
          </a:ln>
        </p:spPr>
      </p:cxnSp>
      <p:sp>
        <p:nvSpPr>
          <p:cNvPr id="960" name="Google Shape;960;p56"/>
          <p:cNvSpPr txBox="1"/>
          <p:nvPr/>
        </p:nvSpPr>
        <p:spPr>
          <a:xfrm>
            <a:off x="5050700" y="3858125"/>
            <a:ext cx="1299900" cy="686400"/>
          </a:xfrm>
          <a:prstGeom prst="rect">
            <a:avLst/>
          </a:prstGeom>
          <a:solidFill>
            <a:schemeClr val="lt2"/>
          </a:solidFill>
          <a:ln cap="flat" cmpd="sng" w="952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2"/>
                </a:solidFill>
              </a:rPr>
              <a:t>Second code freeze late Nov 2024</a:t>
            </a:r>
            <a:endParaRPr b="1" sz="1200">
              <a:solidFill>
                <a:schemeClr val="dk2"/>
              </a:solidFill>
            </a:endParaRPr>
          </a:p>
        </p:txBody>
      </p:sp>
      <p:sp>
        <p:nvSpPr>
          <p:cNvPr id="961" name="Google Shape;961;p56"/>
          <p:cNvSpPr txBox="1"/>
          <p:nvPr/>
        </p:nvSpPr>
        <p:spPr>
          <a:xfrm>
            <a:off x="6350600" y="4056375"/>
            <a:ext cx="2447400" cy="686400"/>
          </a:xfrm>
          <a:prstGeom prst="rect">
            <a:avLst/>
          </a:prstGeom>
          <a:solidFill>
            <a:schemeClr val="lt2"/>
          </a:solidFill>
          <a:ln cap="flat" cmpd="sng" w="952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2"/>
                </a:solidFill>
              </a:rPr>
              <a:t>Final retros run, and RRFS performs fairly well in May 2025 SFE</a:t>
            </a:r>
            <a:endParaRPr b="1" sz="1200">
              <a:solidFill>
                <a:schemeClr val="dk2"/>
              </a:solidFill>
            </a:endParaRPr>
          </a:p>
        </p:txBody>
      </p:sp>
      <p:sp>
        <p:nvSpPr>
          <p:cNvPr id="962" name="Google Shape;962;p56"/>
          <p:cNvSpPr txBox="1"/>
          <p:nvPr>
            <p:ph type="title"/>
          </p:nvPr>
        </p:nvSpPr>
        <p:spPr>
          <a:xfrm>
            <a:off x="710550" y="38973"/>
            <a:ext cx="7976100" cy="5928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b="1" lang="en" sz="2400">
                <a:latin typeface="Arial"/>
                <a:ea typeface="Arial"/>
                <a:cs typeface="Arial"/>
                <a:sym typeface="Arial"/>
              </a:rPr>
              <a:t>R</a:t>
            </a:r>
            <a:r>
              <a:rPr lang="en" sz="2400"/>
              <a:t>ecent RRFSv1.0 history (2023-)</a:t>
            </a:r>
            <a:endParaRPr b="1" sz="2400">
              <a:latin typeface="Arial"/>
              <a:ea typeface="Arial"/>
              <a:cs typeface="Arial"/>
              <a:sym typeface="Arial"/>
            </a:endParaRPr>
          </a:p>
        </p:txBody>
      </p:sp>
      <p:sp>
        <p:nvSpPr>
          <p:cNvPr id="963" name="Google Shape;963;p56"/>
          <p:cNvSpPr txBox="1"/>
          <p:nvPr/>
        </p:nvSpPr>
        <p:spPr>
          <a:xfrm>
            <a:off x="399325" y="4500325"/>
            <a:ext cx="2027400" cy="592800"/>
          </a:xfrm>
          <a:prstGeom prst="rect">
            <a:avLst/>
          </a:prstGeom>
          <a:solidFill>
            <a:srgbClr val="FFFF00"/>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300">
                <a:solidFill>
                  <a:schemeClr val="dk2"/>
                </a:solidFill>
                <a:latin typeface="Nunito"/>
                <a:ea typeface="Nunito"/>
                <a:cs typeface="Nunito"/>
                <a:sym typeface="Nunito"/>
              </a:rPr>
              <a:t>where things stood as of 2024 UIFCW</a:t>
            </a:r>
            <a:endParaRPr b="1" i="1" sz="1300">
              <a:solidFill>
                <a:schemeClr val="dk2"/>
              </a:solidFill>
              <a:latin typeface="Nunito"/>
              <a:ea typeface="Nunito"/>
              <a:cs typeface="Nunito"/>
              <a:sym typeface="Nunito"/>
            </a:endParaRPr>
          </a:p>
        </p:txBody>
      </p:sp>
      <p:cxnSp>
        <p:nvCxnSpPr>
          <p:cNvPr id="964" name="Google Shape;964;p56"/>
          <p:cNvCxnSpPr>
            <a:stCxn id="963" idx="0"/>
          </p:cNvCxnSpPr>
          <p:nvPr/>
        </p:nvCxnSpPr>
        <p:spPr>
          <a:xfrm flipH="1" rot="10800000">
            <a:off x="1413025" y="4240525"/>
            <a:ext cx="93900" cy="2598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8" name="Shape 968"/>
        <p:cNvGrpSpPr/>
        <p:nvPr/>
      </p:nvGrpSpPr>
      <p:grpSpPr>
        <a:xfrm>
          <a:off x="0" y="0"/>
          <a:ext cx="0" cy="0"/>
          <a:chOff x="0" y="0"/>
          <a:chExt cx="0" cy="0"/>
        </a:xfrm>
      </p:grpSpPr>
      <p:sp>
        <p:nvSpPr>
          <p:cNvPr id="969" name="Google Shape;969;p57"/>
          <p:cNvSpPr txBox="1"/>
          <p:nvPr>
            <p:ph type="title"/>
          </p:nvPr>
        </p:nvSpPr>
        <p:spPr>
          <a:xfrm>
            <a:off x="351975" y="508000"/>
            <a:ext cx="8229600" cy="591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100"/>
              <a:t>RRFSv1 final retrospective runs</a:t>
            </a:r>
            <a:endParaRPr sz="2100"/>
          </a:p>
        </p:txBody>
      </p:sp>
      <p:sp>
        <p:nvSpPr>
          <p:cNvPr id="970" name="Google Shape;970;p57"/>
          <p:cNvSpPr txBox="1"/>
          <p:nvPr/>
        </p:nvSpPr>
        <p:spPr>
          <a:xfrm>
            <a:off x="351975" y="1181450"/>
            <a:ext cx="7392600" cy="36696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Clr>
                <a:schemeClr val="dk2"/>
              </a:buClr>
              <a:buSzPts val="1700"/>
              <a:buChar char="●"/>
            </a:pPr>
            <a:r>
              <a:rPr lang="en" sz="1700">
                <a:solidFill>
                  <a:schemeClr val="dk2"/>
                </a:solidFill>
              </a:rPr>
              <a:t>Real-time RRFS was shut down in early December 2024 to free computer &amp; human resources to run multiseason retrospective cases</a:t>
            </a:r>
            <a:endParaRPr sz="1700">
              <a:solidFill>
                <a:schemeClr val="dk2"/>
              </a:solidFill>
            </a:endParaRPr>
          </a:p>
          <a:p>
            <a:pPr indent="0" lvl="0" marL="457200" rtl="0" algn="l">
              <a:spcBef>
                <a:spcPts val="0"/>
              </a:spcBef>
              <a:spcAft>
                <a:spcPts val="0"/>
              </a:spcAft>
              <a:buNone/>
            </a:pPr>
            <a:r>
              <a:t/>
            </a:r>
            <a:endParaRPr sz="1000">
              <a:solidFill>
                <a:schemeClr val="dk2"/>
              </a:solidFill>
            </a:endParaRPr>
          </a:p>
          <a:p>
            <a:pPr indent="-336550" lvl="0" marL="457200" rtl="0" algn="l">
              <a:spcBef>
                <a:spcPts val="0"/>
              </a:spcBef>
              <a:spcAft>
                <a:spcPts val="0"/>
              </a:spcAft>
              <a:buClr>
                <a:schemeClr val="dk2"/>
              </a:buClr>
              <a:buSzPts val="1700"/>
              <a:buChar char="●"/>
            </a:pPr>
            <a:r>
              <a:rPr lang="en" sz="1700">
                <a:solidFill>
                  <a:schemeClr val="dk2"/>
                </a:solidFill>
              </a:rPr>
              <a:t>Ran the full cycled DA system over North America, but only generated deterministic forecasts for 00/06/12/18Z cycles (no routine ensemble forecast generation)</a:t>
            </a:r>
            <a:endParaRPr sz="1700">
              <a:solidFill>
                <a:schemeClr val="dk2"/>
              </a:solidFill>
            </a:endParaRPr>
          </a:p>
          <a:p>
            <a:pPr indent="0" lvl="0" marL="457200" rtl="0" algn="l">
              <a:spcBef>
                <a:spcPts val="0"/>
              </a:spcBef>
              <a:spcAft>
                <a:spcPts val="0"/>
              </a:spcAft>
              <a:buNone/>
            </a:pPr>
            <a:r>
              <a:t/>
            </a:r>
            <a:endParaRPr sz="1000">
              <a:solidFill>
                <a:schemeClr val="dk2"/>
              </a:solidFill>
            </a:endParaRPr>
          </a:p>
          <a:p>
            <a:pPr indent="-336550" lvl="0" marL="457200" rtl="0" algn="l">
              <a:spcBef>
                <a:spcPts val="0"/>
              </a:spcBef>
              <a:spcAft>
                <a:spcPts val="0"/>
              </a:spcAft>
              <a:buClr>
                <a:schemeClr val="dk2"/>
              </a:buClr>
              <a:buSzPts val="1700"/>
              <a:buChar char="●"/>
            </a:pPr>
            <a:r>
              <a:rPr lang="en" sz="1700">
                <a:solidFill>
                  <a:schemeClr val="dk2"/>
                </a:solidFill>
              </a:rPr>
              <a:t>Ran three separate ~month long periods:  </a:t>
            </a:r>
            <a:endParaRPr sz="1700">
              <a:solidFill>
                <a:schemeClr val="dk2"/>
              </a:solidFill>
            </a:endParaRPr>
          </a:p>
          <a:p>
            <a:pPr indent="-330200" lvl="1" marL="914400" rtl="0" algn="l">
              <a:spcBef>
                <a:spcPts val="0"/>
              </a:spcBef>
              <a:spcAft>
                <a:spcPts val="0"/>
              </a:spcAft>
              <a:buClr>
                <a:schemeClr val="dk2"/>
              </a:buClr>
              <a:buSzPts val="1600"/>
              <a:buChar char="○"/>
            </a:pPr>
            <a:r>
              <a:rPr lang="en" sz="1600">
                <a:solidFill>
                  <a:schemeClr val="dk2"/>
                </a:solidFill>
              </a:rPr>
              <a:t>July 2023 (summer) </a:t>
            </a:r>
            <a:endParaRPr sz="1600">
              <a:solidFill>
                <a:schemeClr val="dk2"/>
              </a:solidFill>
            </a:endParaRPr>
          </a:p>
          <a:p>
            <a:pPr indent="-330200" lvl="1" marL="914400" rtl="0" algn="l">
              <a:spcBef>
                <a:spcPts val="0"/>
              </a:spcBef>
              <a:spcAft>
                <a:spcPts val="0"/>
              </a:spcAft>
              <a:buClr>
                <a:schemeClr val="dk2"/>
              </a:buClr>
              <a:buSzPts val="1600"/>
              <a:buChar char="○"/>
            </a:pPr>
            <a:r>
              <a:rPr lang="en" sz="1600">
                <a:solidFill>
                  <a:schemeClr val="dk2"/>
                </a:solidFill>
              </a:rPr>
              <a:t>early Jan to early Feb 2024 (winter)</a:t>
            </a:r>
            <a:endParaRPr sz="1600">
              <a:solidFill>
                <a:schemeClr val="dk2"/>
              </a:solidFill>
            </a:endParaRPr>
          </a:p>
          <a:p>
            <a:pPr indent="-330200" lvl="1" marL="914400" rtl="0" algn="l">
              <a:spcBef>
                <a:spcPts val="0"/>
              </a:spcBef>
              <a:spcAft>
                <a:spcPts val="0"/>
              </a:spcAft>
              <a:buClr>
                <a:schemeClr val="dk2"/>
              </a:buClr>
              <a:buSzPts val="1600"/>
              <a:buChar char="○"/>
            </a:pPr>
            <a:r>
              <a:rPr lang="en" sz="1600">
                <a:solidFill>
                  <a:schemeClr val="dk2"/>
                </a:solidFill>
              </a:rPr>
              <a:t>May 2024 (spring)</a:t>
            </a:r>
            <a:endParaRPr sz="1600">
              <a:solidFill>
                <a:schemeClr val="dk2"/>
              </a:solidFill>
            </a:endParaRPr>
          </a:p>
          <a:p>
            <a:pPr indent="0" lvl="0" marL="457200" rtl="0" algn="l">
              <a:spcBef>
                <a:spcPts val="0"/>
              </a:spcBef>
              <a:spcAft>
                <a:spcPts val="0"/>
              </a:spcAft>
              <a:buNone/>
            </a:pPr>
            <a:r>
              <a:t/>
            </a:r>
            <a:endParaRPr sz="1000">
              <a:solidFill>
                <a:schemeClr val="dk2"/>
              </a:solidFill>
            </a:endParaRPr>
          </a:p>
          <a:p>
            <a:pPr indent="-336550" lvl="0" marL="457200" rtl="0" algn="l">
              <a:spcBef>
                <a:spcPts val="0"/>
              </a:spcBef>
              <a:spcAft>
                <a:spcPts val="0"/>
              </a:spcAft>
              <a:buClr>
                <a:schemeClr val="dk2"/>
              </a:buClr>
              <a:buSzPts val="1700"/>
              <a:buChar char="●"/>
            </a:pPr>
            <a:r>
              <a:rPr lang="en" sz="1700">
                <a:solidFill>
                  <a:schemeClr val="dk2"/>
                </a:solidFill>
              </a:rPr>
              <a:t>And ultimately ran some limited ensemble forecasts to fulfill stakeholder requests </a:t>
            </a:r>
            <a:endParaRPr sz="1700">
              <a:solidFill>
                <a:schemeClr val="dk2"/>
              </a:solidFill>
            </a:endParaRPr>
          </a:p>
          <a:p>
            <a:pPr indent="0" lvl="0" marL="457200" rtl="0" algn="l">
              <a:spcBef>
                <a:spcPts val="0"/>
              </a:spcBef>
              <a:spcAft>
                <a:spcPts val="0"/>
              </a:spcAft>
              <a:buNone/>
            </a:pPr>
            <a:r>
              <a:t/>
            </a:r>
            <a:endParaRPr sz="1000">
              <a:solidFill>
                <a:schemeClr val="dk2"/>
              </a:solidFill>
            </a:endParaRPr>
          </a:p>
          <a:p>
            <a:pPr indent="0" lvl="0" marL="0" rtl="0" algn="l">
              <a:spcBef>
                <a:spcPts val="0"/>
              </a:spcBef>
              <a:spcAft>
                <a:spcPts val="0"/>
              </a:spcAft>
              <a:buNone/>
            </a:pPr>
            <a:r>
              <a:t/>
            </a:r>
            <a:endParaRPr sz="1800">
              <a:solidFill>
                <a:schemeClr val="dk2"/>
              </a:solidFill>
            </a:endParaRPr>
          </a:p>
          <a:p>
            <a:pPr indent="0" lvl="0" marL="457200" rtl="0" algn="l">
              <a:spcBef>
                <a:spcPts val="0"/>
              </a:spcBef>
              <a:spcAft>
                <a:spcPts val="0"/>
              </a:spcAft>
              <a:buNone/>
            </a:pPr>
            <a:r>
              <a:t/>
            </a:r>
            <a:endParaRPr sz="1600">
              <a:solidFill>
                <a:schemeClr val="dk1"/>
              </a:solidFill>
            </a:endParaRPr>
          </a:p>
        </p:txBody>
      </p:sp>
      <p:sp>
        <p:nvSpPr>
          <p:cNvPr id="971" name="Google Shape;971;p57"/>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40"/>
          <p:cNvSpPr txBox="1"/>
          <p:nvPr/>
        </p:nvSpPr>
        <p:spPr>
          <a:xfrm>
            <a:off x="479875" y="3014000"/>
            <a:ext cx="8483100" cy="615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t/>
            </a:r>
            <a:endParaRPr b="0" i="1" sz="1300" u="none" cap="none" strike="noStrike">
              <a:solidFill>
                <a:srgbClr val="000000"/>
              </a:solidFill>
              <a:latin typeface="Arial"/>
              <a:ea typeface="Arial"/>
              <a:cs typeface="Arial"/>
              <a:sym typeface="Arial"/>
            </a:endParaRPr>
          </a:p>
        </p:txBody>
      </p:sp>
      <p:pic>
        <p:nvPicPr>
          <p:cNvPr id="469" name="Google Shape;469;p40"/>
          <p:cNvPicPr preferRelativeResize="0"/>
          <p:nvPr/>
        </p:nvPicPr>
        <p:blipFill>
          <a:blip r:embed="rId3">
            <a:alphaModFix/>
          </a:blip>
          <a:stretch>
            <a:fillRect/>
          </a:stretch>
        </p:blipFill>
        <p:spPr>
          <a:xfrm>
            <a:off x="914400" y="2579278"/>
            <a:ext cx="487050" cy="487050"/>
          </a:xfrm>
          <a:prstGeom prst="rect">
            <a:avLst/>
          </a:prstGeom>
          <a:noFill/>
          <a:ln>
            <a:noFill/>
          </a:ln>
        </p:spPr>
      </p:pic>
      <p:pic>
        <p:nvPicPr>
          <p:cNvPr id="470" name="Google Shape;470;p40"/>
          <p:cNvPicPr preferRelativeResize="0"/>
          <p:nvPr/>
        </p:nvPicPr>
        <p:blipFill>
          <a:blip r:embed="rId4">
            <a:alphaModFix/>
          </a:blip>
          <a:stretch>
            <a:fillRect/>
          </a:stretch>
        </p:blipFill>
        <p:spPr>
          <a:xfrm>
            <a:off x="2646420" y="2600075"/>
            <a:ext cx="487050" cy="482613"/>
          </a:xfrm>
          <a:prstGeom prst="rect">
            <a:avLst/>
          </a:prstGeom>
          <a:noFill/>
          <a:ln>
            <a:noFill/>
          </a:ln>
        </p:spPr>
      </p:pic>
      <p:pic>
        <p:nvPicPr>
          <p:cNvPr id="471" name="Google Shape;471;p40"/>
          <p:cNvPicPr preferRelativeResize="0"/>
          <p:nvPr/>
        </p:nvPicPr>
        <p:blipFill rotWithShape="1">
          <a:blip r:embed="rId5">
            <a:alphaModFix/>
          </a:blip>
          <a:srcRect b="0" l="0" r="54836" t="0"/>
          <a:stretch/>
        </p:blipFill>
        <p:spPr>
          <a:xfrm>
            <a:off x="3235775" y="2589897"/>
            <a:ext cx="548700" cy="471827"/>
          </a:xfrm>
          <a:prstGeom prst="rect">
            <a:avLst/>
          </a:prstGeom>
          <a:noFill/>
          <a:ln>
            <a:noFill/>
          </a:ln>
        </p:spPr>
      </p:pic>
      <p:pic>
        <p:nvPicPr>
          <p:cNvPr id="472" name="Google Shape;472;p40"/>
          <p:cNvPicPr preferRelativeResize="0"/>
          <p:nvPr/>
        </p:nvPicPr>
        <p:blipFill>
          <a:blip r:embed="rId6">
            <a:alphaModFix/>
          </a:blip>
          <a:stretch>
            <a:fillRect/>
          </a:stretch>
        </p:blipFill>
        <p:spPr>
          <a:xfrm>
            <a:off x="3972300" y="2579700"/>
            <a:ext cx="443200" cy="443200"/>
          </a:xfrm>
          <a:prstGeom prst="rect">
            <a:avLst/>
          </a:prstGeom>
          <a:noFill/>
          <a:ln>
            <a:noFill/>
          </a:ln>
        </p:spPr>
      </p:pic>
      <p:pic>
        <p:nvPicPr>
          <p:cNvPr id="473" name="Google Shape;473;p40"/>
          <p:cNvPicPr preferRelativeResize="0"/>
          <p:nvPr/>
        </p:nvPicPr>
        <p:blipFill>
          <a:blip r:embed="rId7">
            <a:alphaModFix/>
          </a:blip>
          <a:stretch>
            <a:fillRect/>
          </a:stretch>
        </p:blipFill>
        <p:spPr>
          <a:xfrm>
            <a:off x="1540275" y="3215776"/>
            <a:ext cx="813925" cy="487050"/>
          </a:xfrm>
          <a:prstGeom prst="rect">
            <a:avLst/>
          </a:prstGeom>
          <a:noFill/>
          <a:ln>
            <a:noFill/>
          </a:ln>
        </p:spPr>
      </p:pic>
      <p:pic>
        <p:nvPicPr>
          <p:cNvPr id="474" name="Google Shape;474;p40"/>
          <p:cNvPicPr preferRelativeResize="0"/>
          <p:nvPr/>
        </p:nvPicPr>
        <p:blipFill>
          <a:blip r:embed="rId8">
            <a:alphaModFix/>
          </a:blip>
          <a:stretch>
            <a:fillRect/>
          </a:stretch>
        </p:blipFill>
        <p:spPr>
          <a:xfrm>
            <a:off x="954325" y="3269851"/>
            <a:ext cx="487050" cy="461025"/>
          </a:xfrm>
          <a:prstGeom prst="rect">
            <a:avLst/>
          </a:prstGeom>
          <a:noFill/>
          <a:ln>
            <a:noFill/>
          </a:ln>
        </p:spPr>
      </p:pic>
      <p:pic>
        <p:nvPicPr>
          <p:cNvPr id="475" name="Google Shape;475;p40"/>
          <p:cNvPicPr preferRelativeResize="0"/>
          <p:nvPr/>
        </p:nvPicPr>
        <p:blipFill>
          <a:blip r:embed="rId9">
            <a:alphaModFix/>
          </a:blip>
          <a:stretch>
            <a:fillRect/>
          </a:stretch>
        </p:blipFill>
        <p:spPr>
          <a:xfrm>
            <a:off x="2447250" y="3262425"/>
            <a:ext cx="548700" cy="411480"/>
          </a:xfrm>
          <a:prstGeom prst="rect">
            <a:avLst/>
          </a:prstGeom>
          <a:noFill/>
          <a:ln>
            <a:noFill/>
          </a:ln>
        </p:spPr>
      </p:pic>
      <p:pic>
        <p:nvPicPr>
          <p:cNvPr id="476" name="Google Shape;476;p40"/>
          <p:cNvPicPr preferRelativeResize="0"/>
          <p:nvPr/>
        </p:nvPicPr>
        <p:blipFill>
          <a:blip r:embed="rId10">
            <a:alphaModFix/>
          </a:blip>
          <a:stretch>
            <a:fillRect/>
          </a:stretch>
        </p:blipFill>
        <p:spPr>
          <a:xfrm>
            <a:off x="4089250" y="3818710"/>
            <a:ext cx="633808" cy="443200"/>
          </a:xfrm>
          <a:prstGeom prst="rect">
            <a:avLst/>
          </a:prstGeom>
          <a:noFill/>
          <a:ln>
            <a:noFill/>
          </a:ln>
        </p:spPr>
      </p:pic>
      <p:pic>
        <p:nvPicPr>
          <p:cNvPr id="477" name="Google Shape;477;p40"/>
          <p:cNvPicPr preferRelativeResize="0"/>
          <p:nvPr/>
        </p:nvPicPr>
        <p:blipFill>
          <a:blip r:embed="rId11">
            <a:alphaModFix/>
          </a:blip>
          <a:stretch>
            <a:fillRect/>
          </a:stretch>
        </p:blipFill>
        <p:spPr>
          <a:xfrm>
            <a:off x="2071575" y="2599400"/>
            <a:ext cx="487050" cy="475737"/>
          </a:xfrm>
          <a:prstGeom prst="rect">
            <a:avLst/>
          </a:prstGeom>
          <a:noFill/>
          <a:ln>
            <a:noFill/>
          </a:ln>
        </p:spPr>
      </p:pic>
      <p:pic>
        <p:nvPicPr>
          <p:cNvPr id="478" name="Google Shape;478;p40"/>
          <p:cNvPicPr preferRelativeResize="0"/>
          <p:nvPr/>
        </p:nvPicPr>
        <p:blipFill>
          <a:blip r:embed="rId12">
            <a:alphaModFix/>
          </a:blip>
          <a:stretch>
            <a:fillRect/>
          </a:stretch>
        </p:blipFill>
        <p:spPr>
          <a:xfrm>
            <a:off x="1521585" y="2618576"/>
            <a:ext cx="523037" cy="475488"/>
          </a:xfrm>
          <a:prstGeom prst="rect">
            <a:avLst/>
          </a:prstGeom>
          <a:noFill/>
          <a:ln>
            <a:noFill/>
          </a:ln>
        </p:spPr>
      </p:pic>
      <p:pic>
        <p:nvPicPr>
          <p:cNvPr id="479" name="Google Shape;479;p40"/>
          <p:cNvPicPr preferRelativeResize="0"/>
          <p:nvPr/>
        </p:nvPicPr>
        <p:blipFill>
          <a:blip r:embed="rId13">
            <a:alphaModFix/>
          </a:blip>
          <a:stretch>
            <a:fillRect/>
          </a:stretch>
        </p:blipFill>
        <p:spPr>
          <a:xfrm>
            <a:off x="5897880" y="3237610"/>
            <a:ext cx="1107107" cy="438912"/>
          </a:xfrm>
          <a:prstGeom prst="rect">
            <a:avLst/>
          </a:prstGeom>
          <a:noFill/>
          <a:ln>
            <a:noFill/>
          </a:ln>
        </p:spPr>
      </p:pic>
      <p:sp>
        <p:nvSpPr>
          <p:cNvPr id="480" name="Google Shape;480;p40"/>
          <p:cNvSpPr txBox="1"/>
          <p:nvPr/>
        </p:nvSpPr>
        <p:spPr>
          <a:xfrm>
            <a:off x="733375" y="1506413"/>
            <a:ext cx="7976100" cy="71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0A4595"/>
                </a:solidFill>
                <a:latin typeface="Nunito SemiBold"/>
                <a:ea typeface="Nunito SemiBold"/>
                <a:cs typeface="Nunito SemiBold"/>
                <a:sym typeface="Nunito SemiBold"/>
              </a:rPr>
              <a:t>Development and evaluation of this system has been a hugely collaborative effort between EMC, NOAA GSL, and ....</a:t>
            </a:r>
            <a:endParaRPr sz="2000">
              <a:solidFill>
                <a:srgbClr val="0A4595"/>
              </a:solidFill>
              <a:latin typeface="Nunito SemiBold"/>
              <a:ea typeface="Nunito SemiBold"/>
              <a:cs typeface="Nunito SemiBold"/>
              <a:sym typeface="Nunito SemiBold"/>
            </a:endParaRPr>
          </a:p>
        </p:txBody>
      </p:sp>
      <p:pic>
        <p:nvPicPr>
          <p:cNvPr id="481" name="Google Shape;481;p40" title="map_rev.png"/>
          <p:cNvPicPr preferRelativeResize="0"/>
          <p:nvPr/>
        </p:nvPicPr>
        <p:blipFill>
          <a:blip r:embed="rId14">
            <a:alphaModFix/>
          </a:blip>
          <a:stretch>
            <a:fillRect/>
          </a:stretch>
        </p:blipFill>
        <p:spPr>
          <a:xfrm>
            <a:off x="5321808" y="3237610"/>
            <a:ext cx="438912" cy="438912"/>
          </a:xfrm>
          <a:prstGeom prst="rect">
            <a:avLst/>
          </a:prstGeom>
          <a:noFill/>
          <a:ln>
            <a:noFill/>
          </a:ln>
        </p:spPr>
      </p:pic>
      <p:pic>
        <p:nvPicPr>
          <p:cNvPr id="482" name="Google Shape;482;p40" title="oucaps.jpg"/>
          <p:cNvPicPr preferRelativeResize="0"/>
          <p:nvPr/>
        </p:nvPicPr>
        <p:blipFill>
          <a:blip r:embed="rId15">
            <a:alphaModFix/>
          </a:blip>
          <a:stretch>
            <a:fillRect/>
          </a:stretch>
        </p:blipFill>
        <p:spPr>
          <a:xfrm>
            <a:off x="4584948" y="2581847"/>
            <a:ext cx="832223" cy="457200"/>
          </a:xfrm>
          <a:prstGeom prst="rect">
            <a:avLst/>
          </a:prstGeom>
          <a:noFill/>
          <a:ln>
            <a:noFill/>
          </a:ln>
        </p:spPr>
      </p:pic>
      <p:pic>
        <p:nvPicPr>
          <p:cNvPr descr="spclogo" id="483" name="Google Shape;483;p40"/>
          <p:cNvPicPr preferRelativeResize="0"/>
          <p:nvPr/>
        </p:nvPicPr>
        <p:blipFill rotWithShape="1">
          <a:blip r:embed="rId16">
            <a:alphaModFix/>
          </a:blip>
          <a:srcRect b="0" l="0" r="0" t="0"/>
          <a:stretch/>
        </p:blipFill>
        <p:spPr>
          <a:xfrm>
            <a:off x="5526780" y="2579242"/>
            <a:ext cx="1150621" cy="457200"/>
          </a:xfrm>
          <a:prstGeom prst="rect">
            <a:avLst/>
          </a:prstGeom>
          <a:noFill/>
          <a:ln>
            <a:noFill/>
          </a:ln>
        </p:spPr>
      </p:pic>
      <p:pic>
        <p:nvPicPr>
          <p:cNvPr descr="nssllogo" id="484" name="Google Shape;484;p40"/>
          <p:cNvPicPr preferRelativeResize="0"/>
          <p:nvPr/>
        </p:nvPicPr>
        <p:blipFill rotWithShape="1">
          <a:blip r:embed="rId17">
            <a:alphaModFix/>
          </a:blip>
          <a:srcRect b="0" l="0" r="0" t="0"/>
          <a:stretch/>
        </p:blipFill>
        <p:spPr>
          <a:xfrm>
            <a:off x="6834775" y="2588386"/>
            <a:ext cx="475488" cy="475488"/>
          </a:xfrm>
          <a:prstGeom prst="rect">
            <a:avLst/>
          </a:prstGeom>
          <a:noFill/>
          <a:ln>
            <a:noFill/>
          </a:ln>
        </p:spPr>
      </p:pic>
      <p:pic>
        <p:nvPicPr>
          <p:cNvPr id="485" name="Google Shape;485;p40" title="awc.jfif"/>
          <p:cNvPicPr preferRelativeResize="0"/>
          <p:nvPr/>
        </p:nvPicPr>
        <p:blipFill>
          <a:blip r:embed="rId18">
            <a:alphaModFix/>
          </a:blip>
          <a:stretch>
            <a:fillRect/>
          </a:stretch>
        </p:blipFill>
        <p:spPr>
          <a:xfrm>
            <a:off x="7171175" y="3237610"/>
            <a:ext cx="475488" cy="475488"/>
          </a:xfrm>
          <a:prstGeom prst="rect">
            <a:avLst/>
          </a:prstGeom>
          <a:noFill/>
          <a:ln>
            <a:noFill/>
          </a:ln>
        </p:spPr>
      </p:pic>
      <p:pic>
        <p:nvPicPr>
          <p:cNvPr id="486" name="Google Shape;486;p40" title="nwswpc.jfif"/>
          <p:cNvPicPr preferRelativeResize="0"/>
          <p:nvPr/>
        </p:nvPicPr>
        <p:blipFill>
          <a:blip r:embed="rId19">
            <a:alphaModFix/>
          </a:blip>
          <a:stretch>
            <a:fillRect/>
          </a:stretch>
        </p:blipFill>
        <p:spPr>
          <a:xfrm>
            <a:off x="7398038" y="2588386"/>
            <a:ext cx="438912" cy="438912"/>
          </a:xfrm>
          <a:prstGeom prst="rect">
            <a:avLst/>
          </a:prstGeom>
          <a:noFill/>
          <a:ln>
            <a:noFill/>
          </a:ln>
        </p:spPr>
      </p:pic>
      <p:sp>
        <p:nvSpPr>
          <p:cNvPr id="487" name="Google Shape;487;p40"/>
          <p:cNvSpPr txBox="1"/>
          <p:nvPr/>
        </p:nvSpPr>
        <p:spPr>
          <a:xfrm>
            <a:off x="7415784" y="3014000"/>
            <a:ext cx="443100" cy="12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rgbClr val="0A4595"/>
                </a:solidFill>
              </a:rPr>
              <a:t>WPC</a:t>
            </a:r>
            <a:endParaRPr b="1" sz="800">
              <a:solidFill>
                <a:srgbClr val="0A4595"/>
              </a:solidFill>
            </a:endParaRPr>
          </a:p>
        </p:txBody>
      </p:sp>
      <p:pic>
        <p:nvPicPr>
          <p:cNvPr descr="CIRES Logo New" id="488" name="Google Shape;488;p40"/>
          <p:cNvPicPr preferRelativeResize="0"/>
          <p:nvPr/>
        </p:nvPicPr>
        <p:blipFill rotWithShape="1">
          <a:blip r:embed="rId20">
            <a:alphaModFix/>
          </a:blip>
          <a:srcRect b="0" l="0" r="0" t="0"/>
          <a:stretch/>
        </p:blipFill>
        <p:spPr>
          <a:xfrm>
            <a:off x="3161565" y="3251332"/>
            <a:ext cx="795530" cy="411479"/>
          </a:xfrm>
          <a:prstGeom prst="rect">
            <a:avLst/>
          </a:prstGeom>
          <a:noFill/>
          <a:ln>
            <a:noFill/>
          </a:ln>
        </p:spPr>
      </p:pic>
      <p:pic>
        <p:nvPicPr>
          <p:cNvPr id="489" name="Google Shape;489;p40" title="ciralogo.jfif"/>
          <p:cNvPicPr preferRelativeResize="0"/>
          <p:nvPr/>
        </p:nvPicPr>
        <p:blipFill>
          <a:blip r:embed="rId21">
            <a:alphaModFix/>
          </a:blip>
          <a:stretch>
            <a:fillRect/>
          </a:stretch>
        </p:blipFill>
        <p:spPr>
          <a:xfrm>
            <a:off x="4122713" y="3232212"/>
            <a:ext cx="1097280" cy="449705"/>
          </a:xfrm>
          <a:prstGeom prst="rect">
            <a:avLst/>
          </a:prstGeom>
          <a:noFill/>
          <a:ln>
            <a:noFill/>
          </a:ln>
        </p:spPr>
      </p:pic>
      <p:pic>
        <p:nvPicPr>
          <p:cNvPr id="490" name="Google Shape;490;p40"/>
          <p:cNvPicPr preferRelativeResize="0"/>
          <p:nvPr/>
        </p:nvPicPr>
        <p:blipFill>
          <a:blip r:embed="rId22">
            <a:alphaModFix/>
          </a:blip>
          <a:stretch>
            <a:fillRect/>
          </a:stretch>
        </p:blipFill>
        <p:spPr>
          <a:xfrm>
            <a:off x="914412" y="3824525"/>
            <a:ext cx="1901288" cy="411475"/>
          </a:xfrm>
          <a:prstGeom prst="rect">
            <a:avLst/>
          </a:prstGeom>
          <a:noFill/>
          <a:ln>
            <a:noFill/>
          </a:ln>
        </p:spPr>
      </p:pic>
      <p:pic>
        <p:nvPicPr>
          <p:cNvPr id="491" name="Google Shape;491;p40"/>
          <p:cNvPicPr preferRelativeResize="0"/>
          <p:nvPr/>
        </p:nvPicPr>
        <p:blipFill rotWithShape="1">
          <a:blip r:embed="rId23">
            <a:alphaModFix/>
          </a:blip>
          <a:srcRect b="34972" l="11906" r="12209" t="34845"/>
          <a:stretch/>
        </p:blipFill>
        <p:spPr>
          <a:xfrm>
            <a:off x="2931000" y="3811700"/>
            <a:ext cx="1158240" cy="457201"/>
          </a:xfrm>
          <a:prstGeom prst="rect">
            <a:avLst/>
          </a:prstGeom>
          <a:noFill/>
          <a:ln>
            <a:noFill/>
          </a:ln>
        </p:spPr>
      </p:pic>
      <p:sp>
        <p:nvSpPr>
          <p:cNvPr id="492" name="Google Shape;492;p40"/>
          <p:cNvSpPr txBox="1"/>
          <p:nvPr/>
        </p:nvSpPr>
        <p:spPr>
          <a:xfrm>
            <a:off x="536475" y="598250"/>
            <a:ext cx="7976100" cy="7314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 sz="2400">
                <a:solidFill>
                  <a:srgbClr val="07336F"/>
                </a:solidFill>
                <a:latin typeface="Maven Pro ExtraBold"/>
                <a:ea typeface="Maven Pro ExtraBold"/>
                <a:cs typeface="Maven Pro ExtraBold"/>
                <a:sym typeface="Maven Pro ExtraBold"/>
              </a:rPr>
              <a:t>The Rapid Refresh Forecast System (RRFS)</a:t>
            </a:r>
            <a:endParaRPr sz="2400">
              <a:solidFill>
                <a:srgbClr val="07336F"/>
              </a:solidFill>
              <a:latin typeface="Maven Pro ExtraBold"/>
              <a:ea typeface="Maven Pro ExtraBold"/>
              <a:cs typeface="Maven Pro ExtraBold"/>
              <a:sym typeface="Maven Pro ExtraBold"/>
            </a:endParaRPr>
          </a:p>
          <a:p>
            <a:pPr indent="0" lvl="0" marL="0" rtl="0" algn="ctr">
              <a:spcBef>
                <a:spcPts val="0"/>
              </a:spcBef>
              <a:spcAft>
                <a:spcPts val="0"/>
              </a:spcAft>
              <a:buNone/>
            </a:pPr>
            <a:r>
              <a:t/>
            </a:r>
            <a:endParaRPr b="1" sz="1600">
              <a:solidFill>
                <a:srgbClr val="0099D8"/>
              </a:solidFill>
            </a:endParaRPr>
          </a:p>
        </p:txBody>
      </p:sp>
      <p:pic>
        <p:nvPicPr>
          <p:cNvPr id="493" name="Google Shape;493;p40" title="Seal_of_the_United_States_Federal_Aviation_Administration.svg.png"/>
          <p:cNvPicPr preferRelativeResize="0"/>
          <p:nvPr/>
        </p:nvPicPr>
        <p:blipFill>
          <a:blip r:embed="rId24">
            <a:alphaModFix/>
          </a:blip>
          <a:stretch>
            <a:fillRect/>
          </a:stretch>
        </p:blipFill>
        <p:spPr>
          <a:xfrm>
            <a:off x="4864600" y="3811700"/>
            <a:ext cx="457200" cy="457200"/>
          </a:xfrm>
          <a:prstGeom prst="rect">
            <a:avLst/>
          </a:prstGeom>
          <a:noFill/>
          <a:ln>
            <a:noFill/>
          </a:ln>
        </p:spPr>
      </p:pic>
      <p:sp>
        <p:nvSpPr>
          <p:cNvPr id="494" name="Google Shape;494;p40"/>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sp>
        <p:nvSpPr>
          <p:cNvPr id="976" name="Google Shape;976;p58"/>
          <p:cNvSpPr txBox="1"/>
          <p:nvPr>
            <p:ph type="title"/>
          </p:nvPr>
        </p:nvSpPr>
        <p:spPr>
          <a:xfrm>
            <a:off x="710550" y="205969"/>
            <a:ext cx="7976100" cy="8574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a:t>backups</a:t>
            </a:r>
            <a:endParaRPr/>
          </a:p>
        </p:txBody>
      </p:sp>
      <p:pic>
        <p:nvPicPr>
          <p:cNvPr id="977" name="Google Shape;977;p58" title="rrfs_test_minus_ctl_2m_CONUS_f09_CONUSFLUXDIFF.gif"/>
          <p:cNvPicPr preferRelativeResize="0"/>
          <p:nvPr/>
        </p:nvPicPr>
        <p:blipFill>
          <a:blip r:embed="rId3">
            <a:alphaModFix/>
          </a:blip>
          <a:stretch>
            <a:fillRect/>
          </a:stretch>
        </p:blipFill>
        <p:spPr>
          <a:xfrm>
            <a:off x="152400" y="152400"/>
            <a:ext cx="6541622" cy="4838700"/>
          </a:xfrm>
          <a:prstGeom prst="rect">
            <a:avLst/>
          </a:prstGeom>
          <a:noFill/>
          <a:ln cap="flat" cmpd="sng" w="9525">
            <a:solidFill>
              <a:srgbClr val="595959"/>
            </a:solidFill>
            <a:prstDash val="solid"/>
            <a:round/>
            <a:headEnd len="sm" w="sm" type="none"/>
            <a:tailEnd len="sm" w="sm" type="none"/>
          </a:ln>
        </p:spPr>
      </p:pic>
      <p:sp>
        <p:nvSpPr>
          <p:cNvPr id="978" name="Google Shape;978;p58"/>
          <p:cNvSpPr txBox="1"/>
          <p:nvPr/>
        </p:nvSpPr>
        <p:spPr>
          <a:xfrm>
            <a:off x="6911875" y="623400"/>
            <a:ext cx="1954500" cy="151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flux - ctl 2 m Td difference</a:t>
            </a:r>
            <a:endParaRPr sz="1800">
              <a:solidFill>
                <a:srgbClr val="595959"/>
              </a:solidFill>
            </a:endParaRPr>
          </a:p>
          <a:p>
            <a:pPr indent="0" lvl="0" marL="0" rtl="0" algn="l">
              <a:spcBef>
                <a:spcPts val="0"/>
              </a:spcBef>
              <a:spcAft>
                <a:spcPts val="0"/>
              </a:spcAft>
              <a:buNone/>
            </a:pPr>
            <a:r>
              <a:rPr lang="en" sz="1800">
                <a:solidFill>
                  <a:srgbClr val="595959"/>
                </a:solidFill>
              </a:rPr>
              <a:t>f09 (21Z valid)</a:t>
            </a:r>
            <a:endParaRPr sz="1800">
              <a:solidFill>
                <a:srgbClr val="595959"/>
              </a:solidFill>
            </a:endParaRPr>
          </a:p>
        </p:txBody>
      </p:sp>
      <p:sp>
        <p:nvSpPr>
          <p:cNvPr id="979" name="Google Shape;979;p58"/>
          <p:cNvSpPr txBox="1"/>
          <p:nvPr>
            <p:ph idx="12" type="sldNum"/>
          </p:nvPr>
        </p:nvSpPr>
        <p:spPr>
          <a:xfrm>
            <a:off x="8556775" y="4809275"/>
            <a:ext cx="548700" cy="3342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3" name="Shape 983"/>
        <p:cNvGrpSpPr/>
        <p:nvPr/>
      </p:nvGrpSpPr>
      <p:grpSpPr>
        <a:xfrm>
          <a:off x="0" y="0"/>
          <a:ext cx="0" cy="0"/>
          <a:chOff x="0" y="0"/>
          <a:chExt cx="0" cy="0"/>
        </a:xfrm>
      </p:grpSpPr>
      <p:graphicFrame>
        <p:nvGraphicFramePr>
          <p:cNvPr id="984" name="Google Shape;984;p59"/>
          <p:cNvGraphicFramePr/>
          <p:nvPr/>
        </p:nvGraphicFramePr>
        <p:xfrm>
          <a:off x="649313" y="833425"/>
          <a:ext cx="3000000" cy="3000000"/>
        </p:xfrm>
        <a:graphic>
          <a:graphicData uri="http://schemas.openxmlformats.org/drawingml/2006/table">
            <a:tbl>
              <a:tblPr>
                <a:noFill/>
                <a:tableStyleId>{46A4DA2A-F144-4F25-8FDF-48F4DCC8C283}</a:tableStyleId>
              </a:tblPr>
              <a:tblGrid>
                <a:gridCol w="2615125"/>
                <a:gridCol w="2615125"/>
                <a:gridCol w="2615125"/>
              </a:tblGrid>
              <a:tr h="449675">
                <a:tc>
                  <a:txBody>
                    <a:bodyPr/>
                    <a:lstStyle/>
                    <a:p>
                      <a:pPr indent="0" lvl="0" marL="0" rtl="0" algn="ctr">
                        <a:spcBef>
                          <a:spcPts val="0"/>
                        </a:spcBef>
                        <a:spcAft>
                          <a:spcPts val="0"/>
                        </a:spcAft>
                        <a:buNone/>
                      </a:pPr>
                      <a:r>
                        <a:rPr b="1" lang="en" sz="1200">
                          <a:solidFill>
                            <a:schemeClr val="lt1"/>
                          </a:solidFill>
                        </a:rPr>
                        <a:t>Metric</a:t>
                      </a:r>
                      <a:endParaRPr b="1" sz="1200">
                        <a:solidFill>
                          <a:schemeClr val="lt1"/>
                        </a:solidFill>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4F81BD"/>
                    </a:solidFill>
                  </a:tcPr>
                </a:tc>
                <a:tc>
                  <a:txBody>
                    <a:bodyPr/>
                    <a:lstStyle/>
                    <a:p>
                      <a:pPr indent="0" lvl="0" marL="0" rtl="0" algn="ctr">
                        <a:spcBef>
                          <a:spcPts val="0"/>
                        </a:spcBef>
                        <a:spcAft>
                          <a:spcPts val="0"/>
                        </a:spcAft>
                        <a:buClr>
                          <a:schemeClr val="dk1"/>
                        </a:buClr>
                        <a:buSzPts val="1100"/>
                        <a:buFont typeface="Arial"/>
                        <a:buNone/>
                      </a:pPr>
                      <a:r>
                        <a:rPr b="1" lang="en" sz="1200">
                          <a:solidFill>
                            <a:schemeClr val="lt1"/>
                          </a:solidFill>
                        </a:rPr>
                        <a:t>Warm Season</a:t>
                      </a:r>
                      <a:endParaRPr sz="1200"/>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4F81BD"/>
                    </a:solidFill>
                  </a:tcPr>
                </a:tc>
                <a:tc>
                  <a:txBody>
                    <a:bodyPr/>
                    <a:lstStyle/>
                    <a:p>
                      <a:pPr indent="0" lvl="0" marL="0" rtl="0" algn="ctr">
                        <a:spcBef>
                          <a:spcPts val="0"/>
                        </a:spcBef>
                        <a:spcAft>
                          <a:spcPts val="0"/>
                        </a:spcAft>
                        <a:buClr>
                          <a:schemeClr val="dk1"/>
                        </a:buClr>
                        <a:buSzPts val="1100"/>
                        <a:buFont typeface="Arial"/>
                        <a:buNone/>
                      </a:pPr>
                      <a:r>
                        <a:rPr b="1" lang="en" sz="1200">
                          <a:solidFill>
                            <a:schemeClr val="lt1"/>
                          </a:solidFill>
                        </a:rPr>
                        <a:t>Cool Season</a:t>
                      </a:r>
                      <a:endParaRPr sz="1200"/>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4F81BD"/>
                    </a:solidFill>
                  </a:tcPr>
                </a:tc>
              </a:tr>
              <a:tr h="449675">
                <a:tc>
                  <a:txBody>
                    <a:bodyPr/>
                    <a:lstStyle/>
                    <a:p>
                      <a:pPr indent="0" lvl="0" marL="0" rtl="0" algn="l">
                        <a:spcBef>
                          <a:spcPts val="0"/>
                        </a:spcBef>
                        <a:spcAft>
                          <a:spcPts val="0"/>
                        </a:spcAft>
                        <a:buNone/>
                      </a:pPr>
                      <a:r>
                        <a:rPr b="1" lang="en" sz="1150"/>
                        <a:t>2-m Temperature</a:t>
                      </a:r>
                      <a:endParaRPr b="1" sz="1150"/>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D0D8E8"/>
                    </a:solidFill>
                  </a:tcPr>
                </a:tc>
                <a:tc>
                  <a:txBody>
                    <a:bodyPr/>
                    <a:lstStyle/>
                    <a:p>
                      <a:pPr indent="0" lvl="0" marL="0" rtl="0" algn="l">
                        <a:spcBef>
                          <a:spcPts val="0"/>
                        </a:spcBef>
                        <a:spcAft>
                          <a:spcPts val="0"/>
                        </a:spcAft>
                        <a:buClr>
                          <a:schemeClr val="dk1"/>
                        </a:buClr>
                        <a:buSzPts val="1100"/>
                        <a:buFont typeface="Arial"/>
                        <a:buNone/>
                      </a:pPr>
                      <a:r>
                        <a:rPr b="1" lang="en" sz="1150">
                          <a:solidFill>
                            <a:srgbClr val="008000"/>
                          </a:solidFill>
                        </a:rPr>
                        <a:t>Lower RMSE, Improved overall bias</a:t>
                      </a:r>
                      <a:endParaRPr b="1" sz="1150">
                        <a:solidFill>
                          <a:srgbClr val="008000"/>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D0D8E8"/>
                    </a:solidFill>
                  </a:tcPr>
                </a:tc>
                <a:tc>
                  <a:txBody>
                    <a:bodyPr/>
                    <a:lstStyle/>
                    <a:p>
                      <a:pPr indent="0" lvl="0" marL="0" rtl="0" algn="l">
                        <a:spcBef>
                          <a:spcPts val="0"/>
                        </a:spcBef>
                        <a:spcAft>
                          <a:spcPts val="0"/>
                        </a:spcAft>
                        <a:buNone/>
                      </a:pPr>
                      <a:r>
                        <a:rPr b="1" lang="en" sz="1150">
                          <a:solidFill>
                            <a:srgbClr val="008000"/>
                          </a:solidFill>
                        </a:rPr>
                        <a:t>Lower RMSE, Improved overall bias</a:t>
                      </a:r>
                      <a:endParaRPr b="1" sz="1150">
                        <a:solidFill>
                          <a:srgbClr val="008000"/>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D0D8E8"/>
                    </a:solidFill>
                  </a:tcPr>
                </a:tc>
              </a:tr>
              <a:tr h="389750">
                <a:tc>
                  <a:txBody>
                    <a:bodyPr/>
                    <a:lstStyle/>
                    <a:p>
                      <a:pPr indent="0" lvl="0" marL="0" rtl="0" algn="l">
                        <a:spcBef>
                          <a:spcPts val="0"/>
                        </a:spcBef>
                        <a:spcAft>
                          <a:spcPts val="0"/>
                        </a:spcAft>
                        <a:buNone/>
                      </a:pPr>
                      <a:r>
                        <a:rPr b="1" lang="en" sz="1150"/>
                        <a:t>2-m Dewpoint</a:t>
                      </a:r>
                      <a:endParaRPr b="1" sz="1150"/>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E9EDF4"/>
                    </a:solidFill>
                  </a:tcPr>
                </a:tc>
                <a:tc>
                  <a:txBody>
                    <a:bodyPr/>
                    <a:lstStyle/>
                    <a:p>
                      <a:pPr indent="0" lvl="0" marL="0" rtl="0" algn="l">
                        <a:spcBef>
                          <a:spcPts val="0"/>
                        </a:spcBef>
                        <a:spcAft>
                          <a:spcPts val="0"/>
                        </a:spcAft>
                        <a:buClr>
                          <a:schemeClr val="dk1"/>
                        </a:buClr>
                        <a:buSzPts val="1100"/>
                        <a:buFont typeface="Arial"/>
                        <a:buNone/>
                      </a:pPr>
                      <a:r>
                        <a:rPr b="1" lang="en" sz="1150">
                          <a:solidFill>
                            <a:srgbClr val="008000"/>
                          </a:solidFill>
                        </a:rPr>
                        <a:t>Lower RMSE,</a:t>
                      </a:r>
                      <a:r>
                        <a:rPr b="1" lang="en" sz="1150">
                          <a:solidFill>
                            <a:schemeClr val="dk1"/>
                          </a:solidFill>
                        </a:rPr>
                        <a:t> </a:t>
                      </a:r>
                      <a:r>
                        <a:rPr lang="en" sz="1150"/>
                        <a:t>moist bias: Western US</a:t>
                      </a:r>
                      <a:endParaRPr sz="1150"/>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E9EDF4"/>
                    </a:solidFill>
                  </a:tcPr>
                </a:tc>
                <a:tc>
                  <a:txBody>
                    <a:bodyPr/>
                    <a:lstStyle/>
                    <a:p>
                      <a:pPr indent="0" lvl="0" marL="0" rtl="0" algn="l">
                        <a:spcBef>
                          <a:spcPts val="0"/>
                        </a:spcBef>
                        <a:spcAft>
                          <a:spcPts val="0"/>
                        </a:spcAft>
                        <a:buNone/>
                      </a:pPr>
                      <a:r>
                        <a:rPr b="1" lang="en" sz="1150">
                          <a:solidFill>
                            <a:srgbClr val="008000"/>
                          </a:solidFill>
                        </a:rPr>
                        <a:t>Lower RMSE,</a:t>
                      </a:r>
                      <a:r>
                        <a:rPr lang="en" sz="1150">
                          <a:solidFill>
                            <a:schemeClr val="dk1"/>
                          </a:solidFill>
                        </a:rPr>
                        <a:t> </a:t>
                      </a:r>
                      <a:r>
                        <a:rPr lang="en" sz="1150"/>
                        <a:t>moist bias: Eastern, Central US</a:t>
                      </a:r>
                      <a:endParaRPr sz="1150"/>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E9EDF4"/>
                    </a:solidFill>
                  </a:tcPr>
                </a:tc>
              </a:tr>
              <a:tr h="449675">
                <a:tc>
                  <a:txBody>
                    <a:bodyPr/>
                    <a:lstStyle/>
                    <a:p>
                      <a:pPr indent="0" lvl="0" marL="0" rtl="0" algn="l">
                        <a:spcBef>
                          <a:spcPts val="0"/>
                        </a:spcBef>
                        <a:spcAft>
                          <a:spcPts val="0"/>
                        </a:spcAft>
                        <a:buNone/>
                      </a:pPr>
                      <a:r>
                        <a:rPr b="1" lang="en" sz="1150"/>
                        <a:t>Upper Air Temperature</a:t>
                      </a:r>
                      <a:endParaRPr b="1" sz="1150"/>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D0D8E8"/>
                    </a:solidFill>
                  </a:tcPr>
                </a:tc>
                <a:tc>
                  <a:txBody>
                    <a:bodyPr/>
                    <a:lstStyle/>
                    <a:p>
                      <a:pPr indent="0" lvl="0" marL="0" rtl="0" algn="l">
                        <a:spcBef>
                          <a:spcPts val="0"/>
                        </a:spcBef>
                        <a:spcAft>
                          <a:spcPts val="0"/>
                        </a:spcAft>
                        <a:buClr>
                          <a:schemeClr val="dk1"/>
                        </a:buClr>
                        <a:buSzPts val="1100"/>
                        <a:buFont typeface="Arial"/>
                        <a:buNone/>
                      </a:pPr>
                      <a:r>
                        <a:rPr b="1" lang="en" sz="1150">
                          <a:solidFill>
                            <a:srgbClr val="008000"/>
                          </a:solidFill>
                        </a:rPr>
                        <a:t>Comparable RMSE and bias throughout troposphere </a:t>
                      </a:r>
                      <a:endParaRPr b="1" sz="1150">
                        <a:solidFill>
                          <a:srgbClr val="008000"/>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D0D8E8"/>
                    </a:solidFill>
                  </a:tcPr>
                </a:tc>
                <a:tc>
                  <a:txBody>
                    <a:bodyPr/>
                    <a:lstStyle/>
                    <a:p>
                      <a:pPr indent="0" lvl="0" marL="0" rtl="0" algn="l">
                        <a:spcBef>
                          <a:spcPts val="0"/>
                        </a:spcBef>
                        <a:spcAft>
                          <a:spcPts val="0"/>
                        </a:spcAft>
                        <a:buClr>
                          <a:schemeClr val="dk1"/>
                        </a:buClr>
                        <a:buSzPts val="1100"/>
                        <a:buFont typeface="Arial"/>
                        <a:buNone/>
                      </a:pPr>
                      <a:r>
                        <a:rPr b="1" lang="en" sz="1150">
                          <a:solidFill>
                            <a:srgbClr val="008000"/>
                          </a:solidFill>
                        </a:rPr>
                        <a:t>Lower RMSE, improved biases, especially after F60</a:t>
                      </a:r>
                      <a:endParaRPr b="1" sz="1150">
                        <a:solidFill>
                          <a:srgbClr val="008000"/>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D0D8E8"/>
                    </a:solidFill>
                  </a:tcPr>
                </a:tc>
              </a:tr>
              <a:tr h="449675">
                <a:tc>
                  <a:txBody>
                    <a:bodyPr/>
                    <a:lstStyle/>
                    <a:p>
                      <a:pPr indent="0" lvl="0" marL="0" rtl="0" algn="l">
                        <a:spcBef>
                          <a:spcPts val="0"/>
                        </a:spcBef>
                        <a:spcAft>
                          <a:spcPts val="0"/>
                        </a:spcAft>
                        <a:buNone/>
                      </a:pPr>
                      <a:r>
                        <a:rPr b="1" lang="en" sz="1150"/>
                        <a:t>Upper Air Specific Humidity</a:t>
                      </a:r>
                      <a:endParaRPr b="1" sz="1150"/>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E9EDF4"/>
                    </a:solidFill>
                  </a:tcPr>
                </a:tc>
                <a:tc>
                  <a:txBody>
                    <a:bodyPr/>
                    <a:lstStyle/>
                    <a:p>
                      <a:pPr indent="0" lvl="0" marL="0" rtl="0" algn="l">
                        <a:spcBef>
                          <a:spcPts val="0"/>
                        </a:spcBef>
                        <a:spcAft>
                          <a:spcPts val="0"/>
                        </a:spcAft>
                        <a:buClr>
                          <a:schemeClr val="dk1"/>
                        </a:buClr>
                        <a:buSzPts val="1100"/>
                        <a:buFont typeface="Arial"/>
                        <a:buNone/>
                      </a:pPr>
                      <a:r>
                        <a:rPr b="1" lang="en" sz="1150">
                          <a:solidFill>
                            <a:srgbClr val="008000"/>
                          </a:solidFill>
                        </a:rPr>
                        <a:t>Comparable RMSE and bias throughout troposphere </a:t>
                      </a:r>
                      <a:endParaRPr b="1" sz="1150">
                        <a:solidFill>
                          <a:srgbClr val="008000"/>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E9EDF4"/>
                    </a:solidFill>
                  </a:tcPr>
                </a:tc>
                <a:tc>
                  <a:txBody>
                    <a:bodyPr/>
                    <a:lstStyle/>
                    <a:p>
                      <a:pPr indent="0" lvl="0" marL="0" rtl="0" algn="l">
                        <a:spcBef>
                          <a:spcPts val="0"/>
                        </a:spcBef>
                        <a:spcAft>
                          <a:spcPts val="0"/>
                        </a:spcAft>
                        <a:buClr>
                          <a:schemeClr val="dk1"/>
                        </a:buClr>
                        <a:buSzPts val="1100"/>
                        <a:buFont typeface="Arial"/>
                        <a:buNone/>
                      </a:pPr>
                      <a:r>
                        <a:rPr b="1" lang="en" sz="1150">
                          <a:solidFill>
                            <a:srgbClr val="008000"/>
                          </a:solidFill>
                        </a:rPr>
                        <a:t>Comparable RMSE and bias above 850 hPa,</a:t>
                      </a:r>
                      <a:r>
                        <a:rPr lang="en" sz="1150">
                          <a:solidFill>
                            <a:srgbClr val="38761D"/>
                          </a:solidFill>
                        </a:rPr>
                        <a:t> </a:t>
                      </a:r>
                      <a:r>
                        <a:rPr lang="en" sz="1150">
                          <a:solidFill>
                            <a:srgbClr val="252C31"/>
                          </a:solidFill>
                        </a:rPr>
                        <a:t>higher bias at 1000, 925 hPa</a:t>
                      </a:r>
                      <a:endParaRPr sz="1150">
                        <a:solidFill>
                          <a:srgbClr val="252C31"/>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E9EDF4"/>
                    </a:solidFill>
                  </a:tcPr>
                </a:tc>
              </a:tr>
              <a:tr h="449675">
                <a:tc>
                  <a:txBody>
                    <a:bodyPr/>
                    <a:lstStyle/>
                    <a:p>
                      <a:pPr indent="0" lvl="0" marL="0" rtl="0" algn="l">
                        <a:spcBef>
                          <a:spcPts val="0"/>
                        </a:spcBef>
                        <a:spcAft>
                          <a:spcPts val="0"/>
                        </a:spcAft>
                        <a:buNone/>
                      </a:pPr>
                      <a:r>
                        <a:rPr b="1" lang="en" sz="1150"/>
                        <a:t>10-m Wind Speed</a:t>
                      </a:r>
                      <a:endParaRPr b="1" sz="1150"/>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D0D8E8"/>
                    </a:solidFill>
                  </a:tcPr>
                </a:tc>
                <a:tc>
                  <a:txBody>
                    <a:bodyPr/>
                    <a:lstStyle/>
                    <a:p>
                      <a:pPr indent="0" lvl="0" marL="0" rtl="0" algn="l">
                        <a:spcBef>
                          <a:spcPts val="0"/>
                        </a:spcBef>
                        <a:spcAft>
                          <a:spcPts val="0"/>
                        </a:spcAft>
                        <a:buClr>
                          <a:schemeClr val="dk1"/>
                        </a:buClr>
                        <a:buSzPts val="1100"/>
                        <a:buFont typeface="Arial"/>
                        <a:buNone/>
                      </a:pPr>
                      <a:r>
                        <a:rPr b="1" lang="en" sz="1150">
                          <a:solidFill>
                            <a:srgbClr val="008000"/>
                          </a:solidFill>
                        </a:rPr>
                        <a:t>RMSE, bias comparable to HRRR</a:t>
                      </a:r>
                      <a:r>
                        <a:rPr b="1" lang="en" sz="1150">
                          <a:solidFill>
                            <a:srgbClr val="274E13"/>
                          </a:solidFill>
                        </a:rPr>
                        <a:t> </a:t>
                      </a:r>
                      <a:r>
                        <a:rPr lang="en" sz="1150"/>
                        <a:t>higher bias than NAM</a:t>
                      </a:r>
                      <a:endParaRPr sz="1150"/>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D0D8E8"/>
                    </a:solidFill>
                  </a:tcPr>
                </a:tc>
                <a:tc>
                  <a:txBody>
                    <a:bodyPr/>
                    <a:lstStyle/>
                    <a:p>
                      <a:pPr indent="0" lvl="0" marL="0" rtl="0" algn="l">
                        <a:spcBef>
                          <a:spcPts val="0"/>
                        </a:spcBef>
                        <a:spcAft>
                          <a:spcPts val="0"/>
                        </a:spcAft>
                        <a:buClr>
                          <a:schemeClr val="dk1"/>
                        </a:buClr>
                        <a:buSzPts val="1100"/>
                        <a:buFont typeface="Arial"/>
                        <a:buNone/>
                      </a:pPr>
                      <a:r>
                        <a:rPr b="1" lang="en" sz="1150">
                          <a:solidFill>
                            <a:srgbClr val="008000"/>
                          </a:solidFill>
                        </a:rPr>
                        <a:t>Comparable RMSE, improved bias over HiResW,</a:t>
                      </a:r>
                      <a:r>
                        <a:rPr lang="en" sz="1150">
                          <a:solidFill>
                            <a:srgbClr val="38761D"/>
                          </a:solidFill>
                        </a:rPr>
                        <a:t> </a:t>
                      </a:r>
                      <a:r>
                        <a:rPr lang="en" sz="1150"/>
                        <a:t>higher bias than NAM</a:t>
                      </a:r>
                      <a:endParaRPr sz="1150"/>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D0D8E8"/>
                    </a:solidFill>
                  </a:tcPr>
                </a:tc>
              </a:tr>
              <a:tr h="449675">
                <a:tc>
                  <a:txBody>
                    <a:bodyPr/>
                    <a:lstStyle/>
                    <a:p>
                      <a:pPr indent="0" lvl="0" marL="0" rtl="0" algn="l">
                        <a:spcBef>
                          <a:spcPts val="0"/>
                        </a:spcBef>
                        <a:spcAft>
                          <a:spcPts val="0"/>
                        </a:spcAft>
                        <a:buNone/>
                      </a:pPr>
                      <a:r>
                        <a:rPr b="1" lang="en" sz="1150"/>
                        <a:t>Wind Gusts</a:t>
                      </a:r>
                      <a:endParaRPr b="1" sz="1150"/>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E9EDF4"/>
                    </a:solidFill>
                  </a:tcPr>
                </a:tc>
                <a:tc>
                  <a:txBody>
                    <a:bodyPr/>
                    <a:lstStyle/>
                    <a:p>
                      <a:pPr indent="0" lvl="0" marL="0" rtl="0" algn="l">
                        <a:spcBef>
                          <a:spcPts val="0"/>
                        </a:spcBef>
                        <a:spcAft>
                          <a:spcPts val="0"/>
                        </a:spcAft>
                        <a:buClr>
                          <a:schemeClr val="dk1"/>
                        </a:buClr>
                        <a:buSzPts val="1100"/>
                        <a:buFont typeface="Arial"/>
                        <a:buNone/>
                      </a:pPr>
                      <a:r>
                        <a:rPr b="1" lang="en" sz="1150">
                          <a:solidFill>
                            <a:srgbClr val="008000"/>
                          </a:solidFill>
                        </a:rPr>
                        <a:t>Lower RMSE, comparable bias, </a:t>
                      </a:r>
                      <a:r>
                        <a:rPr lang="en" sz="1150"/>
                        <a:t>persistent low bias</a:t>
                      </a:r>
                      <a:endParaRPr sz="1150"/>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E9EDF4"/>
                    </a:solidFill>
                  </a:tcPr>
                </a:tc>
                <a:tc>
                  <a:txBody>
                    <a:bodyPr/>
                    <a:lstStyle/>
                    <a:p>
                      <a:pPr indent="0" lvl="0" marL="0" rtl="0" algn="l">
                        <a:spcBef>
                          <a:spcPts val="0"/>
                        </a:spcBef>
                        <a:spcAft>
                          <a:spcPts val="0"/>
                        </a:spcAft>
                        <a:buNone/>
                      </a:pPr>
                      <a:r>
                        <a:rPr b="1" lang="en" sz="1150">
                          <a:solidFill>
                            <a:srgbClr val="008000"/>
                          </a:solidFill>
                        </a:rPr>
                        <a:t>Lower RMSE, overall bias</a:t>
                      </a:r>
                      <a:endParaRPr b="1" sz="1150">
                        <a:solidFill>
                          <a:srgbClr val="008000"/>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E9EDF4"/>
                    </a:solidFill>
                  </a:tcPr>
                </a:tc>
              </a:tr>
            </a:tbl>
          </a:graphicData>
        </a:graphic>
      </p:graphicFrame>
      <p:sp>
        <p:nvSpPr>
          <p:cNvPr id="985" name="Google Shape;985;p59"/>
          <p:cNvSpPr txBox="1"/>
          <p:nvPr>
            <p:ph idx="4294967295" type="title"/>
          </p:nvPr>
        </p:nvSpPr>
        <p:spPr>
          <a:xfrm>
            <a:off x="710550" y="38973"/>
            <a:ext cx="7976100" cy="592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chemeClr val="accent2"/>
                </a:solidFill>
              </a:rPr>
              <a:t>RRFSv1.0 CONUS Statistical Summary</a:t>
            </a:r>
            <a:endParaRPr sz="2400">
              <a:solidFill>
                <a:schemeClr val="accent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9" name="Shape 989"/>
        <p:cNvGrpSpPr/>
        <p:nvPr/>
      </p:nvGrpSpPr>
      <p:grpSpPr>
        <a:xfrm>
          <a:off x="0" y="0"/>
          <a:ext cx="0" cy="0"/>
          <a:chOff x="0" y="0"/>
          <a:chExt cx="0" cy="0"/>
        </a:xfrm>
      </p:grpSpPr>
      <p:graphicFrame>
        <p:nvGraphicFramePr>
          <p:cNvPr id="990" name="Google Shape;990;p60"/>
          <p:cNvGraphicFramePr/>
          <p:nvPr/>
        </p:nvGraphicFramePr>
        <p:xfrm>
          <a:off x="649313" y="833425"/>
          <a:ext cx="3000000" cy="3000000"/>
        </p:xfrm>
        <a:graphic>
          <a:graphicData uri="http://schemas.openxmlformats.org/drawingml/2006/table">
            <a:tbl>
              <a:tblPr>
                <a:noFill/>
                <a:tableStyleId>{46A4DA2A-F144-4F25-8FDF-48F4DCC8C283}</a:tableStyleId>
              </a:tblPr>
              <a:tblGrid>
                <a:gridCol w="2615125"/>
                <a:gridCol w="2615125"/>
                <a:gridCol w="2615125"/>
              </a:tblGrid>
              <a:tr h="449675">
                <a:tc>
                  <a:txBody>
                    <a:bodyPr/>
                    <a:lstStyle/>
                    <a:p>
                      <a:pPr indent="0" lvl="0" marL="0" rtl="0" algn="ctr">
                        <a:spcBef>
                          <a:spcPts val="0"/>
                        </a:spcBef>
                        <a:spcAft>
                          <a:spcPts val="0"/>
                        </a:spcAft>
                        <a:buNone/>
                      </a:pPr>
                      <a:r>
                        <a:rPr b="1" lang="en" sz="1200">
                          <a:solidFill>
                            <a:schemeClr val="lt1"/>
                          </a:solidFill>
                        </a:rPr>
                        <a:t>Metric</a:t>
                      </a:r>
                      <a:endParaRPr b="1" sz="1200">
                        <a:solidFill>
                          <a:schemeClr val="lt1"/>
                        </a:solidFill>
                      </a:endParaRPr>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4F81BD"/>
                    </a:solidFill>
                  </a:tcPr>
                </a:tc>
                <a:tc>
                  <a:txBody>
                    <a:bodyPr/>
                    <a:lstStyle/>
                    <a:p>
                      <a:pPr indent="0" lvl="0" marL="0" rtl="0" algn="ctr">
                        <a:spcBef>
                          <a:spcPts val="0"/>
                        </a:spcBef>
                        <a:spcAft>
                          <a:spcPts val="0"/>
                        </a:spcAft>
                        <a:buClr>
                          <a:schemeClr val="dk1"/>
                        </a:buClr>
                        <a:buSzPts val="1100"/>
                        <a:buFont typeface="Arial"/>
                        <a:buNone/>
                      </a:pPr>
                      <a:r>
                        <a:rPr b="1" lang="en" sz="1200">
                          <a:solidFill>
                            <a:schemeClr val="lt1"/>
                          </a:solidFill>
                        </a:rPr>
                        <a:t>Warm Season</a:t>
                      </a:r>
                      <a:endParaRPr sz="1200"/>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4F81BD"/>
                    </a:solidFill>
                  </a:tcPr>
                </a:tc>
                <a:tc>
                  <a:txBody>
                    <a:bodyPr/>
                    <a:lstStyle/>
                    <a:p>
                      <a:pPr indent="0" lvl="0" marL="0" rtl="0" algn="ctr">
                        <a:spcBef>
                          <a:spcPts val="0"/>
                        </a:spcBef>
                        <a:spcAft>
                          <a:spcPts val="0"/>
                        </a:spcAft>
                        <a:buClr>
                          <a:schemeClr val="dk1"/>
                        </a:buClr>
                        <a:buSzPts val="1100"/>
                        <a:buFont typeface="Arial"/>
                        <a:buNone/>
                      </a:pPr>
                      <a:r>
                        <a:rPr b="1" lang="en" sz="1200">
                          <a:solidFill>
                            <a:schemeClr val="lt1"/>
                          </a:solidFill>
                        </a:rPr>
                        <a:t>Cool Season</a:t>
                      </a:r>
                      <a:endParaRPr sz="1200"/>
                    </a:p>
                  </a:txBody>
                  <a:tcPr marT="91425" marB="91425" marR="91425" marL="91425" anchor="ctr">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4F81BD"/>
                    </a:solidFill>
                  </a:tcPr>
                </a:tc>
              </a:tr>
              <a:tr h="449675">
                <a:tc>
                  <a:txBody>
                    <a:bodyPr/>
                    <a:lstStyle/>
                    <a:p>
                      <a:pPr indent="0" lvl="0" marL="0" rtl="0" algn="l">
                        <a:spcBef>
                          <a:spcPts val="0"/>
                        </a:spcBef>
                        <a:spcAft>
                          <a:spcPts val="0"/>
                        </a:spcAft>
                        <a:buNone/>
                      </a:pPr>
                      <a:r>
                        <a:rPr b="1" lang="en" sz="1150"/>
                        <a:t>Ceiling</a:t>
                      </a:r>
                      <a:endParaRPr b="1" sz="1150"/>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D0D8E8"/>
                    </a:solidFill>
                  </a:tcPr>
                </a:tc>
                <a:tc>
                  <a:txBody>
                    <a:bodyPr/>
                    <a:lstStyle/>
                    <a:p>
                      <a:pPr indent="0" lvl="0" marL="0" rtl="0" algn="l">
                        <a:spcBef>
                          <a:spcPts val="0"/>
                        </a:spcBef>
                        <a:spcAft>
                          <a:spcPts val="0"/>
                        </a:spcAft>
                        <a:buClr>
                          <a:schemeClr val="dk1"/>
                        </a:buClr>
                        <a:buSzPts val="1100"/>
                        <a:buFont typeface="Arial"/>
                        <a:buNone/>
                      </a:pPr>
                      <a:r>
                        <a:rPr b="1" lang="en" sz="1150">
                          <a:solidFill>
                            <a:srgbClr val="008000"/>
                          </a:solidFill>
                        </a:rPr>
                        <a:t>Comparable CSI, Fbias</a:t>
                      </a:r>
                      <a:endParaRPr b="1" sz="1150">
                        <a:solidFill>
                          <a:srgbClr val="008000"/>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D0D8E8"/>
                    </a:solidFill>
                  </a:tcPr>
                </a:tc>
                <a:tc>
                  <a:txBody>
                    <a:bodyPr/>
                    <a:lstStyle/>
                    <a:p>
                      <a:pPr indent="0" lvl="0" marL="0" rtl="0" algn="l">
                        <a:spcBef>
                          <a:spcPts val="0"/>
                        </a:spcBef>
                        <a:spcAft>
                          <a:spcPts val="0"/>
                        </a:spcAft>
                        <a:buClr>
                          <a:schemeClr val="dk1"/>
                        </a:buClr>
                        <a:buSzPts val="1100"/>
                        <a:buFont typeface="Arial"/>
                        <a:buNone/>
                      </a:pPr>
                      <a:r>
                        <a:rPr b="1" lang="en" sz="1150">
                          <a:solidFill>
                            <a:srgbClr val="008000"/>
                          </a:solidFill>
                        </a:rPr>
                        <a:t>Comparable CSI, Fbias</a:t>
                      </a:r>
                      <a:endParaRPr b="1" sz="1150">
                        <a:solidFill>
                          <a:srgbClr val="008000"/>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D0D8E8"/>
                    </a:solidFill>
                  </a:tcPr>
                </a:tc>
              </a:tr>
              <a:tr h="389750">
                <a:tc>
                  <a:txBody>
                    <a:bodyPr/>
                    <a:lstStyle/>
                    <a:p>
                      <a:pPr indent="0" lvl="0" marL="0" rtl="0" algn="l">
                        <a:spcBef>
                          <a:spcPts val="0"/>
                        </a:spcBef>
                        <a:spcAft>
                          <a:spcPts val="0"/>
                        </a:spcAft>
                        <a:buNone/>
                      </a:pPr>
                      <a:r>
                        <a:rPr b="1" lang="en" sz="1150"/>
                        <a:t>Visibility</a:t>
                      </a:r>
                      <a:endParaRPr b="1" sz="1150"/>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E9EDF4"/>
                    </a:solidFill>
                  </a:tcPr>
                </a:tc>
                <a:tc>
                  <a:txBody>
                    <a:bodyPr/>
                    <a:lstStyle/>
                    <a:p>
                      <a:pPr indent="0" lvl="0" marL="0" rtl="0" algn="l">
                        <a:spcBef>
                          <a:spcPts val="0"/>
                        </a:spcBef>
                        <a:spcAft>
                          <a:spcPts val="0"/>
                        </a:spcAft>
                        <a:buNone/>
                      </a:pPr>
                      <a:r>
                        <a:rPr b="1" lang="en" sz="1150">
                          <a:solidFill>
                            <a:srgbClr val="008000"/>
                          </a:solidFill>
                        </a:rPr>
                        <a:t>Higher CSI, Comparable Fbias</a:t>
                      </a:r>
                      <a:endParaRPr b="1" sz="1150">
                        <a:solidFill>
                          <a:srgbClr val="008000"/>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E9EDF4"/>
                    </a:solidFill>
                  </a:tcPr>
                </a:tc>
                <a:tc>
                  <a:txBody>
                    <a:bodyPr/>
                    <a:lstStyle/>
                    <a:p>
                      <a:pPr indent="0" lvl="0" marL="0" rtl="0" algn="l">
                        <a:spcBef>
                          <a:spcPts val="0"/>
                        </a:spcBef>
                        <a:spcAft>
                          <a:spcPts val="0"/>
                        </a:spcAft>
                        <a:buNone/>
                      </a:pPr>
                      <a:r>
                        <a:rPr b="1" lang="en" sz="1150">
                          <a:solidFill>
                            <a:srgbClr val="008000"/>
                          </a:solidFill>
                        </a:rPr>
                        <a:t>Comparable CSI, Lower Fbias</a:t>
                      </a:r>
                      <a:endParaRPr b="1" sz="1150">
                        <a:solidFill>
                          <a:srgbClr val="008000"/>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E9EDF4"/>
                    </a:solidFill>
                  </a:tcPr>
                </a:tc>
              </a:tr>
              <a:tr h="449675">
                <a:tc>
                  <a:txBody>
                    <a:bodyPr/>
                    <a:lstStyle/>
                    <a:p>
                      <a:pPr indent="0" lvl="0" marL="0" rtl="0" algn="l">
                        <a:spcBef>
                          <a:spcPts val="0"/>
                        </a:spcBef>
                        <a:spcAft>
                          <a:spcPts val="0"/>
                        </a:spcAft>
                        <a:buNone/>
                      </a:pPr>
                      <a:r>
                        <a:rPr b="1" lang="en" sz="1150"/>
                        <a:t>CAPE</a:t>
                      </a:r>
                      <a:endParaRPr b="1" sz="1150"/>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D0D8E8"/>
                    </a:solidFill>
                  </a:tcPr>
                </a:tc>
                <a:tc>
                  <a:txBody>
                    <a:bodyPr/>
                    <a:lstStyle/>
                    <a:p>
                      <a:pPr indent="0" lvl="0" marL="0" rtl="0" algn="l">
                        <a:spcBef>
                          <a:spcPts val="0"/>
                        </a:spcBef>
                        <a:spcAft>
                          <a:spcPts val="0"/>
                        </a:spcAft>
                        <a:buClr>
                          <a:schemeClr val="dk1"/>
                        </a:buClr>
                        <a:buSzPts val="1100"/>
                        <a:buFont typeface="Arial"/>
                        <a:buNone/>
                      </a:pPr>
                      <a:r>
                        <a:rPr b="1" lang="en" sz="1150">
                          <a:solidFill>
                            <a:srgbClr val="008000"/>
                          </a:solidFill>
                        </a:rPr>
                        <a:t>Comparable CSI, Fbias</a:t>
                      </a:r>
                      <a:endParaRPr b="1" sz="1150">
                        <a:solidFill>
                          <a:srgbClr val="008000"/>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D0D8E8"/>
                    </a:solidFill>
                  </a:tcPr>
                </a:tc>
                <a:tc>
                  <a:txBody>
                    <a:bodyPr/>
                    <a:lstStyle/>
                    <a:p>
                      <a:pPr indent="0" lvl="0" marL="0" rtl="0" algn="l">
                        <a:spcBef>
                          <a:spcPts val="0"/>
                        </a:spcBef>
                        <a:spcAft>
                          <a:spcPts val="0"/>
                        </a:spcAft>
                        <a:buNone/>
                      </a:pPr>
                      <a:r>
                        <a:rPr b="1" lang="en" sz="1150">
                          <a:solidFill>
                            <a:srgbClr val="008000"/>
                          </a:solidFill>
                        </a:rPr>
                        <a:t>Comparable CSI, Fbias</a:t>
                      </a:r>
                      <a:endParaRPr b="1" sz="1150">
                        <a:solidFill>
                          <a:srgbClr val="008000"/>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D0D8E8"/>
                    </a:solidFill>
                  </a:tcPr>
                </a:tc>
              </a:tr>
              <a:tr h="449675">
                <a:tc>
                  <a:txBody>
                    <a:bodyPr/>
                    <a:lstStyle/>
                    <a:p>
                      <a:pPr indent="0" lvl="0" marL="0" rtl="0" algn="l">
                        <a:spcBef>
                          <a:spcPts val="0"/>
                        </a:spcBef>
                        <a:spcAft>
                          <a:spcPts val="0"/>
                        </a:spcAft>
                        <a:buNone/>
                      </a:pPr>
                      <a:r>
                        <a:rPr b="1" lang="en" sz="1150"/>
                        <a:t>Composite </a:t>
                      </a:r>
                      <a:r>
                        <a:rPr b="1" lang="en" sz="1150"/>
                        <a:t>Reflectivity</a:t>
                      </a:r>
                      <a:endParaRPr b="1" sz="1150"/>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E9EDF4"/>
                    </a:solidFill>
                  </a:tcPr>
                </a:tc>
                <a:tc>
                  <a:txBody>
                    <a:bodyPr/>
                    <a:lstStyle/>
                    <a:p>
                      <a:pPr indent="0" lvl="0" marL="0" rtl="0" algn="l">
                        <a:spcBef>
                          <a:spcPts val="0"/>
                        </a:spcBef>
                        <a:spcAft>
                          <a:spcPts val="0"/>
                        </a:spcAft>
                        <a:buClr>
                          <a:schemeClr val="dk1"/>
                        </a:buClr>
                        <a:buSzPts val="1100"/>
                        <a:buFont typeface="Arial"/>
                        <a:buNone/>
                      </a:pPr>
                      <a:r>
                        <a:rPr b="1" lang="en" sz="1150">
                          <a:solidFill>
                            <a:srgbClr val="008000"/>
                          </a:solidFill>
                        </a:rPr>
                        <a:t>Comparable CSI, Fbias</a:t>
                      </a:r>
                      <a:endParaRPr b="1" sz="1150">
                        <a:solidFill>
                          <a:srgbClr val="008000"/>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E9EDF4"/>
                    </a:solidFill>
                  </a:tcPr>
                </a:tc>
                <a:tc>
                  <a:txBody>
                    <a:bodyPr/>
                    <a:lstStyle/>
                    <a:p>
                      <a:pPr indent="0" lvl="0" marL="0" rtl="0" algn="l">
                        <a:spcBef>
                          <a:spcPts val="0"/>
                        </a:spcBef>
                        <a:spcAft>
                          <a:spcPts val="0"/>
                        </a:spcAft>
                        <a:buClr>
                          <a:schemeClr val="dk1"/>
                        </a:buClr>
                        <a:buSzPts val="1100"/>
                        <a:buFont typeface="Arial"/>
                        <a:buNone/>
                      </a:pPr>
                      <a:r>
                        <a:rPr b="1" lang="en" sz="1150">
                          <a:solidFill>
                            <a:srgbClr val="008000"/>
                          </a:solidFill>
                        </a:rPr>
                        <a:t>Comparable low threshold CSI, Fbias</a:t>
                      </a:r>
                      <a:endParaRPr b="1" sz="1150">
                        <a:solidFill>
                          <a:srgbClr val="008000"/>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E9EDF4"/>
                    </a:solidFill>
                  </a:tcPr>
                </a:tc>
              </a:tr>
              <a:tr h="449675">
                <a:tc>
                  <a:txBody>
                    <a:bodyPr/>
                    <a:lstStyle/>
                    <a:p>
                      <a:pPr indent="0" lvl="0" marL="0" rtl="0" algn="l">
                        <a:spcBef>
                          <a:spcPts val="0"/>
                        </a:spcBef>
                        <a:spcAft>
                          <a:spcPts val="0"/>
                        </a:spcAft>
                        <a:buNone/>
                      </a:pPr>
                      <a:r>
                        <a:rPr b="1" lang="en" sz="1150"/>
                        <a:t>QPF</a:t>
                      </a:r>
                      <a:endParaRPr b="1" sz="1150"/>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D0D8E8"/>
                    </a:solidFill>
                  </a:tcPr>
                </a:tc>
                <a:tc>
                  <a:txBody>
                    <a:bodyPr/>
                    <a:lstStyle/>
                    <a:p>
                      <a:pPr indent="0" lvl="0" marL="0" rtl="0" algn="l">
                        <a:spcBef>
                          <a:spcPts val="0"/>
                        </a:spcBef>
                        <a:spcAft>
                          <a:spcPts val="0"/>
                        </a:spcAft>
                        <a:buClr>
                          <a:schemeClr val="dk1"/>
                        </a:buClr>
                        <a:buSzPts val="1100"/>
                        <a:buFont typeface="Arial"/>
                        <a:buNone/>
                      </a:pPr>
                      <a:r>
                        <a:rPr b="1" lang="en" sz="1150">
                          <a:solidFill>
                            <a:srgbClr val="008000"/>
                          </a:solidFill>
                        </a:rPr>
                        <a:t>Comparable CSI, Fbias, ETS, FSS</a:t>
                      </a:r>
                      <a:endParaRPr b="1" sz="1150">
                        <a:solidFill>
                          <a:srgbClr val="008000"/>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D0D8E8"/>
                    </a:solidFill>
                  </a:tcPr>
                </a:tc>
                <a:tc>
                  <a:txBody>
                    <a:bodyPr/>
                    <a:lstStyle/>
                    <a:p>
                      <a:pPr indent="0" lvl="0" marL="0" rtl="0" algn="l">
                        <a:spcBef>
                          <a:spcPts val="0"/>
                        </a:spcBef>
                        <a:spcAft>
                          <a:spcPts val="0"/>
                        </a:spcAft>
                        <a:buClr>
                          <a:schemeClr val="dk1"/>
                        </a:buClr>
                        <a:buSzPts val="1100"/>
                        <a:buFont typeface="Arial"/>
                        <a:buNone/>
                      </a:pPr>
                      <a:r>
                        <a:rPr b="1" lang="en" sz="1150">
                          <a:solidFill>
                            <a:srgbClr val="008000"/>
                          </a:solidFill>
                        </a:rPr>
                        <a:t>Comparable CSI, Fbias, ETS, FSS</a:t>
                      </a:r>
                      <a:endParaRPr b="1" sz="1150">
                        <a:solidFill>
                          <a:srgbClr val="008000"/>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D0D8E8"/>
                    </a:solidFill>
                  </a:tcPr>
                </a:tc>
              </a:tr>
              <a:tr h="449675">
                <a:tc>
                  <a:txBody>
                    <a:bodyPr/>
                    <a:lstStyle/>
                    <a:p>
                      <a:pPr indent="0" lvl="0" marL="0" rtl="0" algn="l">
                        <a:spcBef>
                          <a:spcPts val="0"/>
                        </a:spcBef>
                        <a:spcAft>
                          <a:spcPts val="0"/>
                        </a:spcAft>
                        <a:buNone/>
                      </a:pPr>
                      <a:r>
                        <a:rPr b="1" lang="en" sz="1150"/>
                        <a:t>Snow Depth (WEASD)</a:t>
                      </a:r>
                      <a:endParaRPr b="1" sz="1150"/>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E9EDF4"/>
                    </a:solidFill>
                  </a:tcPr>
                </a:tc>
                <a:tc>
                  <a:txBody>
                    <a:bodyPr/>
                    <a:lstStyle/>
                    <a:p>
                      <a:pPr indent="0" lvl="0" marL="0" rtl="0" algn="l">
                        <a:spcBef>
                          <a:spcPts val="0"/>
                        </a:spcBef>
                        <a:spcAft>
                          <a:spcPts val="0"/>
                        </a:spcAft>
                        <a:buClr>
                          <a:schemeClr val="dk1"/>
                        </a:buClr>
                        <a:buSzPts val="1100"/>
                        <a:buFont typeface="Arial"/>
                        <a:buNone/>
                      </a:pPr>
                      <a:r>
                        <a:rPr lang="en" sz="1150"/>
                        <a:t>N/A</a:t>
                      </a:r>
                      <a:endParaRPr sz="1150"/>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E9EDF4"/>
                    </a:solidFill>
                  </a:tcPr>
                </a:tc>
                <a:tc>
                  <a:txBody>
                    <a:bodyPr/>
                    <a:lstStyle/>
                    <a:p>
                      <a:pPr indent="0" lvl="0" marL="0" rtl="0" algn="l">
                        <a:spcBef>
                          <a:spcPts val="0"/>
                        </a:spcBef>
                        <a:spcAft>
                          <a:spcPts val="0"/>
                        </a:spcAft>
                        <a:buClr>
                          <a:schemeClr val="dk1"/>
                        </a:buClr>
                        <a:buSzPts val="1100"/>
                        <a:buFont typeface="Arial"/>
                        <a:buNone/>
                      </a:pPr>
                      <a:r>
                        <a:rPr b="1" lang="en" sz="1150">
                          <a:solidFill>
                            <a:srgbClr val="008000"/>
                          </a:solidFill>
                        </a:rPr>
                        <a:t>Comparable CSI, Fbias, ETS, FSS</a:t>
                      </a:r>
                      <a:endParaRPr b="1" sz="1150">
                        <a:solidFill>
                          <a:srgbClr val="008000"/>
                        </a:solidFill>
                      </a:endParaRPr>
                    </a:p>
                  </a:txBody>
                  <a:tcPr marT="91425" marB="91425" marR="91425" marL="91425">
                    <a:lnL cap="flat" cmpd="sng" w="19050">
                      <a:solidFill>
                        <a:schemeClr val="lt1"/>
                      </a:solidFill>
                      <a:prstDash val="solid"/>
                      <a:round/>
                      <a:headEnd len="sm" w="sm" type="none"/>
                      <a:tailEnd len="sm" w="sm" type="none"/>
                    </a:lnL>
                    <a:lnR cap="flat" cmpd="sng" w="19050">
                      <a:solidFill>
                        <a:schemeClr val="lt1"/>
                      </a:solidFill>
                      <a:prstDash val="solid"/>
                      <a:round/>
                      <a:headEnd len="sm" w="sm" type="none"/>
                      <a:tailEnd len="sm" w="sm" type="none"/>
                    </a:lnR>
                    <a:lnT cap="flat" cmpd="sng" w="19050">
                      <a:solidFill>
                        <a:schemeClr val="lt1"/>
                      </a:solidFill>
                      <a:prstDash val="solid"/>
                      <a:round/>
                      <a:headEnd len="sm" w="sm" type="none"/>
                      <a:tailEnd len="sm" w="sm" type="none"/>
                    </a:lnT>
                    <a:lnB cap="flat" cmpd="sng" w="19050">
                      <a:solidFill>
                        <a:schemeClr val="lt1"/>
                      </a:solidFill>
                      <a:prstDash val="solid"/>
                      <a:round/>
                      <a:headEnd len="sm" w="sm" type="none"/>
                      <a:tailEnd len="sm" w="sm" type="none"/>
                    </a:lnB>
                    <a:solidFill>
                      <a:srgbClr val="E9EDF4"/>
                    </a:solidFill>
                  </a:tcPr>
                </a:tc>
              </a:tr>
            </a:tbl>
          </a:graphicData>
        </a:graphic>
      </p:graphicFrame>
      <p:sp>
        <p:nvSpPr>
          <p:cNvPr id="991" name="Google Shape;991;p60"/>
          <p:cNvSpPr txBox="1"/>
          <p:nvPr>
            <p:ph idx="4294967295" type="title"/>
          </p:nvPr>
        </p:nvSpPr>
        <p:spPr>
          <a:xfrm>
            <a:off x="710550" y="38973"/>
            <a:ext cx="7976100" cy="592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chemeClr val="accent2"/>
                </a:solidFill>
              </a:rPr>
              <a:t>RRFSv1.0 CONUS Statistical Summary</a:t>
            </a:r>
            <a:endParaRPr sz="2400">
              <a:solidFill>
                <a:schemeClr val="accent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95" name="Shape 995"/>
        <p:cNvGrpSpPr/>
        <p:nvPr/>
      </p:nvGrpSpPr>
      <p:grpSpPr>
        <a:xfrm>
          <a:off x="0" y="0"/>
          <a:ext cx="0" cy="0"/>
          <a:chOff x="0" y="0"/>
          <a:chExt cx="0" cy="0"/>
        </a:xfrm>
      </p:grpSpPr>
      <p:pic>
        <p:nvPicPr>
          <p:cNvPr id="996" name="Google Shape;996;p61"/>
          <p:cNvPicPr preferRelativeResize="0"/>
          <p:nvPr/>
        </p:nvPicPr>
        <p:blipFill>
          <a:blip r:embed="rId3">
            <a:alphaModFix/>
          </a:blip>
          <a:stretch>
            <a:fillRect/>
          </a:stretch>
        </p:blipFill>
        <p:spPr>
          <a:xfrm>
            <a:off x="4645150" y="954900"/>
            <a:ext cx="4498848" cy="3599078"/>
          </a:xfrm>
          <a:prstGeom prst="rect">
            <a:avLst/>
          </a:prstGeom>
          <a:noFill/>
          <a:ln>
            <a:noFill/>
          </a:ln>
        </p:spPr>
      </p:pic>
      <p:pic>
        <p:nvPicPr>
          <p:cNvPr id="997" name="Google Shape;997;p61"/>
          <p:cNvPicPr preferRelativeResize="0"/>
          <p:nvPr/>
        </p:nvPicPr>
        <p:blipFill>
          <a:blip r:embed="rId4">
            <a:alphaModFix/>
          </a:blip>
          <a:stretch>
            <a:fillRect/>
          </a:stretch>
        </p:blipFill>
        <p:spPr>
          <a:xfrm>
            <a:off x="311700" y="954900"/>
            <a:ext cx="4498848" cy="3599078"/>
          </a:xfrm>
          <a:prstGeom prst="rect">
            <a:avLst/>
          </a:prstGeom>
          <a:noFill/>
          <a:ln>
            <a:noFill/>
          </a:ln>
        </p:spPr>
      </p:pic>
      <p:sp>
        <p:nvSpPr>
          <p:cNvPr id="998" name="Google Shape;998;p61"/>
          <p:cNvSpPr txBox="1"/>
          <p:nvPr>
            <p:ph idx="4294967295" type="title"/>
          </p:nvPr>
        </p:nvSpPr>
        <p:spPr>
          <a:xfrm>
            <a:off x="1775075" y="38975"/>
            <a:ext cx="6015600" cy="402300"/>
          </a:xfrm>
          <a:prstGeom prst="rect">
            <a:avLst/>
          </a:prstGeom>
          <a:noFill/>
          <a:ln>
            <a:noFill/>
          </a:ln>
        </p:spPr>
        <p:txBody>
          <a:bodyPr anchorCtr="0" anchor="b" bIns="45700" lIns="91425" spcFirstLastPara="1" rIns="91425" wrap="square" tIns="45700">
            <a:noAutofit/>
          </a:bodyPr>
          <a:lstStyle/>
          <a:p>
            <a:pPr indent="0" lvl="0" marL="0" marR="0" rtl="0" algn="ctr">
              <a:lnSpc>
                <a:spcPct val="85000"/>
              </a:lnSpc>
              <a:spcBef>
                <a:spcPts val="0"/>
              </a:spcBef>
              <a:spcAft>
                <a:spcPts val="0"/>
              </a:spcAft>
              <a:buClr>
                <a:schemeClr val="lt2"/>
              </a:buClr>
              <a:buSzPts val="2600"/>
              <a:buFont typeface="Century Gothic"/>
              <a:buNone/>
            </a:pPr>
            <a:r>
              <a:rPr b="1" lang="en" sz="2500">
                <a:solidFill>
                  <a:srgbClr val="000000"/>
                </a:solidFill>
                <a:latin typeface="Calibri"/>
                <a:ea typeface="Calibri"/>
                <a:cs typeface="Calibri"/>
                <a:sym typeface="Calibri"/>
              </a:rPr>
              <a:t>HWT Spring Forecasting Experiment</a:t>
            </a:r>
            <a:endParaRPr b="1" sz="2500">
              <a:solidFill>
                <a:srgbClr val="000000"/>
              </a:solidFill>
              <a:latin typeface="Calibri"/>
              <a:ea typeface="Calibri"/>
              <a:cs typeface="Calibri"/>
              <a:sym typeface="Calibri"/>
            </a:endParaRPr>
          </a:p>
        </p:txBody>
      </p:sp>
      <p:pic>
        <p:nvPicPr>
          <p:cNvPr descr="spclogo" id="999" name="Google Shape;999;p61"/>
          <p:cNvPicPr preferRelativeResize="0"/>
          <p:nvPr/>
        </p:nvPicPr>
        <p:blipFill rotWithShape="1">
          <a:blip r:embed="rId5">
            <a:alphaModFix/>
          </a:blip>
          <a:srcRect b="0" l="0" r="0" t="0"/>
          <a:stretch/>
        </p:blipFill>
        <p:spPr>
          <a:xfrm>
            <a:off x="395525" y="57150"/>
            <a:ext cx="1379538" cy="551260"/>
          </a:xfrm>
          <a:prstGeom prst="rect">
            <a:avLst/>
          </a:prstGeom>
          <a:noFill/>
          <a:ln>
            <a:noFill/>
          </a:ln>
        </p:spPr>
      </p:pic>
      <p:pic>
        <p:nvPicPr>
          <p:cNvPr descr="nssllogo" id="1000" name="Google Shape;1000;p61"/>
          <p:cNvPicPr preferRelativeResize="0"/>
          <p:nvPr/>
        </p:nvPicPr>
        <p:blipFill rotWithShape="1">
          <a:blip r:embed="rId6">
            <a:alphaModFix/>
          </a:blip>
          <a:srcRect b="0" l="0" r="0" t="0"/>
          <a:stretch/>
        </p:blipFill>
        <p:spPr>
          <a:xfrm>
            <a:off x="8305800" y="57150"/>
            <a:ext cx="677467" cy="676275"/>
          </a:xfrm>
          <a:prstGeom prst="rect">
            <a:avLst/>
          </a:prstGeom>
          <a:noFill/>
          <a:ln>
            <a:noFill/>
          </a:ln>
        </p:spPr>
      </p:pic>
      <p:sp>
        <p:nvSpPr>
          <p:cNvPr id="1001" name="Google Shape;1001;p61"/>
          <p:cNvSpPr txBox="1"/>
          <p:nvPr>
            <p:ph idx="4294967295" type="title"/>
          </p:nvPr>
        </p:nvSpPr>
        <p:spPr>
          <a:xfrm>
            <a:off x="2143125" y="382200"/>
            <a:ext cx="54945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800">
                <a:latin typeface="Calibri"/>
                <a:ea typeface="Calibri"/>
                <a:cs typeface="Calibri"/>
                <a:sym typeface="Calibri"/>
              </a:rPr>
              <a:t>2025 HWT SFE Subjective Rating Distributions</a:t>
            </a:r>
            <a:endParaRPr sz="1800">
              <a:latin typeface="Calibri"/>
              <a:ea typeface="Calibri"/>
              <a:cs typeface="Calibri"/>
              <a:sym typeface="Calibri"/>
            </a:endParaRPr>
          </a:p>
          <a:p>
            <a:pPr indent="0" lvl="0" marL="0" rtl="0" algn="ctr">
              <a:spcBef>
                <a:spcPts val="0"/>
              </a:spcBef>
              <a:spcAft>
                <a:spcPts val="0"/>
              </a:spcAft>
              <a:buNone/>
            </a:pPr>
            <a:r>
              <a:rPr lang="en" sz="1800">
                <a:latin typeface="Calibri"/>
                <a:ea typeface="Calibri"/>
                <a:cs typeface="Calibri"/>
                <a:sym typeface="Calibri"/>
              </a:rPr>
              <a:t>Day 1 00Z &amp; 12Z REFS vs. HREF</a:t>
            </a:r>
            <a:endParaRPr sz="1800">
              <a:latin typeface="Calibri"/>
              <a:ea typeface="Calibri"/>
              <a:cs typeface="Calibri"/>
              <a:sym typeface="Calibri"/>
            </a:endParaRPr>
          </a:p>
        </p:txBody>
      </p:sp>
      <p:sp>
        <p:nvSpPr>
          <p:cNvPr id="1002" name="Google Shape;1002;p61"/>
          <p:cNvSpPr/>
          <p:nvPr/>
        </p:nvSpPr>
        <p:spPr>
          <a:xfrm>
            <a:off x="2472550" y="1060512"/>
            <a:ext cx="1346400" cy="1656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03" name="Google Shape;1003;p61"/>
          <p:cNvSpPr/>
          <p:nvPr/>
        </p:nvSpPr>
        <p:spPr>
          <a:xfrm>
            <a:off x="7013448" y="1060512"/>
            <a:ext cx="993600" cy="1656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04" name="Google Shape;1004;p61"/>
          <p:cNvSpPr txBox="1"/>
          <p:nvPr/>
        </p:nvSpPr>
        <p:spPr>
          <a:xfrm>
            <a:off x="1389888" y="3682825"/>
            <a:ext cx="677400" cy="45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rPr>
              <a:t>12Z</a:t>
            </a:r>
            <a:endParaRPr sz="1300">
              <a:solidFill>
                <a:schemeClr val="dk1"/>
              </a:solidFill>
            </a:endParaRPr>
          </a:p>
          <a:p>
            <a:pPr indent="0" lvl="0" marL="0" rtl="0" algn="ctr">
              <a:spcBef>
                <a:spcPts val="0"/>
              </a:spcBef>
              <a:spcAft>
                <a:spcPts val="0"/>
              </a:spcAft>
              <a:buNone/>
            </a:pPr>
            <a:r>
              <a:rPr lang="en" sz="1300">
                <a:solidFill>
                  <a:schemeClr val="dk1"/>
                </a:solidFill>
              </a:rPr>
              <a:t>REFS</a:t>
            </a:r>
            <a:endParaRPr sz="1300">
              <a:solidFill>
                <a:schemeClr val="dk1"/>
              </a:solidFill>
            </a:endParaRPr>
          </a:p>
        </p:txBody>
      </p:sp>
      <p:sp>
        <p:nvSpPr>
          <p:cNvPr id="1005" name="Google Shape;1005;p61"/>
          <p:cNvSpPr txBox="1"/>
          <p:nvPr/>
        </p:nvSpPr>
        <p:spPr>
          <a:xfrm>
            <a:off x="1965960" y="3682825"/>
            <a:ext cx="677400" cy="45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rPr>
              <a:t>12Z</a:t>
            </a:r>
            <a:endParaRPr sz="1300">
              <a:solidFill>
                <a:schemeClr val="dk1"/>
              </a:solidFill>
            </a:endParaRPr>
          </a:p>
          <a:p>
            <a:pPr indent="0" lvl="0" marL="0" rtl="0" algn="ctr">
              <a:spcBef>
                <a:spcPts val="0"/>
              </a:spcBef>
              <a:spcAft>
                <a:spcPts val="0"/>
              </a:spcAft>
              <a:buNone/>
            </a:pPr>
            <a:r>
              <a:rPr lang="en" sz="1300">
                <a:solidFill>
                  <a:schemeClr val="dk1"/>
                </a:solidFill>
              </a:rPr>
              <a:t>HREF</a:t>
            </a:r>
            <a:endParaRPr sz="1300">
              <a:solidFill>
                <a:schemeClr val="dk1"/>
              </a:solidFill>
            </a:endParaRPr>
          </a:p>
        </p:txBody>
      </p:sp>
      <p:sp>
        <p:nvSpPr>
          <p:cNvPr id="1006" name="Google Shape;1006;p61"/>
          <p:cNvSpPr txBox="1"/>
          <p:nvPr/>
        </p:nvSpPr>
        <p:spPr>
          <a:xfrm>
            <a:off x="3167225" y="3684840"/>
            <a:ext cx="634200" cy="40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rPr>
              <a:t>00Z</a:t>
            </a:r>
            <a:endParaRPr sz="1300">
              <a:solidFill>
                <a:schemeClr val="dk1"/>
              </a:solidFill>
            </a:endParaRPr>
          </a:p>
          <a:p>
            <a:pPr indent="0" lvl="0" marL="0" rtl="0" algn="ctr">
              <a:spcBef>
                <a:spcPts val="0"/>
              </a:spcBef>
              <a:spcAft>
                <a:spcPts val="0"/>
              </a:spcAft>
              <a:buNone/>
            </a:pPr>
            <a:r>
              <a:rPr lang="en" sz="1300">
                <a:solidFill>
                  <a:schemeClr val="dk1"/>
                </a:solidFill>
              </a:rPr>
              <a:t>REFS</a:t>
            </a:r>
            <a:endParaRPr sz="1300">
              <a:solidFill>
                <a:schemeClr val="dk1"/>
              </a:solidFill>
            </a:endParaRPr>
          </a:p>
        </p:txBody>
      </p:sp>
      <p:sp>
        <p:nvSpPr>
          <p:cNvPr id="1007" name="Google Shape;1007;p61"/>
          <p:cNvSpPr txBox="1"/>
          <p:nvPr/>
        </p:nvSpPr>
        <p:spPr>
          <a:xfrm>
            <a:off x="3739896" y="3682825"/>
            <a:ext cx="677400" cy="45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rPr>
              <a:t>00Z</a:t>
            </a:r>
            <a:endParaRPr sz="1300">
              <a:solidFill>
                <a:schemeClr val="dk1"/>
              </a:solidFill>
            </a:endParaRPr>
          </a:p>
          <a:p>
            <a:pPr indent="0" lvl="0" marL="0" rtl="0" algn="ctr">
              <a:spcBef>
                <a:spcPts val="0"/>
              </a:spcBef>
              <a:spcAft>
                <a:spcPts val="0"/>
              </a:spcAft>
              <a:buNone/>
            </a:pPr>
            <a:r>
              <a:rPr lang="en" sz="1300">
                <a:solidFill>
                  <a:schemeClr val="dk1"/>
                </a:solidFill>
              </a:rPr>
              <a:t>HREF</a:t>
            </a:r>
            <a:endParaRPr sz="1300">
              <a:solidFill>
                <a:schemeClr val="dk1"/>
              </a:solidFill>
            </a:endParaRPr>
          </a:p>
        </p:txBody>
      </p:sp>
      <p:sp>
        <p:nvSpPr>
          <p:cNvPr id="1008" name="Google Shape;1008;p61"/>
          <p:cNvSpPr txBox="1"/>
          <p:nvPr/>
        </p:nvSpPr>
        <p:spPr>
          <a:xfrm>
            <a:off x="5705856" y="3682825"/>
            <a:ext cx="677400" cy="45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rPr>
              <a:t>12Z</a:t>
            </a:r>
            <a:endParaRPr sz="1300">
              <a:solidFill>
                <a:schemeClr val="dk1"/>
              </a:solidFill>
            </a:endParaRPr>
          </a:p>
          <a:p>
            <a:pPr indent="0" lvl="0" marL="0" rtl="0" algn="ctr">
              <a:spcBef>
                <a:spcPts val="0"/>
              </a:spcBef>
              <a:spcAft>
                <a:spcPts val="0"/>
              </a:spcAft>
              <a:buNone/>
            </a:pPr>
            <a:r>
              <a:rPr lang="en" sz="1300">
                <a:solidFill>
                  <a:schemeClr val="dk1"/>
                </a:solidFill>
              </a:rPr>
              <a:t>REFS</a:t>
            </a:r>
            <a:endParaRPr sz="1300">
              <a:solidFill>
                <a:schemeClr val="dk1"/>
              </a:solidFill>
            </a:endParaRPr>
          </a:p>
        </p:txBody>
      </p:sp>
      <p:sp>
        <p:nvSpPr>
          <p:cNvPr id="1009" name="Google Shape;1009;p61"/>
          <p:cNvSpPr txBox="1"/>
          <p:nvPr/>
        </p:nvSpPr>
        <p:spPr>
          <a:xfrm>
            <a:off x="6867144" y="3682825"/>
            <a:ext cx="677400" cy="45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rPr>
              <a:t>12Z</a:t>
            </a:r>
            <a:endParaRPr sz="1300">
              <a:solidFill>
                <a:schemeClr val="dk1"/>
              </a:solidFill>
            </a:endParaRPr>
          </a:p>
          <a:p>
            <a:pPr indent="0" lvl="0" marL="0" rtl="0" algn="ctr">
              <a:spcBef>
                <a:spcPts val="0"/>
              </a:spcBef>
              <a:spcAft>
                <a:spcPts val="0"/>
              </a:spcAft>
              <a:buNone/>
            </a:pPr>
            <a:r>
              <a:rPr lang="en" sz="1300">
                <a:solidFill>
                  <a:schemeClr val="dk1"/>
                </a:solidFill>
              </a:rPr>
              <a:t>HREF</a:t>
            </a:r>
            <a:endParaRPr sz="1300">
              <a:solidFill>
                <a:schemeClr val="dk1"/>
              </a:solidFill>
            </a:endParaRPr>
          </a:p>
        </p:txBody>
      </p:sp>
      <p:sp>
        <p:nvSpPr>
          <p:cNvPr id="1010" name="Google Shape;1010;p61"/>
          <p:cNvSpPr txBox="1"/>
          <p:nvPr/>
        </p:nvSpPr>
        <p:spPr>
          <a:xfrm>
            <a:off x="7470648" y="3684840"/>
            <a:ext cx="634200" cy="40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rPr>
              <a:t>00Z</a:t>
            </a:r>
            <a:endParaRPr sz="1300">
              <a:solidFill>
                <a:schemeClr val="dk1"/>
              </a:solidFill>
            </a:endParaRPr>
          </a:p>
          <a:p>
            <a:pPr indent="0" lvl="0" marL="0" rtl="0" algn="ctr">
              <a:spcBef>
                <a:spcPts val="0"/>
              </a:spcBef>
              <a:spcAft>
                <a:spcPts val="0"/>
              </a:spcAft>
              <a:buNone/>
            </a:pPr>
            <a:r>
              <a:rPr lang="en" sz="1300">
                <a:solidFill>
                  <a:schemeClr val="dk1"/>
                </a:solidFill>
              </a:rPr>
              <a:t>REFS</a:t>
            </a:r>
            <a:endParaRPr sz="1300">
              <a:solidFill>
                <a:schemeClr val="dk1"/>
              </a:solidFill>
            </a:endParaRPr>
          </a:p>
        </p:txBody>
      </p:sp>
      <p:sp>
        <p:nvSpPr>
          <p:cNvPr id="1011" name="Google Shape;1011;p61"/>
          <p:cNvSpPr txBox="1"/>
          <p:nvPr/>
        </p:nvSpPr>
        <p:spPr>
          <a:xfrm>
            <a:off x="8037576" y="3682825"/>
            <a:ext cx="677400" cy="45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rPr>
              <a:t>00Z</a:t>
            </a:r>
            <a:endParaRPr sz="1300">
              <a:solidFill>
                <a:schemeClr val="dk1"/>
              </a:solidFill>
            </a:endParaRPr>
          </a:p>
          <a:p>
            <a:pPr indent="0" lvl="0" marL="0" rtl="0" algn="ctr">
              <a:spcBef>
                <a:spcPts val="0"/>
              </a:spcBef>
              <a:spcAft>
                <a:spcPts val="0"/>
              </a:spcAft>
              <a:buNone/>
            </a:pPr>
            <a:r>
              <a:rPr lang="en" sz="1300">
                <a:solidFill>
                  <a:schemeClr val="dk1"/>
                </a:solidFill>
              </a:rPr>
              <a:t>HREF</a:t>
            </a:r>
            <a:endParaRPr sz="1300">
              <a:solidFill>
                <a:schemeClr val="dk1"/>
              </a:solidFill>
            </a:endParaRPr>
          </a:p>
        </p:txBody>
      </p:sp>
      <p:sp>
        <p:nvSpPr>
          <p:cNvPr id="1012" name="Google Shape;1012;p61"/>
          <p:cNvSpPr txBox="1"/>
          <p:nvPr/>
        </p:nvSpPr>
        <p:spPr>
          <a:xfrm>
            <a:off x="1507050" y="1437550"/>
            <a:ext cx="495600" cy="2874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200">
                <a:solidFill>
                  <a:srgbClr val="171616"/>
                </a:solidFill>
              </a:rPr>
              <a:t>6.99</a:t>
            </a:r>
            <a:endParaRPr b="1" i="1" sz="1200">
              <a:solidFill>
                <a:srgbClr val="171616"/>
              </a:solidFill>
            </a:endParaRPr>
          </a:p>
        </p:txBody>
      </p:sp>
      <p:sp>
        <p:nvSpPr>
          <p:cNvPr id="1013" name="Google Shape;1013;p61"/>
          <p:cNvSpPr txBox="1"/>
          <p:nvPr/>
        </p:nvSpPr>
        <p:spPr>
          <a:xfrm>
            <a:off x="2064075" y="1437550"/>
            <a:ext cx="495600" cy="2874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200">
                <a:solidFill>
                  <a:srgbClr val="171616"/>
                </a:solidFill>
              </a:rPr>
              <a:t>6.72</a:t>
            </a:r>
            <a:endParaRPr b="1" i="1" sz="1200">
              <a:solidFill>
                <a:srgbClr val="171616"/>
              </a:solidFill>
            </a:endParaRPr>
          </a:p>
        </p:txBody>
      </p:sp>
      <p:sp>
        <p:nvSpPr>
          <p:cNvPr id="1014" name="Google Shape;1014;p61"/>
          <p:cNvSpPr txBox="1"/>
          <p:nvPr/>
        </p:nvSpPr>
        <p:spPr>
          <a:xfrm>
            <a:off x="3835600" y="1437550"/>
            <a:ext cx="495600" cy="2874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200">
                <a:solidFill>
                  <a:srgbClr val="171616"/>
                </a:solidFill>
              </a:rPr>
              <a:t>6.28</a:t>
            </a:r>
            <a:endParaRPr b="1" i="1" sz="1200">
              <a:solidFill>
                <a:srgbClr val="171616"/>
              </a:solidFill>
            </a:endParaRPr>
          </a:p>
        </p:txBody>
      </p:sp>
      <p:sp>
        <p:nvSpPr>
          <p:cNvPr id="1015" name="Google Shape;1015;p61"/>
          <p:cNvSpPr txBox="1"/>
          <p:nvPr/>
        </p:nvSpPr>
        <p:spPr>
          <a:xfrm>
            <a:off x="3279175" y="1437550"/>
            <a:ext cx="495600" cy="2874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200">
                <a:solidFill>
                  <a:srgbClr val="171616"/>
                </a:solidFill>
              </a:rPr>
              <a:t>6.42</a:t>
            </a:r>
            <a:endParaRPr b="1" i="1" sz="1200">
              <a:solidFill>
                <a:srgbClr val="171616"/>
              </a:solidFill>
            </a:endParaRPr>
          </a:p>
        </p:txBody>
      </p:sp>
      <p:sp>
        <p:nvSpPr>
          <p:cNvPr id="1016" name="Google Shape;1016;p61"/>
          <p:cNvSpPr txBox="1"/>
          <p:nvPr/>
        </p:nvSpPr>
        <p:spPr>
          <a:xfrm>
            <a:off x="5851550" y="1437550"/>
            <a:ext cx="495600" cy="2874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200">
                <a:solidFill>
                  <a:srgbClr val="171616"/>
                </a:solidFill>
              </a:rPr>
              <a:t>6.93</a:t>
            </a:r>
            <a:endParaRPr b="1" i="1" sz="1200">
              <a:solidFill>
                <a:srgbClr val="171616"/>
              </a:solidFill>
            </a:endParaRPr>
          </a:p>
        </p:txBody>
      </p:sp>
      <p:sp>
        <p:nvSpPr>
          <p:cNvPr id="1017" name="Google Shape;1017;p61"/>
          <p:cNvSpPr txBox="1"/>
          <p:nvPr/>
        </p:nvSpPr>
        <p:spPr>
          <a:xfrm>
            <a:off x="6991050" y="1437550"/>
            <a:ext cx="495600" cy="2874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200">
                <a:solidFill>
                  <a:srgbClr val="171616"/>
                </a:solidFill>
              </a:rPr>
              <a:t>6.20</a:t>
            </a:r>
            <a:endParaRPr b="1" i="1" sz="1200">
              <a:solidFill>
                <a:srgbClr val="171616"/>
              </a:solidFill>
            </a:endParaRPr>
          </a:p>
        </p:txBody>
      </p:sp>
      <p:sp>
        <p:nvSpPr>
          <p:cNvPr id="1018" name="Google Shape;1018;p61"/>
          <p:cNvSpPr txBox="1"/>
          <p:nvPr/>
        </p:nvSpPr>
        <p:spPr>
          <a:xfrm>
            <a:off x="8130550" y="1437550"/>
            <a:ext cx="495600" cy="2874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200">
                <a:solidFill>
                  <a:srgbClr val="171616"/>
                </a:solidFill>
              </a:rPr>
              <a:t>5.63</a:t>
            </a:r>
            <a:endParaRPr b="1" i="1" sz="1200">
              <a:solidFill>
                <a:srgbClr val="171616"/>
              </a:solidFill>
            </a:endParaRPr>
          </a:p>
        </p:txBody>
      </p:sp>
      <p:sp>
        <p:nvSpPr>
          <p:cNvPr id="1019" name="Google Shape;1019;p61"/>
          <p:cNvSpPr txBox="1"/>
          <p:nvPr/>
        </p:nvSpPr>
        <p:spPr>
          <a:xfrm>
            <a:off x="7582600" y="1437550"/>
            <a:ext cx="495600" cy="2874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200">
                <a:solidFill>
                  <a:srgbClr val="171616"/>
                </a:solidFill>
              </a:rPr>
              <a:t>6.20</a:t>
            </a:r>
            <a:endParaRPr b="1" i="1" sz="1200">
              <a:solidFill>
                <a:srgbClr val="171616"/>
              </a:solidFill>
            </a:endParaRPr>
          </a:p>
        </p:txBody>
      </p:sp>
      <p:sp>
        <p:nvSpPr>
          <p:cNvPr id="1020" name="Google Shape;1020;p61"/>
          <p:cNvSpPr/>
          <p:nvPr/>
        </p:nvSpPr>
        <p:spPr>
          <a:xfrm>
            <a:off x="6430825" y="1417750"/>
            <a:ext cx="495600" cy="2720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21" name="Google Shape;1021;p61"/>
          <p:cNvSpPr/>
          <p:nvPr/>
        </p:nvSpPr>
        <p:spPr>
          <a:xfrm>
            <a:off x="5243525" y="1417750"/>
            <a:ext cx="495600" cy="2720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22" name="Google Shape;1022;p61"/>
          <p:cNvSpPr/>
          <p:nvPr/>
        </p:nvSpPr>
        <p:spPr>
          <a:xfrm>
            <a:off x="2671625" y="1394088"/>
            <a:ext cx="495600" cy="2720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23" name="Google Shape;1023;p61"/>
          <p:cNvSpPr/>
          <p:nvPr/>
        </p:nvSpPr>
        <p:spPr>
          <a:xfrm>
            <a:off x="913400" y="1417750"/>
            <a:ext cx="495600" cy="2720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24" name="Google Shape;1024;p61"/>
          <p:cNvSpPr/>
          <p:nvPr/>
        </p:nvSpPr>
        <p:spPr>
          <a:xfrm>
            <a:off x="2143125" y="4309525"/>
            <a:ext cx="953400" cy="165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25" name="Google Shape;1025;p61"/>
          <p:cNvSpPr/>
          <p:nvPr/>
        </p:nvSpPr>
        <p:spPr>
          <a:xfrm>
            <a:off x="6517250" y="4309525"/>
            <a:ext cx="953400" cy="165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26" name="Google Shape;1026;p61"/>
          <p:cNvSpPr txBox="1"/>
          <p:nvPr/>
        </p:nvSpPr>
        <p:spPr>
          <a:xfrm flipH="1">
            <a:off x="-25800" y="4282800"/>
            <a:ext cx="9195600" cy="495000"/>
          </a:xfrm>
          <a:prstGeom prst="rect">
            <a:avLst/>
          </a:prstGeom>
          <a:noFill/>
          <a:ln>
            <a:noFill/>
          </a:ln>
        </p:spPr>
        <p:txBody>
          <a:bodyPr anchorCtr="0" anchor="t" bIns="91425" lIns="91425" spcFirstLastPara="1" rIns="91425" wrap="square" tIns="91425">
            <a:noAutofit/>
          </a:bodyPr>
          <a:lstStyle/>
          <a:p>
            <a:pPr indent="0" lvl="0" marL="914400" rtl="0" algn="ctr">
              <a:spcBef>
                <a:spcPts val="0"/>
              </a:spcBef>
              <a:spcAft>
                <a:spcPts val="0"/>
              </a:spcAft>
              <a:buNone/>
            </a:pPr>
            <a:r>
              <a:rPr b="1" i="1" lang="en" sz="1500">
                <a:solidFill>
                  <a:srgbClr val="222222"/>
                </a:solidFill>
              </a:rPr>
              <a:t>“The REFS performed favorably over five weeks (Apr 28-May 30) </a:t>
            </a:r>
            <a:endParaRPr b="1" i="1" sz="1500">
              <a:solidFill>
                <a:srgbClr val="222222"/>
              </a:solidFill>
            </a:endParaRPr>
          </a:p>
          <a:p>
            <a:pPr indent="0" lvl="0" marL="914400" rtl="0" algn="ctr">
              <a:spcBef>
                <a:spcPts val="0"/>
              </a:spcBef>
              <a:spcAft>
                <a:spcPts val="0"/>
              </a:spcAft>
              <a:buNone/>
            </a:pPr>
            <a:r>
              <a:rPr b="1" i="1" lang="en" sz="1500">
                <a:solidFill>
                  <a:srgbClr val="222222"/>
                </a:solidFill>
              </a:rPr>
              <a:t>of the HWT SFE compared to the HREF”</a:t>
            </a:r>
            <a:endParaRPr sz="1500"/>
          </a:p>
        </p:txBody>
      </p:sp>
      <p:sp>
        <p:nvSpPr>
          <p:cNvPr id="1027" name="Google Shape;1027;p61"/>
          <p:cNvSpPr txBox="1"/>
          <p:nvPr>
            <p:ph idx="12" type="sldNum"/>
          </p:nvPr>
        </p:nvSpPr>
        <p:spPr>
          <a:xfrm>
            <a:off x="8556775" y="4809275"/>
            <a:ext cx="548700" cy="3342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41"/>
          <p:cNvSpPr txBox="1"/>
          <p:nvPr/>
        </p:nvSpPr>
        <p:spPr>
          <a:xfrm>
            <a:off x="457050" y="4201725"/>
            <a:ext cx="8483100" cy="615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t/>
            </a:r>
            <a:endParaRPr b="0" i="1" sz="1300" u="none" cap="none" strike="noStrike">
              <a:solidFill>
                <a:srgbClr val="000000"/>
              </a:solidFill>
              <a:latin typeface="Arial"/>
              <a:ea typeface="Arial"/>
              <a:cs typeface="Arial"/>
              <a:sym typeface="Arial"/>
            </a:endParaRPr>
          </a:p>
        </p:txBody>
      </p:sp>
      <p:sp>
        <p:nvSpPr>
          <p:cNvPr id="500" name="Google Shape;500;p41"/>
          <p:cNvSpPr txBox="1"/>
          <p:nvPr/>
        </p:nvSpPr>
        <p:spPr>
          <a:xfrm>
            <a:off x="710550" y="80627"/>
            <a:ext cx="7976100" cy="8574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 sz="2400">
                <a:solidFill>
                  <a:srgbClr val="07336F"/>
                </a:solidFill>
                <a:latin typeface="Maven Pro Black"/>
                <a:ea typeface="Maven Pro Black"/>
                <a:cs typeface="Maven Pro Black"/>
                <a:sym typeface="Maven Pro Black"/>
              </a:rPr>
              <a:t>The Rapid Refresh Forecast System (RRFS)</a:t>
            </a:r>
            <a:endParaRPr sz="2400">
              <a:solidFill>
                <a:srgbClr val="07336F"/>
              </a:solidFill>
              <a:latin typeface="Maven Pro Black"/>
              <a:ea typeface="Maven Pro Black"/>
              <a:cs typeface="Maven Pro Black"/>
              <a:sym typeface="Maven Pro Black"/>
            </a:endParaRPr>
          </a:p>
          <a:p>
            <a:pPr indent="0" lvl="0" marL="0" rtl="0" algn="ctr">
              <a:spcBef>
                <a:spcPts val="0"/>
              </a:spcBef>
              <a:spcAft>
                <a:spcPts val="0"/>
              </a:spcAft>
              <a:buNone/>
            </a:pPr>
            <a:r>
              <a:rPr b="1" lang="en" sz="1600">
                <a:solidFill>
                  <a:srgbClr val="0099D8"/>
                </a:solidFill>
                <a:latin typeface="Nunito"/>
                <a:ea typeface="Nunito"/>
                <a:cs typeface="Nunito"/>
                <a:sym typeface="Nunito"/>
              </a:rPr>
              <a:t>A UFS Application</a:t>
            </a:r>
            <a:endParaRPr b="1" sz="1600">
              <a:solidFill>
                <a:srgbClr val="0099D8"/>
              </a:solidFill>
              <a:latin typeface="Nunito"/>
              <a:ea typeface="Nunito"/>
              <a:cs typeface="Nunito"/>
              <a:sym typeface="Nunito"/>
            </a:endParaRPr>
          </a:p>
        </p:txBody>
      </p:sp>
      <p:sp>
        <p:nvSpPr>
          <p:cNvPr id="501" name="Google Shape;501;p41"/>
          <p:cNvSpPr txBox="1"/>
          <p:nvPr/>
        </p:nvSpPr>
        <p:spPr>
          <a:xfrm>
            <a:off x="375550" y="856475"/>
            <a:ext cx="5915700" cy="3948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1" sz="600">
              <a:solidFill>
                <a:schemeClr val="dk1"/>
              </a:solidFill>
            </a:endParaRPr>
          </a:p>
          <a:p>
            <a:pPr indent="-342900" lvl="0" marL="457200" rtl="0" algn="l">
              <a:spcBef>
                <a:spcPts val="0"/>
              </a:spcBef>
              <a:spcAft>
                <a:spcPts val="0"/>
              </a:spcAft>
              <a:buClr>
                <a:schemeClr val="dk2"/>
              </a:buClr>
              <a:buSzPts val="1800"/>
              <a:buFont typeface="Nunito SemiBold"/>
              <a:buChar char="●"/>
            </a:pPr>
            <a:r>
              <a:rPr lang="en" sz="1800">
                <a:solidFill>
                  <a:schemeClr val="dk2"/>
                </a:solidFill>
                <a:latin typeface="Nunito SemiBold"/>
                <a:ea typeface="Nunito SemiBold"/>
                <a:cs typeface="Nunito SemiBold"/>
                <a:sym typeface="Nunito SemiBold"/>
              </a:rPr>
              <a:t>3 km grid spacing over North America</a:t>
            </a:r>
            <a:endParaRPr sz="1800">
              <a:solidFill>
                <a:schemeClr val="dk2"/>
              </a:solidFill>
              <a:latin typeface="Nunito SemiBold"/>
              <a:ea typeface="Nunito SemiBold"/>
              <a:cs typeface="Nunito SemiBold"/>
              <a:sym typeface="Nunito SemiBold"/>
            </a:endParaRPr>
          </a:p>
          <a:p>
            <a:pPr indent="0" lvl="0" marL="457200" rtl="0" algn="l">
              <a:spcBef>
                <a:spcPts val="0"/>
              </a:spcBef>
              <a:spcAft>
                <a:spcPts val="0"/>
              </a:spcAft>
              <a:buNone/>
            </a:pPr>
            <a:r>
              <a:t/>
            </a:r>
            <a:endParaRPr sz="600">
              <a:solidFill>
                <a:schemeClr val="dk2"/>
              </a:solidFill>
              <a:latin typeface="Nunito SemiBold"/>
              <a:ea typeface="Nunito SemiBold"/>
              <a:cs typeface="Nunito SemiBold"/>
              <a:sym typeface="Nunito SemiBold"/>
            </a:endParaRPr>
          </a:p>
          <a:p>
            <a:pPr indent="-342900" lvl="0" marL="457200" rtl="0" algn="l">
              <a:spcBef>
                <a:spcPts val="0"/>
              </a:spcBef>
              <a:spcAft>
                <a:spcPts val="0"/>
              </a:spcAft>
              <a:buClr>
                <a:schemeClr val="dk2"/>
              </a:buClr>
              <a:buSzPts val="1800"/>
              <a:buFont typeface="Nunito SemiBold"/>
              <a:buChar char="●"/>
            </a:pPr>
            <a:r>
              <a:rPr lang="en" sz="1800">
                <a:solidFill>
                  <a:schemeClr val="dk2"/>
                </a:solidFill>
                <a:latin typeface="Nunito SemiBold"/>
                <a:ea typeface="Nunito SemiBold"/>
                <a:cs typeface="Nunito SemiBold"/>
                <a:sym typeface="Nunito SemiBold"/>
              </a:rPr>
              <a:t>FV3 dynamical core </a:t>
            </a:r>
            <a:endParaRPr sz="1800">
              <a:solidFill>
                <a:schemeClr val="dk2"/>
              </a:solidFill>
              <a:latin typeface="Nunito SemiBold"/>
              <a:ea typeface="Nunito SemiBold"/>
              <a:cs typeface="Nunito SemiBold"/>
              <a:sym typeface="Nunito SemiBold"/>
            </a:endParaRPr>
          </a:p>
          <a:p>
            <a:pPr indent="0" lvl="0" marL="457200" rtl="0" algn="l">
              <a:spcBef>
                <a:spcPts val="0"/>
              </a:spcBef>
              <a:spcAft>
                <a:spcPts val="0"/>
              </a:spcAft>
              <a:buNone/>
            </a:pPr>
            <a:r>
              <a:t/>
            </a:r>
            <a:endParaRPr sz="600">
              <a:solidFill>
                <a:schemeClr val="dk2"/>
              </a:solidFill>
              <a:latin typeface="Nunito SemiBold"/>
              <a:ea typeface="Nunito SemiBold"/>
              <a:cs typeface="Nunito SemiBold"/>
              <a:sym typeface="Nunito SemiBold"/>
            </a:endParaRPr>
          </a:p>
          <a:p>
            <a:pPr indent="-342900" lvl="0" marL="457200" rtl="0" algn="l">
              <a:spcBef>
                <a:spcPts val="0"/>
              </a:spcBef>
              <a:spcAft>
                <a:spcPts val="0"/>
              </a:spcAft>
              <a:buClr>
                <a:schemeClr val="dk2"/>
              </a:buClr>
              <a:buSzPts val="1800"/>
              <a:buFont typeface="Nunito SemiBold"/>
              <a:buChar char="●"/>
            </a:pPr>
            <a:r>
              <a:rPr lang="en" sz="1800">
                <a:solidFill>
                  <a:schemeClr val="dk2"/>
                </a:solidFill>
                <a:latin typeface="Nunito SemiBold"/>
                <a:ea typeface="Nunito SemiBold"/>
                <a:cs typeface="Nunito SemiBold"/>
                <a:sym typeface="Nunito SemiBold"/>
              </a:rPr>
              <a:t>Hourly updated</a:t>
            </a:r>
            <a:endParaRPr sz="1800">
              <a:solidFill>
                <a:schemeClr val="dk2"/>
              </a:solidFill>
              <a:latin typeface="Nunito SemiBold"/>
              <a:ea typeface="Nunito SemiBold"/>
              <a:cs typeface="Nunito SemiBold"/>
              <a:sym typeface="Nunito SemiBold"/>
            </a:endParaRPr>
          </a:p>
          <a:p>
            <a:pPr indent="0" lvl="0" marL="457200" rtl="0" algn="l">
              <a:spcBef>
                <a:spcPts val="0"/>
              </a:spcBef>
              <a:spcAft>
                <a:spcPts val="0"/>
              </a:spcAft>
              <a:buNone/>
            </a:pPr>
            <a:r>
              <a:t/>
            </a:r>
            <a:endParaRPr sz="600">
              <a:solidFill>
                <a:schemeClr val="dk2"/>
              </a:solidFill>
              <a:latin typeface="Nunito SemiBold"/>
              <a:ea typeface="Nunito SemiBold"/>
              <a:cs typeface="Nunito SemiBold"/>
              <a:sym typeface="Nunito SemiBold"/>
            </a:endParaRPr>
          </a:p>
          <a:p>
            <a:pPr indent="-342900" lvl="0" marL="457200" rtl="0" algn="l">
              <a:spcBef>
                <a:spcPts val="0"/>
              </a:spcBef>
              <a:spcAft>
                <a:spcPts val="0"/>
              </a:spcAft>
              <a:buClr>
                <a:schemeClr val="dk2"/>
              </a:buClr>
              <a:buSzPts val="1800"/>
              <a:buFont typeface="Nunito SemiBold"/>
              <a:buChar char="●"/>
            </a:pPr>
            <a:r>
              <a:rPr lang="en" sz="1800">
                <a:solidFill>
                  <a:schemeClr val="dk2"/>
                </a:solidFill>
                <a:latin typeface="Nunito SemiBold"/>
                <a:ea typeface="Nunito SemiBold"/>
                <a:cs typeface="Nunito SemiBold"/>
                <a:sym typeface="Nunito SemiBold"/>
              </a:rPr>
              <a:t>65 vertical layers</a:t>
            </a:r>
            <a:endParaRPr sz="1800">
              <a:solidFill>
                <a:schemeClr val="dk2"/>
              </a:solidFill>
              <a:latin typeface="Nunito SemiBold"/>
              <a:ea typeface="Nunito SemiBold"/>
              <a:cs typeface="Nunito SemiBold"/>
              <a:sym typeface="Nunito SemiBold"/>
            </a:endParaRPr>
          </a:p>
          <a:p>
            <a:pPr indent="0" lvl="0" marL="457200" rtl="0" algn="l">
              <a:spcBef>
                <a:spcPts val="0"/>
              </a:spcBef>
              <a:spcAft>
                <a:spcPts val="0"/>
              </a:spcAft>
              <a:buNone/>
            </a:pPr>
            <a:r>
              <a:t/>
            </a:r>
            <a:endParaRPr sz="600">
              <a:solidFill>
                <a:schemeClr val="dk2"/>
              </a:solidFill>
              <a:latin typeface="Nunito SemiBold"/>
              <a:ea typeface="Nunito SemiBold"/>
              <a:cs typeface="Nunito SemiBold"/>
              <a:sym typeface="Nunito SemiBold"/>
            </a:endParaRPr>
          </a:p>
          <a:p>
            <a:pPr indent="-342900" lvl="0" marL="457200" rtl="0" algn="l">
              <a:spcBef>
                <a:spcPts val="0"/>
              </a:spcBef>
              <a:spcAft>
                <a:spcPts val="0"/>
              </a:spcAft>
              <a:buClr>
                <a:schemeClr val="dk2"/>
              </a:buClr>
              <a:buSzPts val="1800"/>
              <a:buFont typeface="Nunito SemiBold"/>
              <a:buChar char="●"/>
            </a:pPr>
            <a:r>
              <a:rPr lang="en" sz="1800">
                <a:solidFill>
                  <a:schemeClr val="dk2"/>
                </a:solidFill>
                <a:latin typeface="Nunito SemiBold"/>
                <a:ea typeface="Nunito SemiBold"/>
                <a:cs typeface="Nunito SemiBold"/>
                <a:sym typeface="Nunito SemiBold"/>
              </a:rPr>
              <a:t>Hybrid 3DEnVar</a:t>
            </a:r>
            <a:r>
              <a:rPr lang="en" sz="1800">
                <a:solidFill>
                  <a:schemeClr val="dk2"/>
                </a:solidFill>
                <a:latin typeface="Nunito SemiBold"/>
                <a:ea typeface="Nunito SemiBold"/>
                <a:cs typeface="Nunito SemiBold"/>
                <a:sym typeface="Nunito SemiBold"/>
              </a:rPr>
              <a:t> assimilation (30 mem)</a:t>
            </a:r>
            <a:endParaRPr sz="400">
              <a:solidFill>
                <a:schemeClr val="dk2"/>
              </a:solidFill>
              <a:latin typeface="Nunito SemiBold"/>
              <a:ea typeface="Nunito SemiBold"/>
              <a:cs typeface="Nunito SemiBold"/>
              <a:sym typeface="Nunito SemiBold"/>
            </a:endParaRPr>
          </a:p>
          <a:p>
            <a:pPr indent="0" lvl="0" marL="457200" rtl="0" algn="l">
              <a:spcBef>
                <a:spcPts val="0"/>
              </a:spcBef>
              <a:spcAft>
                <a:spcPts val="0"/>
              </a:spcAft>
              <a:buNone/>
            </a:pPr>
            <a:r>
              <a:t/>
            </a:r>
            <a:endParaRPr sz="600">
              <a:solidFill>
                <a:schemeClr val="dk2"/>
              </a:solidFill>
              <a:latin typeface="Nunito SemiBold"/>
              <a:ea typeface="Nunito SemiBold"/>
              <a:cs typeface="Nunito SemiBold"/>
              <a:sym typeface="Nunito SemiBold"/>
            </a:endParaRPr>
          </a:p>
          <a:p>
            <a:pPr indent="-342900" lvl="0" marL="457200" rtl="0" algn="l">
              <a:spcBef>
                <a:spcPts val="0"/>
              </a:spcBef>
              <a:spcAft>
                <a:spcPts val="0"/>
              </a:spcAft>
              <a:buClr>
                <a:schemeClr val="dk2"/>
              </a:buClr>
              <a:buSzPts val="1800"/>
              <a:buFont typeface="Nunito SemiBold"/>
              <a:buChar char="●"/>
            </a:pPr>
            <a:r>
              <a:rPr lang="en" sz="1800">
                <a:solidFill>
                  <a:schemeClr val="dk2"/>
                </a:solidFill>
                <a:latin typeface="Nunito SemiBold"/>
                <a:ea typeface="Nunito SemiBold"/>
                <a:cs typeface="Nunito SemiBold"/>
                <a:sym typeface="Nunito SemiBold"/>
              </a:rPr>
              <a:t>Deterministic forecasts to 84 h &amp; ensemble forecasts to 60 h for 00/06/12/18Z cycles</a:t>
            </a:r>
            <a:endParaRPr sz="1800">
              <a:solidFill>
                <a:schemeClr val="dk2"/>
              </a:solidFill>
              <a:latin typeface="Nunito SemiBold"/>
              <a:ea typeface="Nunito SemiBold"/>
              <a:cs typeface="Nunito SemiBold"/>
              <a:sym typeface="Nunito SemiBold"/>
            </a:endParaRPr>
          </a:p>
          <a:p>
            <a:pPr indent="0" lvl="0" marL="457200" rtl="0" algn="l">
              <a:spcBef>
                <a:spcPts val="0"/>
              </a:spcBef>
              <a:spcAft>
                <a:spcPts val="0"/>
              </a:spcAft>
              <a:buNone/>
            </a:pPr>
            <a:r>
              <a:t/>
            </a:r>
            <a:endParaRPr sz="600">
              <a:solidFill>
                <a:schemeClr val="dk2"/>
              </a:solidFill>
              <a:latin typeface="Nunito SemiBold"/>
              <a:ea typeface="Nunito SemiBold"/>
              <a:cs typeface="Nunito SemiBold"/>
              <a:sym typeface="Nunito SemiBold"/>
            </a:endParaRPr>
          </a:p>
          <a:p>
            <a:pPr indent="-342900" lvl="0" marL="457200" rtl="0" algn="l">
              <a:spcBef>
                <a:spcPts val="0"/>
              </a:spcBef>
              <a:spcAft>
                <a:spcPts val="0"/>
              </a:spcAft>
              <a:buClr>
                <a:schemeClr val="dk2"/>
              </a:buClr>
              <a:buSzPts val="1800"/>
              <a:buFont typeface="Nunito SemiBold"/>
              <a:buChar char="●"/>
            </a:pPr>
            <a:r>
              <a:rPr lang="en" sz="1800">
                <a:solidFill>
                  <a:schemeClr val="dk2"/>
                </a:solidFill>
                <a:latin typeface="Nunito SemiBold"/>
                <a:ea typeface="Nunito SemiBold"/>
                <a:cs typeface="Nunito SemiBold"/>
                <a:sym typeface="Nunito SemiBold"/>
              </a:rPr>
              <a:t>Deterministic forecasts</a:t>
            </a:r>
            <a:r>
              <a:rPr lang="en" sz="1800">
                <a:solidFill>
                  <a:schemeClr val="dk2"/>
                </a:solidFill>
                <a:latin typeface="Nunito SemiBold"/>
                <a:ea typeface="Nunito SemiBold"/>
                <a:cs typeface="Nunito SemiBold"/>
                <a:sym typeface="Nunito SemiBold"/>
              </a:rPr>
              <a:t> only to 18 h, other cycles</a:t>
            </a:r>
            <a:endParaRPr sz="1800">
              <a:solidFill>
                <a:schemeClr val="dk2"/>
              </a:solidFill>
              <a:latin typeface="Nunito SemiBold"/>
              <a:ea typeface="Nunito SemiBold"/>
              <a:cs typeface="Nunito SemiBold"/>
              <a:sym typeface="Nunito SemiBold"/>
            </a:endParaRPr>
          </a:p>
          <a:p>
            <a:pPr indent="0" lvl="0" marL="457200" rtl="0" algn="l">
              <a:spcBef>
                <a:spcPts val="0"/>
              </a:spcBef>
              <a:spcAft>
                <a:spcPts val="0"/>
              </a:spcAft>
              <a:buNone/>
            </a:pPr>
            <a:r>
              <a:t/>
            </a:r>
            <a:endParaRPr sz="600">
              <a:solidFill>
                <a:schemeClr val="dk2"/>
              </a:solidFill>
              <a:latin typeface="Nunito SemiBold"/>
              <a:ea typeface="Nunito SemiBold"/>
              <a:cs typeface="Nunito SemiBold"/>
              <a:sym typeface="Nunito SemiBold"/>
            </a:endParaRPr>
          </a:p>
          <a:p>
            <a:pPr indent="-342900" lvl="0" marL="457200" rtl="0" algn="l">
              <a:spcBef>
                <a:spcPts val="0"/>
              </a:spcBef>
              <a:spcAft>
                <a:spcPts val="0"/>
              </a:spcAft>
              <a:buClr>
                <a:schemeClr val="dk2"/>
              </a:buClr>
              <a:buSzPts val="1800"/>
              <a:buFont typeface="Nunito SemiBold"/>
              <a:buChar char="●"/>
            </a:pPr>
            <a:r>
              <a:rPr lang="en" sz="1800">
                <a:solidFill>
                  <a:schemeClr val="dk2"/>
                </a:solidFill>
                <a:latin typeface="Nunito SemiBold"/>
                <a:ea typeface="Nunito SemiBold"/>
                <a:cs typeface="Nunito SemiBold"/>
                <a:sym typeface="Nunito SemiBold"/>
              </a:rPr>
              <a:t>Deterministic runs include </a:t>
            </a:r>
            <a:r>
              <a:rPr i="1" lang="en" sz="1800">
                <a:solidFill>
                  <a:schemeClr val="dk2"/>
                </a:solidFill>
                <a:latin typeface="Nunito SemiBold"/>
                <a:ea typeface="Nunito SemiBold"/>
                <a:cs typeface="Nunito SemiBold"/>
                <a:sym typeface="Nunito SemiBold"/>
              </a:rPr>
              <a:t>smoke &amp; dust</a:t>
            </a:r>
            <a:endParaRPr i="1" sz="1800">
              <a:solidFill>
                <a:schemeClr val="dk2"/>
              </a:solidFill>
              <a:latin typeface="Nunito SemiBold"/>
              <a:ea typeface="Nunito SemiBold"/>
              <a:cs typeface="Nunito SemiBold"/>
              <a:sym typeface="Nunito SemiBold"/>
            </a:endParaRPr>
          </a:p>
          <a:p>
            <a:pPr indent="0" lvl="0" marL="457200" rtl="0" algn="l">
              <a:spcBef>
                <a:spcPts val="0"/>
              </a:spcBef>
              <a:spcAft>
                <a:spcPts val="0"/>
              </a:spcAft>
              <a:buNone/>
            </a:pPr>
            <a:r>
              <a:t/>
            </a:r>
            <a:endParaRPr i="1" sz="600">
              <a:solidFill>
                <a:schemeClr val="dk2"/>
              </a:solidFill>
              <a:latin typeface="Nunito SemiBold"/>
              <a:ea typeface="Nunito SemiBold"/>
              <a:cs typeface="Nunito SemiBold"/>
              <a:sym typeface="Nunito SemiBold"/>
            </a:endParaRPr>
          </a:p>
          <a:p>
            <a:pPr indent="-342900" lvl="0" marL="457200" rtl="0" algn="l">
              <a:spcBef>
                <a:spcPts val="0"/>
              </a:spcBef>
              <a:spcAft>
                <a:spcPts val="0"/>
              </a:spcAft>
              <a:buClr>
                <a:schemeClr val="dk2"/>
              </a:buClr>
              <a:buSzPts val="1800"/>
              <a:buFont typeface="Nunito"/>
              <a:buChar char="●"/>
            </a:pPr>
            <a:r>
              <a:rPr b="1" i="1" lang="en" sz="1800">
                <a:solidFill>
                  <a:schemeClr val="dk2"/>
                </a:solidFill>
                <a:latin typeface="Nunito"/>
                <a:ea typeface="Nunito"/>
                <a:cs typeface="Nunito"/>
                <a:sym typeface="Nunito"/>
              </a:rPr>
              <a:t>A</a:t>
            </a:r>
            <a:r>
              <a:rPr b="1" i="1" lang="en" sz="1800">
                <a:solidFill>
                  <a:schemeClr val="dk2"/>
                </a:solidFill>
                <a:latin typeface="Nunito"/>
                <a:ea typeface="Nunito"/>
                <a:cs typeface="Nunito"/>
                <a:sym typeface="Nunito"/>
              </a:rPr>
              <a:t>pproval given in August to proceed with a v1.0 implementation </a:t>
            </a:r>
            <a:endParaRPr b="1" sz="1600">
              <a:solidFill>
                <a:srgbClr val="323B42"/>
              </a:solidFill>
              <a:latin typeface="Nunito"/>
              <a:ea typeface="Nunito"/>
              <a:cs typeface="Nunito"/>
              <a:sym typeface="Nunito"/>
            </a:endParaRPr>
          </a:p>
        </p:txBody>
      </p:sp>
      <p:grpSp>
        <p:nvGrpSpPr>
          <p:cNvPr id="502" name="Google Shape;502;p41"/>
          <p:cNvGrpSpPr/>
          <p:nvPr/>
        </p:nvGrpSpPr>
        <p:grpSpPr>
          <a:xfrm>
            <a:off x="6599725" y="2571755"/>
            <a:ext cx="2398245" cy="2233226"/>
            <a:chOff x="3569650" y="1446832"/>
            <a:chExt cx="2997806" cy="2799933"/>
          </a:xfrm>
        </p:grpSpPr>
        <p:grpSp>
          <p:nvGrpSpPr>
            <p:cNvPr id="503" name="Google Shape;503;p41"/>
            <p:cNvGrpSpPr/>
            <p:nvPr/>
          </p:nvGrpSpPr>
          <p:grpSpPr>
            <a:xfrm>
              <a:off x="3569650" y="1752847"/>
              <a:ext cx="2997806" cy="2493918"/>
              <a:chOff x="6042775" y="1547747"/>
              <a:chExt cx="2997806" cy="2493918"/>
            </a:xfrm>
          </p:grpSpPr>
          <p:pic>
            <p:nvPicPr>
              <p:cNvPr id="504" name="Google Shape;504;p41"/>
              <p:cNvPicPr preferRelativeResize="0"/>
              <p:nvPr/>
            </p:nvPicPr>
            <p:blipFill rotWithShape="1">
              <a:blip r:embed="rId3">
                <a:alphaModFix/>
              </a:blip>
              <a:srcRect b="0" l="0" r="0" t="0"/>
              <a:stretch/>
            </p:blipFill>
            <p:spPr>
              <a:xfrm>
                <a:off x="6042775" y="1547747"/>
                <a:ext cx="2895475" cy="2245545"/>
              </a:xfrm>
              <a:prstGeom prst="rect">
                <a:avLst/>
              </a:prstGeom>
              <a:noFill/>
              <a:ln>
                <a:noFill/>
              </a:ln>
            </p:spPr>
          </p:pic>
          <p:sp>
            <p:nvSpPr>
              <p:cNvPr id="505" name="Google Shape;505;p41"/>
              <p:cNvSpPr/>
              <p:nvPr/>
            </p:nvSpPr>
            <p:spPr>
              <a:xfrm>
                <a:off x="6044181" y="3496865"/>
                <a:ext cx="2996400" cy="544800"/>
              </a:xfrm>
              <a:prstGeom prst="round2DiagRect">
                <a:avLst>
                  <a:gd fmla="val 50000" name="adj1"/>
                  <a:gd fmla="val 0" name="adj2"/>
                </a:avLst>
              </a:prstGeom>
              <a:solidFill>
                <a:srgbClr val="0A459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u="none" cap="none" strike="noStrike">
                    <a:solidFill>
                      <a:srgbClr val="FFFFFF"/>
                    </a:solidFill>
                    <a:latin typeface="Arial"/>
                    <a:ea typeface="Arial"/>
                    <a:cs typeface="Arial"/>
                    <a:sym typeface="Arial"/>
                  </a:rPr>
                  <a:t>RRFSv1 Comput</a:t>
                </a:r>
                <a:r>
                  <a:rPr b="1" lang="en">
                    <a:solidFill>
                      <a:srgbClr val="FFFFFF"/>
                    </a:solidFill>
                  </a:rPr>
                  <a:t>e</a:t>
                </a:r>
                <a:r>
                  <a:rPr b="1" i="0" lang="en" u="none" cap="none" strike="noStrike">
                    <a:solidFill>
                      <a:srgbClr val="FFFFFF"/>
                    </a:solidFill>
                    <a:latin typeface="Arial"/>
                    <a:ea typeface="Arial"/>
                    <a:cs typeface="Arial"/>
                    <a:sym typeface="Arial"/>
                  </a:rPr>
                  <a:t> Domain (</a:t>
                </a:r>
                <a:r>
                  <a:rPr b="1" i="0" lang="en" u="none" cap="none" strike="noStrike">
                    <a:solidFill>
                      <a:srgbClr val="FF0000"/>
                    </a:solidFill>
                    <a:latin typeface="Arial"/>
                    <a:ea typeface="Arial"/>
                    <a:cs typeface="Arial"/>
                    <a:sym typeface="Arial"/>
                  </a:rPr>
                  <a:t>red</a:t>
                </a:r>
                <a:r>
                  <a:rPr b="1" i="0" lang="en" u="none" cap="none" strike="noStrike">
                    <a:solidFill>
                      <a:srgbClr val="FFFFFF"/>
                    </a:solidFill>
                    <a:latin typeface="Arial"/>
                    <a:ea typeface="Arial"/>
                    <a:cs typeface="Arial"/>
                    <a:sym typeface="Arial"/>
                  </a:rPr>
                  <a:t>)</a:t>
                </a:r>
                <a:endParaRPr b="1" i="0" u="none" cap="none" strike="noStrike">
                  <a:solidFill>
                    <a:srgbClr val="FFFFFF"/>
                  </a:solidFill>
                  <a:latin typeface="Arial"/>
                  <a:ea typeface="Arial"/>
                  <a:cs typeface="Arial"/>
                  <a:sym typeface="Arial"/>
                </a:endParaRPr>
              </a:p>
            </p:txBody>
          </p:sp>
        </p:grpSp>
        <p:pic>
          <p:nvPicPr>
            <p:cNvPr id="506" name="Google Shape;506;p41"/>
            <p:cNvPicPr preferRelativeResize="0"/>
            <p:nvPr/>
          </p:nvPicPr>
          <p:blipFill>
            <a:blip r:embed="rId4">
              <a:alphaModFix/>
            </a:blip>
            <a:stretch>
              <a:fillRect/>
            </a:stretch>
          </p:blipFill>
          <p:spPr>
            <a:xfrm>
              <a:off x="3584150" y="1446832"/>
              <a:ext cx="2870999" cy="2246082"/>
            </a:xfrm>
            <a:prstGeom prst="rect">
              <a:avLst/>
            </a:prstGeom>
            <a:noFill/>
            <a:ln>
              <a:noFill/>
            </a:ln>
          </p:spPr>
        </p:pic>
      </p:grpSp>
      <p:grpSp>
        <p:nvGrpSpPr>
          <p:cNvPr id="507" name="Google Shape;507;p41"/>
          <p:cNvGrpSpPr/>
          <p:nvPr/>
        </p:nvGrpSpPr>
        <p:grpSpPr>
          <a:xfrm>
            <a:off x="6123606" y="856477"/>
            <a:ext cx="2981472" cy="1364756"/>
            <a:chOff x="3661591" y="2601118"/>
            <a:chExt cx="3737118" cy="1699783"/>
          </a:xfrm>
        </p:grpSpPr>
        <p:pic>
          <p:nvPicPr>
            <p:cNvPr id="508" name="Google Shape;508;p41"/>
            <p:cNvPicPr preferRelativeResize="0"/>
            <p:nvPr/>
          </p:nvPicPr>
          <p:blipFill rotWithShape="1">
            <a:blip r:embed="rId5">
              <a:alphaModFix/>
            </a:blip>
            <a:srcRect b="0" l="0" r="0" t="0"/>
            <a:stretch/>
          </p:blipFill>
          <p:spPr>
            <a:xfrm>
              <a:off x="3661591" y="2601118"/>
              <a:ext cx="1359535" cy="1273209"/>
            </a:xfrm>
            <a:prstGeom prst="rect">
              <a:avLst/>
            </a:prstGeom>
            <a:noFill/>
            <a:ln cap="flat" cmpd="sng" w="19050">
              <a:solidFill>
                <a:srgbClr val="595959"/>
              </a:solidFill>
              <a:prstDash val="solid"/>
              <a:round/>
              <a:headEnd len="sm" w="sm" type="none"/>
              <a:tailEnd len="sm" w="sm" type="none"/>
            </a:ln>
            <a:effectLst>
              <a:outerShdw blurRad="57150" rotWithShape="0" algn="bl" dir="5400000" dist="19050">
                <a:srgbClr val="000000">
                  <a:alpha val="49020"/>
                </a:srgbClr>
              </a:outerShdw>
            </a:effectLst>
          </p:spPr>
        </p:pic>
        <p:pic>
          <p:nvPicPr>
            <p:cNvPr id="509" name="Google Shape;509;p41"/>
            <p:cNvPicPr preferRelativeResize="0"/>
            <p:nvPr/>
          </p:nvPicPr>
          <p:blipFill rotWithShape="1">
            <a:blip r:embed="rId6">
              <a:alphaModFix/>
            </a:blip>
            <a:srcRect b="13532" l="0" r="0" t="0"/>
            <a:stretch/>
          </p:blipFill>
          <p:spPr>
            <a:xfrm>
              <a:off x="5826409" y="2746087"/>
              <a:ext cx="1572300" cy="1044599"/>
            </a:xfrm>
            <a:prstGeom prst="rect">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49020"/>
                </a:srgbClr>
              </a:outerShdw>
            </a:effectLst>
          </p:spPr>
        </p:pic>
        <p:sp>
          <p:nvSpPr>
            <p:cNvPr id="510" name="Google Shape;510;p41"/>
            <p:cNvSpPr txBox="1"/>
            <p:nvPr/>
          </p:nvSpPr>
          <p:spPr>
            <a:xfrm>
              <a:off x="3714055" y="3874301"/>
              <a:ext cx="1359600" cy="426600"/>
            </a:xfrm>
            <a:prstGeom prst="rect">
              <a:avLst/>
            </a:prstGeom>
            <a:solidFill>
              <a:srgbClr val="F3F3F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200" u="none" cap="none" strike="noStrike">
                  <a:solidFill>
                    <a:srgbClr val="000000"/>
                  </a:solidFill>
                </a:rPr>
                <a:t>NAM</a:t>
              </a:r>
              <a:r>
                <a:rPr b="1" lang="en" sz="1200"/>
                <a:t> + </a:t>
              </a:r>
              <a:endParaRPr b="1" sz="1200"/>
            </a:p>
            <a:p>
              <a:pPr indent="0" lvl="0" marL="0" marR="0" rtl="0" algn="ctr">
                <a:lnSpc>
                  <a:spcPct val="100000"/>
                </a:lnSpc>
                <a:spcBef>
                  <a:spcPts val="0"/>
                </a:spcBef>
                <a:spcAft>
                  <a:spcPts val="0"/>
                </a:spcAft>
                <a:buClr>
                  <a:srgbClr val="000000"/>
                </a:buClr>
                <a:buSzPts val="1400"/>
                <a:buFont typeface="Arial"/>
                <a:buNone/>
              </a:pPr>
              <a:r>
                <a:rPr b="1" lang="en" sz="1200"/>
                <a:t>NAM </a:t>
              </a:r>
              <a:r>
                <a:rPr b="1" i="0" lang="en" sz="1200" u="none" cap="none" strike="noStrike">
                  <a:solidFill>
                    <a:srgbClr val="000000"/>
                  </a:solidFill>
                </a:rPr>
                <a:t>Nests</a:t>
              </a:r>
              <a:endParaRPr b="1" i="0" sz="1200" u="none" cap="none" strike="noStrike">
                <a:solidFill>
                  <a:srgbClr val="000000"/>
                </a:solidFill>
              </a:endParaRPr>
            </a:p>
          </p:txBody>
        </p:sp>
        <p:sp>
          <p:nvSpPr>
            <p:cNvPr id="511" name="Google Shape;511;p41"/>
            <p:cNvSpPr txBox="1"/>
            <p:nvPr/>
          </p:nvSpPr>
          <p:spPr>
            <a:xfrm>
              <a:off x="5893540" y="3812586"/>
              <a:ext cx="1440300" cy="426600"/>
            </a:xfrm>
            <a:prstGeom prst="rect">
              <a:avLst/>
            </a:prstGeom>
            <a:solidFill>
              <a:srgbClr val="F3F3F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200" u="none" cap="none" strike="noStrike">
                  <a:solidFill>
                    <a:srgbClr val="000000"/>
                  </a:solidFill>
                </a:rPr>
                <a:t>HiResW/</a:t>
              </a:r>
              <a:endParaRPr b="1" i="0" sz="1200" u="none" cap="none" strike="noStrike">
                <a:solidFill>
                  <a:srgbClr val="000000"/>
                </a:solidFill>
              </a:endParaRPr>
            </a:p>
            <a:p>
              <a:pPr indent="0" lvl="0" marL="0" marR="0" rtl="0" algn="ctr">
                <a:lnSpc>
                  <a:spcPct val="100000"/>
                </a:lnSpc>
                <a:spcBef>
                  <a:spcPts val="0"/>
                </a:spcBef>
                <a:spcAft>
                  <a:spcPts val="0"/>
                </a:spcAft>
                <a:buClr>
                  <a:srgbClr val="000000"/>
                </a:buClr>
                <a:buSzPts val="1400"/>
                <a:buFont typeface="Arial"/>
                <a:buNone/>
              </a:pPr>
              <a:r>
                <a:rPr b="1" i="0" lang="en" sz="1200" u="none" cap="none" strike="noStrike">
                  <a:solidFill>
                    <a:srgbClr val="000000"/>
                  </a:solidFill>
                </a:rPr>
                <a:t>HREF</a:t>
              </a:r>
              <a:endParaRPr b="1" i="0" sz="1200" u="none" cap="none" strike="noStrike">
                <a:solidFill>
                  <a:srgbClr val="000000"/>
                </a:solidFill>
              </a:endParaRPr>
            </a:p>
          </p:txBody>
        </p:sp>
      </p:grpSp>
      <p:cxnSp>
        <p:nvCxnSpPr>
          <p:cNvPr id="512" name="Google Shape;512;p41"/>
          <p:cNvCxnSpPr/>
          <p:nvPr/>
        </p:nvCxnSpPr>
        <p:spPr>
          <a:xfrm>
            <a:off x="6809871" y="2290551"/>
            <a:ext cx="232200" cy="281100"/>
          </a:xfrm>
          <a:prstGeom prst="straightConnector1">
            <a:avLst/>
          </a:prstGeom>
          <a:noFill/>
          <a:ln cap="flat" cmpd="sng" w="28575">
            <a:solidFill>
              <a:srgbClr val="222222"/>
            </a:solidFill>
            <a:prstDash val="solid"/>
            <a:round/>
            <a:headEnd len="sm" w="sm" type="none"/>
            <a:tailEnd len="med" w="med" type="triangle"/>
          </a:ln>
        </p:spPr>
      </p:cxnSp>
      <p:cxnSp>
        <p:nvCxnSpPr>
          <p:cNvPr id="513" name="Google Shape;513;p41"/>
          <p:cNvCxnSpPr/>
          <p:nvPr/>
        </p:nvCxnSpPr>
        <p:spPr>
          <a:xfrm flipH="1">
            <a:off x="7997354" y="2251406"/>
            <a:ext cx="284400" cy="359400"/>
          </a:xfrm>
          <a:prstGeom prst="straightConnector1">
            <a:avLst/>
          </a:prstGeom>
          <a:noFill/>
          <a:ln cap="flat" cmpd="sng" w="28575">
            <a:solidFill>
              <a:srgbClr val="222222"/>
            </a:solidFill>
            <a:prstDash val="solid"/>
            <a:round/>
            <a:headEnd len="sm" w="sm" type="none"/>
            <a:tailEnd len="med" w="med" type="triangle"/>
          </a:ln>
        </p:spPr>
      </p:cxnSp>
      <p:sp>
        <p:nvSpPr>
          <p:cNvPr id="514" name="Google Shape;514;p41"/>
          <p:cNvSpPr txBox="1"/>
          <p:nvPr>
            <p:ph idx="12" type="sldNum"/>
          </p:nvPr>
        </p:nvSpPr>
        <p:spPr>
          <a:xfrm>
            <a:off x="8556775" y="4809275"/>
            <a:ext cx="548700" cy="3342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42"/>
          <p:cNvSpPr txBox="1"/>
          <p:nvPr/>
        </p:nvSpPr>
        <p:spPr>
          <a:xfrm>
            <a:off x="1531375" y="132550"/>
            <a:ext cx="7604700" cy="3924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100"/>
              <a:buFont typeface="Arial"/>
              <a:buNone/>
            </a:pPr>
            <a:r>
              <a:rPr i="0" lang="en" sz="2100" u="none" cap="none" strike="noStrike">
                <a:solidFill>
                  <a:schemeClr val="dk2"/>
                </a:solidFill>
                <a:latin typeface="Nunito ExtraBold"/>
                <a:ea typeface="Nunito ExtraBold"/>
                <a:cs typeface="Nunito ExtraBold"/>
                <a:sym typeface="Nunito ExtraBold"/>
              </a:rPr>
              <a:t>RRFSv1.0 Data Assimilation</a:t>
            </a:r>
            <a:endParaRPr i="0" sz="1100" u="none" cap="none" strike="noStrike">
              <a:solidFill>
                <a:schemeClr val="dk2"/>
              </a:solidFill>
              <a:latin typeface="Nunito ExtraBold"/>
              <a:ea typeface="Nunito ExtraBold"/>
              <a:cs typeface="Nunito ExtraBold"/>
              <a:sym typeface="Nunito ExtraBold"/>
            </a:endParaRPr>
          </a:p>
        </p:txBody>
      </p:sp>
      <p:pic>
        <p:nvPicPr>
          <p:cNvPr id="520" name="Google Shape;520;p42"/>
          <p:cNvPicPr preferRelativeResize="0"/>
          <p:nvPr/>
        </p:nvPicPr>
        <p:blipFill rotWithShape="1">
          <a:blip r:embed="rId3">
            <a:alphaModFix/>
          </a:blip>
          <a:srcRect b="0" l="0" r="0" t="0"/>
          <a:stretch/>
        </p:blipFill>
        <p:spPr>
          <a:xfrm>
            <a:off x="6376775" y="2048563"/>
            <a:ext cx="2456500" cy="1890650"/>
          </a:xfrm>
          <a:prstGeom prst="rect">
            <a:avLst/>
          </a:prstGeom>
          <a:noFill/>
          <a:ln cap="flat" cmpd="sng" w="9525">
            <a:solidFill>
              <a:srgbClr val="000000"/>
            </a:solidFill>
            <a:prstDash val="solid"/>
            <a:round/>
            <a:headEnd len="sm" w="sm" type="none"/>
            <a:tailEnd len="sm" w="sm" type="none"/>
          </a:ln>
        </p:spPr>
      </p:pic>
      <p:grpSp>
        <p:nvGrpSpPr>
          <p:cNvPr id="521" name="Google Shape;521;p42"/>
          <p:cNvGrpSpPr/>
          <p:nvPr/>
        </p:nvGrpSpPr>
        <p:grpSpPr>
          <a:xfrm>
            <a:off x="408550" y="2341375"/>
            <a:ext cx="4847196" cy="2054854"/>
            <a:chOff x="317408" y="2219377"/>
            <a:chExt cx="4443300" cy="2266800"/>
          </a:xfrm>
        </p:grpSpPr>
        <p:sp>
          <p:nvSpPr>
            <p:cNvPr id="522" name="Google Shape;522;p42"/>
            <p:cNvSpPr txBox="1"/>
            <p:nvPr/>
          </p:nvSpPr>
          <p:spPr>
            <a:xfrm>
              <a:off x="317408" y="2219377"/>
              <a:ext cx="4443300" cy="2266800"/>
            </a:xfrm>
            <a:prstGeom prst="rect">
              <a:avLst/>
            </a:prstGeom>
            <a:noFill/>
            <a:ln>
              <a:noFill/>
            </a:ln>
          </p:spPr>
          <p:txBody>
            <a:bodyPr anchorCtr="0" anchor="t" bIns="34275" lIns="68575" spcFirstLastPara="1" rIns="68575" wrap="square" tIns="34275">
              <a:spAutoFit/>
            </a:bodyPr>
            <a:lstStyle/>
            <a:p>
              <a:pPr indent="-323850" lvl="0" marL="457200" marR="0" rtl="0" algn="l">
                <a:lnSpc>
                  <a:spcPct val="100000"/>
                </a:lnSpc>
                <a:spcBef>
                  <a:spcPts val="0"/>
                </a:spcBef>
                <a:spcAft>
                  <a:spcPts val="0"/>
                </a:spcAft>
                <a:buClr>
                  <a:srgbClr val="000000"/>
                </a:buClr>
                <a:buSzPts val="1500"/>
                <a:buFont typeface="Nunito SemiBold"/>
                <a:buChar char="●"/>
              </a:pPr>
              <a:r>
                <a:rPr i="0" lang="en" sz="1500" u="none" cap="none" strike="noStrike">
                  <a:solidFill>
                    <a:srgbClr val="000000"/>
                  </a:solidFill>
                  <a:latin typeface="Nunito SemiBold"/>
                  <a:ea typeface="Nunito SemiBold"/>
                  <a:cs typeface="Nunito SemiBold"/>
                  <a:sym typeface="Nunito SemiBold"/>
                </a:rPr>
                <a:t>Two-way interaction between 30 member 3-km DA ensemble [    ]  and 3-km deterministic RRFS hybrid 3DEnVar analysis [</a:t>
              </a:r>
              <a:r>
                <a:rPr lang="en" sz="1500">
                  <a:latin typeface="Nunito SemiBold"/>
                  <a:ea typeface="Nunito SemiBold"/>
                  <a:cs typeface="Nunito SemiBold"/>
                  <a:sym typeface="Nunito SemiBold"/>
                </a:rPr>
                <a:t> </a:t>
              </a:r>
              <a:r>
                <a:rPr i="0" lang="en" sz="1500" u="none" cap="none" strike="noStrike">
                  <a:solidFill>
                    <a:srgbClr val="000000"/>
                  </a:solidFill>
                  <a:latin typeface="Nunito SemiBold"/>
                  <a:ea typeface="Nunito SemiBold"/>
                  <a:cs typeface="Nunito SemiBold"/>
                  <a:sym typeface="Nunito SemiBold"/>
                </a:rPr>
                <a:t>   ] </a:t>
              </a:r>
              <a:endParaRPr i="0" sz="1500" u="none" cap="none" strike="noStrike">
                <a:solidFill>
                  <a:srgbClr val="000000"/>
                </a:solidFill>
                <a:latin typeface="Nunito SemiBold"/>
                <a:ea typeface="Nunito SemiBold"/>
                <a:cs typeface="Nunito SemiBold"/>
                <a:sym typeface="Nunito SemiBold"/>
              </a:endParaRPr>
            </a:p>
            <a:p>
              <a:pPr indent="0" lvl="0" marL="457200" marR="0" rtl="0" algn="l">
                <a:lnSpc>
                  <a:spcPct val="100000"/>
                </a:lnSpc>
                <a:spcBef>
                  <a:spcPts val="0"/>
                </a:spcBef>
                <a:spcAft>
                  <a:spcPts val="0"/>
                </a:spcAft>
                <a:buNone/>
              </a:pPr>
              <a:r>
                <a:t/>
              </a:r>
              <a:endParaRPr sz="1200"/>
            </a:p>
            <a:p>
              <a:pPr indent="-323850" lvl="0" marL="457200" marR="0" rtl="0" algn="l">
                <a:lnSpc>
                  <a:spcPct val="100000"/>
                </a:lnSpc>
                <a:spcBef>
                  <a:spcPts val="0"/>
                </a:spcBef>
                <a:spcAft>
                  <a:spcPts val="0"/>
                </a:spcAft>
                <a:buClr>
                  <a:srgbClr val="000000"/>
                </a:buClr>
                <a:buSzPts val="1500"/>
                <a:buFont typeface="Nunito SemiBold"/>
                <a:buChar char="●"/>
              </a:pPr>
              <a:r>
                <a:rPr i="0" lang="en" sz="1500" u="none" cap="none" strike="noStrike">
                  <a:solidFill>
                    <a:srgbClr val="000000"/>
                  </a:solidFill>
                  <a:latin typeface="Nunito SemiBold"/>
                  <a:ea typeface="Nunito SemiBold"/>
                  <a:cs typeface="Nunito SemiBold"/>
                  <a:sym typeface="Nunito SemiBold"/>
                </a:rPr>
                <a:t>Partial cycle spin-up of atmosphere from GFS twice per day (RAP like), land states fully </a:t>
              </a:r>
              <a:r>
                <a:rPr lang="en" sz="1500">
                  <a:latin typeface="Nunito SemiBold"/>
                  <a:ea typeface="Nunito SemiBold"/>
                  <a:cs typeface="Nunito SemiBold"/>
                  <a:sym typeface="Nunito SemiBold"/>
                </a:rPr>
                <a:t>cycled</a:t>
              </a:r>
              <a:endParaRPr sz="1500">
                <a:latin typeface="Nunito SemiBold"/>
                <a:ea typeface="Nunito SemiBold"/>
                <a:cs typeface="Nunito SemiBold"/>
                <a:sym typeface="Nunito SemiBold"/>
              </a:endParaRPr>
            </a:p>
            <a:p>
              <a:pPr indent="0" lvl="0" marL="457200" marR="0" rtl="0" algn="l">
                <a:lnSpc>
                  <a:spcPct val="100000"/>
                </a:lnSpc>
                <a:spcBef>
                  <a:spcPts val="0"/>
                </a:spcBef>
                <a:spcAft>
                  <a:spcPts val="0"/>
                </a:spcAft>
                <a:buNone/>
              </a:pPr>
              <a:r>
                <a:t/>
              </a:r>
              <a:endParaRPr sz="1200"/>
            </a:p>
            <a:p>
              <a:pPr indent="-323850" lvl="0" marL="457200" marR="0" rtl="0" algn="l">
                <a:lnSpc>
                  <a:spcPct val="100000"/>
                </a:lnSpc>
                <a:spcBef>
                  <a:spcPts val="0"/>
                </a:spcBef>
                <a:spcAft>
                  <a:spcPts val="0"/>
                </a:spcAft>
                <a:buSzPts val="1500"/>
                <a:buFont typeface="Nunito SemiBold"/>
                <a:buChar char="●"/>
              </a:pPr>
              <a:r>
                <a:rPr lang="en" sz="1500">
                  <a:latin typeface="Nunito SemiBold"/>
                  <a:ea typeface="Nunito SemiBold"/>
                  <a:cs typeface="Nunito SemiBold"/>
                  <a:sym typeface="Nunito SemiBold"/>
                </a:rPr>
                <a:t>Large scale information from GDAS ensemble is blended into EnKF system twice per day.</a:t>
              </a:r>
              <a:endParaRPr sz="1500">
                <a:latin typeface="Nunito SemiBold"/>
                <a:ea typeface="Nunito SemiBold"/>
                <a:cs typeface="Nunito SemiBold"/>
                <a:sym typeface="Nunito SemiBold"/>
              </a:endParaRPr>
            </a:p>
          </p:txBody>
        </p:sp>
        <p:sp>
          <p:nvSpPr>
            <p:cNvPr id="523" name="Google Shape;523;p42"/>
            <p:cNvSpPr/>
            <p:nvPr/>
          </p:nvSpPr>
          <p:spPr>
            <a:xfrm>
              <a:off x="2004890" y="2571372"/>
              <a:ext cx="142500" cy="171600"/>
            </a:xfrm>
            <a:prstGeom prst="rect">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900" u="none" cap="none" strike="noStrike">
                <a:solidFill>
                  <a:schemeClr val="lt1"/>
                </a:solidFill>
                <a:latin typeface="Arial"/>
                <a:ea typeface="Arial"/>
                <a:cs typeface="Arial"/>
                <a:sym typeface="Arial"/>
              </a:endParaRPr>
            </a:p>
          </p:txBody>
        </p:sp>
        <p:sp>
          <p:nvSpPr>
            <p:cNvPr id="524" name="Google Shape;524;p42"/>
            <p:cNvSpPr/>
            <p:nvPr/>
          </p:nvSpPr>
          <p:spPr>
            <a:xfrm>
              <a:off x="2852730" y="2824042"/>
              <a:ext cx="164700" cy="164700"/>
            </a:xfrm>
            <a:prstGeom prst="ellipse">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900" u="none" cap="none" strike="noStrike">
                <a:solidFill>
                  <a:schemeClr val="lt1"/>
                </a:solidFill>
                <a:latin typeface="Arial"/>
                <a:ea typeface="Arial"/>
                <a:cs typeface="Arial"/>
                <a:sym typeface="Arial"/>
              </a:endParaRPr>
            </a:p>
          </p:txBody>
        </p:sp>
      </p:grpSp>
      <p:sp>
        <p:nvSpPr>
          <p:cNvPr id="525" name="Google Shape;525;p42"/>
          <p:cNvSpPr txBox="1"/>
          <p:nvPr/>
        </p:nvSpPr>
        <p:spPr>
          <a:xfrm>
            <a:off x="6037000" y="3959352"/>
            <a:ext cx="3099000" cy="8313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Nunito Black"/>
                <a:ea typeface="Nunito Black"/>
                <a:cs typeface="Nunito Black"/>
                <a:sym typeface="Nunito Black"/>
              </a:rPr>
              <a:t>All ensemble members (squares) and deterministic/control runs (circles) are on the 3-km NA grid</a:t>
            </a:r>
            <a:endParaRPr>
              <a:latin typeface="Nunito Black"/>
              <a:ea typeface="Nunito Black"/>
              <a:cs typeface="Nunito Black"/>
              <a:sym typeface="Nunito Black"/>
            </a:endParaRPr>
          </a:p>
        </p:txBody>
      </p:sp>
      <p:sp>
        <p:nvSpPr>
          <p:cNvPr id="526" name="Google Shape;526;p42"/>
          <p:cNvSpPr/>
          <p:nvPr/>
        </p:nvSpPr>
        <p:spPr>
          <a:xfrm rot="2591649">
            <a:off x="7103644" y="563583"/>
            <a:ext cx="619309" cy="162573"/>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67" u="none" cap="none" strike="noStrike">
              <a:solidFill>
                <a:srgbClr val="FFFFFF"/>
              </a:solidFill>
              <a:latin typeface="Arial"/>
              <a:ea typeface="Arial"/>
              <a:cs typeface="Arial"/>
              <a:sym typeface="Arial"/>
            </a:endParaRPr>
          </a:p>
        </p:txBody>
      </p:sp>
      <p:sp>
        <p:nvSpPr>
          <p:cNvPr id="527" name="Google Shape;527;p42"/>
          <p:cNvSpPr txBox="1"/>
          <p:nvPr/>
        </p:nvSpPr>
        <p:spPr>
          <a:xfrm rot="2541769">
            <a:off x="7087562" y="518462"/>
            <a:ext cx="557862" cy="2159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 sz="800" u="none" cap="none" strike="noStrike">
                <a:solidFill>
                  <a:srgbClr val="FFFFFF"/>
                </a:solidFill>
                <a:latin typeface="Arial"/>
                <a:ea typeface="Arial"/>
                <a:cs typeface="Arial"/>
                <a:sym typeface="Arial"/>
              </a:rPr>
              <a:t>GDAS</a:t>
            </a:r>
            <a:endParaRPr b="0" i="0" sz="1467" u="none" cap="none" strike="noStrike">
              <a:solidFill>
                <a:srgbClr val="000000"/>
              </a:solidFill>
              <a:latin typeface="Arial"/>
              <a:ea typeface="Arial"/>
              <a:cs typeface="Arial"/>
              <a:sym typeface="Arial"/>
            </a:endParaRPr>
          </a:p>
        </p:txBody>
      </p:sp>
      <p:sp>
        <p:nvSpPr>
          <p:cNvPr id="528" name="Google Shape;528;p42"/>
          <p:cNvSpPr txBox="1"/>
          <p:nvPr/>
        </p:nvSpPr>
        <p:spPr>
          <a:xfrm>
            <a:off x="384048" y="777240"/>
            <a:ext cx="815400" cy="30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EnKF</a:t>
            </a:r>
            <a:endParaRPr b="1"/>
          </a:p>
        </p:txBody>
      </p:sp>
      <p:sp>
        <p:nvSpPr>
          <p:cNvPr id="529" name="Google Shape;529;p42"/>
          <p:cNvSpPr txBox="1"/>
          <p:nvPr/>
        </p:nvSpPr>
        <p:spPr>
          <a:xfrm>
            <a:off x="384048" y="1133856"/>
            <a:ext cx="815400" cy="37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EnVar</a:t>
            </a:r>
            <a:endParaRPr b="1"/>
          </a:p>
        </p:txBody>
      </p:sp>
      <p:sp>
        <p:nvSpPr>
          <p:cNvPr id="530" name="Google Shape;530;p42"/>
          <p:cNvSpPr txBox="1"/>
          <p:nvPr/>
        </p:nvSpPr>
        <p:spPr>
          <a:xfrm>
            <a:off x="1242191" y="1706660"/>
            <a:ext cx="773700" cy="19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a:p>
        </p:txBody>
      </p:sp>
      <p:sp>
        <p:nvSpPr>
          <p:cNvPr id="531" name="Google Shape;531;p42"/>
          <p:cNvSpPr/>
          <p:nvPr/>
        </p:nvSpPr>
        <p:spPr>
          <a:xfrm>
            <a:off x="4113291" y="1280925"/>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532" name="Google Shape;532;p42"/>
          <p:cNvSpPr/>
          <p:nvPr/>
        </p:nvSpPr>
        <p:spPr>
          <a:xfrm>
            <a:off x="3995431" y="1261899"/>
            <a:ext cx="159900" cy="163500"/>
          </a:xfrm>
          <a:prstGeom prst="ellipse">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533" name="Google Shape;533;p42"/>
          <p:cNvSpPr txBox="1"/>
          <p:nvPr/>
        </p:nvSpPr>
        <p:spPr>
          <a:xfrm>
            <a:off x="3967053" y="1232329"/>
            <a:ext cx="260400" cy="201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lang="en" sz="1100"/>
              <a:t> </a:t>
            </a:r>
            <a:endParaRPr b="0" i="0" sz="1100" u="none" cap="none" strike="noStrike">
              <a:solidFill>
                <a:srgbClr val="000000"/>
              </a:solidFill>
              <a:latin typeface="Arial"/>
              <a:ea typeface="Arial"/>
              <a:cs typeface="Arial"/>
              <a:sym typeface="Arial"/>
            </a:endParaRPr>
          </a:p>
        </p:txBody>
      </p:sp>
      <p:sp>
        <p:nvSpPr>
          <p:cNvPr id="534" name="Google Shape;534;p42"/>
          <p:cNvSpPr/>
          <p:nvPr/>
        </p:nvSpPr>
        <p:spPr>
          <a:xfrm>
            <a:off x="3799616" y="1287068"/>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535" name="Google Shape;535;p42"/>
          <p:cNvSpPr/>
          <p:nvPr/>
        </p:nvSpPr>
        <p:spPr>
          <a:xfrm rot="2732695">
            <a:off x="2461104" y="1477324"/>
            <a:ext cx="312272" cy="117743"/>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536" name="Google Shape;536;p42"/>
          <p:cNvSpPr/>
          <p:nvPr/>
        </p:nvSpPr>
        <p:spPr>
          <a:xfrm>
            <a:off x="1857683" y="906846"/>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537" name="Google Shape;537;p42"/>
          <p:cNvSpPr/>
          <p:nvPr/>
        </p:nvSpPr>
        <p:spPr>
          <a:xfrm>
            <a:off x="1715906" y="870045"/>
            <a:ext cx="188100" cy="192900"/>
          </a:xfrm>
          <a:prstGeom prst="rect">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538" name="Google Shape;538;p42"/>
          <p:cNvSpPr txBox="1"/>
          <p:nvPr/>
        </p:nvSpPr>
        <p:spPr>
          <a:xfrm>
            <a:off x="1674930" y="870231"/>
            <a:ext cx="286200" cy="161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600"/>
              <a:buFont typeface="Arial"/>
              <a:buNone/>
            </a:pPr>
            <a:r>
              <a:rPr lang="en" sz="600"/>
              <a:t> </a:t>
            </a:r>
            <a:endParaRPr b="0" i="0" sz="1100" u="none" cap="none" strike="noStrike">
              <a:solidFill>
                <a:srgbClr val="000000"/>
              </a:solidFill>
              <a:latin typeface="Arial"/>
              <a:ea typeface="Arial"/>
              <a:cs typeface="Arial"/>
              <a:sym typeface="Arial"/>
            </a:endParaRPr>
          </a:p>
        </p:txBody>
      </p:sp>
      <p:sp>
        <p:nvSpPr>
          <p:cNvPr id="539" name="Google Shape;539;p42"/>
          <p:cNvSpPr/>
          <p:nvPr/>
        </p:nvSpPr>
        <p:spPr>
          <a:xfrm>
            <a:off x="1858025" y="1280925"/>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540" name="Google Shape;540;p42"/>
          <p:cNvSpPr/>
          <p:nvPr/>
        </p:nvSpPr>
        <p:spPr>
          <a:xfrm>
            <a:off x="1740166" y="1261899"/>
            <a:ext cx="159900" cy="163500"/>
          </a:xfrm>
          <a:prstGeom prst="ellipse">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541" name="Google Shape;541;p42"/>
          <p:cNvSpPr txBox="1"/>
          <p:nvPr/>
        </p:nvSpPr>
        <p:spPr>
          <a:xfrm>
            <a:off x="1711787" y="1232329"/>
            <a:ext cx="260400" cy="201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lang="en" sz="1000"/>
              <a:t> </a:t>
            </a:r>
            <a:endParaRPr b="0" i="0" sz="1000" u="none" cap="none" strike="noStrike">
              <a:solidFill>
                <a:srgbClr val="000000"/>
              </a:solidFill>
              <a:latin typeface="Arial"/>
              <a:ea typeface="Arial"/>
              <a:cs typeface="Arial"/>
              <a:sym typeface="Arial"/>
            </a:endParaRPr>
          </a:p>
        </p:txBody>
      </p:sp>
      <p:sp>
        <p:nvSpPr>
          <p:cNvPr id="542" name="Google Shape;542;p42"/>
          <p:cNvSpPr/>
          <p:nvPr/>
        </p:nvSpPr>
        <p:spPr>
          <a:xfrm>
            <a:off x="1535844" y="1280925"/>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543" name="Google Shape;543;p42"/>
          <p:cNvSpPr/>
          <p:nvPr/>
        </p:nvSpPr>
        <p:spPr>
          <a:xfrm>
            <a:off x="1417985" y="1261899"/>
            <a:ext cx="159900" cy="163500"/>
          </a:xfrm>
          <a:prstGeom prst="ellipse">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544" name="Google Shape;544;p42"/>
          <p:cNvSpPr/>
          <p:nvPr/>
        </p:nvSpPr>
        <p:spPr>
          <a:xfrm>
            <a:off x="1212111" y="1280925"/>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545" name="Google Shape;545;p42"/>
          <p:cNvSpPr txBox="1"/>
          <p:nvPr/>
        </p:nvSpPr>
        <p:spPr>
          <a:xfrm>
            <a:off x="1389606" y="1243965"/>
            <a:ext cx="258000" cy="201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lang="en" sz="800"/>
              <a:t>00</a:t>
            </a:r>
            <a:endParaRPr b="0" i="0" sz="800" u="none" cap="none" strike="noStrike">
              <a:solidFill>
                <a:srgbClr val="000000"/>
              </a:solidFill>
              <a:latin typeface="Arial"/>
              <a:ea typeface="Arial"/>
              <a:cs typeface="Arial"/>
              <a:sym typeface="Arial"/>
            </a:endParaRPr>
          </a:p>
        </p:txBody>
      </p:sp>
      <p:cxnSp>
        <p:nvCxnSpPr>
          <p:cNvPr id="546" name="Google Shape;546;p42"/>
          <p:cNvCxnSpPr/>
          <p:nvPr/>
        </p:nvCxnSpPr>
        <p:spPr>
          <a:xfrm rot="10800000">
            <a:off x="1535844" y="1062399"/>
            <a:ext cx="0" cy="199500"/>
          </a:xfrm>
          <a:prstGeom prst="straightConnector1">
            <a:avLst/>
          </a:prstGeom>
          <a:noFill/>
          <a:ln cap="flat" cmpd="sng" w="9525">
            <a:solidFill>
              <a:srgbClr val="00B050"/>
            </a:solidFill>
            <a:prstDash val="solid"/>
            <a:round/>
            <a:headEnd len="sm" w="sm" type="none"/>
            <a:tailEnd len="med" w="med" type="triangle"/>
          </a:ln>
        </p:spPr>
      </p:cxnSp>
      <p:cxnSp>
        <p:nvCxnSpPr>
          <p:cNvPr id="547" name="Google Shape;547;p42"/>
          <p:cNvCxnSpPr/>
          <p:nvPr/>
        </p:nvCxnSpPr>
        <p:spPr>
          <a:xfrm>
            <a:off x="1450143" y="1062576"/>
            <a:ext cx="0" cy="218400"/>
          </a:xfrm>
          <a:prstGeom prst="straightConnector1">
            <a:avLst/>
          </a:prstGeom>
          <a:noFill/>
          <a:ln cap="flat" cmpd="sng" w="9525">
            <a:solidFill>
              <a:srgbClr val="00B050"/>
            </a:solidFill>
            <a:prstDash val="solid"/>
            <a:round/>
            <a:headEnd len="sm" w="sm" type="none"/>
            <a:tailEnd len="med" w="med" type="triangle"/>
          </a:ln>
        </p:spPr>
      </p:cxnSp>
      <p:sp>
        <p:nvSpPr>
          <p:cNvPr id="548" name="Google Shape;548;p42"/>
          <p:cNvSpPr/>
          <p:nvPr/>
        </p:nvSpPr>
        <p:spPr>
          <a:xfrm>
            <a:off x="2180206" y="1280925"/>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549" name="Google Shape;549;p42"/>
          <p:cNvSpPr/>
          <p:nvPr/>
        </p:nvSpPr>
        <p:spPr>
          <a:xfrm>
            <a:off x="2062346" y="1261899"/>
            <a:ext cx="159900" cy="163500"/>
          </a:xfrm>
          <a:prstGeom prst="ellipse">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550" name="Google Shape;550;p42"/>
          <p:cNvSpPr txBox="1"/>
          <p:nvPr/>
        </p:nvSpPr>
        <p:spPr>
          <a:xfrm>
            <a:off x="2033968" y="1232329"/>
            <a:ext cx="260400" cy="201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lang="en" sz="1100"/>
              <a:t> </a:t>
            </a:r>
            <a:endParaRPr b="0" i="0" sz="1100" u="none" cap="none" strike="noStrike">
              <a:solidFill>
                <a:srgbClr val="000000"/>
              </a:solidFill>
              <a:latin typeface="Arial"/>
              <a:ea typeface="Arial"/>
              <a:cs typeface="Arial"/>
              <a:sym typeface="Arial"/>
            </a:endParaRPr>
          </a:p>
        </p:txBody>
      </p:sp>
      <p:sp>
        <p:nvSpPr>
          <p:cNvPr id="551" name="Google Shape;551;p42"/>
          <p:cNvSpPr/>
          <p:nvPr/>
        </p:nvSpPr>
        <p:spPr>
          <a:xfrm>
            <a:off x="2502387" y="1280925"/>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552" name="Google Shape;552;p42"/>
          <p:cNvSpPr/>
          <p:nvPr/>
        </p:nvSpPr>
        <p:spPr>
          <a:xfrm>
            <a:off x="2384527" y="1261899"/>
            <a:ext cx="159900" cy="163500"/>
          </a:xfrm>
          <a:prstGeom prst="ellipse">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553" name="Google Shape;553;p42"/>
          <p:cNvSpPr txBox="1"/>
          <p:nvPr/>
        </p:nvSpPr>
        <p:spPr>
          <a:xfrm>
            <a:off x="2356148" y="1232329"/>
            <a:ext cx="260400" cy="201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lang="en" sz="1100"/>
              <a:t> </a:t>
            </a:r>
            <a:endParaRPr b="0" i="0" sz="1100" u="none" cap="none" strike="noStrike">
              <a:solidFill>
                <a:srgbClr val="000000"/>
              </a:solidFill>
              <a:latin typeface="Arial"/>
              <a:ea typeface="Arial"/>
              <a:cs typeface="Arial"/>
              <a:sym typeface="Arial"/>
            </a:endParaRPr>
          </a:p>
        </p:txBody>
      </p:sp>
      <p:sp>
        <p:nvSpPr>
          <p:cNvPr id="554" name="Google Shape;554;p42"/>
          <p:cNvSpPr/>
          <p:nvPr/>
        </p:nvSpPr>
        <p:spPr>
          <a:xfrm>
            <a:off x="2824568" y="1280925"/>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555" name="Google Shape;555;p42"/>
          <p:cNvSpPr/>
          <p:nvPr/>
        </p:nvSpPr>
        <p:spPr>
          <a:xfrm>
            <a:off x="2706708" y="1261899"/>
            <a:ext cx="159900" cy="163500"/>
          </a:xfrm>
          <a:prstGeom prst="ellipse">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556" name="Google Shape;556;p42"/>
          <p:cNvSpPr txBox="1"/>
          <p:nvPr/>
        </p:nvSpPr>
        <p:spPr>
          <a:xfrm>
            <a:off x="2678329" y="1232329"/>
            <a:ext cx="260400" cy="201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lang="en" sz="1100"/>
              <a:t> </a:t>
            </a:r>
            <a:endParaRPr b="0" i="0" sz="1100" u="none" cap="none" strike="noStrike">
              <a:solidFill>
                <a:srgbClr val="000000"/>
              </a:solidFill>
              <a:latin typeface="Arial"/>
              <a:ea typeface="Arial"/>
              <a:cs typeface="Arial"/>
              <a:sym typeface="Arial"/>
            </a:endParaRPr>
          </a:p>
        </p:txBody>
      </p:sp>
      <p:sp>
        <p:nvSpPr>
          <p:cNvPr id="557" name="Google Shape;557;p42"/>
          <p:cNvSpPr/>
          <p:nvPr/>
        </p:nvSpPr>
        <p:spPr>
          <a:xfrm>
            <a:off x="3146749" y="1280925"/>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558" name="Google Shape;558;p42"/>
          <p:cNvSpPr/>
          <p:nvPr/>
        </p:nvSpPr>
        <p:spPr>
          <a:xfrm>
            <a:off x="3028889" y="1261899"/>
            <a:ext cx="159900" cy="163500"/>
          </a:xfrm>
          <a:prstGeom prst="ellipse">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559" name="Google Shape;559;p42"/>
          <p:cNvSpPr txBox="1"/>
          <p:nvPr/>
        </p:nvSpPr>
        <p:spPr>
          <a:xfrm>
            <a:off x="3000510" y="1232329"/>
            <a:ext cx="260400" cy="201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lang="en" sz="1100"/>
              <a:t> </a:t>
            </a:r>
            <a:endParaRPr b="0" i="0" sz="1100" u="none" cap="none" strike="noStrike">
              <a:solidFill>
                <a:srgbClr val="000000"/>
              </a:solidFill>
              <a:latin typeface="Arial"/>
              <a:ea typeface="Arial"/>
              <a:cs typeface="Arial"/>
              <a:sym typeface="Arial"/>
            </a:endParaRPr>
          </a:p>
        </p:txBody>
      </p:sp>
      <p:sp>
        <p:nvSpPr>
          <p:cNvPr id="560" name="Google Shape;560;p42"/>
          <p:cNvSpPr/>
          <p:nvPr/>
        </p:nvSpPr>
        <p:spPr>
          <a:xfrm>
            <a:off x="3468929" y="1280925"/>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561" name="Google Shape;561;p42"/>
          <p:cNvSpPr/>
          <p:nvPr/>
        </p:nvSpPr>
        <p:spPr>
          <a:xfrm>
            <a:off x="3351069" y="1261899"/>
            <a:ext cx="159900" cy="163500"/>
          </a:xfrm>
          <a:prstGeom prst="ellipse">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562" name="Google Shape;562;p42"/>
          <p:cNvSpPr txBox="1"/>
          <p:nvPr/>
        </p:nvSpPr>
        <p:spPr>
          <a:xfrm>
            <a:off x="3322691" y="1232329"/>
            <a:ext cx="260400" cy="201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lang="en" sz="1100"/>
              <a:t> </a:t>
            </a:r>
            <a:endParaRPr b="0" i="0" sz="1100" u="none" cap="none" strike="noStrike">
              <a:solidFill>
                <a:srgbClr val="000000"/>
              </a:solidFill>
              <a:latin typeface="Arial"/>
              <a:ea typeface="Arial"/>
              <a:cs typeface="Arial"/>
              <a:sym typeface="Arial"/>
            </a:endParaRPr>
          </a:p>
        </p:txBody>
      </p:sp>
      <p:sp>
        <p:nvSpPr>
          <p:cNvPr id="563" name="Google Shape;563;p42"/>
          <p:cNvSpPr/>
          <p:nvPr/>
        </p:nvSpPr>
        <p:spPr>
          <a:xfrm>
            <a:off x="3673250" y="1261899"/>
            <a:ext cx="159900" cy="163500"/>
          </a:xfrm>
          <a:prstGeom prst="ellipse">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564" name="Google Shape;564;p42"/>
          <p:cNvSpPr txBox="1"/>
          <p:nvPr/>
        </p:nvSpPr>
        <p:spPr>
          <a:xfrm>
            <a:off x="3644872" y="1232329"/>
            <a:ext cx="260400" cy="201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lang="en" sz="1100"/>
              <a:t> </a:t>
            </a:r>
            <a:endParaRPr b="0" i="0" sz="1100" u="none" cap="none" strike="noStrike">
              <a:solidFill>
                <a:srgbClr val="000000"/>
              </a:solidFill>
              <a:latin typeface="Arial"/>
              <a:ea typeface="Arial"/>
              <a:cs typeface="Arial"/>
              <a:sym typeface="Arial"/>
            </a:endParaRPr>
          </a:p>
        </p:txBody>
      </p:sp>
      <p:sp>
        <p:nvSpPr>
          <p:cNvPr id="565" name="Google Shape;565;p42"/>
          <p:cNvSpPr/>
          <p:nvPr/>
        </p:nvSpPr>
        <p:spPr>
          <a:xfrm>
            <a:off x="4435472" y="1280925"/>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566" name="Google Shape;566;p42"/>
          <p:cNvSpPr/>
          <p:nvPr/>
        </p:nvSpPr>
        <p:spPr>
          <a:xfrm>
            <a:off x="4317611" y="1261899"/>
            <a:ext cx="159900" cy="163500"/>
          </a:xfrm>
          <a:prstGeom prst="ellipse">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567" name="Google Shape;567;p42"/>
          <p:cNvSpPr txBox="1"/>
          <p:nvPr/>
        </p:nvSpPr>
        <p:spPr>
          <a:xfrm>
            <a:off x="4289234" y="1232329"/>
            <a:ext cx="260400" cy="201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lang="en" sz="1100"/>
              <a:t> </a:t>
            </a:r>
            <a:endParaRPr b="0" i="0" sz="1100" u="none" cap="none" strike="noStrike">
              <a:solidFill>
                <a:srgbClr val="000000"/>
              </a:solidFill>
              <a:latin typeface="Arial"/>
              <a:ea typeface="Arial"/>
              <a:cs typeface="Arial"/>
              <a:sym typeface="Arial"/>
            </a:endParaRPr>
          </a:p>
        </p:txBody>
      </p:sp>
      <p:sp>
        <p:nvSpPr>
          <p:cNvPr id="568" name="Google Shape;568;p42"/>
          <p:cNvSpPr/>
          <p:nvPr/>
        </p:nvSpPr>
        <p:spPr>
          <a:xfrm>
            <a:off x="4757652" y="1280925"/>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569" name="Google Shape;569;p42"/>
          <p:cNvSpPr/>
          <p:nvPr/>
        </p:nvSpPr>
        <p:spPr>
          <a:xfrm>
            <a:off x="4639792" y="1261899"/>
            <a:ext cx="159900" cy="163500"/>
          </a:xfrm>
          <a:prstGeom prst="ellipse">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570" name="Google Shape;570;p42"/>
          <p:cNvSpPr txBox="1"/>
          <p:nvPr/>
        </p:nvSpPr>
        <p:spPr>
          <a:xfrm>
            <a:off x="4611415" y="1232329"/>
            <a:ext cx="260400" cy="201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lang="en" sz="1100"/>
              <a:t> </a:t>
            </a:r>
            <a:endParaRPr b="0" i="0" sz="1100" u="none" cap="none" strike="noStrike">
              <a:solidFill>
                <a:srgbClr val="000000"/>
              </a:solidFill>
              <a:latin typeface="Arial"/>
              <a:ea typeface="Arial"/>
              <a:cs typeface="Arial"/>
              <a:sym typeface="Arial"/>
            </a:endParaRPr>
          </a:p>
        </p:txBody>
      </p:sp>
      <p:sp>
        <p:nvSpPr>
          <p:cNvPr id="571" name="Google Shape;571;p42"/>
          <p:cNvSpPr/>
          <p:nvPr/>
        </p:nvSpPr>
        <p:spPr>
          <a:xfrm>
            <a:off x="5079833" y="1280925"/>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572" name="Google Shape;572;p42"/>
          <p:cNvSpPr/>
          <p:nvPr/>
        </p:nvSpPr>
        <p:spPr>
          <a:xfrm>
            <a:off x="4961973" y="1261899"/>
            <a:ext cx="159900" cy="163500"/>
          </a:xfrm>
          <a:prstGeom prst="ellipse">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573" name="Google Shape;573;p42"/>
          <p:cNvSpPr txBox="1"/>
          <p:nvPr/>
        </p:nvSpPr>
        <p:spPr>
          <a:xfrm>
            <a:off x="4933596" y="1232329"/>
            <a:ext cx="260400" cy="201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lang="en" sz="1100"/>
              <a:t> </a:t>
            </a:r>
            <a:endParaRPr b="0" i="0" sz="1100" u="none" cap="none" strike="noStrike">
              <a:solidFill>
                <a:srgbClr val="000000"/>
              </a:solidFill>
              <a:latin typeface="Arial"/>
              <a:ea typeface="Arial"/>
              <a:cs typeface="Arial"/>
              <a:sym typeface="Arial"/>
            </a:endParaRPr>
          </a:p>
        </p:txBody>
      </p:sp>
      <p:sp>
        <p:nvSpPr>
          <p:cNvPr id="574" name="Google Shape;574;p42"/>
          <p:cNvSpPr/>
          <p:nvPr/>
        </p:nvSpPr>
        <p:spPr>
          <a:xfrm>
            <a:off x="5402014" y="1280925"/>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575" name="Google Shape;575;p42"/>
          <p:cNvSpPr/>
          <p:nvPr/>
        </p:nvSpPr>
        <p:spPr>
          <a:xfrm>
            <a:off x="5284154" y="1261899"/>
            <a:ext cx="159900" cy="163500"/>
          </a:xfrm>
          <a:prstGeom prst="ellipse">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576" name="Google Shape;576;p42"/>
          <p:cNvSpPr txBox="1"/>
          <p:nvPr/>
        </p:nvSpPr>
        <p:spPr>
          <a:xfrm>
            <a:off x="5255776" y="1232329"/>
            <a:ext cx="260400" cy="201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lang="en" sz="1100"/>
              <a:t> </a:t>
            </a:r>
            <a:endParaRPr b="0" i="0" sz="1100" u="none" cap="none" strike="noStrike">
              <a:solidFill>
                <a:srgbClr val="000000"/>
              </a:solidFill>
              <a:latin typeface="Arial"/>
              <a:ea typeface="Arial"/>
              <a:cs typeface="Arial"/>
              <a:sym typeface="Arial"/>
            </a:endParaRPr>
          </a:p>
        </p:txBody>
      </p:sp>
      <p:sp>
        <p:nvSpPr>
          <p:cNvPr id="577" name="Google Shape;577;p42"/>
          <p:cNvSpPr/>
          <p:nvPr/>
        </p:nvSpPr>
        <p:spPr>
          <a:xfrm>
            <a:off x="5724195" y="1280925"/>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578" name="Google Shape;578;p42"/>
          <p:cNvSpPr/>
          <p:nvPr/>
        </p:nvSpPr>
        <p:spPr>
          <a:xfrm>
            <a:off x="5606335" y="1261899"/>
            <a:ext cx="159900" cy="163500"/>
          </a:xfrm>
          <a:prstGeom prst="ellipse">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579" name="Google Shape;579;p42"/>
          <p:cNvSpPr txBox="1"/>
          <p:nvPr/>
        </p:nvSpPr>
        <p:spPr>
          <a:xfrm>
            <a:off x="5577957" y="1232329"/>
            <a:ext cx="260400" cy="201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lang="en" sz="1100"/>
              <a:t> </a:t>
            </a:r>
            <a:endParaRPr b="0" i="0" sz="1100" u="none" cap="none" strike="noStrike">
              <a:solidFill>
                <a:srgbClr val="000000"/>
              </a:solidFill>
              <a:latin typeface="Arial"/>
              <a:ea typeface="Arial"/>
              <a:cs typeface="Arial"/>
              <a:sym typeface="Arial"/>
            </a:endParaRPr>
          </a:p>
        </p:txBody>
      </p:sp>
      <p:sp>
        <p:nvSpPr>
          <p:cNvPr id="580" name="Google Shape;580;p42"/>
          <p:cNvSpPr/>
          <p:nvPr/>
        </p:nvSpPr>
        <p:spPr>
          <a:xfrm>
            <a:off x="6046375" y="1280925"/>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581" name="Google Shape;581;p42"/>
          <p:cNvSpPr/>
          <p:nvPr/>
        </p:nvSpPr>
        <p:spPr>
          <a:xfrm>
            <a:off x="5928515" y="1261899"/>
            <a:ext cx="159900" cy="163500"/>
          </a:xfrm>
          <a:prstGeom prst="ellipse">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582" name="Google Shape;582;p42"/>
          <p:cNvSpPr txBox="1"/>
          <p:nvPr/>
        </p:nvSpPr>
        <p:spPr>
          <a:xfrm>
            <a:off x="5900138" y="1232329"/>
            <a:ext cx="260400" cy="201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lang="en" sz="1100"/>
              <a:t> </a:t>
            </a:r>
            <a:endParaRPr b="0" i="0" sz="1100" u="none" cap="none" strike="noStrike">
              <a:solidFill>
                <a:srgbClr val="000000"/>
              </a:solidFill>
              <a:latin typeface="Arial"/>
              <a:ea typeface="Arial"/>
              <a:cs typeface="Arial"/>
              <a:sym typeface="Arial"/>
            </a:endParaRPr>
          </a:p>
        </p:txBody>
      </p:sp>
      <p:sp>
        <p:nvSpPr>
          <p:cNvPr id="583" name="Google Shape;583;p42"/>
          <p:cNvSpPr/>
          <p:nvPr/>
        </p:nvSpPr>
        <p:spPr>
          <a:xfrm>
            <a:off x="6368556" y="1280925"/>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584" name="Google Shape;584;p42"/>
          <p:cNvSpPr/>
          <p:nvPr/>
        </p:nvSpPr>
        <p:spPr>
          <a:xfrm>
            <a:off x="6250696" y="1261899"/>
            <a:ext cx="159900" cy="163500"/>
          </a:xfrm>
          <a:prstGeom prst="ellipse">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585" name="Google Shape;585;p42"/>
          <p:cNvSpPr txBox="1"/>
          <p:nvPr/>
        </p:nvSpPr>
        <p:spPr>
          <a:xfrm>
            <a:off x="6222319" y="1232329"/>
            <a:ext cx="260400" cy="201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lang="en" sz="1100"/>
              <a:t> </a:t>
            </a:r>
            <a:endParaRPr b="0" i="0" sz="1100" u="none" cap="none" strike="noStrike">
              <a:solidFill>
                <a:srgbClr val="000000"/>
              </a:solidFill>
              <a:latin typeface="Arial"/>
              <a:ea typeface="Arial"/>
              <a:cs typeface="Arial"/>
              <a:sym typeface="Arial"/>
            </a:endParaRPr>
          </a:p>
        </p:txBody>
      </p:sp>
      <p:sp>
        <p:nvSpPr>
          <p:cNvPr id="586" name="Google Shape;586;p42"/>
          <p:cNvSpPr/>
          <p:nvPr/>
        </p:nvSpPr>
        <p:spPr>
          <a:xfrm>
            <a:off x="6690737" y="1280925"/>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587" name="Google Shape;587;p42"/>
          <p:cNvSpPr/>
          <p:nvPr/>
        </p:nvSpPr>
        <p:spPr>
          <a:xfrm>
            <a:off x="6572877" y="1261899"/>
            <a:ext cx="159900" cy="163500"/>
          </a:xfrm>
          <a:prstGeom prst="ellipse">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588" name="Google Shape;588;p42"/>
          <p:cNvSpPr txBox="1"/>
          <p:nvPr/>
        </p:nvSpPr>
        <p:spPr>
          <a:xfrm>
            <a:off x="6544499" y="1232329"/>
            <a:ext cx="260400" cy="201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lang="en" sz="1100"/>
              <a:t> </a:t>
            </a:r>
            <a:endParaRPr b="0" i="0" sz="1100" u="none" cap="none" strike="noStrike">
              <a:solidFill>
                <a:srgbClr val="000000"/>
              </a:solidFill>
              <a:latin typeface="Arial"/>
              <a:ea typeface="Arial"/>
              <a:cs typeface="Arial"/>
              <a:sym typeface="Arial"/>
            </a:endParaRPr>
          </a:p>
        </p:txBody>
      </p:sp>
      <p:sp>
        <p:nvSpPr>
          <p:cNvPr id="589" name="Google Shape;589;p42"/>
          <p:cNvSpPr/>
          <p:nvPr/>
        </p:nvSpPr>
        <p:spPr>
          <a:xfrm>
            <a:off x="7012918" y="1280925"/>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590" name="Google Shape;590;p42"/>
          <p:cNvSpPr/>
          <p:nvPr/>
        </p:nvSpPr>
        <p:spPr>
          <a:xfrm>
            <a:off x="6895058" y="1261899"/>
            <a:ext cx="159900" cy="163500"/>
          </a:xfrm>
          <a:prstGeom prst="ellipse">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591" name="Google Shape;591;p42"/>
          <p:cNvSpPr txBox="1"/>
          <p:nvPr/>
        </p:nvSpPr>
        <p:spPr>
          <a:xfrm>
            <a:off x="6866680" y="1232329"/>
            <a:ext cx="260400" cy="201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lang="en" sz="1100"/>
              <a:t> </a:t>
            </a:r>
            <a:endParaRPr b="0" i="0" sz="1100" u="none" cap="none" strike="noStrike">
              <a:solidFill>
                <a:srgbClr val="000000"/>
              </a:solidFill>
              <a:latin typeface="Arial"/>
              <a:ea typeface="Arial"/>
              <a:cs typeface="Arial"/>
              <a:sym typeface="Arial"/>
            </a:endParaRPr>
          </a:p>
        </p:txBody>
      </p:sp>
      <p:sp>
        <p:nvSpPr>
          <p:cNvPr id="592" name="Google Shape;592;p42"/>
          <p:cNvSpPr/>
          <p:nvPr/>
        </p:nvSpPr>
        <p:spPr>
          <a:xfrm>
            <a:off x="7335098" y="1280925"/>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593" name="Google Shape;593;p42"/>
          <p:cNvSpPr/>
          <p:nvPr/>
        </p:nvSpPr>
        <p:spPr>
          <a:xfrm>
            <a:off x="7217238" y="1261899"/>
            <a:ext cx="159900" cy="163500"/>
          </a:xfrm>
          <a:prstGeom prst="ellipse">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594" name="Google Shape;594;p42"/>
          <p:cNvSpPr txBox="1"/>
          <p:nvPr/>
        </p:nvSpPr>
        <p:spPr>
          <a:xfrm>
            <a:off x="7188861" y="1232329"/>
            <a:ext cx="260400" cy="201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lang="en" sz="1100"/>
              <a:t> </a:t>
            </a:r>
            <a:endParaRPr b="0" i="0" sz="1100" u="none" cap="none" strike="noStrike">
              <a:solidFill>
                <a:srgbClr val="000000"/>
              </a:solidFill>
              <a:latin typeface="Arial"/>
              <a:ea typeface="Arial"/>
              <a:cs typeface="Arial"/>
              <a:sym typeface="Arial"/>
            </a:endParaRPr>
          </a:p>
        </p:txBody>
      </p:sp>
      <p:sp>
        <p:nvSpPr>
          <p:cNvPr id="595" name="Google Shape;595;p42"/>
          <p:cNvSpPr/>
          <p:nvPr/>
        </p:nvSpPr>
        <p:spPr>
          <a:xfrm>
            <a:off x="7657279" y="1280925"/>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596" name="Google Shape;596;p42"/>
          <p:cNvSpPr/>
          <p:nvPr/>
        </p:nvSpPr>
        <p:spPr>
          <a:xfrm>
            <a:off x="7539419" y="1261899"/>
            <a:ext cx="159900" cy="163500"/>
          </a:xfrm>
          <a:prstGeom prst="ellipse">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597" name="Google Shape;597;p42"/>
          <p:cNvSpPr txBox="1"/>
          <p:nvPr/>
        </p:nvSpPr>
        <p:spPr>
          <a:xfrm>
            <a:off x="7511042" y="1232329"/>
            <a:ext cx="260400" cy="201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lang="en" sz="1100"/>
              <a:t> </a:t>
            </a:r>
            <a:endParaRPr b="0" i="0" sz="1100" u="none" cap="none" strike="noStrike">
              <a:solidFill>
                <a:srgbClr val="000000"/>
              </a:solidFill>
              <a:latin typeface="Arial"/>
              <a:ea typeface="Arial"/>
              <a:cs typeface="Arial"/>
              <a:sym typeface="Arial"/>
            </a:endParaRPr>
          </a:p>
        </p:txBody>
      </p:sp>
      <p:sp>
        <p:nvSpPr>
          <p:cNvPr id="598" name="Google Shape;598;p42"/>
          <p:cNvSpPr/>
          <p:nvPr/>
        </p:nvSpPr>
        <p:spPr>
          <a:xfrm>
            <a:off x="7979460" y="1280925"/>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599" name="Google Shape;599;p42"/>
          <p:cNvSpPr/>
          <p:nvPr/>
        </p:nvSpPr>
        <p:spPr>
          <a:xfrm>
            <a:off x="7861600" y="1261899"/>
            <a:ext cx="159900" cy="163500"/>
          </a:xfrm>
          <a:prstGeom prst="ellipse">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600" name="Google Shape;600;p42"/>
          <p:cNvSpPr txBox="1"/>
          <p:nvPr/>
        </p:nvSpPr>
        <p:spPr>
          <a:xfrm>
            <a:off x="7833222" y="1232329"/>
            <a:ext cx="2607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lang="en" sz="1100"/>
              <a:t> </a:t>
            </a:r>
            <a:endParaRPr b="0" i="0" sz="1100" u="none" cap="none" strike="noStrike">
              <a:solidFill>
                <a:srgbClr val="000000"/>
              </a:solidFill>
              <a:latin typeface="Arial"/>
              <a:ea typeface="Arial"/>
              <a:cs typeface="Arial"/>
              <a:sym typeface="Arial"/>
            </a:endParaRPr>
          </a:p>
        </p:txBody>
      </p:sp>
      <p:sp>
        <p:nvSpPr>
          <p:cNvPr id="601" name="Google Shape;601;p42"/>
          <p:cNvSpPr/>
          <p:nvPr/>
        </p:nvSpPr>
        <p:spPr>
          <a:xfrm>
            <a:off x="8301641" y="1280925"/>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602" name="Google Shape;602;p42"/>
          <p:cNvSpPr/>
          <p:nvPr/>
        </p:nvSpPr>
        <p:spPr>
          <a:xfrm>
            <a:off x="8183781" y="1261899"/>
            <a:ext cx="159900" cy="163500"/>
          </a:xfrm>
          <a:prstGeom prst="ellipse">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603" name="Google Shape;603;p42"/>
          <p:cNvSpPr txBox="1"/>
          <p:nvPr/>
        </p:nvSpPr>
        <p:spPr>
          <a:xfrm>
            <a:off x="8155403" y="1232329"/>
            <a:ext cx="2607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lang="en" sz="1100"/>
              <a:t> </a:t>
            </a:r>
            <a:endParaRPr b="0" i="0" sz="1100" u="none" cap="none" strike="noStrike">
              <a:solidFill>
                <a:srgbClr val="000000"/>
              </a:solidFill>
              <a:latin typeface="Arial"/>
              <a:ea typeface="Arial"/>
              <a:cs typeface="Arial"/>
              <a:sym typeface="Arial"/>
            </a:endParaRPr>
          </a:p>
        </p:txBody>
      </p:sp>
      <p:sp>
        <p:nvSpPr>
          <p:cNvPr id="604" name="Google Shape;604;p42"/>
          <p:cNvSpPr/>
          <p:nvPr/>
        </p:nvSpPr>
        <p:spPr>
          <a:xfrm>
            <a:off x="8623821" y="1280925"/>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605" name="Google Shape;605;p42"/>
          <p:cNvSpPr/>
          <p:nvPr/>
        </p:nvSpPr>
        <p:spPr>
          <a:xfrm>
            <a:off x="8505961" y="1261899"/>
            <a:ext cx="159900" cy="163500"/>
          </a:xfrm>
          <a:prstGeom prst="ellipse">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606" name="Google Shape;606;p42"/>
          <p:cNvSpPr txBox="1"/>
          <p:nvPr/>
        </p:nvSpPr>
        <p:spPr>
          <a:xfrm>
            <a:off x="8477584" y="1232329"/>
            <a:ext cx="260400" cy="201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lang="en" sz="1100"/>
              <a:t> </a:t>
            </a:r>
            <a:endParaRPr b="0" i="0" sz="1100" u="none" cap="none" strike="noStrike">
              <a:solidFill>
                <a:srgbClr val="000000"/>
              </a:solidFill>
              <a:latin typeface="Arial"/>
              <a:ea typeface="Arial"/>
              <a:cs typeface="Arial"/>
              <a:sym typeface="Arial"/>
            </a:endParaRPr>
          </a:p>
        </p:txBody>
      </p:sp>
      <p:sp>
        <p:nvSpPr>
          <p:cNvPr id="607" name="Google Shape;607;p42"/>
          <p:cNvSpPr/>
          <p:nvPr/>
        </p:nvSpPr>
        <p:spPr>
          <a:xfrm>
            <a:off x="8828142" y="1261899"/>
            <a:ext cx="159900" cy="163500"/>
          </a:xfrm>
          <a:prstGeom prst="ellipse">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608" name="Google Shape;608;p42"/>
          <p:cNvSpPr txBox="1"/>
          <p:nvPr/>
        </p:nvSpPr>
        <p:spPr>
          <a:xfrm>
            <a:off x="8799765" y="1232329"/>
            <a:ext cx="260400" cy="201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lang="en" sz="1100"/>
              <a:t> </a:t>
            </a:r>
            <a:endParaRPr b="0" i="0" sz="1100" u="none" cap="none" strike="noStrike">
              <a:solidFill>
                <a:srgbClr val="000000"/>
              </a:solidFill>
              <a:latin typeface="Arial"/>
              <a:ea typeface="Arial"/>
              <a:cs typeface="Arial"/>
              <a:sym typeface="Arial"/>
            </a:endParaRPr>
          </a:p>
        </p:txBody>
      </p:sp>
      <p:sp>
        <p:nvSpPr>
          <p:cNvPr id="609" name="Google Shape;609;p42"/>
          <p:cNvSpPr/>
          <p:nvPr/>
        </p:nvSpPr>
        <p:spPr>
          <a:xfrm>
            <a:off x="1531383" y="904718"/>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610" name="Google Shape;610;p42"/>
          <p:cNvSpPr/>
          <p:nvPr/>
        </p:nvSpPr>
        <p:spPr>
          <a:xfrm>
            <a:off x="1389606" y="867917"/>
            <a:ext cx="188100" cy="192900"/>
          </a:xfrm>
          <a:prstGeom prst="rect">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611" name="Google Shape;611;p42"/>
          <p:cNvSpPr txBox="1"/>
          <p:nvPr/>
        </p:nvSpPr>
        <p:spPr>
          <a:xfrm>
            <a:off x="1348631" y="868103"/>
            <a:ext cx="286200" cy="161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600"/>
              <a:buFont typeface="Arial"/>
              <a:buNone/>
            </a:pPr>
            <a:r>
              <a:rPr lang="en" sz="600"/>
              <a:t> </a:t>
            </a:r>
            <a:endParaRPr b="0" i="0" sz="1100" u="none" cap="none" strike="noStrike">
              <a:solidFill>
                <a:srgbClr val="000000"/>
              </a:solidFill>
              <a:latin typeface="Arial"/>
              <a:ea typeface="Arial"/>
              <a:cs typeface="Arial"/>
              <a:sym typeface="Arial"/>
            </a:endParaRPr>
          </a:p>
        </p:txBody>
      </p:sp>
      <p:cxnSp>
        <p:nvCxnSpPr>
          <p:cNvPr id="612" name="Google Shape;612;p42"/>
          <p:cNvCxnSpPr/>
          <p:nvPr/>
        </p:nvCxnSpPr>
        <p:spPr>
          <a:xfrm>
            <a:off x="1776442" y="1064705"/>
            <a:ext cx="0" cy="218400"/>
          </a:xfrm>
          <a:prstGeom prst="straightConnector1">
            <a:avLst/>
          </a:prstGeom>
          <a:noFill/>
          <a:ln cap="flat" cmpd="sng" w="9525">
            <a:solidFill>
              <a:srgbClr val="00B050"/>
            </a:solidFill>
            <a:prstDash val="solid"/>
            <a:round/>
            <a:headEnd len="sm" w="sm" type="none"/>
            <a:tailEnd len="med" w="med" type="triangle"/>
          </a:ln>
        </p:spPr>
      </p:cxnSp>
      <p:sp>
        <p:nvSpPr>
          <p:cNvPr id="613" name="Google Shape;613;p42"/>
          <p:cNvSpPr/>
          <p:nvPr/>
        </p:nvSpPr>
        <p:spPr>
          <a:xfrm>
            <a:off x="2519155" y="904669"/>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614" name="Google Shape;614;p42"/>
          <p:cNvSpPr/>
          <p:nvPr/>
        </p:nvSpPr>
        <p:spPr>
          <a:xfrm>
            <a:off x="2377378" y="867868"/>
            <a:ext cx="188100" cy="192900"/>
          </a:xfrm>
          <a:prstGeom prst="rect">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615" name="Google Shape;615;p42"/>
          <p:cNvSpPr txBox="1"/>
          <p:nvPr/>
        </p:nvSpPr>
        <p:spPr>
          <a:xfrm>
            <a:off x="2336403" y="868055"/>
            <a:ext cx="286200" cy="161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600"/>
              <a:buFont typeface="Arial"/>
              <a:buNone/>
            </a:pPr>
            <a:r>
              <a:rPr lang="en" sz="600"/>
              <a:t> </a:t>
            </a:r>
            <a:endParaRPr b="0" i="0" sz="1100" u="none" cap="none" strike="noStrike">
              <a:solidFill>
                <a:srgbClr val="000000"/>
              </a:solidFill>
              <a:latin typeface="Arial"/>
              <a:ea typeface="Arial"/>
              <a:cs typeface="Arial"/>
              <a:sym typeface="Arial"/>
            </a:endParaRPr>
          </a:p>
        </p:txBody>
      </p:sp>
      <p:cxnSp>
        <p:nvCxnSpPr>
          <p:cNvPr id="616" name="Google Shape;616;p42"/>
          <p:cNvCxnSpPr/>
          <p:nvPr/>
        </p:nvCxnSpPr>
        <p:spPr>
          <a:xfrm>
            <a:off x="2111615" y="1060399"/>
            <a:ext cx="0" cy="218400"/>
          </a:xfrm>
          <a:prstGeom prst="straightConnector1">
            <a:avLst/>
          </a:prstGeom>
          <a:noFill/>
          <a:ln cap="flat" cmpd="sng" w="9525">
            <a:solidFill>
              <a:srgbClr val="00B050"/>
            </a:solidFill>
            <a:prstDash val="solid"/>
            <a:round/>
            <a:headEnd len="sm" w="sm" type="none"/>
            <a:tailEnd len="med" w="med" type="triangle"/>
          </a:ln>
        </p:spPr>
      </p:cxnSp>
      <p:sp>
        <p:nvSpPr>
          <p:cNvPr id="617" name="Google Shape;617;p42"/>
          <p:cNvSpPr/>
          <p:nvPr/>
        </p:nvSpPr>
        <p:spPr>
          <a:xfrm>
            <a:off x="2192856" y="902541"/>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618" name="Google Shape;618;p42"/>
          <p:cNvSpPr/>
          <p:nvPr/>
        </p:nvSpPr>
        <p:spPr>
          <a:xfrm>
            <a:off x="2051078" y="865739"/>
            <a:ext cx="188100" cy="192900"/>
          </a:xfrm>
          <a:prstGeom prst="rect">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619" name="Google Shape;619;p42"/>
          <p:cNvSpPr txBox="1"/>
          <p:nvPr/>
        </p:nvSpPr>
        <p:spPr>
          <a:xfrm>
            <a:off x="2010103" y="865927"/>
            <a:ext cx="286200" cy="161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600"/>
              <a:buFont typeface="Arial"/>
              <a:buNone/>
            </a:pPr>
            <a:r>
              <a:rPr lang="en" sz="600"/>
              <a:t> </a:t>
            </a:r>
            <a:endParaRPr b="0" i="0" sz="1100" u="none" cap="none" strike="noStrike">
              <a:solidFill>
                <a:srgbClr val="000000"/>
              </a:solidFill>
              <a:latin typeface="Arial"/>
              <a:ea typeface="Arial"/>
              <a:cs typeface="Arial"/>
              <a:sym typeface="Arial"/>
            </a:endParaRPr>
          </a:p>
        </p:txBody>
      </p:sp>
      <p:cxnSp>
        <p:nvCxnSpPr>
          <p:cNvPr id="620" name="Google Shape;620;p42"/>
          <p:cNvCxnSpPr/>
          <p:nvPr/>
        </p:nvCxnSpPr>
        <p:spPr>
          <a:xfrm>
            <a:off x="2437914" y="1062527"/>
            <a:ext cx="0" cy="218400"/>
          </a:xfrm>
          <a:prstGeom prst="straightConnector1">
            <a:avLst/>
          </a:prstGeom>
          <a:noFill/>
          <a:ln cap="flat" cmpd="sng" w="9525">
            <a:solidFill>
              <a:srgbClr val="00B050"/>
            </a:solidFill>
            <a:prstDash val="solid"/>
            <a:round/>
            <a:headEnd len="sm" w="sm" type="none"/>
            <a:tailEnd len="med" w="med" type="triangle"/>
          </a:ln>
        </p:spPr>
      </p:cxnSp>
      <p:sp>
        <p:nvSpPr>
          <p:cNvPr id="621" name="Google Shape;621;p42"/>
          <p:cNvSpPr/>
          <p:nvPr/>
        </p:nvSpPr>
        <p:spPr>
          <a:xfrm>
            <a:off x="3159844" y="902492"/>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622" name="Google Shape;622;p42"/>
          <p:cNvSpPr/>
          <p:nvPr/>
        </p:nvSpPr>
        <p:spPr>
          <a:xfrm>
            <a:off x="3018067" y="865691"/>
            <a:ext cx="188100" cy="192900"/>
          </a:xfrm>
          <a:prstGeom prst="rect">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623" name="Google Shape;623;p42"/>
          <p:cNvSpPr txBox="1"/>
          <p:nvPr/>
        </p:nvSpPr>
        <p:spPr>
          <a:xfrm>
            <a:off x="2977091" y="865878"/>
            <a:ext cx="286200" cy="161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600"/>
              <a:buFont typeface="Arial"/>
              <a:buNone/>
            </a:pPr>
            <a:r>
              <a:rPr lang="en" sz="600"/>
              <a:t> </a:t>
            </a:r>
            <a:endParaRPr b="0" i="0" sz="1100" u="none" cap="none" strike="noStrike">
              <a:solidFill>
                <a:srgbClr val="000000"/>
              </a:solidFill>
              <a:latin typeface="Arial"/>
              <a:ea typeface="Arial"/>
              <a:cs typeface="Arial"/>
              <a:sym typeface="Arial"/>
            </a:endParaRPr>
          </a:p>
        </p:txBody>
      </p:sp>
      <p:cxnSp>
        <p:nvCxnSpPr>
          <p:cNvPr id="624" name="Google Shape;624;p42"/>
          <p:cNvCxnSpPr/>
          <p:nvPr/>
        </p:nvCxnSpPr>
        <p:spPr>
          <a:xfrm>
            <a:off x="2752303" y="1058223"/>
            <a:ext cx="0" cy="218400"/>
          </a:xfrm>
          <a:prstGeom prst="straightConnector1">
            <a:avLst/>
          </a:prstGeom>
          <a:noFill/>
          <a:ln cap="flat" cmpd="sng" w="9525">
            <a:solidFill>
              <a:srgbClr val="00B050"/>
            </a:solidFill>
            <a:prstDash val="solid"/>
            <a:round/>
            <a:headEnd len="sm" w="sm" type="none"/>
            <a:tailEnd len="med" w="med" type="triangle"/>
          </a:ln>
        </p:spPr>
      </p:cxnSp>
      <p:sp>
        <p:nvSpPr>
          <p:cNvPr id="625" name="Google Shape;625;p42"/>
          <p:cNvSpPr/>
          <p:nvPr/>
        </p:nvSpPr>
        <p:spPr>
          <a:xfrm>
            <a:off x="2833544" y="900364"/>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626" name="Google Shape;626;p42"/>
          <p:cNvSpPr/>
          <p:nvPr/>
        </p:nvSpPr>
        <p:spPr>
          <a:xfrm>
            <a:off x="2691767" y="863563"/>
            <a:ext cx="188100" cy="192900"/>
          </a:xfrm>
          <a:prstGeom prst="rect">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627" name="Google Shape;627;p42"/>
          <p:cNvSpPr txBox="1"/>
          <p:nvPr/>
        </p:nvSpPr>
        <p:spPr>
          <a:xfrm>
            <a:off x="2650792" y="863749"/>
            <a:ext cx="286200" cy="161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600"/>
              <a:buFont typeface="Arial"/>
              <a:buNone/>
            </a:pPr>
            <a:r>
              <a:rPr lang="en" sz="600"/>
              <a:t> </a:t>
            </a:r>
            <a:endParaRPr b="0" i="0" sz="1100" u="none" cap="none" strike="noStrike">
              <a:solidFill>
                <a:srgbClr val="000000"/>
              </a:solidFill>
              <a:latin typeface="Arial"/>
              <a:ea typeface="Arial"/>
              <a:cs typeface="Arial"/>
              <a:sym typeface="Arial"/>
            </a:endParaRPr>
          </a:p>
        </p:txBody>
      </p:sp>
      <p:cxnSp>
        <p:nvCxnSpPr>
          <p:cNvPr id="628" name="Google Shape;628;p42"/>
          <p:cNvCxnSpPr/>
          <p:nvPr/>
        </p:nvCxnSpPr>
        <p:spPr>
          <a:xfrm>
            <a:off x="3078603" y="1060351"/>
            <a:ext cx="0" cy="218400"/>
          </a:xfrm>
          <a:prstGeom prst="straightConnector1">
            <a:avLst/>
          </a:prstGeom>
          <a:noFill/>
          <a:ln cap="flat" cmpd="sng" w="9525">
            <a:solidFill>
              <a:srgbClr val="00B050"/>
            </a:solidFill>
            <a:prstDash val="solid"/>
            <a:round/>
            <a:headEnd len="sm" w="sm" type="none"/>
            <a:tailEnd len="med" w="med" type="triangle"/>
          </a:ln>
        </p:spPr>
      </p:cxnSp>
      <p:sp>
        <p:nvSpPr>
          <p:cNvPr id="629" name="Google Shape;629;p42"/>
          <p:cNvSpPr/>
          <p:nvPr/>
        </p:nvSpPr>
        <p:spPr>
          <a:xfrm>
            <a:off x="3800533" y="900315"/>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630" name="Google Shape;630;p42"/>
          <p:cNvSpPr/>
          <p:nvPr/>
        </p:nvSpPr>
        <p:spPr>
          <a:xfrm>
            <a:off x="3658756" y="863514"/>
            <a:ext cx="188100" cy="192900"/>
          </a:xfrm>
          <a:prstGeom prst="rect">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631" name="Google Shape;631;p42"/>
          <p:cNvSpPr txBox="1"/>
          <p:nvPr/>
        </p:nvSpPr>
        <p:spPr>
          <a:xfrm>
            <a:off x="3617780" y="863701"/>
            <a:ext cx="286200" cy="161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600"/>
              <a:buFont typeface="Arial"/>
              <a:buNone/>
            </a:pPr>
            <a:r>
              <a:rPr lang="en" sz="600"/>
              <a:t> </a:t>
            </a:r>
            <a:endParaRPr b="0" i="0" sz="1100" u="none" cap="none" strike="noStrike">
              <a:solidFill>
                <a:srgbClr val="000000"/>
              </a:solidFill>
              <a:latin typeface="Arial"/>
              <a:ea typeface="Arial"/>
              <a:cs typeface="Arial"/>
              <a:sym typeface="Arial"/>
            </a:endParaRPr>
          </a:p>
        </p:txBody>
      </p:sp>
      <p:cxnSp>
        <p:nvCxnSpPr>
          <p:cNvPr id="632" name="Google Shape;632;p42"/>
          <p:cNvCxnSpPr/>
          <p:nvPr/>
        </p:nvCxnSpPr>
        <p:spPr>
          <a:xfrm rot="10800000">
            <a:off x="3478694" y="1055869"/>
            <a:ext cx="0" cy="199500"/>
          </a:xfrm>
          <a:prstGeom prst="straightConnector1">
            <a:avLst/>
          </a:prstGeom>
          <a:noFill/>
          <a:ln cap="flat" cmpd="sng" w="9525">
            <a:solidFill>
              <a:srgbClr val="00B050"/>
            </a:solidFill>
            <a:prstDash val="solid"/>
            <a:round/>
            <a:headEnd len="sm" w="sm" type="none"/>
            <a:tailEnd len="med" w="med" type="triangle"/>
          </a:ln>
        </p:spPr>
      </p:cxnSp>
      <p:cxnSp>
        <p:nvCxnSpPr>
          <p:cNvPr id="633" name="Google Shape;633;p42"/>
          <p:cNvCxnSpPr/>
          <p:nvPr/>
        </p:nvCxnSpPr>
        <p:spPr>
          <a:xfrm>
            <a:off x="3392993" y="1056045"/>
            <a:ext cx="0" cy="218400"/>
          </a:xfrm>
          <a:prstGeom prst="straightConnector1">
            <a:avLst/>
          </a:prstGeom>
          <a:noFill/>
          <a:ln cap="flat" cmpd="sng" w="9525">
            <a:solidFill>
              <a:srgbClr val="00B050"/>
            </a:solidFill>
            <a:prstDash val="solid"/>
            <a:round/>
            <a:headEnd len="sm" w="sm" type="none"/>
            <a:tailEnd len="med" w="med" type="triangle"/>
          </a:ln>
        </p:spPr>
      </p:cxnSp>
      <p:sp>
        <p:nvSpPr>
          <p:cNvPr id="634" name="Google Shape;634;p42"/>
          <p:cNvSpPr/>
          <p:nvPr/>
        </p:nvSpPr>
        <p:spPr>
          <a:xfrm>
            <a:off x="3474233" y="898187"/>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635" name="Google Shape;635;p42"/>
          <p:cNvSpPr/>
          <p:nvPr/>
        </p:nvSpPr>
        <p:spPr>
          <a:xfrm>
            <a:off x="3332456" y="861386"/>
            <a:ext cx="188100" cy="192900"/>
          </a:xfrm>
          <a:prstGeom prst="rect">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636" name="Google Shape;636;p42"/>
          <p:cNvSpPr txBox="1"/>
          <p:nvPr/>
        </p:nvSpPr>
        <p:spPr>
          <a:xfrm>
            <a:off x="3291481" y="861573"/>
            <a:ext cx="286200" cy="161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600"/>
              <a:buFont typeface="Arial"/>
              <a:buNone/>
            </a:pPr>
            <a:r>
              <a:rPr lang="en" sz="600"/>
              <a:t> </a:t>
            </a:r>
            <a:endParaRPr b="0" i="0" sz="1100" u="none" cap="none" strike="noStrike">
              <a:solidFill>
                <a:srgbClr val="000000"/>
              </a:solidFill>
              <a:latin typeface="Arial"/>
              <a:ea typeface="Arial"/>
              <a:cs typeface="Arial"/>
              <a:sym typeface="Arial"/>
            </a:endParaRPr>
          </a:p>
        </p:txBody>
      </p:sp>
      <p:cxnSp>
        <p:nvCxnSpPr>
          <p:cNvPr id="637" name="Google Shape;637;p42"/>
          <p:cNvCxnSpPr/>
          <p:nvPr/>
        </p:nvCxnSpPr>
        <p:spPr>
          <a:xfrm>
            <a:off x="3719292" y="1058174"/>
            <a:ext cx="0" cy="218400"/>
          </a:xfrm>
          <a:prstGeom prst="straightConnector1">
            <a:avLst/>
          </a:prstGeom>
          <a:noFill/>
          <a:ln cap="flat" cmpd="sng" w="9525">
            <a:solidFill>
              <a:srgbClr val="00B050"/>
            </a:solidFill>
            <a:prstDash val="solid"/>
            <a:round/>
            <a:headEnd len="sm" w="sm" type="none"/>
            <a:tailEnd len="med" w="med" type="triangle"/>
          </a:ln>
        </p:spPr>
      </p:cxnSp>
      <p:sp>
        <p:nvSpPr>
          <p:cNvPr id="638" name="Google Shape;638;p42"/>
          <p:cNvSpPr/>
          <p:nvPr/>
        </p:nvSpPr>
        <p:spPr>
          <a:xfrm>
            <a:off x="4441222" y="898139"/>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639" name="Google Shape;639;p42"/>
          <p:cNvSpPr/>
          <p:nvPr/>
        </p:nvSpPr>
        <p:spPr>
          <a:xfrm>
            <a:off x="4299444" y="861337"/>
            <a:ext cx="188100" cy="192900"/>
          </a:xfrm>
          <a:prstGeom prst="rect">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640" name="Google Shape;640;p42"/>
          <p:cNvSpPr txBox="1"/>
          <p:nvPr/>
        </p:nvSpPr>
        <p:spPr>
          <a:xfrm>
            <a:off x="4258469" y="861524"/>
            <a:ext cx="286200" cy="161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600"/>
              <a:buFont typeface="Arial"/>
              <a:buNone/>
            </a:pPr>
            <a:r>
              <a:rPr lang="en" sz="600"/>
              <a:t> </a:t>
            </a:r>
            <a:endParaRPr b="0" i="0" sz="1100" u="none" cap="none" strike="noStrike">
              <a:solidFill>
                <a:srgbClr val="000000"/>
              </a:solidFill>
              <a:latin typeface="Arial"/>
              <a:ea typeface="Arial"/>
              <a:cs typeface="Arial"/>
              <a:sym typeface="Arial"/>
            </a:endParaRPr>
          </a:p>
        </p:txBody>
      </p:sp>
      <p:cxnSp>
        <p:nvCxnSpPr>
          <p:cNvPr id="641" name="Google Shape;641;p42"/>
          <p:cNvCxnSpPr/>
          <p:nvPr/>
        </p:nvCxnSpPr>
        <p:spPr>
          <a:xfrm>
            <a:off x="4033681" y="1053869"/>
            <a:ext cx="0" cy="218400"/>
          </a:xfrm>
          <a:prstGeom prst="straightConnector1">
            <a:avLst/>
          </a:prstGeom>
          <a:noFill/>
          <a:ln cap="flat" cmpd="sng" w="9525">
            <a:solidFill>
              <a:srgbClr val="00B050"/>
            </a:solidFill>
            <a:prstDash val="solid"/>
            <a:round/>
            <a:headEnd len="sm" w="sm" type="none"/>
            <a:tailEnd len="med" w="med" type="triangle"/>
          </a:ln>
        </p:spPr>
      </p:cxnSp>
      <p:sp>
        <p:nvSpPr>
          <p:cNvPr id="642" name="Google Shape;642;p42"/>
          <p:cNvSpPr/>
          <p:nvPr/>
        </p:nvSpPr>
        <p:spPr>
          <a:xfrm>
            <a:off x="4114922" y="896010"/>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643" name="Google Shape;643;p42"/>
          <p:cNvSpPr/>
          <p:nvPr/>
        </p:nvSpPr>
        <p:spPr>
          <a:xfrm>
            <a:off x="3973145" y="859208"/>
            <a:ext cx="188100" cy="192900"/>
          </a:xfrm>
          <a:prstGeom prst="rect">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644" name="Google Shape;644;p42"/>
          <p:cNvSpPr txBox="1"/>
          <p:nvPr/>
        </p:nvSpPr>
        <p:spPr>
          <a:xfrm>
            <a:off x="3932170" y="859396"/>
            <a:ext cx="286200" cy="161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600"/>
              <a:buFont typeface="Arial"/>
              <a:buNone/>
            </a:pPr>
            <a:r>
              <a:rPr lang="en" sz="600"/>
              <a:t> </a:t>
            </a:r>
            <a:endParaRPr b="0" i="0" sz="1100" u="none" cap="none" strike="noStrike">
              <a:solidFill>
                <a:srgbClr val="000000"/>
              </a:solidFill>
              <a:latin typeface="Arial"/>
              <a:ea typeface="Arial"/>
              <a:cs typeface="Arial"/>
              <a:sym typeface="Arial"/>
            </a:endParaRPr>
          </a:p>
        </p:txBody>
      </p:sp>
      <p:cxnSp>
        <p:nvCxnSpPr>
          <p:cNvPr id="645" name="Google Shape;645;p42"/>
          <p:cNvCxnSpPr/>
          <p:nvPr/>
        </p:nvCxnSpPr>
        <p:spPr>
          <a:xfrm>
            <a:off x="4359981" y="1055997"/>
            <a:ext cx="0" cy="218400"/>
          </a:xfrm>
          <a:prstGeom prst="straightConnector1">
            <a:avLst/>
          </a:prstGeom>
          <a:noFill/>
          <a:ln cap="flat" cmpd="sng" w="9525">
            <a:solidFill>
              <a:srgbClr val="00B050"/>
            </a:solidFill>
            <a:prstDash val="solid"/>
            <a:round/>
            <a:headEnd len="sm" w="sm" type="none"/>
            <a:tailEnd len="med" w="med" type="triangle"/>
          </a:ln>
        </p:spPr>
      </p:cxnSp>
      <p:sp>
        <p:nvSpPr>
          <p:cNvPr id="646" name="Google Shape;646;p42"/>
          <p:cNvSpPr/>
          <p:nvPr/>
        </p:nvSpPr>
        <p:spPr>
          <a:xfrm>
            <a:off x="5081910" y="895961"/>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647" name="Google Shape;647;p42"/>
          <p:cNvSpPr/>
          <p:nvPr/>
        </p:nvSpPr>
        <p:spPr>
          <a:xfrm>
            <a:off x="4940133" y="859160"/>
            <a:ext cx="188100" cy="192900"/>
          </a:xfrm>
          <a:prstGeom prst="rect">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648" name="Google Shape;648;p42"/>
          <p:cNvSpPr txBox="1"/>
          <p:nvPr/>
        </p:nvSpPr>
        <p:spPr>
          <a:xfrm>
            <a:off x="4899158" y="859347"/>
            <a:ext cx="286200" cy="161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600"/>
              <a:buFont typeface="Arial"/>
              <a:buNone/>
            </a:pPr>
            <a:r>
              <a:rPr lang="en" sz="600"/>
              <a:t> </a:t>
            </a:r>
            <a:endParaRPr b="0" i="0" sz="1100" u="none" cap="none" strike="noStrike">
              <a:solidFill>
                <a:srgbClr val="000000"/>
              </a:solidFill>
              <a:latin typeface="Arial"/>
              <a:ea typeface="Arial"/>
              <a:cs typeface="Arial"/>
              <a:sym typeface="Arial"/>
            </a:endParaRPr>
          </a:p>
        </p:txBody>
      </p:sp>
      <p:cxnSp>
        <p:nvCxnSpPr>
          <p:cNvPr id="649" name="Google Shape;649;p42"/>
          <p:cNvCxnSpPr/>
          <p:nvPr/>
        </p:nvCxnSpPr>
        <p:spPr>
          <a:xfrm>
            <a:off x="4674371" y="1051691"/>
            <a:ext cx="0" cy="218400"/>
          </a:xfrm>
          <a:prstGeom prst="straightConnector1">
            <a:avLst/>
          </a:prstGeom>
          <a:noFill/>
          <a:ln cap="flat" cmpd="sng" w="9525">
            <a:solidFill>
              <a:srgbClr val="00B050"/>
            </a:solidFill>
            <a:prstDash val="solid"/>
            <a:round/>
            <a:headEnd len="sm" w="sm" type="none"/>
            <a:tailEnd len="med" w="med" type="triangle"/>
          </a:ln>
        </p:spPr>
      </p:cxnSp>
      <p:sp>
        <p:nvSpPr>
          <p:cNvPr id="650" name="Google Shape;650;p42"/>
          <p:cNvSpPr/>
          <p:nvPr/>
        </p:nvSpPr>
        <p:spPr>
          <a:xfrm>
            <a:off x="4755611" y="893833"/>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651" name="Google Shape;651;p42"/>
          <p:cNvSpPr/>
          <p:nvPr/>
        </p:nvSpPr>
        <p:spPr>
          <a:xfrm>
            <a:off x="4613834" y="857032"/>
            <a:ext cx="188100" cy="192900"/>
          </a:xfrm>
          <a:prstGeom prst="rect">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652" name="Google Shape;652;p42"/>
          <p:cNvSpPr txBox="1"/>
          <p:nvPr/>
        </p:nvSpPr>
        <p:spPr>
          <a:xfrm>
            <a:off x="4572859" y="857219"/>
            <a:ext cx="286200" cy="161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600"/>
              <a:buFont typeface="Arial"/>
              <a:buNone/>
            </a:pPr>
            <a:r>
              <a:rPr lang="en" sz="600"/>
              <a:t> </a:t>
            </a:r>
            <a:endParaRPr b="0" i="0" sz="1100" u="none" cap="none" strike="noStrike">
              <a:solidFill>
                <a:srgbClr val="000000"/>
              </a:solidFill>
              <a:latin typeface="Arial"/>
              <a:ea typeface="Arial"/>
              <a:cs typeface="Arial"/>
              <a:sym typeface="Arial"/>
            </a:endParaRPr>
          </a:p>
        </p:txBody>
      </p:sp>
      <p:cxnSp>
        <p:nvCxnSpPr>
          <p:cNvPr id="653" name="Google Shape;653;p42"/>
          <p:cNvCxnSpPr/>
          <p:nvPr/>
        </p:nvCxnSpPr>
        <p:spPr>
          <a:xfrm>
            <a:off x="5000670" y="1053820"/>
            <a:ext cx="0" cy="218400"/>
          </a:xfrm>
          <a:prstGeom prst="straightConnector1">
            <a:avLst/>
          </a:prstGeom>
          <a:noFill/>
          <a:ln cap="flat" cmpd="sng" w="9525">
            <a:solidFill>
              <a:srgbClr val="00B050"/>
            </a:solidFill>
            <a:prstDash val="solid"/>
            <a:round/>
            <a:headEnd len="sm" w="sm" type="none"/>
            <a:tailEnd len="med" w="med" type="triangle"/>
          </a:ln>
        </p:spPr>
      </p:cxnSp>
      <p:sp>
        <p:nvSpPr>
          <p:cNvPr id="654" name="Google Shape;654;p42"/>
          <p:cNvSpPr/>
          <p:nvPr/>
        </p:nvSpPr>
        <p:spPr>
          <a:xfrm>
            <a:off x="5722599" y="893784"/>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655" name="Google Shape;655;p42"/>
          <p:cNvSpPr/>
          <p:nvPr/>
        </p:nvSpPr>
        <p:spPr>
          <a:xfrm>
            <a:off x="5580822" y="856984"/>
            <a:ext cx="188100" cy="192900"/>
          </a:xfrm>
          <a:prstGeom prst="rect">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656" name="Google Shape;656;p42"/>
          <p:cNvSpPr txBox="1"/>
          <p:nvPr/>
        </p:nvSpPr>
        <p:spPr>
          <a:xfrm>
            <a:off x="5539847" y="857170"/>
            <a:ext cx="286200" cy="161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600"/>
              <a:buFont typeface="Arial"/>
              <a:buNone/>
            </a:pPr>
            <a:r>
              <a:rPr lang="en" sz="600"/>
              <a:t> </a:t>
            </a:r>
            <a:endParaRPr b="0" i="0" sz="1100" u="none" cap="none" strike="noStrike">
              <a:solidFill>
                <a:srgbClr val="000000"/>
              </a:solidFill>
              <a:latin typeface="Arial"/>
              <a:ea typeface="Arial"/>
              <a:cs typeface="Arial"/>
              <a:sym typeface="Arial"/>
            </a:endParaRPr>
          </a:p>
        </p:txBody>
      </p:sp>
      <p:cxnSp>
        <p:nvCxnSpPr>
          <p:cNvPr id="657" name="Google Shape;657;p42"/>
          <p:cNvCxnSpPr/>
          <p:nvPr/>
        </p:nvCxnSpPr>
        <p:spPr>
          <a:xfrm rot="10800000">
            <a:off x="5400761" y="1049338"/>
            <a:ext cx="0" cy="199500"/>
          </a:xfrm>
          <a:prstGeom prst="straightConnector1">
            <a:avLst/>
          </a:prstGeom>
          <a:noFill/>
          <a:ln cap="flat" cmpd="sng" w="9525">
            <a:solidFill>
              <a:srgbClr val="00B050"/>
            </a:solidFill>
            <a:prstDash val="solid"/>
            <a:round/>
            <a:headEnd len="sm" w="sm" type="none"/>
            <a:tailEnd len="med" w="med" type="triangle"/>
          </a:ln>
        </p:spPr>
      </p:cxnSp>
      <p:cxnSp>
        <p:nvCxnSpPr>
          <p:cNvPr id="658" name="Google Shape;658;p42"/>
          <p:cNvCxnSpPr/>
          <p:nvPr/>
        </p:nvCxnSpPr>
        <p:spPr>
          <a:xfrm>
            <a:off x="5315059" y="1049515"/>
            <a:ext cx="0" cy="218400"/>
          </a:xfrm>
          <a:prstGeom prst="straightConnector1">
            <a:avLst/>
          </a:prstGeom>
          <a:noFill/>
          <a:ln cap="flat" cmpd="sng" w="9525">
            <a:solidFill>
              <a:srgbClr val="00B050"/>
            </a:solidFill>
            <a:prstDash val="solid"/>
            <a:round/>
            <a:headEnd len="sm" w="sm" type="none"/>
            <a:tailEnd len="med" w="med" type="triangle"/>
          </a:ln>
        </p:spPr>
      </p:cxnSp>
      <p:sp>
        <p:nvSpPr>
          <p:cNvPr id="659" name="Google Shape;659;p42"/>
          <p:cNvSpPr/>
          <p:nvPr/>
        </p:nvSpPr>
        <p:spPr>
          <a:xfrm>
            <a:off x="5396300" y="891656"/>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660" name="Google Shape;660;p42"/>
          <p:cNvSpPr/>
          <p:nvPr/>
        </p:nvSpPr>
        <p:spPr>
          <a:xfrm>
            <a:off x="5254523" y="854855"/>
            <a:ext cx="188100" cy="192900"/>
          </a:xfrm>
          <a:prstGeom prst="rect">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661" name="Google Shape;661;p42"/>
          <p:cNvSpPr txBox="1"/>
          <p:nvPr/>
        </p:nvSpPr>
        <p:spPr>
          <a:xfrm>
            <a:off x="5213548" y="855042"/>
            <a:ext cx="286200" cy="161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600"/>
              <a:buFont typeface="Arial"/>
              <a:buNone/>
            </a:pPr>
            <a:r>
              <a:rPr lang="en" sz="600"/>
              <a:t> </a:t>
            </a:r>
            <a:endParaRPr b="0" i="0" sz="1100" u="none" cap="none" strike="noStrike">
              <a:solidFill>
                <a:srgbClr val="000000"/>
              </a:solidFill>
              <a:latin typeface="Arial"/>
              <a:ea typeface="Arial"/>
              <a:cs typeface="Arial"/>
              <a:sym typeface="Arial"/>
            </a:endParaRPr>
          </a:p>
        </p:txBody>
      </p:sp>
      <p:cxnSp>
        <p:nvCxnSpPr>
          <p:cNvPr id="662" name="Google Shape;662;p42"/>
          <p:cNvCxnSpPr/>
          <p:nvPr/>
        </p:nvCxnSpPr>
        <p:spPr>
          <a:xfrm>
            <a:off x="5641359" y="1051643"/>
            <a:ext cx="0" cy="218400"/>
          </a:xfrm>
          <a:prstGeom prst="straightConnector1">
            <a:avLst/>
          </a:prstGeom>
          <a:noFill/>
          <a:ln cap="flat" cmpd="sng" w="9525">
            <a:solidFill>
              <a:srgbClr val="00B050"/>
            </a:solidFill>
            <a:prstDash val="solid"/>
            <a:round/>
            <a:headEnd len="sm" w="sm" type="none"/>
            <a:tailEnd len="med" w="med" type="triangle"/>
          </a:ln>
        </p:spPr>
      </p:cxnSp>
      <p:sp>
        <p:nvSpPr>
          <p:cNvPr id="663" name="Google Shape;663;p42"/>
          <p:cNvSpPr/>
          <p:nvPr/>
        </p:nvSpPr>
        <p:spPr>
          <a:xfrm>
            <a:off x="6363288" y="891608"/>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664" name="Google Shape;664;p42"/>
          <p:cNvSpPr/>
          <p:nvPr/>
        </p:nvSpPr>
        <p:spPr>
          <a:xfrm>
            <a:off x="6221511" y="854806"/>
            <a:ext cx="188100" cy="192900"/>
          </a:xfrm>
          <a:prstGeom prst="rect">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665" name="Google Shape;665;p42"/>
          <p:cNvSpPr txBox="1"/>
          <p:nvPr/>
        </p:nvSpPr>
        <p:spPr>
          <a:xfrm>
            <a:off x="6180536" y="854994"/>
            <a:ext cx="286200" cy="161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600"/>
              <a:buFont typeface="Arial"/>
              <a:buNone/>
            </a:pPr>
            <a:r>
              <a:rPr lang="en" sz="600"/>
              <a:t> </a:t>
            </a:r>
            <a:endParaRPr b="0" i="0" sz="1100" u="none" cap="none" strike="noStrike">
              <a:solidFill>
                <a:srgbClr val="000000"/>
              </a:solidFill>
              <a:latin typeface="Arial"/>
              <a:ea typeface="Arial"/>
              <a:cs typeface="Arial"/>
              <a:sym typeface="Arial"/>
            </a:endParaRPr>
          </a:p>
        </p:txBody>
      </p:sp>
      <p:cxnSp>
        <p:nvCxnSpPr>
          <p:cNvPr id="666" name="Google Shape;666;p42"/>
          <p:cNvCxnSpPr/>
          <p:nvPr/>
        </p:nvCxnSpPr>
        <p:spPr>
          <a:xfrm>
            <a:off x="5955748" y="1047338"/>
            <a:ext cx="0" cy="218400"/>
          </a:xfrm>
          <a:prstGeom prst="straightConnector1">
            <a:avLst/>
          </a:prstGeom>
          <a:noFill/>
          <a:ln cap="flat" cmpd="sng" w="9525">
            <a:solidFill>
              <a:srgbClr val="00B050"/>
            </a:solidFill>
            <a:prstDash val="solid"/>
            <a:round/>
            <a:headEnd len="sm" w="sm" type="none"/>
            <a:tailEnd len="med" w="med" type="triangle"/>
          </a:ln>
        </p:spPr>
      </p:cxnSp>
      <p:sp>
        <p:nvSpPr>
          <p:cNvPr id="667" name="Google Shape;667;p42"/>
          <p:cNvSpPr/>
          <p:nvPr/>
        </p:nvSpPr>
        <p:spPr>
          <a:xfrm>
            <a:off x="6036989" y="889479"/>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668" name="Google Shape;668;p42"/>
          <p:cNvSpPr/>
          <p:nvPr/>
        </p:nvSpPr>
        <p:spPr>
          <a:xfrm>
            <a:off x="5895212" y="852678"/>
            <a:ext cx="188100" cy="192900"/>
          </a:xfrm>
          <a:prstGeom prst="rect">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669" name="Google Shape;669;p42"/>
          <p:cNvSpPr txBox="1"/>
          <p:nvPr/>
        </p:nvSpPr>
        <p:spPr>
          <a:xfrm>
            <a:off x="5854236" y="852865"/>
            <a:ext cx="286200" cy="161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600"/>
              <a:buFont typeface="Arial"/>
              <a:buNone/>
            </a:pPr>
            <a:r>
              <a:rPr lang="en" sz="600"/>
              <a:t> </a:t>
            </a:r>
            <a:endParaRPr b="0" i="0" sz="1100" u="none" cap="none" strike="noStrike">
              <a:solidFill>
                <a:srgbClr val="000000"/>
              </a:solidFill>
              <a:latin typeface="Arial"/>
              <a:ea typeface="Arial"/>
              <a:cs typeface="Arial"/>
              <a:sym typeface="Arial"/>
            </a:endParaRPr>
          </a:p>
        </p:txBody>
      </p:sp>
      <p:cxnSp>
        <p:nvCxnSpPr>
          <p:cNvPr id="670" name="Google Shape;670;p42"/>
          <p:cNvCxnSpPr/>
          <p:nvPr/>
        </p:nvCxnSpPr>
        <p:spPr>
          <a:xfrm>
            <a:off x="6282048" y="1049466"/>
            <a:ext cx="0" cy="218400"/>
          </a:xfrm>
          <a:prstGeom prst="straightConnector1">
            <a:avLst/>
          </a:prstGeom>
          <a:noFill/>
          <a:ln cap="flat" cmpd="sng" w="9525">
            <a:solidFill>
              <a:srgbClr val="00B050"/>
            </a:solidFill>
            <a:prstDash val="solid"/>
            <a:round/>
            <a:headEnd len="sm" w="sm" type="none"/>
            <a:tailEnd len="med" w="med" type="triangle"/>
          </a:ln>
        </p:spPr>
      </p:cxnSp>
      <p:sp>
        <p:nvSpPr>
          <p:cNvPr id="671" name="Google Shape;671;p42"/>
          <p:cNvSpPr/>
          <p:nvPr/>
        </p:nvSpPr>
        <p:spPr>
          <a:xfrm>
            <a:off x="7003977" y="889431"/>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672" name="Google Shape;672;p42"/>
          <p:cNvSpPr/>
          <p:nvPr/>
        </p:nvSpPr>
        <p:spPr>
          <a:xfrm>
            <a:off x="6862200" y="852630"/>
            <a:ext cx="188100" cy="192900"/>
          </a:xfrm>
          <a:prstGeom prst="rect">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673" name="Google Shape;673;p42"/>
          <p:cNvSpPr txBox="1"/>
          <p:nvPr/>
        </p:nvSpPr>
        <p:spPr>
          <a:xfrm>
            <a:off x="6821225" y="852816"/>
            <a:ext cx="286200" cy="161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600"/>
              <a:buFont typeface="Arial"/>
              <a:buNone/>
            </a:pPr>
            <a:r>
              <a:rPr lang="en" sz="600"/>
              <a:t> </a:t>
            </a:r>
            <a:endParaRPr b="0" i="0" sz="1100" u="none" cap="none" strike="noStrike">
              <a:solidFill>
                <a:srgbClr val="000000"/>
              </a:solidFill>
              <a:latin typeface="Arial"/>
              <a:ea typeface="Arial"/>
              <a:cs typeface="Arial"/>
              <a:sym typeface="Arial"/>
            </a:endParaRPr>
          </a:p>
        </p:txBody>
      </p:sp>
      <p:cxnSp>
        <p:nvCxnSpPr>
          <p:cNvPr id="674" name="Google Shape;674;p42"/>
          <p:cNvCxnSpPr/>
          <p:nvPr/>
        </p:nvCxnSpPr>
        <p:spPr>
          <a:xfrm>
            <a:off x="6596437" y="1045161"/>
            <a:ext cx="0" cy="218400"/>
          </a:xfrm>
          <a:prstGeom prst="straightConnector1">
            <a:avLst/>
          </a:prstGeom>
          <a:noFill/>
          <a:ln cap="flat" cmpd="sng" w="9525">
            <a:solidFill>
              <a:srgbClr val="00B050"/>
            </a:solidFill>
            <a:prstDash val="solid"/>
            <a:round/>
            <a:headEnd len="sm" w="sm" type="none"/>
            <a:tailEnd len="med" w="med" type="triangle"/>
          </a:ln>
        </p:spPr>
      </p:cxnSp>
      <p:sp>
        <p:nvSpPr>
          <p:cNvPr id="675" name="Google Shape;675;p42"/>
          <p:cNvSpPr/>
          <p:nvPr/>
        </p:nvSpPr>
        <p:spPr>
          <a:xfrm>
            <a:off x="6677678" y="887303"/>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676" name="Google Shape;676;p42"/>
          <p:cNvSpPr/>
          <p:nvPr/>
        </p:nvSpPr>
        <p:spPr>
          <a:xfrm>
            <a:off x="6535901" y="850502"/>
            <a:ext cx="188100" cy="192900"/>
          </a:xfrm>
          <a:prstGeom prst="rect">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677" name="Google Shape;677;p42"/>
          <p:cNvSpPr txBox="1"/>
          <p:nvPr/>
        </p:nvSpPr>
        <p:spPr>
          <a:xfrm>
            <a:off x="6494925" y="850688"/>
            <a:ext cx="286200" cy="161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600"/>
              <a:buFont typeface="Arial"/>
              <a:buNone/>
            </a:pPr>
            <a:r>
              <a:rPr lang="en" sz="600"/>
              <a:t> </a:t>
            </a:r>
            <a:endParaRPr b="0" i="0" sz="1100" u="none" cap="none" strike="noStrike">
              <a:solidFill>
                <a:srgbClr val="000000"/>
              </a:solidFill>
              <a:latin typeface="Arial"/>
              <a:ea typeface="Arial"/>
              <a:cs typeface="Arial"/>
              <a:sym typeface="Arial"/>
            </a:endParaRPr>
          </a:p>
        </p:txBody>
      </p:sp>
      <p:cxnSp>
        <p:nvCxnSpPr>
          <p:cNvPr id="678" name="Google Shape;678;p42"/>
          <p:cNvCxnSpPr/>
          <p:nvPr/>
        </p:nvCxnSpPr>
        <p:spPr>
          <a:xfrm>
            <a:off x="6922737" y="1047290"/>
            <a:ext cx="0" cy="218400"/>
          </a:xfrm>
          <a:prstGeom prst="straightConnector1">
            <a:avLst/>
          </a:prstGeom>
          <a:noFill/>
          <a:ln cap="flat" cmpd="sng" w="9525">
            <a:solidFill>
              <a:srgbClr val="00B050"/>
            </a:solidFill>
            <a:prstDash val="solid"/>
            <a:round/>
            <a:headEnd len="sm" w="sm" type="none"/>
            <a:tailEnd len="med" w="med" type="triangle"/>
          </a:ln>
        </p:spPr>
      </p:cxnSp>
      <p:sp>
        <p:nvSpPr>
          <p:cNvPr id="679" name="Google Shape;679;p42"/>
          <p:cNvSpPr/>
          <p:nvPr/>
        </p:nvSpPr>
        <p:spPr>
          <a:xfrm>
            <a:off x="7644666" y="887254"/>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680" name="Google Shape;680;p42"/>
          <p:cNvSpPr/>
          <p:nvPr/>
        </p:nvSpPr>
        <p:spPr>
          <a:xfrm>
            <a:off x="7502889" y="850453"/>
            <a:ext cx="188100" cy="192900"/>
          </a:xfrm>
          <a:prstGeom prst="rect">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681" name="Google Shape;681;p42"/>
          <p:cNvSpPr txBox="1"/>
          <p:nvPr/>
        </p:nvSpPr>
        <p:spPr>
          <a:xfrm>
            <a:off x="7461914" y="850640"/>
            <a:ext cx="286200" cy="161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600"/>
              <a:buFont typeface="Arial"/>
              <a:buNone/>
            </a:pPr>
            <a:r>
              <a:rPr lang="en" sz="600"/>
              <a:t> </a:t>
            </a:r>
            <a:endParaRPr b="0" i="0" sz="1100" u="none" cap="none" strike="noStrike">
              <a:solidFill>
                <a:srgbClr val="000000"/>
              </a:solidFill>
              <a:latin typeface="Arial"/>
              <a:ea typeface="Arial"/>
              <a:cs typeface="Arial"/>
              <a:sym typeface="Arial"/>
            </a:endParaRPr>
          </a:p>
        </p:txBody>
      </p:sp>
      <p:cxnSp>
        <p:nvCxnSpPr>
          <p:cNvPr id="682" name="Google Shape;682;p42"/>
          <p:cNvCxnSpPr/>
          <p:nvPr/>
        </p:nvCxnSpPr>
        <p:spPr>
          <a:xfrm rot="10800000">
            <a:off x="7322828" y="1042808"/>
            <a:ext cx="0" cy="199500"/>
          </a:xfrm>
          <a:prstGeom prst="straightConnector1">
            <a:avLst/>
          </a:prstGeom>
          <a:noFill/>
          <a:ln cap="flat" cmpd="sng" w="9525">
            <a:solidFill>
              <a:srgbClr val="00B050"/>
            </a:solidFill>
            <a:prstDash val="solid"/>
            <a:round/>
            <a:headEnd len="sm" w="sm" type="none"/>
            <a:tailEnd len="med" w="med" type="triangle"/>
          </a:ln>
        </p:spPr>
      </p:cxnSp>
      <p:cxnSp>
        <p:nvCxnSpPr>
          <p:cNvPr id="683" name="Google Shape;683;p42"/>
          <p:cNvCxnSpPr/>
          <p:nvPr/>
        </p:nvCxnSpPr>
        <p:spPr>
          <a:xfrm>
            <a:off x="7237126" y="1042984"/>
            <a:ext cx="0" cy="218400"/>
          </a:xfrm>
          <a:prstGeom prst="straightConnector1">
            <a:avLst/>
          </a:prstGeom>
          <a:noFill/>
          <a:ln cap="flat" cmpd="sng" w="9525">
            <a:solidFill>
              <a:srgbClr val="00B050"/>
            </a:solidFill>
            <a:prstDash val="solid"/>
            <a:round/>
            <a:headEnd len="sm" w="sm" type="none"/>
            <a:tailEnd len="med" w="med" type="triangle"/>
          </a:ln>
        </p:spPr>
      </p:cxnSp>
      <p:sp>
        <p:nvSpPr>
          <p:cNvPr id="684" name="Google Shape;684;p42"/>
          <p:cNvSpPr/>
          <p:nvPr/>
        </p:nvSpPr>
        <p:spPr>
          <a:xfrm>
            <a:off x="7318367" y="885125"/>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685" name="Google Shape;685;p42"/>
          <p:cNvSpPr/>
          <p:nvPr/>
        </p:nvSpPr>
        <p:spPr>
          <a:xfrm>
            <a:off x="7176589" y="848324"/>
            <a:ext cx="188100" cy="192900"/>
          </a:xfrm>
          <a:prstGeom prst="rect">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686" name="Google Shape;686;p42"/>
          <p:cNvSpPr txBox="1"/>
          <p:nvPr/>
        </p:nvSpPr>
        <p:spPr>
          <a:xfrm>
            <a:off x="7135614" y="848511"/>
            <a:ext cx="286200" cy="161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600"/>
              <a:buFont typeface="Arial"/>
              <a:buNone/>
            </a:pPr>
            <a:r>
              <a:rPr lang="en" sz="600"/>
              <a:t> </a:t>
            </a:r>
            <a:endParaRPr b="0" i="0" sz="1100" u="none" cap="none" strike="noStrike">
              <a:solidFill>
                <a:srgbClr val="000000"/>
              </a:solidFill>
              <a:latin typeface="Arial"/>
              <a:ea typeface="Arial"/>
              <a:cs typeface="Arial"/>
              <a:sym typeface="Arial"/>
            </a:endParaRPr>
          </a:p>
        </p:txBody>
      </p:sp>
      <p:cxnSp>
        <p:nvCxnSpPr>
          <p:cNvPr id="687" name="Google Shape;687;p42"/>
          <p:cNvCxnSpPr/>
          <p:nvPr/>
        </p:nvCxnSpPr>
        <p:spPr>
          <a:xfrm>
            <a:off x="7563425" y="1045112"/>
            <a:ext cx="0" cy="218400"/>
          </a:xfrm>
          <a:prstGeom prst="straightConnector1">
            <a:avLst/>
          </a:prstGeom>
          <a:noFill/>
          <a:ln cap="flat" cmpd="sng" w="9525">
            <a:solidFill>
              <a:srgbClr val="00B050"/>
            </a:solidFill>
            <a:prstDash val="solid"/>
            <a:round/>
            <a:headEnd len="sm" w="sm" type="none"/>
            <a:tailEnd len="med" w="med" type="triangle"/>
          </a:ln>
        </p:spPr>
      </p:cxnSp>
      <p:sp>
        <p:nvSpPr>
          <p:cNvPr id="688" name="Google Shape;688;p42"/>
          <p:cNvSpPr/>
          <p:nvPr/>
        </p:nvSpPr>
        <p:spPr>
          <a:xfrm>
            <a:off x="8285355" y="885077"/>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689" name="Google Shape;689;p42"/>
          <p:cNvSpPr/>
          <p:nvPr/>
        </p:nvSpPr>
        <p:spPr>
          <a:xfrm>
            <a:off x="8143578" y="848276"/>
            <a:ext cx="188100" cy="192900"/>
          </a:xfrm>
          <a:prstGeom prst="rect">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690" name="Google Shape;690;p42"/>
          <p:cNvSpPr txBox="1"/>
          <p:nvPr/>
        </p:nvSpPr>
        <p:spPr>
          <a:xfrm>
            <a:off x="8102602" y="848463"/>
            <a:ext cx="286200" cy="161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600"/>
              <a:buFont typeface="Arial"/>
              <a:buNone/>
            </a:pPr>
            <a:r>
              <a:rPr lang="en" sz="600"/>
              <a:t> </a:t>
            </a:r>
            <a:endParaRPr b="0" i="0" sz="1100" u="none" cap="none" strike="noStrike">
              <a:solidFill>
                <a:srgbClr val="000000"/>
              </a:solidFill>
              <a:latin typeface="Arial"/>
              <a:ea typeface="Arial"/>
              <a:cs typeface="Arial"/>
              <a:sym typeface="Arial"/>
            </a:endParaRPr>
          </a:p>
        </p:txBody>
      </p:sp>
      <p:cxnSp>
        <p:nvCxnSpPr>
          <p:cNvPr id="691" name="Google Shape;691;p42"/>
          <p:cNvCxnSpPr/>
          <p:nvPr/>
        </p:nvCxnSpPr>
        <p:spPr>
          <a:xfrm>
            <a:off x="7877815" y="1040807"/>
            <a:ext cx="0" cy="218400"/>
          </a:xfrm>
          <a:prstGeom prst="straightConnector1">
            <a:avLst/>
          </a:prstGeom>
          <a:noFill/>
          <a:ln cap="flat" cmpd="sng" w="9525">
            <a:solidFill>
              <a:srgbClr val="00B050"/>
            </a:solidFill>
            <a:prstDash val="solid"/>
            <a:round/>
            <a:headEnd len="sm" w="sm" type="none"/>
            <a:tailEnd len="med" w="med" type="triangle"/>
          </a:ln>
        </p:spPr>
      </p:cxnSp>
      <p:sp>
        <p:nvSpPr>
          <p:cNvPr id="692" name="Google Shape;692;p42"/>
          <p:cNvSpPr/>
          <p:nvPr/>
        </p:nvSpPr>
        <p:spPr>
          <a:xfrm>
            <a:off x="7959055" y="882949"/>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693" name="Google Shape;693;p42"/>
          <p:cNvSpPr/>
          <p:nvPr/>
        </p:nvSpPr>
        <p:spPr>
          <a:xfrm>
            <a:off x="7817278" y="846148"/>
            <a:ext cx="188100" cy="192900"/>
          </a:xfrm>
          <a:prstGeom prst="rect">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694" name="Google Shape;694;p42"/>
          <p:cNvSpPr txBox="1"/>
          <p:nvPr/>
        </p:nvSpPr>
        <p:spPr>
          <a:xfrm>
            <a:off x="7776303" y="846334"/>
            <a:ext cx="286200" cy="161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600"/>
              <a:buFont typeface="Arial"/>
              <a:buNone/>
            </a:pPr>
            <a:r>
              <a:rPr lang="en" sz="600"/>
              <a:t> </a:t>
            </a:r>
            <a:endParaRPr b="0" i="0" sz="1100" u="none" cap="none" strike="noStrike">
              <a:solidFill>
                <a:srgbClr val="000000"/>
              </a:solidFill>
              <a:latin typeface="Arial"/>
              <a:ea typeface="Arial"/>
              <a:cs typeface="Arial"/>
              <a:sym typeface="Arial"/>
            </a:endParaRPr>
          </a:p>
        </p:txBody>
      </p:sp>
      <p:cxnSp>
        <p:nvCxnSpPr>
          <p:cNvPr id="695" name="Google Shape;695;p42"/>
          <p:cNvCxnSpPr/>
          <p:nvPr/>
        </p:nvCxnSpPr>
        <p:spPr>
          <a:xfrm>
            <a:off x="8204114" y="1042936"/>
            <a:ext cx="0" cy="218400"/>
          </a:xfrm>
          <a:prstGeom prst="straightConnector1">
            <a:avLst/>
          </a:prstGeom>
          <a:noFill/>
          <a:ln cap="flat" cmpd="sng" w="9525">
            <a:solidFill>
              <a:srgbClr val="00B050"/>
            </a:solidFill>
            <a:prstDash val="solid"/>
            <a:round/>
            <a:headEnd len="sm" w="sm" type="none"/>
            <a:tailEnd len="med" w="med" type="triangle"/>
          </a:ln>
        </p:spPr>
      </p:cxnSp>
      <p:sp>
        <p:nvSpPr>
          <p:cNvPr id="696" name="Google Shape;696;p42"/>
          <p:cNvSpPr/>
          <p:nvPr/>
        </p:nvSpPr>
        <p:spPr>
          <a:xfrm>
            <a:off x="8784267" y="846099"/>
            <a:ext cx="188100" cy="192900"/>
          </a:xfrm>
          <a:prstGeom prst="rect">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697" name="Google Shape;697;p42"/>
          <p:cNvSpPr txBox="1"/>
          <p:nvPr/>
        </p:nvSpPr>
        <p:spPr>
          <a:xfrm>
            <a:off x="8743291" y="846286"/>
            <a:ext cx="286200" cy="161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600"/>
              <a:buFont typeface="Arial"/>
              <a:buNone/>
            </a:pPr>
            <a:r>
              <a:rPr lang="en" sz="600"/>
              <a:t> </a:t>
            </a:r>
            <a:endParaRPr b="0" i="0" sz="1100" u="none" cap="none" strike="noStrike">
              <a:solidFill>
                <a:srgbClr val="000000"/>
              </a:solidFill>
              <a:latin typeface="Arial"/>
              <a:ea typeface="Arial"/>
              <a:cs typeface="Arial"/>
              <a:sym typeface="Arial"/>
            </a:endParaRPr>
          </a:p>
        </p:txBody>
      </p:sp>
      <p:cxnSp>
        <p:nvCxnSpPr>
          <p:cNvPr id="698" name="Google Shape;698;p42"/>
          <p:cNvCxnSpPr/>
          <p:nvPr/>
        </p:nvCxnSpPr>
        <p:spPr>
          <a:xfrm>
            <a:off x="8518504" y="1038630"/>
            <a:ext cx="0" cy="218400"/>
          </a:xfrm>
          <a:prstGeom prst="straightConnector1">
            <a:avLst/>
          </a:prstGeom>
          <a:noFill/>
          <a:ln cap="flat" cmpd="sng" w="9525">
            <a:solidFill>
              <a:srgbClr val="00B050"/>
            </a:solidFill>
            <a:prstDash val="solid"/>
            <a:round/>
            <a:headEnd len="sm" w="sm" type="none"/>
            <a:tailEnd len="med" w="med" type="triangle"/>
          </a:ln>
        </p:spPr>
      </p:cxnSp>
      <p:sp>
        <p:nvSpPr>
          <p:cNvPr id="699" name="Google Shape;699;p42"/>
          <p:cNvSpPr/>
          <p:nvPr/>
        </p:nvSpPr>
        <p:spPr>
          <a:xfrm>
            <a:off x="8599744" y="880772"/>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700" name="Google Shape;700;p42"/>
          <p:cNvSpPr/>
          <p:nvPr/>
        </p:nvSpPr>
        <p:spPr>
          <a:xfrm>
            <a:off x="8457967" y="843971"/>
            <a:ext cx="188100" cy="192900"/>
          </a:xfrm>
          <a:prstGeom prst="rect">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701" name="Google Shape;701;p42"/>
          <p:cNvSpPr txBox="1"/>
          <p:nvPr/>
        </p:nvSpPr>
        <p:spPr>
          <a:xfrm>
            <a:off x="8416992" y="844158"/>
            <a:ext cx="286200" cy="161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600"/>
              <a:buFont typeface="Arial"/>
              <a:buNone/>
            </a:pPr>
            <a:r>
              <a:rPr lang="en" sz="600"/>
              <a:t> </a:t>
            </a:r>
            <a:endParaRPr b="0" i="0" sz="1100" u="none" cap="none" strike="noStrike">
              <a:solidFill>
                <a:srgbClr val="000000"/>
              </a:solidFill>
              <a:latin typeface="Arial"/>
              <a:ea typeface="Arial"/>
              <a:cs typeface="Arial"/>
              <a:sym typeface="Arial"/>
            </a:endParaRPr>
          </a:p>
        </p:txBody>
      </p:sp>
      <p:cxnSp>
        <p:nvCxnSpPr>
          <p:cNvPr id="702" name="Google Shape;702;p42"/>
          <p:cNvCxnSpPr/>
          <p:nvPr/>
        </p:nvCxnSpPr>
        <p:spPr>
          <a:xfrm>
            <a:off x="8844803" y="1040758"/>
            <a:ext cx="0" cy="218400"/>
          </a:xfrm>
          <a:prstGeom prst="straightConnector1">
            <a:avLst/>
          </a:prstGeom>
          <a:noFill/>
          <a:ln cap="flat" cmpd="sng" w="9525">
            <a:solidFill>
              <a:srgbClr val="00B050"/>
            </a:solidFill>
            <a:prstDash val="solid"/>
            <a:round/>
            <a:headEnd len="sm" w="sm" type="none"/>
            <a:tailEnd len="med" w="med" type="triangle"/>
          </a:ln>
        </p:spPr>
      </p:cxnSp>
      <p:sp>
        <p:nvSpPr>
          <p:cNvPr id="703" name="Google Shape;703;p42"/>
          <p:cNvSpPr/>
          <p:nvPr/>
        </p:nvSpPr>
        <p:spPr>
          <a:xfrm>
            <a:off x="1210625" y="912484"/>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704" name="Google Shape;704;p42"/>
          <p:cNvSpPr/>
          <p:nvPr/>
        </p:nvSpPr>
        <p:spPr>
          <a:xfrm>
            <a:off x="2502372" y="1635993"/>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705" name="Google Shape;705;p42"/>
          <p:cNvSpPr/>
          <p:nvPr/>
        </p:nvSpPr>
        <p:spPr>
          <a:xfrm>
            <a:off x="2384512" y="1616968"/>
            <a:ext cx="159900" cy="163500"/>
          </a:xfrm>
          <a:prstGeom prst="ellipse">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706" name="Google Shape;706;p42"/>
          <p:cNvSpPr txBox="1"/>
          <p:nvPr/>
        </p:nvSpPr>
        <p:spPr>
          <a:xfrm>
            <a:off x="2356134" y="1587397"/>
            <a:ext cx="2607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lang="en" sz="1100"/>
              <a:t> </a:t>
            </a:r>
            <a:endParaRPr b="0" i="0" sz="1100" u="none" cap="none" strike="noStrike">
              <a:solidFill>
                <a:srgbClr val="000000"/>
              </a:solidFill>
              <a:latin typeface="Arial"/>
              <a:ea typeface="Arial"/>
              <a:cs typeface="Arial"/>
              <a:sym typeface="Arial"/>
            </a:endParaRPr>
          </a:p>
        </p:txBody>
      </p:sp>
      <p:sp>
        <p:nvSpPr>
          <p:cNvPr id="707" name="Google Shape;707;p42"/>
          <p:cNvSpPr/>
          <p:nvPr/>
        </p:nvSpPr>
        <p:spPr>
          <a:xfrm>
            <a:off x="2824553" y="1635993"/>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708" name="Google Shape;708;p42"/>
          <p:cNvSpPr/>
          <p:nvPr/>
        </p:nvSpPr>
        <p:spPr>
          <a:xfrm>
            <a:off x="2706693" y="1616968"/>
            <a:ext cx="159900" cy="163500"/>
          </a:xfrm>
          <a:prstGeom prst="ellipse">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709" name="Google Shape;709;p42"/>
          <p:cNvSpPr txBox="1"/>
          <p:nvPr/>
        </p:nvSpPr>
        <p:spPr>
          <a:xfrm>
            <a:off x="2678315" y="1587397"/>
            <a:ext cx="2607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lang="en" sz="1100"/>
              <a:t> </a:t>
            </a:r>
            <a:endParaRPr b="0" i="0" sz="1100" u="none" cap="none" strike="noStrike">
              <a:solidFill>
                <a:srgbClr val="000000"/>
              </a:solidFill>
              <a:latin typeface="Arial"/>
              <a:ea typeface="Arial"/>
              <a:cs typeface="Arial"/>
              <a:sym typeface="Arial"/>
            </a:endParaRPr>
          </a:p>
        </p:txBody>
      </p:sp>
      <p:sp>
        <p:nvSpPr>
          <p:cNvPr id="710" name="Google Shape;710;p42"/>
          <p:cNvSpPr/>
          <p:nvPr/>
        </p:nvSpPr>
        <p:spPr>
          <a:xfrm>
            <a:off x="3146733" y="1635993"/>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711" name="Google Shape;711;p42"/>
          <p:cNvSpPr/>
          <p:nvPr/>
        </p:nvSpPr>
        <p:spPr>
          <a:xfrm>
            <a:off x="3028873" y="1616968"/>
            <a:ext cx="159900" cy="163500"/>
          </a:xfrm>
          <a:prstGeom prst="ellipse">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712" name="Google Shape;712;p42"/>
          <p:cNvSpPr txBox="1"/>
          <p:nvPr/>
        </p:nvSpPr>
        <p:spPr>
          <a:xfrm>
            <a:off x="3000496" y="1587397"/>
            <a:ext cx="2607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lang="en" sz="1100"/>
              <a:t> </a:t>
            </a:r>
            <a:endParaRPr b="0" i="0" sz="1100" u="none" cap="none" strike="noStrike">
              <a:solidFill>
                <a:srgbClr val="000000"/>
              </a:solidFill>
              <a:latin typeface="Arial"/>
              <a:ea typeface="Arial"/>
              <a:cs typeface="Arial"/>
              <a:sym typeface="Arial"/>
            </a:endParaRPr>
          </a:p>
        </p:txBody>
      </p:sp>
      <p:sp>
        <p:nvSpPr>
          <p:cNvPr id="713" name="Google Shape;713;p42"/>
          <p:cNvSpPr/>
          <p:nvPr/>
        </p:nvSpPr>
        <p:spPr>
          <a:xfrm>
            <a:off x="3468914" y="1635993"/>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714" name="Google Shape;714;p42"/>
          <p:cNvSpPr/>
          <p:nvPr/>
        </p:nvSpPr>
        <p:spPr>
          <a:xfrm>
            <a:off x="3351054" y="1616968"/>
            <a:ext cx="159900" cy="163500"/>
          </a:xfrm>
          <a:prstGeom prst="ellipse">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715" name="Google Shape;715;p42"/>
          <p:cNvSpPr txBox="1"/>
          <p:nvPr/>
        </p:nvSpPr>
        <p:spPr>
          <a:xfrm>
            <a:off x="3322677" y="1587397"/>
            <a:ext cx="2607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lang="en" sz="1100"/>
              <a:t> </a:t>
            </a:r>
            <a:endParaRPr b="0" i="0" sz="1100" u="none" cap="none" strike="noStrike">
              <a:solidFill>
                <a:srgbClr val="000000"/>
              </a:solidFill>
              <a:latin typeface="Arial"/>
              <a:ea typeface="Arial"/>
              <a:cs typeface="Arial"/>
              <a:sym typeface="Arial"/>
            </a:endParaRPr>
          </a:p>
        </p:txBody>
      </p:sp>
      <p:sp>
        <p:nvSpPr>
          <p:cNvPr id="716" name="Google Shape;716;p42"/>
          <p:cNvSpPr/>
          <p:nvPr/>
        </p:nvSpPr>
        <p:spPr>
          <a:xfrm>
            <a:off x="3791095" y="1635993"/>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717" name="Google Shape;717;p42"/>
          <p:cNvSpPr/>
          <p:nvPr/>
        </p:nvSpPr>
        <p:spPr>
          <a:xfrm>
            <a:off x="3673235" y="1616968"/>
            <a:ext cx="159900" cy="163500"/>
          </a:xfrm>
          <a:prstGeom prst="ellipse">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718" name="Google Shape;718;p42"/>
          <p:cNvSpPr txBox="1"/>
          <p:nvPr/>
        </p:nvSpPr>
        <p:spPr>
          <a:xfrm>
            <a:off x="3644857" y="1587397"/>
            <a:ext cx="2607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lang="en" sz="1100"/>
              <a:t> </a:t>
            </a:r>
            <a:endParaRPr b="0" i="0" sz="1100" u="none" cap="none" strike="noStrike">
              <a:solidFill>
                <a:srgbClr val="000000"/>
              </a:solidFill>
              <a:latin typeface="Arial"/>
              <a:ea typeface="Arial"/>
              <a:cs typeface="Arial"/>
              <a:sym typeface="Arial"/>
            </a:endParaRPr>
          </a:p>
        </p:txBody>
      </p:sp>
      <p:sp>
        <p:nvSpPr>
          <p:cNvPr id="719" name="Google Shape;719;p42"/>
          <p:cNvSpPr/>
          <p:nvPr/>
        </p:nvSpPr>
        <p:spPr>
          <a:xfrm rot="-2733294">
            <a:off x="4078322" y="1493458"/>
            <a:ext cx="350459" cy="117749"/>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720" name="Google Shape;720;p42"/>
          <p:cNvSpPr/>
          <p:nvPr/>
        </p:nvSpPr>
        <p:spPr>
          <a:xfrm>
            <a:off x="3995415" y="1616968"/>
            <a:ext cx="159900" cy="163500"/>
          </a:xfrm>
          <a:prstGeom prst="ellipse">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721" name="Google Shape;721;p42"/>
          <p:cNvSpPr txBox="1"/>
          <p:nvPr/>
        </p:nvSpPr>
        <p:spPr>
          <a:xfrm>
            <a:off x="3967038" y="1587397"/>
            <a:ext cx="260700" cy="223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lang="en" sz="1000"/>
              <a:t> </a:t>
            </a:r>
            <a:endParaRPr b="0" i="0" sz="1000" u="none" cap="none" strike="noStrike">
              <a:solidFill>
                <a:srgbClr val="000000"/>
              </a:solidFill>
              <a:latin typeface="Arial"/>
              <a:ea typeface="Arial"/>
              <a:cs typeface="Arial"/>
              <a:sym typeface="Arial"/>
            </a:endParaRPr>
          </a:p>
        </p:txBody>
      </p:sp>
      <p:cxnSp>
        <p:nvCxnSpPr>
          <p:cNvPr id="722" name="Google Shape;722;p42"/>
          <p:cNvCxnSpPr/>
          <p:nvPr/>
        </p:nvCxnSpPr>
        <p:spPr>
          <a:xfrm>
            <a:off x="2388885" y="1061410"/>
            <a:ext cx="0" cy="564600"/>
          </a:xfrm>
          <a:prstGeom prst="straightConnector1">
            <a:avLst/>
          </a:prstGeom>
          <a:noFill/>
          <a:ln cap="flat" cmpd="sng" w="9525">
            <a:solidFill>
              <a:srgbClr val="00B050"/>
            </a:solidFill>
            <a:prstDash val="solid"/>
            <a:round/>
            <a:headEnd len="sm" w="sm" type="none"/>
            <a:tailEnd len="med" w="med" type="triangle"/>
          </a:ln>
        </p:spPr>
      </p:cxnSp>
      <p:cxnSp>
        <p:nvCxnSpPr>
          <p:cNvPr id="723" name="Google Shape;723;p42"/>
          <p:cNvCxnSpPr/>
          <p:nvPr/>
        </p:nvCxnSpPr>
        <p:spPr>
          <a:xfrm>
            <a:off x="2711066" y="1056251"/>
            <a:ext cx="0" cy="564600"/>
          </a:xfrm>
          <a:prstGeom prst="straightConnector1">
            <a:avLst/>
          </a:prstGeom>
          <a:noFill/>
          <a:ln cap="flat" cmpd="sng" w="9525">
            <a:solidFill>
              <a:srgbClr val="00B050"/>
            </a:solidFill>
            <a:prstDash val="solid"/>
            <a:round/>
            <a:headEnd len="sm" w="sm" type="none"/>
            <a:tailEnd len="med" w="med" type="triangle"/>
          </a:ln>
        </p:spPr>
      </p:cxnSp>
      <p:cxnSp>
        <p:nvCxnSpPr>
          <p:cNvPr id="724" name="Google Shape;724;p42"/>
          <p:cNvCxnSpPr/>
          <p:nvPr/>
        </p:nvCxnSpPr>
        <p:spPr>
          <a:xfrm>
            <a:off x="3033247" y="1051091"/>
            <a:ext cx="0" cy="564600"/>
          </a:xfrm>
          <a:prstGeom prst="straightConnector1">
            <a:avLst/>
          </a:prstGeom>
          <a:noFill/>
          <a:ln cap="flat" cmpd="sng" w="9525">
            <a:solidFill>
              <a:srgbClr val="00B050"/>
            </a:solidFill>
            <a:prstDash val="solid"/>
            <a:round/>
            <a:headEnd len="sm" w="sm" type="none"/>
            <a:tailEnd len="med" w="med" type="triangle"/>
          </a:ln>
        </p:spPr>
      </p:cxnSp>
      <p:cxnSp>
        <p:nvCxnSpPr>
          <p:cNvPr id="725" name="Google Shape;725;p42"/>
          <p:cNvCxnSpPr/>
          <p:nvPr/>
        </p:nvCxnSpPr>
        <p:spPr>
          <a:xfrm>
            <a:off x="3355427" y="1045932"/>
            <a:ext cx="0" cy="564600"/>
          </a:xfrm>
          <a:prstGeom prst="straightConnector1">
            <a:avLst/>
          </a:prstGeom>
          <a:noFill/>
          <a:ln cap="flat" cmpd="sng" w="9525">
            <a:solidFill>
              <a:srgbClr val="00B050"/>
            </a:solidFill>
            <a:prstDash val="solid"/>
            <a:round/>
            <a:headEnd len="sm" w="sm" type="none"/>
            <a:tailEnd len="med" w="med" type="triangle"/>
          </a:ln>
        </p:spPr>
      </p:cxnSp>
      <p:cxnSp>
        <p:nvCxnSpPr>
          <p:cNvPr id="726" name="Google Shape;726;p42"/>
          <p:cNvCxnSpPr/>
          <p:nvPr/>
        </p:nvCxnSpPr>
        <p:spPr>
          <a:xfrm>
            <a:off x="3677608" y="1040772"/>
            <a:ext cx="0" cy="564600"/>
          </a:xfrm>
          <a:prstGeom prst="straightConnector1">
            <a:avLst/>
          </a:prstGeom>
          <a:noFill/>
          <a:ln cap="flat" cmpd="sng" w="9525">
            <a:solidFill>
              <a:srgbClr val="00B050"/>
            </a:solidFill>
            <a:prstDash val="solid"/>
            <a:round/>
            <a:headEnd len="sm" w="sm" type="none"/>
            <a:tailEnd len="med" w="med" type="triangle"/>
          </a:ln>
        </p:spPr>
      </p:cxnSp>
      <p:cxnSp>
        <p:nvCxnSpPr>
          <p:cNvPr id="727" name="Google Shape;727;p42"/>
          <p:cNvCxnSpPr/>
          <p:nvPr/>
        </p:nvCxnSpPr>
        <p:spPr>
          <a:xfrm>
            <a:off x="3999789" y="1044567"/>
            <a:ext cx="0" cy="564600"/>
          </a:xfrm>
          <a:prstGeom prst="straightConnector1">
            <a:avLst/>
          </a:prstGeom>
          <a:noFill/>
          <a:ln cap="flat" cmpd="sng" w="9525">
            <a:solidFill>
              <a:srgbClr val="00B050"/>
            </a:solidFill>
            <a:prstDash val="solid"/>
            <a:round/>
            <a:headEnd len="sm" w="sm" type="none"/>
            <a:tailEnd len="med" w="med" type="triangle"/>
          </a:ln>
        </p:spPr>
      </p:cxnSp>
      <p:sp>
        <p:nvSpPr>
          <p:cNvPr id="728" name="Google Shape;728;p42"/>
          <p:cNvSpPr txBox="1"/>
          <p:nvPr/>
        </p:nvSpPr>
        <p:spPr>
          <a:xfrm rot="2638959">
            <a:off x="2432314" y="1471533"/>
            <a:ext cx="382322" cy="161584"/>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Arial"/>
                <a:ea typeface="Arial"/>
                <a:cs typeface="Arial"/>
                <a:sym typeface="Arial"/>
              </a:rPr>
              <a:t>Land</a:t>
            </a:r>
            <a:endParaRPr b="0" i="0" sz="1100" u="none" cap="none" strike="noStrike">
              <a:solidFill>
                <a:srgbClr val="000000"/>
              </a:solidFill>
              <a:latin typeface="Arial"/>
              <a:ea typeface="Arial"/>
              <a:cs typeface="Arial"/>
              <a:sym typeface="Arial"/>
            </a:endParaRPr>
          </a:p>
        </p:txBody>
      </p:sp>
      <p:sp>
        <p:nvSpPr>
          <p:cNvPr id="729" name="Google Shape;729;p42"/>
          <p:cNvSpPr/>
          <p:nvPr/>
        </p:nvSpPr>
        <p:spPr>
          <a:xfrm rot="-2739212">
            <a:off x="2007478" y="1841350"/>
            <a:ext cx="446355" cy="117743"/>
          </a:xfrm>
          <a:prstGeom prst="rightArrow">
            <a:avLst>
              <a:gd fmla="val 55086"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730" name="Google Shape;730;p42"/>
          <p:cNvSpPr txBox="1"/>
          <p:nvPr/>
        </p:nvSpPr>
        <p:spPr>
          <a:xfrm rot="-2794290">
            <a:off x="4129949" y="1473125"/>
            <a:ext cx="309405" cy="254136"/>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Arial"/>
                <a:ea typeface="Arial"/>
                <a:cs typeface="Arial"/>
                <a:sym typeface="Arial"/>
              </a:rPr>
              <a:t>Atmos</a:t>
            </a:r>
            <a:endParaRPr b="0" i="0" sz="1100" u="none" cap="none" strike="noStrike">
              <a:solidFill>
                <a:srgbClr val="000000"/>
              </a:solidFill>
              <a:latin typeface="Arial"/>
              <a:ea typeface="Arial"/>
              <a:cs typeface="Arial"/>
              <a:sym typeface="Arial"/>
            </a:endParaRPr>
          </a:p>
        </p:txBody>
      </p:sp>
      <p:sp>
        <p:nvSpPr>
          <p:cNvPr id="731" name="Google Shape;731;p42"/>
          <p:cNvSpPr txBox="1"/>
          <p:nvPr/>
        </p:nvSpPr>
        <p:spPr>
          <a:xfrm>
            <a:off x="4078425" y="1267400"/>
            <a:ext cx="286200" cy="146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600"/>
              <a:buFont typeface="Arial"/>
              <a:buNone/>
            </a:pPr>
            <a:r>
              <a:rPr b="0" i="0" lang="en" sz="500" u="none" cap="none" strike="noStrike">
                <a:solidFill>
                  <a:srgbClr val="FFFFFF"/>
                </a:solidFill>
                <a:latin typeface="Arial"/>
                <a:ea typeface="Arial"/>
                <a:cs typeface="Arial"/>
                <a:sym typeface="Arial"/>
              </a:rPr>
              <a:t>Land</a:t>
            </a:r>
            <a:endParaRPr b="0" i="0" sz="1000" u="none" cap="none" strike="noStrike">
              <a:solidFill>
                <a:srgbClr val="000000"/>
              </a:solidFill>
              <a:latin typeface="Arial"/>
              <a:ea typeface="Arial"/>
              <a:cs typeface="Arial"/>
              <a:sym typeface="Arial"/>
            </a:endParaRPr>
          </a:p>
        </p:txBody>
      </p:sp>
      <p:sp>
        <p:nvSpPr>
          <p:cNvPr id="732" name="Google Shape;732;p42"/>
          <p:cNvSpPr txBox="1"/>
          <p:nvPr/>
        </p:nvSpPr>
        <p:spPr>
          <a:xfrm rot="-2897991">
            <a:off x="1920133" y="1856267"/>
            <a:ext cx="578595" cy="16152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Arial"/>
                <a:ea typeface="Arial"/>
                <a:cs typeface="Arial"/>
                <a:sym typeface="Arial"/>
              </a:rPr>
              <a:t>GFS Atmos</a:t>
            </a:r>
            <a:endParaRPr b="0" i="0" sz="1100" u="none" cap="none" strike="noStrike">
              <a:solidFill>
                <a:srgbClr val="000000"/>
              </a:solidFill>
              <a:latin typeface="Arial"/>
              <a:ea typeface="Arial"/>
              <a:cs typeface="Arial"/>
              <a:sym typeface="Arial"/>
            </a:endParaRPr>
          </a:p>
        </p:txBody>
      </p:sp>
      <p:sp>
        <p:nvSpPr>
          <p:cNvPr id="733" name="Google Shape;733;p42"/>
          <p:cNvSpPr/>
          <p:nvPr/>
        </p:nvSpPr>
        <p:spPr>
          <a:xfrm rot="2732695">
            <a:off x="6318849" y="1479088"/>
            <a:ext cx="312272" cy="117743"/>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734" name="Google Shape;734;p42"/>
          <p:cNvSpPr/>
          <p:nvPr/>
        </p:nvSpPr>
        <p:spPr>
          <a:xfrm>
            <a:off x="6360117" y="1637758"/>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735" name="Google Shape;735;p42"/>
          <p:cNvSpPr/>
          <p:nvPr/>
        </p:nvSpPr>
        <p:spPr>
          <a:xfrm>
            <a:off x="6242257" y="1618732"/>
            <a:ext cx="159900" cy="163500"/>
          </a:xfrm>
          <a:prstGeom prst="ellipse">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736" name="Google Shape;736;p42"/>
          <p:cNvSpPr txBox="1"/>
          <p:nvPr/>
        </p:nvSpPr>
        <p:spPr>
          <a:xfrm>
            <a:off x="6213879" y="1589162"/>
            <a:ext cx="260400" cy="201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lang="en" sz="1100"/>
              <a:t> </a:t>
            </a:r>
            <a:endParaRPr b="0" i="0" sz="1100" u="none" cap="none" strike="noStrike">
              <a:solidFill>
                <a:srgbClr val="000000"/>
              </a:solidFill>
              <a:latin typeface="Arial"/>
              <a:ea typeface="Arial"/>
              <a:cs typeface="Arial"/>
              <a:sym typeface="Arial"/>
            </a:endParaRPr>
          </a:p>
        </p:txBody>
      </p:sp>
      <p:sp>
        <p:nvSpPr>
          <p:cNvPr id="737" name="Google Shape;737;p42"/>
          <p:cNvSpPr/>
          <p:nvPr/>
        </p:nvSpPr>
        <p:spPr>
          <a:xfrm>
            <a:off x="6682297" y="1637758"/>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738" name="Google Shape;738;p42"/>
          <p:cNvSpPr/>
          <p:nvPr/>
        </p:nvSpPr>
        <p:spPr>
          <a:xfrm>
            <a:off x="6564438" y="1618732"/>
            <a:ext cx="159900" cy="163500"/>
          </a:xfrm>
          <a:prstGeom prst="ellipse">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739" name="Google Shape;739;p42"/>
          <p:cNvSpPr txBox="1"/>
          <p:nvPr/>
        </p:nvSpPr>
        <p:spPr>
          <a:xfrm>
            <a:off x="6536060" y="1589162"/>
            <a:ext cx="260400" cy="201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lang="en" sz="1100"/>
              <a:t> </a:t>
            </a:r>
            <a:endParaRPr b="0" i="0" sz="1100" u="none" cap="none" strike="noStrike">
              <a:solidFill>
                <a:srgbClr val="000000"/>
              </a:solidFill>
              <a:latin typeface="Arial"/>
              <a:ea typeface="Arial"/>
              <a:cs typeface="Arial"/>
              <a:sym typeface="Arial"/>
            </a:endParaRPr>
          </a:p>
        </p:txBody>
      </p:sp>
      <p:sp>
        <p:nvSpPr>
          <p:cNvPr id="740" name="Google Shape;740;p42"/>
          <p:cNvSpPr/>
          <p:nvPr/>
        </p:nvSpPr>
        <p:spPr>
          <a:xfrm>
            <a:off x="7004478" y="1637758"/>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741" name="Google Shape;741;p42"/>
          <p:cNvSpPr/>
          <p:nvPr/>
        </p:nvSpPr>
        <p:spPr>
          <a:xfrm>
            <a:off x="6886618" y="1618732"/>
            <a:ext cx="159900" cy="163500"/>
          </a:xfrm>
          <a:prstGeom prst="ellipse">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742" name="Google Shape;742;p42"/>
          <p:cNvSpPr txBox="1"/>
          <p:nvPr/>
        </p:nvSpPr>
        <p:spPr>
          <a:xfrm>
            <a:off x="6858241" y="1589162"/>
            <a:ext cx="260400" cy="201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lang="en" sz="1100"/>
              <a:t> </a:t>
            </a:r>
            <a:endParaRPr b="0" i="0" sz="1100" u="none" cap="none" strike="noStrike">
              <a:solidFill>
                <a:srgbClr val="000000"/>
              </a:solidFill>
              <a:latin typeface="Arial"/>
              <a:ea typeface="Arial"/>
              <a:cs typeface="Arial"/>
              <a:sym typeface="Arial"/>
            </a:endParaRPr>
          </a:p>
        </p:txBody>
      </p:sp>
      <p:sp>
        <p:nvSpPr>
          <p:cNvPr id="743" name="Google Shape;743;p42"/>
          <p:cNvSpPr/>
          <p:nvPr/>
        </p:nvSpPr>
        <p:spPr>
          <a:xfrm>
            <a:off x="7326659" y="1637758"/>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744" name="Google Shape;744;p42"/>
          <p:cNvSpPr/>
          <p:nvPr/>
        </p:nvSpPr>
        <p:spPr>
          <a:xfrm>
            <a:off x="7208799" y="1618732"/>
            <a:ext cx="159900" cy="163500"/>
          </a:xfrm>
          <a:prstGeom prst="ellipse">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745" name="Google Shape;745;p42"/>
          <p:cNvSpPr txBox="1"/>
          <p:nvPr/>
        </p:nvSpPr>
        <p:spPr>
          <a:xfrm>
            <a:off x="7180421" y="1589162"/>
            <a:ext cx="260400" cy="201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lang="en" sz="1100"/>
              <a:t> </a:t>
            </a:r>
            <a:endParaRPr b="0" i="0" sz="1100" u="none" cap="none" strike="noStrike">
              <a:solidFill>
                <a:srgbClr val="000000"/>
              </a:solidFill>
              <a:latin typeface="Arial"/>
              <a:ea typeface="Arial"/>
              <a:cs typeface="Arial"/>
              <a:sym typeface="Arial"/>
            </a:endParaRPr>
          </a:p>
        </p:txBody>
      </p:sp>
      <p:sp>
        <p:nvSpPr>
          <p:cNvPr id="746" name="Google Shape;746;p42"/>
          <p:cNvSpPr/>
          <p:nvPr/>
        </p:nvSpPr>
        <p:spPr>
          <a:xfrm>
            <a:off x="7648840" y="1637758"/>
            <a:ext cx="234900" cy="119100"/>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747" name="Google Shape;747;p42"/>
          <p:cNvSpPr/>
          <p:nvPr/>
        </p:nvSpPr>
        <p:spPr>
          <a:xfrm>
            <a:off x="7530980" y="1618732"/>
            <a:ext cx="159900" cy="163500"/>
          </a:xfrm>
          <a:prstGeom prst="ellipse">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748" name="Google Shape;748;p42"/>
          <p:cNvSpPr txBox="1"/>
          <p:nvPr/>
        </p:nvSpPr>
        <p:spPr>
          <a:xfrm>
            <a:off x="7502602" y="1589162"/>
            <a:ext cx="260400" cy="201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lang="en" sz="1100"/>
              <a:t> </a:t>
            </a:r>
            <a:endParaRPr b="0" i="0" sz="1100" u="none" cap="none" strike="noStrike">
              <a:solidFill>
                <a:srgbClr val="000000"/>
              </a:solidFill>
              <a:latin typeface="Arial"/>
              <a:ea typeface="Arial"/>
              <a:cs typeface="Arial"/>
              <a:sym typeface="Arial"/>
            </a:endParaRPr>
          </a:p>
        </p:txBody>
      </p:sp>
      <p:sp>
        <p:nvSpPr>
          <p:cNvPr id="749" name="Google Shape;749;p42"/>
          <p:cNvSpPr/>
          <p:nvPr/>
        </p:nvSpPr>
        <p:spPr>
          <a:xfrm rot="-2733294">
            <a:off x="7936067" y="1495222"/>
            <a:ext cx="350459" cy="117749"/>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750" name="Google Shape;750;p42"/>
          <p:cNvSpPr/>
          <p:nvPr/>
        </p:nvSpPr>
        <p:spPr>
          <a:xfrm>
            <a:off x="7853161" y="1618732"/>
            <a:ext cx="159900" cy="163500"/>
          </a:xfrm>
          <a:prstGeom prst="ellipse">
            <a:avLst/>
          </a:prstGeom>
          <a:solidFill>
            <a:srgbClr val="00B050"/>
          </a:solidFill>
          <a:ln cap="flat" cmpd="sng" w="25400">
            <a:solidFill>
              <a:srgbClr val="00B05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751" name="Google Shape;751;p42"/>
          <p:cNvSpPr txBox="1"/>
          <p:nvPr/>
        </p:nvSpPr>
        <p:spPr>
          <a:xfrm>
            <a:off x="7824783" y="1589162"/>
            <a:ext cx="260400" cy="201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lang="en" sz="1100"/>
              <a:t> </a:t>
            </a:r>
            <a:endParaRPr b="0" i="0" sz="1100" u="none" cap="none" strike="noStrike">
              <a:solidFill>
                <a:srgbClr val="000000"/>
              </a:solidFill>
              <a:latin typeface="Arial"/>
              <a:ea typeface="Arial"/>
              <a:cs typeface="Arial"/>
              <a:sym typeface="Arial"/>
            </a:endParaRPr>
          </a:p>
        </p:txBody>
      </p:sp>
      <p:cxnSp>
        <p:nvCxnSpPr>
          <p:cNvPr id="752" name="Google Shape;752;p42"/>
          <p:cNvCxnSpPr/>
          <p:nvPr/>
        </p:nvCxnSpPr>
        <p:spPr>
          <a:xfrm>
            <a:off x="6246630" y="1063175"/>
            <a:ext cx="0" cy="564600"/>
          </a:xfrm>
          <a:prstGeom prst="straightConnector1">
            <a:avLst/>
          </a:prstGeom>
          <a:noFill/>
          <a:ln cap="flat" cmpd="sng" w="9525">
            <a:solidFill>
              <a:srgbClr val="00B050"/>
            </a:solidFill>
            <a:prstDash val="solid"/>
            <a:round/>
            <a:headEnd len="sm" w="sm" type="none"/>
            <a:tailEnd len="med" w="med" type="triangle"/>
          </a:ln>
        </p:spPr>
      </p:cxnSp>
      <p:cxnSp>
        <p:nvCxnSpPr>
          <p:cNvPr id="753" name="Google Shape;753;p42"/>
          <p:cNvCxnSpPr/>
          <p:nvPr/>
        </p:nvCxnSpPr>
        <p:spPr>
          <a:xfrm>
            <a:off x="6568811" y="1058015"/>
            <a:ext cx="0" cy="564600"/>
          </a:xfrm>
          <a:prstGeom prst="straightConnector1">
            <a:avLst/>
          </a:prstGeom>
          <a:noFill/>
          <a:ln cap="flat" cmpd="sng" w="9525">
            <a:solidFill>
              <a:srgbClr val="00B050"/>
            </a:solidFill>
            <a:prstDash val="solid"/>
            <a:round/>
            <a:headEnd len="sm" w="sm" type="none"/>
            <a:tailEnd len="med" w="med" type="triangle"/>
          </a:ln>
        </p:spPr>
      </p:cxnSp>
      <p:cxnSp>
        <p:nvCxnSpPr>
          <p:cNvPr id="754" name="Google Shape;754;p42"/>
          <p:cNvCxnSpPr/>
          <p:nvPr/>
        </p:nvCxnSpPr>
        <p:spPr>
          <a:xfrm>
            <a:off x="6890992" y="1052856"/>
            <a:ext cx="0" cy="564600"/>
          </a:xfrm>
          <a:prstGeom prst="straightConnector1">
            <a:avLst/>
          </a:prstGeom>
          <a:noFill/>
          <a:ln cap="flat" cmpd="sng" w="9525">
            <a:solidFill>
              <a:srgbClr val="00B050"/>
            </a:solidFill>
            <a:prstDash val="solid"/>
            <a:round/>
            <a:headEnd len="sm" w="sm" type="none"/>
            <a:tailEnd len="med" w="med" type="triangle"/>
          </a:ln>
        </p:spPr>
      </p:cxnSp>
      <p:cxnSp>
        <p:nvCxnSpPr>
          <p:cNvPr id="755" name="Google Shape;755;p42"/>
          <p:cNvCxnSpPr/>
          <p:nvPr/>
        </p:nvCxnSpPr>
        <p:spPr>
          <a:xfrm>
            <a:off x="7213172" y="1047696"/>
            <a:ext cx="0" cy="564600"/>
          </a:xfrm>
          <a:prstGeom prst="straightConnector1">
            <a:avLst/>
          </a:prstGeom>
          <a:noFill/>
          <a:ln cap="flat" cmpd="sng" w="9525">
            <a:solidFill>
              <a:srgbClr val="00B050"/>
            </a:solidFill>
            <a:prstDash val="solid"/>
            <a:round/>
            <a:headEnd len="sm" w="sm" type="none"/>
            <a:tailEnd len="med" w="med" type="triangle"/>
          </a:ln>
        </p:spPr>
      </p:cxnSp>
      <p:cxnSp>
        <p:nvCxnSpPr>
          <p:cNvPr id="756" name="Google Shape;756;p42"/>
          <p:cNvCxnSpPr/>
          <p:nvPr/>
        </p:nvCxnSpPr>
        <p:spPr>
          <a:xfrm>
            <a:off x="7535353" y="1042537"/>
            <a:ext cx="0" cy="564600"/>
          </a:xfrm>
          <a:prstGeom prst="straightConnector1">
            <a:avLst/>
          </a:prstGeom>
          <a:noFill/>
          <a:ln cap="flat" cmpd="sng" w="9525">
            <a:solidFill>
              <a:srgbClr val="00B050"/>
            </a:solidFill>
            <a:prstDash val="solid"/>
            <a:round/>
            <a:headEnd len="sm" w="sm" type="none"/>
            <a:tailEnd len="med" w="med" type="triangle"/>
          </a:ln>
        </p:spPr>
      </p:cxnSp>
      <p:cxnSp>
        <p:nvCxnSpPr>
          <p:cNvPr id="757" name="Google Shape;757;p42"/>
          <p:cNvCxnSpPr/>
          <p:nvPr/>
        </p:nvCxnSpPr>
        <p:spPr>
          <a:xfrm>
            <a:off x="7857534" y="1046332"/>
            <a:ext cx="0" cy="564600"/>
          </a:xfrm>
          <a:prstGeom prst="straightConnector1">
            <a:avLst/>
          </a:prstGeom>
          <a:noFill/>
          <a:ln cap="flat" cmpd="sng" w="9525">
            <a:solidFill>
              <a:srgbClr val="00B050"/>
            </a:solidFill>
            <a:prstDash val="solid"/>
            <a:round/>
            <a:headEnd len="sm" w="sm" type="none"/>
            <a:tailEnd len="med" w="med" type="triangle"/>
          </a:ln>
        </p:spPr>
      </p:cxnSp>
      <p:sp>
        <p:nvSpPr>
          <p:cNvPr id="758" name="Google Shape;758;p42"/>
          <p:cNvSpPr txBox="1"/>
          <p:nvPr/>
        </p:nvSpPr>
        <p:spPr>
          <a:xfrm rot="2637029">
            <a:off x="6296647" y="1457083"/>
            <a:ext cx="335861" cy="161584"/>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Arial"/>
                <a:ea typeface="Arial"/>
                <a:cs typeface="Arial"/>
                <a:sym typeface="Arial"/>
              </a:rPr>
              <a:t>Land</a:t>
            </a:r>
            <a:endParaRPr b="0" i="0" sz="1100" u="none" cap="none" strike="noStrike">
              <a:solidFill>
                <a:srgbClr val="000000"/>
              </a:solidFill>
              <a:latin typeface="Arial"/>
              <a:ea typeface="Arial"/>
              <a:cs typeface="Arial"/>
              <a:sym typeface="Arial"/>
            </a:endParaRPr>
          </a:p>
        </p:txBody>
      </p:sp>
      <p:sp>
        <p:nvSpPr>
          <p:cNvPr id="759" name="Google Shape;759;p42"/>
          <p:cNvSpPr/>
          <p:nvPr/>
        </p:nvSpPr>
        <p:spPr>
          <a:xfrm rot="-2739212">
            <a:off x="5865222" y="1843114"/>
            <a:ext cx="446355" cy="117743"/>
          </a:xfrm>
          <a:prstGeom prst="rightArrow">
            <a:avLst>
              <a:gd fmla="val 55086"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760" name="Google Shape;760;p42"/>
          <p:cNvSpPr txBox="1"/>
          <p:nvPr/>
        </p:nvSpPr>
        <p:spPr>
          <a:xfrm rot="-2794290">
            <a:off x="7987693" y="1474889"/>
            <a:ext cx="309405" cy="254136"/>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Arial"/>
                <a:ea typeface="Arial"/>
                <a:cs typeface="Arial"/>
                <a:sym typeface="Arial"/>
              </a:rPr>
              <a:t>Atmos</a:t>
            </a:r>
            <a:endParaRPr b="0" i="0" sz="1100" u="none" cap="none" strike="noStrike">
              <a:solidFill>
                <a:srgbClr val="000000"/>
              </a:solidFill>
              <a:latin typeface="Arial"/>
              <a:ea typeface="Arial"/>
              <a:cs typeface="Arial"/>
              <a:sym typeface="Arial"/>
            </a:endParaRPr>
          </a:p>
        </p:txBody>
      </p:sp>
      <p:sp>
        <p:nvSpPr>
          <p:cNvPr id="761" name="Google Shape;761;p42"/>
          <p:cNvSpPr txBox="1"/>
          <p:nvPr/>
        </p:nvSpPr>
        <p:spPr>
          <a:xfrm rot="-2897991">
            <a:off x="5777686" y="1861979"/>
            <a:ext cx="578595" cy="16152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rgbClr val="FFFFFF"/>
                </a:solidFill>
                <a:latin typeface="Arial"/>
                <a:ea typeface="Arial"/>
                <a:cs typeface="Arial"/>
                <a:sym typeface="Arial"/>
              </a:rPr>
              <a:t>GFS Atmos</a:t>
            </a:r>
            <a:endParaRPr b="0" i="0" sz="1100" u="none" cap="none" strike="noStrike">
              <a:solidFill>
                <a:srgbClr val="000000"/>
              </a:solidFill>
              <a:latin typeface="Arial"/>
              <a:ea typeface="Arial"/>
              <a:cs typeface="Arial"/>
              <a:sym typeface="Arial"/>
            </a:endParaRPr>
          </a:p>
        </p:txBody>
      </p:sp>
      <p:sp>
        <p:nvSpPr>
          <p:cNvPr id="762" name="Google Shape;762;p42"/>
          <p:cNvSpPr txBox="1"/>
          <p:nvPr/>
        </p:nvSpPr>
        <p:spPr>
          <a:xfrm>
            <a:off x="7902873" y="1269775"/>
            <a:ext cx="327300" cy="146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600"/>
              <a:buFont typeface="Arial"/>
              <a:buNone/>
            </a:pPr>
            <a:r>
              <a:rPr b="0" i="0" lang="en" sz="500" u="none" cap="none" strike="noStrike">
                <a:solidFill>
                  <a:srgbClr val="FFFFFF"/>
                </a:solidFill>
                <a:latin typeface="Arial"/>
                <a:ea typeface="Arial"/>
                <a:cs typeface="Arial"/>
                <a:sym typeface="Arial"/>
              </a:rPr>
              <a:t>Land</a:t>
            </a:r>
            <a:endParaRPr b="0" i="0" sz="500" u="none" cap="none" strike="noStrike">
              <a:solidFill>
                <a:srgbClr val="000000"/>
              </a:solidFill>
              <a:latin typeface="Arial"/>
              <a:ea typeface="Arial"/>
              <a:cs typeface="Arial"/>
              <a:sym typeface="Arial"/>
            </a:endParaRPr>
          </a:p>
        </p:txBody>
      </p:sp>
      <p:sp>
        <p:nvSpPr>
          <p:cNvPr id="763" name="Google Shape;763;p42"/>
          <p:cNvSpPr txBox="1"/>
          <p:nvPr/>
        </p:nvSpPr>
        <p:spPr>
          <a:xfrm>
            <a:off x="384048" y="1554480"/>
            <a:ext cx="1380300" cy="33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t>partial cycle</a:t>
            </a:r>
            <a:endParaRPr b="1"/>
          </a:p>
        </p:txBody>
      </p:sp>
      <p:sp>
        <p:nvSpPr>
          <p:cNvPr id="764" name="Google Shape;764;p42"/>
          <p:cNvSpPr txBox="1"/>
          <p:nvPr/>
        </p:nvSpPr>
        <p:spPr>
          <a:xfrm>
            <a:off x="2335150" y="1247361"/>
            <a:ext cx="258000" cy="201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lang="en" sz="800"/>
              <a:t>03</a:t>
            </a:r>
            <a:endParaRPr b="0" i="0" sz="800" u="none" cap="none" strike="noStrike">
              <a:solidFill>
                <a:srgbClr val="000000"/>
              </a:solidFill>
              <a:latin typeface="Arial"/>
              <a:ea typeface="Arial"/>
              <a:cs typeface="Arial"/>
              <a:sym typeface="Arial"/>
            </a:endParaRPr>
          </a:p>
        </p:txBody>
      </p:sp>
      <p:sp>
        <p:nvSpPr>
          <p:cNvPr id="765" name="Google Shape;765;p42"/>
          <p:cNvSpPr txBox="1"/>
          <p:nvPr/>
        </p:nvSpPr>
        <p:spPr>
          <a:xfrm>
            <a:off x="3304636" y="1244109"/>
            <a:ext cx="258000" cy="201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lang="en" sz="800"/>
              <a:t>06</a:t>
            </a:r>
            <a:endParaRPr b="0" i="0" sz="800" u="none" cap="none" strike="noStrike">
              <a:solidFill>
                <a:srgbClr val="000000"/>
              </a:solidFill>
              <a:latin typeface="Arial"/>
              <a:ea typeface="Arial"/>
              <a:cs typeface="Arial"/>
              <a:sym typeface="Arial"/>
            </a:endParaRPr>
          </a:p>
        </p:txBody>
      </p:sp>
      <p:sp>
        <p:nvSpPr>
          <p:cNvPr id="766" name="Google Shape;766;p42"/>
          <p:cNvSpPr txBox="1"/>
          <p:nvPr/>
        </p:nvSpPr>
        <p:spPr>
          <a:xfrm>
            <a:off x="4265836" y="1243965"/>
            <a:ext cx="258000" cy="201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lang="en" sz="800"/>
              <a:t>09</a:t>
            </a:r>
            <a:endParaRPr b="0" i="0" sz="800" u="none" cap="none" strike="noStrike">
              <a:solidFill>
                <a:srgbClr val="000000"/>
              </a:solidFill>
              <a:latin typeface="Arial"/>
              <a:ea typeface="Arial"/>
              <a:cs typeface="Arial"/>
              <a:sym typeface="Arial"/>
            </a:endParaRPr>
          </a:p>
        </p:txBody>
      </p:sp>
      <p:sp>
        <p:nvSpPr>
          <p:cNvPr id="767" name="Google Shape;767;p42"/>
          <p:cNvSpPr txBox="1"/>
          <p:nvPr/>
        </p:nvSpPr>
        <p:spPr>
          <a:xfrm>
            <a:off x="5243608" y="1243965"/>
            <a:ext cx="258000" cy="201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lang="en" sz="800"/>
              <a:t>12</a:t>
            </a:r>
            <a:endParaRPr b="0" i="0" sz="800" u="none" cap="none" strike="noStrike">
              <a:solidFill>
                <a:srgbClr val="000000"/>
              </a:solidFill>
              <a:latin typeface="Arial"/>
              <a:ea typeface="Arial"/>
              <a:cs typeface="Arial"/>
              <a:sym typeface="Arial"/>
            </a:endParaRPr>
          </a:p>
        </p:txBody>
      </p:sp>
      <p:sp>
        <p:nvSpPr>
          <p:cNvPr id="768" name="Google Shape;768;p42"/>
          <p:cNvSpPr txBox="1"/>
          <p:nvPr/>
        </p:nvSpPr>
        <p:spPr>
          <a:xfrm>
            <a:off x="6196522" y="1243965"/>
            <a:ext cx="266400" cy="2910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lang="en" sz="800"/>
              <a:t>15</a:t>
            </a:r>
            <a:endParaRPr b="0" i="0" sz="800" u="none" cap="none" strike="noStrike">
              <a:solidFill>
                <a:srgbClr val="000000"/>
              </a:solidFill>
              <a:latin typeface="Arial"/>
              <a:ea typeface="Arial"/>
              <a:cs typeface="Arial"/>
              <a:sym typeface="Arial"/>
            </a:endParaRPr>
          </a:p>
        </p:txBody>
      </p:sp>
      <p:sp>
        <p:nvSpPr>
          <p:cNvPr id="769" name="Google Shape;769;p42"/>
          <p:cNvSpPr txBox="1"/>
          <p:nvPr/>
        </p:nvSpPr>
        <p:spPr>
          <a:xfrm>
            <a:off x="7166008" y="1243965"/>
            <a:ext cx="258000" cy="201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lang="en" sz="800"/>
              <a:t>18</a:t>
            </a:r>
            <a:endParaRPr b="0" i="0" sz="800" u="none" cap="none" strike="noStrike">
              <a:solidFill>
                <a:srgbClr val="000000"/>
              </a:solidFill>
              <a:latin typeface="Arial"/>
              <a:ea typeface="Arial"/>
              <a:cs typeface="Arial"/>
              <a:sym typeface="Arial"/>
            </a:endParaRPr>
          </a:p>
        </p:txBody>
      </p:sp>
      <p:sp>
        <p:nvSpPr>
          <p:cNvPr id="770" name="Google Shape;770;p42"/>
          <p:cNvSpPr txBox="1"/>
          <p:nvPr/>
        </p:nvSpPr>
        <p:spPr>
          <a:xfrm>
            <a:off x="8143780" y="1243965"/>
            <a:ext cx="258000" cy="201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lang="en" sz="800"/>
              <a:t>21</a:t>
            </a:r>
            <a:endParaRPr b="0" i="0" sz="800" u="none" cap="none" strike="noStrike">
              <a:solidFill>
                <a:srgbClr val="000000"/>
              </a:solidFill>
              <a:latin typeface="Arial"/>
              <a:ea typeface="Arial"/>
              <a:cs typeface="Arial"/>
              <a:sym typeface="Arial"/>
            </a:endParaRPr>
          </a:p>
        </p:txBody>
      </p:sp>
      <p:grpSp>
        <p:nvGrpSpPr>
          <p:cNvPr id="771" name="Google Shape;771;p42"/>
          <p:cNvGrpSpPr/>
          <p:nvPr/>
        </p:nvGrpSpPr>
        <p:grpSpPr>
          <a:xfrm>
            <a:off x="3190176" y="360292"/>
            <a:ext cx="586258" cy="523069"/>
            <a:chOff x="2429063" y="969799"/>
            <a:chExt cx="646941" cy="617190"/>
          </a:xfrm>
        </p:grpSpPr>
        <p:sp>
          <p:nvSpPr>
            <p:cNvPr id="772" name="Google Shape;772;p42"/>
            <p:cNvSpPr/>
            <p:nvPr/>
          </p:nvSpPr>
          <p:spPr>
            <a:xfrm rot="2700000">
              <a:off x="2439263" y="1198442"/>
              <a:ext cx="672883" cy="176494"/>
            </a:xfrm>
            <a:prstGeom prst="rightArrow">
              <a:avLst>
                <a:gd fmla="val 50000" name="adj1"/>
                <a:gd fmla="val 50000" name="adj2"/>
              </a:avLst>
            </a:prstGeom>
            <a:solidFill>
              <a:srgbClr val="0070C0"/>
            </a:solidFill>
            <a:ln cap="flat" cmpd="sng" w="25400">
              <a:solidFill>
                <a:srgbClr val="0070C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67" u="none" cap="none" strike="noStrike">
                <a:solidFill>
                  <a:srgbClr val="FFFFFF"/>
                </a:solidFill>
                <a:latin typeface="Arial"/>
                <a:ea typeface="Arial"/>
                <a:cs typeface="Arial"/>
                <a:sym typeface="Arial"/>
              </a:endParaRPr>
            </a:p>
          </p:txBody>
        </p:sp>
        <p:sp>
          <p:nvSpPr>
            <p:cNvPr id="773" name="Google Shape;773;p42"/>
            <p:cNvSpPr txBox="1"/>
            <p:nvPr/>
          </p:nvSpPr>
          <p:spPr>
            <a:xfrm rot="2649413">
              <a:off x="2429318" y="1145893"/>
              <a:ext cx="605490" cy="2463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 sz="800" u="none" cap="none" strike="noStrike">
                  <a:solidFill>
                    <a:srgbClr val="FFFFFF"/>
                  </a:solidFill>
                  <a:latin typeface="Arial"/>
                  <a:ea typeface="Arial"/>
                  <a:cs typeface="Arial"/>
                  <a:sym typeface="Arial"/>
                </a:rPr>
                <a:t>GDAS</a:t>
              </a:r>
              <a:endParaRPr b="0" i="0" sz="1467" u="none" cap="none" strike="noStrike">
                <a:solidFill>
                  <a:srgbClr val="FFFFFF"/>
                </a:solidFill>
                <a:latin typeface="Arial"/>
                <a:ea typeface="Arial"/>
                <a:cs typeface="Arial"/>
                <a:sym typeface="Arial"/>
              </a:endParaRPr>
            </a:p>
          </p:txBody>
        </p:sp>
      </p:grpSp>
      <p:sp>
        <p:nvSpPr>
          <p:cNvPr id="774" name="Google Shape;774;p42"/>
          <p:cNvSpPr txBox="1"/>
          <p:nvPr/>
        </p:nvSpPr>
        <p:spPr>
          <a:xfrm>
            <a:off x="2364941" y="877249"/>
            <a:ext cx="258000" cy="201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lang="en" sz="800"/>
              <a:t>03</a:t>
            </a:r>
            <a:endParaRPr b="0" i="0" sz="800" u="none" cap="none" strike="noStrike">
              <a:solidFill>
                <a:srgbClr val="000000"/>
              </a:solidFill>
              <a:latin typeface="Arial"/>
              <a:ea typeface="Arial"/>
              <a:cs typeface="Arial"/>
              <a:sym typeface="Arial"/>
            </a:endParaRPr>
          </a:p>
        </p:txBody>
      </p:sp>
      <p:sp>
        <p:nvSpPr>
          <p:cNvPr id="775" name="Google Shape;775;p42"/>
          <p:cNvSpPr txBox="1"/>
          <p:nvPr/>
        </p:nvSpPr>
        <p:spPr>
          <a:xfrm>
            <a:off x="3292731" y="853467"/>
            <a:ext cx="258000" cy="201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lang="en" sz="800"/>
              <a:t>06</a:t>
            </a:r>
            <a:endParaRPr b="0" i="0" sz="800" u="none" cap="none" strike="noStrike">
              <a:solidFill>
                <a:srgbClr val="000000"/>
              </a:solidFill>
              <a:latin typeface="Arial"/>
              <a:ea typeface="Arial"/>
              <a:cs typeface="Arial"/>
              <a:sym typeface="Arial"/>
            </a:endParaRPr>
          </a:p>
        </p:txBody>
      </p:sp>
      <p:sp>
        <p:nvSpPr>
          <p:cNvPr id="776" name="Google Shape;776;p42"/>
          <p:cNvSpPr txBox="1"/>
          <p:nvPr/>
        </p:nvSpPr>
        <p:spPr>
          <a:xfrm>
            <a:off x="4286995" y="854636"/>
            <a:ext cx="258000" cy="201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lang="en" sz="800"/>
              <a:t>09</a:t>
            </a:r>
            <a:endParaRPr b="0" i="0" sz="800" u="none" cap="none" strike="noStrike">
              <a:solidFill>
                <a:srgbClr val="000000"/>
              </a:solidFill>
              <a:latin typeface="Arial"/>
              <a:ea typeface="Arial"/>
              <a:cs typeface="Arial"/>
              <a:sym typeface="Arial"/>
            </a:endParaRPr>
          </a:p>
        </p:txBody>
      </p:sp>
      <p:sp>
        <p:nvSpPr>
          <p:cNvPr id="777" name="Google Shape;777;p42"/>
          <p:cNvSpPr txBox="1"/>
          <p:nvPr/>
        </p:nvSpPr>
        <p:spPr>
          <a:xfrm>
            <a:off x="5231703" y="853322"/>
            <a:ext cx="258000" cy="201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lang="en" sz="800"/>
              <a:t>12</a:t>
            </a:r>
            <a:endParaRPr b="0" i="0" sz="800" u="none" cap="none" strike="noStrike">
              <a:solidFill>
                <a:srgbClr val="000000"/>
              </a:solidFill>
              <a:latin typeface="Arial"/>
              <a:ea typeface="Arial"/>
              <a:cs typeface="Arial"/>
              <a:sym typeface="Arial"/>
            </a:endParaRPr>
          </a:p>
        </p:txBody>
      </p:sp>
      <p:sp>
        <p:nvSpPr>
          <p:cNvPr id="778" name="Google Shape;778;p42"/>
          <p:cNvSpPr txBox="1"/>
          <p:nvPr/>
        </p:nvSpPr>
        <p:spPr>
          <a:xfrm>
            <a:off x="6184617" y="853322"/>
            <a:ext cx="266400" cy="2910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lang="en" sz="800"/>
              <a:t>15</a:t>
            </a:r>
            <a:endParaRPr b="0" i="0" sz="800" u="none" cap="none" strike="noStrike">
              <a:solidFill>
                <a:srgbClr val="000000"/>
              </a:solidFill>
              <a:latin typeface="Arial"/>
              <a:ea typeface="Arial"/>
              <a:cs typeface="Arial"/>
              <a:sym typeface="Arial"/>
            </a:endParaRPr>
          </a:p>
        </p:txBody>
      </p:sp>
      <p:sp>
        <p:nvSpPr>
          <p:cNvPr id="779" name="Google Shape;779;p42"/>
          <p:cNvSpPr txBox="1"/>
          <p:nvPr/>
        </p:nvSpPr>
        <p:spPr>
          <a:xfrm>
            <a:off x="7154103" y="853322"/>
            <a:ext cx="258000" cy="201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lang="en" sz="800"/>
              <a:t>18</a:t>
            </a:r>
            <a:endParaRPr b="0" i="0" sz="800" u="none" cap="none" strike="noStrike">
              <a:solidFill>
                <a:srgbClr val="000000"/>
              </a:solidFill>
              <a:latin typeface="Arial"/>
              <a:ea typeface="Arial"/>
              <a:cs typeface="Arial"/>
              <a:sym typeface="Arial"/>
            </a:endParaRPr>
          </a:p>
        </p:txBody>
      </p:sp>
      <p:sp>
        <p:nvSpPr>
          <p:cNvPr id="780" name="Google Shape;780;p42"/>
          <p:cNvSpPr txBox="1"/>
          <p:nvPr/>
        </p:nvSpPr>
        <p:spPr>
          <a:xfrm>
            <a:off x="8131875" y="853322"/>
            <a:ext cx="258000" cy="201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lang="en" sz="800"/>
              <a:t>21</a:t>
            </a:r>
            <a:endParaRPr b="0" i="0" sz="800" u="none" cap="none" strike="noStrike">
              <a:solidFill>
                <a:srgbClr val="000000"/>
              </a:solidFill>
              <a:latin typeface="Arial"/>
              <a:ea typeface="Arial"/>
              <a:cs typeface="Arial"/>
              <a:sym typeface="Arial"/>
            </a:endParaRPr>
          </a:p>
        </p:txBody>
      </p:sp>
      <p:sp>
        <p:nvSpPr>
          <p:cNvPr id="781" name="Google Shape;781;p42"/>
          <p:cNvSpPr txBox="1"/>
          <p:nvPr/>
        </p:nvSpPr>
        <p:spPr>
          <a:xfrm>
            <a:off x="1392914" y="871183"/>
            <a:ext cx="258000" cy="201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lang="en" sz="800"/>
              <a:t>00</a:t>
            </a:r>
            <a:endParaRPr b="0" i="0" sz="800" u="none" cap="none" strike="noStrike">
              <a:solidFill>
                <a:srgbClr val="000000"/>
              </a:solidFill>
              <a:latin typeface="Arial"/>
              <a:ea typeface="Arial"/>
              <a:cs typeface="Arial"/>
              <a:sym typeface="Arial"/>
            </a:endParaRPr>
          </a:p>
        </p:txBody>
      </p:sp>
      <p:sp>
        <p:nvSpPr>
          <p:cNvPr id="782" name="Google Shape;782;p42"/>
          <p:cNvSpPr txBox="1"/>
          <p:nvPr/>
        </p:nvSpPr>
        <p:spPr>
          <a:xfrm>
            <a:off x="2337075" y="1614327"/>
            <a:ext cx="258000" cy="201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lang="en" sz="800"/>
              <a:t>03</a:t>
            </a:r>
            <a:endParaRPr b="0" i="0" sz="800" u="none" cap="none" strike="noStrike">
              <a:solidFill>
                <a:srgbClr val="000000"/>
              </a:solidFill>
              <a:latin typeface="Arial"/>
              <a:ea typeface="Arial"/>
              <a:cs typeface="Arial"/>
              <a:sym typeface="Arial"/>
            </a:endParaRPr>
          </a:p>
        </p:txBody>
      </p:sp>
      <p:sp>
        <p:nvSpPr>
          <p:cNvPr id="783" name="Google Shape;783;p42"/>
          <p:cNvSpPr txBox="1"/>
          <p:nvPr/>
        </p:nvSpPr>
        <p:spPr>
          <a:xfrm>
            <a:off x="3306561" y="1611075"/>
            <a:ext cx="258000" cy="201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lang="en" sz="800"/>
              <a:t>06</a:t>
            </a:r>
            <a:endParaRPr b="0" i="0" sz="800" u="none" cap="none" strike="noStrike">
              <a:solidFill>
                <a:srgbClr val="000000"/>
              </a:solidFill>
              <a:latin typeface="Arial"/>
              <a:ea typeface="Arial"/>
              <a:cs typeface="Arial"/>
              <a:sym typeface="Arial"/>
            </a:endParaRPr>
          </a:p>
        </p:txBody>
      </p:sp>
      <p:sp>
        <p:nvSpPr>
          <p:cNvPr id="784" name="Google Shape;784;p42"/>
          <p:cNvSpPr txBox="1"/>
          <p:nvPr/>
        </p:nvSpPr>
        <p:spPr>
          <a:xfrm>
            <a:off x="6198447" y="1610931"/>
            <a:ext cx="266400" cy="2910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lang="en" sz="800"/>
              <a:t>15</a:t>
            </a:r>
            <a:endParaRPr b="0" i="0" sz="800" u="none" cap="none" strike="noStrike">
              <a:solidFill>
                <a:srgbClr val="000000"/>
              </a:solidFill>
              <a:latin typeface="Arial"/>
              <a:ea typeface="Arial"/>
              <a:cs typeface="Arial"/>
              <a:sym typeface="Arial"/>
            </a:endParaRPr>
          </a:p>
        </p:txBody>
      </p:sp>
      <p:sp>
        <p:nvSpPr>
          <p:cNvPr id="785" name="Google Shape;785;p42"/>
          <p:cNvSpPr txBox="1"/>
          <p:nvPr/>
        </p:nvSpPr>
        <p:spPr>
          <a:xfrm>
            <a:off x="7167933" y="1610931"/>
            <a:ext cx="258000" cy="201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rPr lang="en" sz="800"/>
              <a:t>18</a:t>
            </a:r>
            <a:endParaRPr b="0" i="0" sz="800" u="none" cap="none" strike="noStrike">
              <a:solidFill>
                <a:srgbClr val="000000"/>
              </a:solidFill>
              <a:latin typeface="Arial"/>
              <a:ea typeface="Arial"/>
              <a:cs typeface="Arial"/>
              <a:sym typeface="Arial"/>
            </a:endParaRPr>
          </a:p>
        </p:txBody>
      </p:sp>
      <p:sp>
        <p:nvSpPr>
          <p:cNvPr id="786" name="Google Shape;786;p42"/>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id="791" name="Google Shape;791;p43"/>
          <p:cNvSpPr txBox="1"/>
          <p:nvPr/>
        </p:nvSpPr>
        <p:spPr>
          <a:xfrm>
            <a:off x="222150" y="4582350"/>
            <a:ext cx="5122200" cy="43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latin typeface="Nunito SemiBold"/>
                <a:ea typeface="Nunito SemiBold"/>
                <a:cs typeface="Nunito SemiBold"/>
                <a:sym typeface="Nunito SemiBold"/>
              </a:rPr>
              <a:t>*Thanks to J. Romero-Alvarez (GSL), R. Ahmadov (GSL), B. Baker (ARL), and P. Bhattacharjee (EMC) for material on this slide</a:t>
            </a:r>
            <a:endParaRPr sz="1300">
              <a:latin typeface="Nunito SemiBold"/>
              <a:ea typeface="Nunito SemiBold"/>
              <a:cs typeface="Nunito SemiBold"/>
              <a:sym typeface="Nunito SemiBold"/>
            </a:endParaRPr>
          </a:p>
        </p:txBody>
      </p:sp>
      <p:grpSp>
        <p:nvGrpSpPr>
          <p:cNvPr id="792" name="Google Shape;792;p43"/>
          <p:cNvGrpSpPr/>
          <p:nvPr/>
        </p:nvGrpSpPr>
        <p:grpSpPr>
          <a:xfrm>
            <a:off x="577300" y="2345650"/>
            <a:ext cx="3832373" cy="1971623"/>
            <a:chOff x="510200" y="2500525"/>
            <a:chExt cx="3832373" cy="1971623"/>
          </a:xfrm>
        </p:grpSpPr>
        <p:pic>
          <p:nvPicPr>
            <p:cNvPr id="793" name="Google Shape;793;p43"/>
            <p:cNvPicPr preferRelativeResize="0"/>
            <p:nvPr/>
          </p:nvPicPr>
          <p:blipFill>
            <a:blip r:embed="rId3">
              <a:alphaModFix/>
            </a:blip>
            <a:stretch>
              <a:fillRect/>
            </a:stretch>
          </p:blipFill>
          <p:spPr>
            <a:xfrm>
              <a:off x="510200" y="2500525"/>
              <a:ext cx="3832373" cy="1971623"/>
            </a:xfrm>
            <a:prstGeom prst="rect">
              <a:avLst/>
            </a:prstGeom>
            <a:noFill/>
            <a:ln cap="flat" cmpd="sng" w="19050">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pic>
          <p:nvPicPr>
            <p:cNvPr id="794" name="Google Shape;794;p43"/>
            <p:cNvPicPr preferRelativeResize="0"/>
            <p:nvPr/>
          </p:nvPicPr>
          <p:blipFill>
            <a:blip r:embed="rId4">
              <a:alphaModFix/>
            </a:blip>
            <a:stretch>
              <a:fillRect/>
            </a:stretch>
          </p:blipFill>
          <p:spPr>
            <a:xfrm>
              <a:off x="1995500" y="2768775"/>
              <a:ext cx="185675" cy="60725"/>
            </a:xfrm>
            <a:prstGeom prst="rect">
              <a:avLst/>
            </a:prstGeom>
            <a:noFill/>
            <a:ln>
              <a:noFill/>
            </a:ln>
          </p:spPr>
        </p:pic>
      </p:grpSp>
      <p:sp>
        <p:nvSpPr>
          <p:cNvPr id="795" name="Google Shape;795;p43"/>
          <p:cNvSpPr txBox="1"/>
          <p:nvPr/>
        </p:nvSpPr>
        <p:spPr>
          <a:xfrm>
            <a:off x="577300" y="82750"/>
            <a:ext cx="40821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200">
                <a:solidFill>
                  <a:srgbClr val="0099D8"/>
                </a:solidFill>
                <a:latin typeface="Nunito ExtraBold"/>
                <a:ea typeface="Nunito ExtraBold"/>
                <a:cs typeface="Nunito ExtraBold"/>
                <a:sym typeface="Nunito ExtraBold"/>
              </a:rPr>
              <a:t>Smoke and Dust</a:t>
            </a:r>
            <a:endParaRPr sz="3200">
              <a:solidFill>
                <a:srgbClr val="0099D8"/>
              </a:solidFill>
              <a:latin typeface="Nunito ExtraBold"/>
              <a:ea typeface="Nunito ExtraBold"/>
              <a:cs typeface="Nunito ExtraBold"/>
              <a:sym typeface="Nunito ExtraBold"/>
            </a:endParaRPr>
          </a:p>
        </p:txBody>
      </p:sp>
      <p:sp>
        <p:nvSpPr>
          <p:cNvPr id="796" name="Google Shape;796;p43"/>
          <p:cNvSpPr txBox="1"/>
          <p:nvPr/>
        </p:nvSpPr>
        <p:spPr>
          <a:xfrm>
            <a:off x="449125" y="653050"/>
            <a:ext cx="4122900" cy="1262100"/>
          </a:xfrm>
          <a:prstGeom prst="rect">
            <a:avLst/>
          </a:prstGeom>
          <a:noFill/>
          <a:ln>
            <a:noFill/>
          </a:ln>
        </p:spPr>
        <p:txBody>
          <a:bodyPr anchorCtr="0" anchor="t" bIns="91425" lIns="91425" spcFirstLastPara="1" rIns="91425" wrap="square" tIns="91425">
            <a:spAutoFit/>
          </a:bodyPr>
          <a:lstStyle/>
          <a:p>
            <a:pPr indent="-203200" lvl="0" marL="171450" rtl="0" algn="l">
              <a:spcBef>
                <a:spcPts val="0"/>
              </a:spcBef>
              <a:spcAft>
                <a:spcPts val="0"/>
              </a:spcAft>
              <a:buSzPts val="1400"/>
              <a:buFont typeface="Nunito SemiBold"/>
              <a:buChar char="●"/>
            </a:pPr>
            <a:r>
              <a:rPr lang="en">
                <a:latin typeface="Nunito SemiBold"/>
                <a:ea typeface="Nunito SemiBold"/>
                <a:cs typeface="Nunito SemiBold"/>
                <a:sym typeface="Nunito SemiBold"/>
              </a:rPr>
              <a:t>Included in 3-km RRFS over North America</a:t>
            </a:r>
            <a:endParaRPr>
              <a:latin typeface="Nunito SemiBold"/>
              <a:ea typeface="Nunito SemiBold"/>
              <a:cs typeface="Nunito SemiBold"/>
              <a:sym typeface="Nunito SemiBold"/>
            </a:endParaRPr>
          </a:p>
          <a:p>
            <a:pPr indent="-203200" lvl="0" marL="171450" rtl="0" algn="l">
              <a:spcBef>
                <a:spcPts val="0"/>
              </a:spcBef>
              <a:spcAft>
                <a:spcPts val="0"/>
              </a:spcAft>
              <a:buSzPts val="1400"/>
              <a:buFont typeface="Nunito SemiBold"/>
              <a:buChar char="●"/>
            </a:pPr>
            <a:r>
              <a:rPr lang="en">
                <a:latin typeface="Nunito SemiBold"/>
                <a:ea typeface="Nunito SemiBold"/>
                <a:cs typeface="Nunito SemiBold"/>
                <a:sym typeface="Nunito SemiBold"/>
              </a:rPr>
              <a:t>Input data: RAVE Emissions</a:t>
            </a:r>
            <a:endParaRPr>
              <a:latin typeface="Nunito SemiBold"/>
              <a:ea typeface="Nunito SemiBold"/>
              <a:cs typeface="Nunito SemiBold"/>
              <a:sym typeface="Nunito SemiBold"/>
            </a:endParaRPr>
          </a:p>
          <a:p>
            <a:pPr indent="-203200" lvl="1" marL="457200" rtl="0" algn="l">
              <a:spcBef>
                <a:spcPts val="0"/>
              </a:spcBef>
              <a:spcAft>
                <a:spcPts val="0"/>
              </a:spcAft>
              <a:buSzPts val="1400"/>
              <a:buFont typeface="Nunito SemiBold"/>
              <a:buChar char="○"/>
            </a:pPr>
            <a:r>
              <a:rPr lang="en">
                <a:latin typeface="Nunito SemiBold"/>
                <a:ea typeface="Nunito SemiBold"/>
                <a:cs typeface="Nunito SemiBold"/>
                <a:sym typeface="Nunito SemiBold"/>
              </a:rPr>
              <a:t>Fire Radiative Power → plume rise</a:t>
            </a:r>
            <a:endParaRPr>
              <a:latin typeface="Nunito SemiBold"/>
              <a:ea typeface="Nunito SemiBold"/>
              <a:cs typeface="Nunito SemiBold"/>
              <a:sym typeface="Nunito SemiBold"/>
            </a:endParaRPr>
          </a:p>
          <a:p>
            <a:pPr indent="-203200" lvl="1" marL="457200" rtl="0" algn="l">
              <a:spcBef>
                <a:spcPts val="0"/>
              </a:spcBef>
              <a:spcAft>
                <a:spcPts val="0"/>
              </a:spcAft>
              <a:buSzPts val="1400"/>
              <a:buFont typeface="Nunito SemiBold"/>
              <a:buChar char="○"/>
            </a:pPr>
            <a:r>
              <a:rPr lang="en">
                <a:latin typeface="Nunito SemiBold"/>
                <a:ea typeface="Nunito SemiBold"/>
                <a:cs typeface="Nunito SemiBold"/>
                <a:sym typeface="Nunito SemiBold"/>
              </a:rPr>
              <a:t>Fire Radiative Energy → estimate emissions</a:t>
            </a:r>
            <a:endParaRPr>
              <a:latin typeface="Nunito SemiBold"/>
              <a:ea typeface="Nunito SemiBold"/>
              <a:cs typeface="Nunito SemiBold"/>
              <a:sym typeface="Nunito SemiBold"/>
            </a:endParaRPr>
          </a:p>
        </p:txBody>
      </p:sp>
      <p:sp>
        <p:nvSpPr>
          <p:cNvPr id="797" name="Google Shape;797;p43"/>
          <p:cNvSpPr txBox="1"/>
          <p:nvPr/>
        </p:nvSpPr>
        <p:spPr>
          <a:xfrm>
            <a:off x="285025" y="1838950"/>
            <a:ext cx="4287000" cy="69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latin typeface="Nunito ExtraBold"/>
                <a:ea typeface="Nunito ExtraBold"/>
                <a:cs typeface="Nunito ExtraBold"/>
                <a:sym typeface="Nunito ExtraBold"/>
              </a:rPr>
              <a:t>RAVE </a:t>
            </a:r>
            <a:r>
              <a:rPr lang="en" sz="1100">
                <a:latin typeface="Nunito SemiBold"/>
                <a:ea typeface="Nunito SemiBold"/>
                <a:cs typeface="Nunito SemiBold"/>
                <a:sym typeface="Nunito SemiBold"/>
              </a:rPr>
              <a:t>→ </a:t>
            </a:r>
            <a:r>
              <a:rPr lang="en" sz="1100" u="sng">
                <a:latin typeface="Nunito SemiBold"/>
                <a:ea typeface="Nunito SemiBold"/>
                <a:cs typeface="Nunito SemiBold"/>
                <a:sym typeface="Nunito SemiBold"/>
              </a:rPr>
              <a:t>R</a:t>
            </a:r>
            <a:r>
              <a:rPr lang="en" sz="1100">
                <a:latin typeface="Nunito SemiBold"/>
                <a:ea typeface="Nunito SemiBold"/>
                <a:cs typeface="Nunito SemiBold"/>
                <a:sym typeface="Nunito SemiBold"/>
              </a:rPr>
              <a:t>egional Hourly </a:t>
            </a:r>
            <a:r>
              <a:rPr lang="en" sz="1100" u="sng">
                <a:latin typeface="Nunito SemiBold"/>
                <a:ea typeface="Nunito SemiBold"/>
                <a:cs typeface="Nunito SemiBold"/>
                <a:sym typeface="Nunito SemiBold"/>
              </a:rPr>
              <a:t>A</a:t>
            </a:r>
            <a:r>
              <a:rPr lang="en" sz="1100">
                <a:latin typeface="Nunito SemiBold"/>
                <a:ea typeface="Nunito SemiBold"/>
                <a:cs typeface="Nunito SemiBold"/>
                <a:sym typeface="Nunito SemiBold"/>
              </a:rPr>
              <a:t>dvanced Baseline Imager (ABI) and </a:t>
            </a:r>
            <a:r>
              <a:rPr lang="en" sz="1100" u="sng">
                <a:latin typeface="Nunito SemiBold"/>
                <a:ea typeface="Nunito SemiBold"/>
                <a:cs typeface="Nunito SemiBold"/>
                <a:sym typeface="Nunito SemiBold"/>
              </a:rPr>
              <a:t>V</a:t>
            </a:r>
            <a:r>
              <a:rPr lang="en" sz="1100">
                <a:latin typeface="Nunito SemiBold"/>
                <a:ea typeface="Nunito SemiBold"/>
                <a:cs typeface="Nunito SemiBold"/>
                <a:sym typeface="Nunito SemiBold"/>
              </a:rPr>
              <a:t>isible Infrared Imaging Radiometer Suite (VIIRS) </a:t>
            </a:r>
            <a:r>
              <a:rPr lang="en" sz="1100" u="sng">
                <a:latin typeface="Nunito SemiBold"/>
                <a:ea typeface="Nunito SemiBold"/>
                <a:cs typeface="Nunito SemiBold"/>
                <a:sym typeface="Nunito SemiBold"/>
              </a:rPr>
              <a:t>E</a:t>
            </a:r>
            <a:r>
              <a:rPr lang="en" sz="1100">
                <a:latin typeface="Nunito SemiBold"/>
                <a:ea typeface="Nunito SemiBold"/>
                <a:cs typeface="Nunito SemiBold"/>
                <a:sym typeface="Nunito SemiBold"/>
              </a:rPr>
              <a:t>missions</a:t>
            </a:r>
            <a:endParaRPr sz="1100">
              <a:latin typeface="Nunito SemiBold"/>
              <a:ea typeface="Nunito SemiBold"/>
              <a:cs typeface="Nunito SemiBold"/>
              <a:sym typeface="Nunito SemiBold"/>
            </a:endParaRPr>
          </a:p>
        </p:txBody>
      </p:sp>
      <p:pic>
        <p:nvPicPr>
          <p:cNvPr id="798" name="Google Shape;798;p43"/>
          <p:cNvPicPr preferRelativeResize="0"/>
          <p:nvPr/>
        </p:nvPicPr>
        <p:blipFill>
          <a:blip r:embed="rId5">
            <a:alphaModFix/>
          </a:blip>
          <a:stretch>
            <a:fillRect/>
          </a:stretch>
        </p:blipFill>
        <p:spPr>
          <a:xfrm>
            <a:off x="4572025" y="240062"/>
            <a:ext cx="4400851" cy="3421349"/>
          </a:xfrm>
          <a:prstGeom prst="rect">
            <a:avLst/>
          </a:prstGeom>
          <a:noFill/>
          <a:ln>
            <a:noFill/>
          </a:ln>
        </p:spPr>
      </p:pic>
      <p:sp>
        <p:nvSpPr>
          <p:cNvPr id="799" name="Google Shape;799;p43"/>
          <p:cNvSpPr txBox="1"/>
          <p:nvPr/>
        </p:nvSpPr>
        <p:spPr>
          <a:xfrm>
            <a:off x="4731400" y="3672550"/>
            <a:ext cx="4082100" cy="768600"/>
          </a:xfrm>
          <a:prstGeom prst="rect">
            <a:avLst/>
          </a:prstGeom>
          <a:solidFill>
            <a:schemeClr val="dk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chemeClr val="lt1"/>
                </a:solidFill>
                <a:latin typeface="Nunito SemiBold"/>
                <a:ea typeface="Nunito SemiBold"/>
                <a:cs typeface="Nunito SemiBold"/>
                <a:sym typeface="Nunito SemiBold"/>
              </a:rPr>
              <a:t>3 km vertically integrated smoke forecast from 26 June 2023 depicting impact from Canadian wildfires</a:t>
            </a:r>
            <a:endParaRPr sz="1500">
              <a:solidFill>
                <a:schemeClr val="lt1"/>
              </a:solidFill>
              <a:latin typeface="Nunito SemiBold"/>
              <a:ea typeface="Nunito SemiBold"/>
              <a:cs typeface="Nunito SemiBold"/>
              <a:sym typeface="Nunito SemiBold"/>
            </a:endParaRPr>
          </a:p>
          <a:p>
            <a:pPr indent="0" lvl="0" marL="0" rtl="0" algn="ctr">
              <a:spcBef>
                <a:spcPts val="0"/>
              </a:spcBef>
              <a:spcAft>
                <a:spcPts val="0"/>
              </a:spcAft>
              <a:buNone/>
            </a:pPr>
            <a:r>
              <a:t/>
            </a:r>
            <a:endParaRPr b="1">
              <a:solidFill>
                <a:schemeClr val="lt1"/>
              </a:solidFill>
            </a:endParaRPr>
          </a:p>
          <a:p>
            <a:pPr indent="0" lvl="0" marL="0" rtl="0" algn="ctr">
              <a:spcBef>
                <a:spcPts val="0"/>
              </a:spcBef>
              <a:spcAft>
                <a:spcPts val="0"/>
              </a:spcAft>
              <a:buNone/>
            </a:pPr>
            <a:r>
              <a:t/>
            </a:r>
            <a:endParaRPr b="1">
              <a:solidFill>
                <a:schemeClr val="lt1"/>
              </a:solidFill>
            </a:endParaRPr>
          </a:p>
        </p:txBody>
      </p:sp>
      <p:sp>
        <p:nvSpPr>
          <p:cNvPr id="800" name="Google Shape;800;p43"/>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44"/>
          <p:cNvSpPr txBox="1"/>
          <p:nvPr/>
        </p:nvSpPr>
        <p:spPr>
          <a:xfrm>
            <a:off x="2867675" y="624425"/>
            <a:ext cx="5626800" cy="31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000">
              <a:solidFill>
                <a:schemeClr val="dk1"/>
              </a:solidFill>
            </a:endParaRPr>
          </a:p>
        </p:txBody>
      </p:sp>
      <p:sp>
        <p:nvSpPr>
          <p:cNvPr id="806" name="Google Shape;806;p44"/>
          <p:cNvSpPr txBox="1"/>
          <p:nvPr/>
        </p:nvSpPr>
        <p:spPr>
          <a:xfrm>
            <a:off x="327825" y="4469450"/>
            <a:ext cx="3025200" cy="20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Nunito SemiBold"/>
                <a:ea typeface="Nunito SemiBold"/>
                <a:cs typeface="Nunito SemiBold"/>
                <a:sym typeface="Nunito SemiBold"/>
              </a:rPr>
              <a:t>Thanks to Jili Dong (EMC) for this work</a:t>
            </a:r>
            <a:endParaRPr sz="1200">
              <a:solidFill>
                <a:schemeClr val="dk2"/>
              </a:solidFill>
              <a:latin typeface="Nunito SemiBold"/>
              <a:ea typeface="Nunito SemiBold"/>
              <a:cs typeface="Nunito SemiBold"/>
              <a:sym typeface="Nunito SemiBold"/>
            </a:endParaRPr>
          </a:p>
        </p:txBody>
      </p:sp>
      <p:sp>
        <p:nvSpPr>
          <p:cNvPr id="807" name="Google Shape;807;p44"/>
          <p:cNvSpPr txBox="1"/>
          <p:nvPr/>
        </p:nvSpPr>
        <p:spPr>
          <a:xfrm>
            <a:off x="338325" y="1267500"/>
            <a:ext cx="2342700" cy="2764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Nunito Black"/>
                <a:ea typeface="Nunito Black"/>
                <a:cs typeface="Nunito Black"/>
                <a:sym typeface="Nunito Black"/>
              </a:rPr>
              <a:t>Ensemble spread from: </a:t>
            </a:r>
            <a:endParaRPr>
              <a:solidFill>
                <a:schemeClr val="dk2"/>
              </a:solidFill>
              <a:latin typeface="Nunito Black"/>
              <a:ea typeface="Nunito Black"/>
              <a:cs typeface="Nunito Black"/>
              <a:sym typeface="Nunito Black"/>
            </a:endParaRPr>
          </a:p>
          <a:p>
            <a:pPr indent="0" lvl="0" marL="0" rtl="0" algn="l">
              <a:spcBef>
                <a:spcPts val="0"/>
              </a:spcBef>
              <a:spcAft>
                <a:spcPts val="0"/>
              </a:spcAft>
              <a:buNone/>
            </a:pPr>
            <a:r>
              <a:t/>
            </a:r>
            <a:endParaRPr sz="500">
              <a:solidFill>
                <a:schemeClr val="dk2"/>
              </a:solidFill>
              <a:latin typeface="Nunito SemiBold"/>
              <a:ea typeface="Nunito SemiBold"/>
              <a:cs typeface="Nunito SemiBold"/>
              <a:sym typeface="Nunito SemiBold"/>
            </a:endParaRPr>
          </a:p>
          <a:p>
            <a:pPr indent="-196850" lvl="0" marL="171450" rtl="0" algn="l">
              <a:spcBef>
                <a:spcPts val="0"/>
              </a:spcBef>
              <a:spcAft>
                <a:spcPts val="0"/>
              </a:spcAft>
              <a:buClr>
                <a:schemeClr val="dk2"/>
              </a:buClr>
              <a:buSzPts val="1300"/>
              <a:buFont typeface="Nunito SemiBold"/>
              <a:buChar char="●"/>
            </a:pPr>
            <a:r>
              <a:rPr lang="en" sz="1300">
                <a:solidFill>
                  <a:schemeClr val="dk2"/>
                </a:solidFill>
                <a:latin typeface="Nunito SemiBold"/>
                <a:ea typeface="Nunito SemiBold"/>
                <a:cs typeface="Nunito SemiBold"/>
                <a:sym typeface="Nunito SemiBold"/>
              </a:rPr>
              <a:t>EnKF ICs</a:t>
            </a:r>
            <a:endParaRPr sz="1300">
              <a:solidFill>
                <a:schemeClr val="dk2"/>
              </a:solidFill>
              <a:latin typeface="Nunito SemiBold"/>
              <a:ea typeface="Nunito SemiBold"/>
              <a:cs typeface="Nunito SemiBold"/>
              <a:sym typeface="Nunito SemiBold"/>
            </a:endParaRPr>
          </a:p>
          <a:p>
            <a:pPr indent="-114300" lvl="0" marL="171450" rtl="0" algn="l">
              <a:spcBef>
                <a:spcPts val="0"/>
              </a:spcBef>
              <a:spcAft>
                <a:spcPts val="0"/>
              </a:spcAft>
              <a:buNone/>
            </a:pPr>
            <a:r>
              <a:t/>
            </a:r>
            <a:endParaRPr sz="500">
              <a:solidFill>
                <a:schemeClr val="dk2"/>
              </a:solidFill>
              <a:latin typeface="Nunito SemiBold"/>
              <a:ea typeface="Nunito SemiBold"/>
              <a:cs typeface="Nunito SemiBold"/>
              <a:sym typeface="Nunito SemiBold"/>
            </a:endParaRPr>
          </a:p>
          <a:p>
            <a:pPr indent="-196850" lvl="0" marL="171450" rtl="0" algn="l">
              <a:spcBef>
                <a:spcPts val="0"/>
              </a:spcBef>
              <a:spcAft>
                <a:spcPts val="0"/>
              </a:spcAft>
              <a:buClr>
                <a:schemeClr val="dk2"/>
              </a:buClr>
              <a:buSzPts val="1300"/>
              <a:buFont typeface="Nunito SemiBold"/>
              <a:buChar char="●"/>
            </a:pPr>
            <a:r>
              <a:rPr lang="en" sz="1300">
                <a:solidFill>
                  <a:schemeClr val="dk2"/>
                </a:solidFill>
                <a:latin typeface="Nunito SemiBold"/>
                <a:ea typeface="Nunito SemiBold"/>
                <a:cs typeface="Nunito SemiBold"/>
                <a:sym typeface="Nunito SemiBold"/>
              </a:rPr>
              <a:t>GEFS LBCs </a:t>
            </a:r>
            <a:endParaRPr sz="1300">
              <a:solidFill>
                <a:schemeClr val="dk2"/>
              </a:solidFill>
              <a:latin typeface="Nunito SemiBold"/>
              <a:ea typeface="Nunito SemiBold"/>
              <a:cs typeface="Nunito SemiBold"/>
              <a:sym typeface="Nunito SemiBold"/>
            </a:endParaRPr>
          </a:p>
          <a:p>
            <a:pPr indent="-114300" lvl="0" marL="171450" rtl="0" algn="l">
              <a:spcBef>
                <a:spcPts val="0"/>
              </a:spcBef>
              <a:spcAft>
                <a:spcPts val="0"/>
              </a:spcAft>
              <a:buNone/>
            </a:pPr>
            <a:r>
              <a:t/>
            </a:r>
            <a:endParaRPr sz="500">
              <a:solidFill>
                <a:schemeClr val="dk2"/>
              </a:solidFill>
              <a:latin typeface="Nunito SemiBold"/>
              <a:ea typeface="Nunito SemiBold"/>
              <a:cs typeface="Nunito SemiBold"/>
              <a:sym typeface="Nunito SemiBold"/>
            </a:endParaRPr>
          </a:p>
          <a:p>
            <a:pPr indent="-196850" lvl="0" marL="171450" rtl="0" algn="l">
              <a:spcBef>
                <a:spcPts val="0"/>
              </a:spcBef>
              <a:spcAft>
                <a:spcPts val="0"/>
              </a:spcAft>
              <a:buClr>
                <a:schemeClr val="dk2"/>
              </a:buClr>
              <a:buSzPts val="1300"/>
              <a:buFont typeface="Nunito SemiBold"/>
              <a:buChar char="●"/>
            </a:pPr>
            <a:r>
              <a:rPr lang="en" sz="1300">
                <a:solidFill>
                  <a:schemeClr val="dk2"/>
                </a:solidFill>
                <a:latin typeface="Nunito SemiBold"/>
                <a:ea typeface="Nunito SemiBold"/>
                <a:cs typeface="Nunito SemiBold"/>
                <a:sym typeface="Nunito SemiBold"/>
              </a:rPr>
              <a:t>Multi physics </a:t>
            </a:r>
            <a:endParaRPr sz="1300">
              <a:solidFill>
                <a:schemeClr val="dk2"/>
              </a:solidFill>
              <a:latin typeface="Nunito SemiBold"/>
              <a:ea typeface="Nunito SemiBold"/>
              <a:cs typeface="Nunito SemiBold"/>
              <a:sym typeface="Nunito SemiBold"/>
            </a:endParaRPr>
          </a:p>
          <a:p>
            <a:pPr indent="-114300" lvl="0" marL="171450" rtl="0" algn="l">
              <a:spcBef>
                <a:spcPts val="0"/>
              </a:spcBef>
              <a:spcAft>
                <a:spcPts val="0"/>
              </a:spcAft>
              <a:buNone/>
            </a:pPr>
            <a:r>
              <a:t/>
            </a:r>
            <a:endParaRPr sz="500">
              <a:solidFill>
                <a:schemeClr val="dk2"/>
              </a:solidFill>
              <a:latin typeface="Nunito SemiBold"/>
              <a:ea typeface="Nunito SemiBold"/>
              <a:cs typeface="Nunito SemiBold"/>
              <a:sym typeface="Nunito SemiBold"/>
            </a:endParaRPr>
          </a:p>
          <a:p>
            <a:pPr indent="-196850" lvl="0" marL="171450" rtl="0" algn="l">
              <a:spcBef>
                <a:spcPts val="0"/>
              </a:spcBef>
              <a:spcAft>
                <a:spcPts val="0"/>
              </a:spcAft>
              <a:buClr>
                <a:schemeClr val="dk2"/>
              </a:buClr>
              <a:buSzPts val="1300"/>
              <a:buFont typeface="Nunito SemiBold"/>
              <a:buChar char="●"/>
            </a:pPr>
            <a:r>
              <a:rPr lang="en" sz="1300">
                <a:solidFill>
                  <a:schemeClr val="dk2"/>
                </a:solidFill>
                <a:latin typeface="Nunito SemiBold"/>
                <a:ea typeface="Nunito SemiBold"/>
                <a:cs typeface="Nunito SemiBold"/>
                <a:sym typeface="Nunito SemiBold"/>
              </a:rPr>
              <a:t>Stochastic (*) and fixed (#) parameter perturbations</a:t>
            </a:r>
            <a:endParaRPr sz="1300">
              <a:solidFill>
                <a:schemeClr val="dk2"/>
              </a:solidFill>
              <a:latin typeface="Nunito SemiBold"/>
              <a:ea typeface="Nunito SemiBold"/>
              <a:cs typeface="Nunito SemiBold"/>
              <a:sym typeface="Nunito SemiBold"/>
            </a:endParaRPr>
          </a:p>
          <a:p>
            <a:pPr indent="-114300" lvl="0" marL="171450" rtl="0" algn="l">
              <a:spcBef>
                <a:spcPts val="0"/>
              </a:spcBef>
              <a:spcAft>
                <a:spcPts val="0"/>
              </a:spcAft>
              <a:buNone/>
            </a:pPr>
            <a:r>
              <a:t/>
            </a:r>
            <a:endParaRPr sz="500">
              <a:solidFill>
                <a:schemeClr val="dk2"/>
              </a:solidFill>
              <a:latin typeface="Nunito SemiBold"/>
              <a:ea typeface="Nunito SemiBold"/>
              <a:cs typeface="Nunito SemiBold"/>
              <a:sym typeface="Nunito SemiBold"/>
            </a:endParaRPr>
          </a:p>
          <a:p>
            <a:pPr indent="-196850" lvl="0" marL="171450" rtl="0" algn="l">
              <a:spcBef>
                <a:spcPts val="0"/>
              </a:spcBef>
              <a:spcAft>
                <a:spcPts val="0"/>
              </a:spcAft>
              <a:buClr>
                <a:schemeClr val="dk2"/>
              </a:buClr>
              <a:buSzPts val="1300"/>
              <a:buFont typeface="Nunito SemiBold"/>
              <a:buChar char="●"/>
            </a:pPr>
            <a:r>
              <a:rPr lang="en" sz="1300">
                <a:solidFill>
                  <a:schemeClr val="dk2"/>
                </a:solidFill>
                <a:latin typeface="Nunito SemiBold"/>
                <a:ea typeface="Nunito SemiBold"/>
                <a:cs typeface="Nunito SemiBold"/>
                <a:sym typeface="Nunito SemiBold"/>
              </a:rPr>
              <a:t>Time lagging </a:t>
            </a:r>
            <a:endParaRPr sz="1300">
              <a:solidFill>
                <a:schemeClr val="dk2"/>
              </a:solidFill>
              <a:latin typeface="Nunito SemiBold"/>
              <a:ea typeface="Nunito SemiBold"/>
              <a:cs typeface="Nunito SemiBold"/>
              <a:sym typeface="Nunito SemiBold"/>
            </a:endParaRPr>
          </a:p>
          <a:p>
            <a:pPr indent="-114300" lvl="0" marL="171450" rtl="0" algn="l">
              <a:spcBef>
                <a:spcPts val="0"/>
              </a:spcBef>
              <a:spcAft>
                <a:spcPts val="0"/>
              </a:spcAft>
              <a:buNone/>
            </a:pPr>
            <a:r>
              <a:t/>
            </a:r>
            <a:endParaRPr sz="1200">
              <a:solidFill>
                <a:schemeClr val="dk2"/>
              </a:solidFill>
              <a:latin typeface="Nunito SemiBold"/>
              <a:ea typeface="Nunito SemiBold"/>
              <a:cs typeface="Nunito SemiBold"/>
              <a:sym typeface="Nunito SemiBold"/>
            </a:endParaRPr>
          </a:p>
          <a:p>
            <a:pPr indent="-196850" lvl="0" marL="171450" rtl="0" algn="l">
              <a:spcBef>
                <a:spcPts val="0"/>
              </a:spcBef>
              <a:spcAft>
                <a:spcPts val="0"/>
              </a:spcAft>
              <a:buClr>
                <a:schemeClr val="dk2"/>
              </a:buClr>
              <a:buSzPts val="1300"/>
              <a:buFont typeface="Nunito SemiBold"/>
              <a:buChar char="●"/>
            </a:pPr>
            <a:r>
              <a:rPr lang="en" sz="1300">
                <a:solidFill>
                  <a:schemeClr val="dk2"/>
                </a:solidFill>
                <a:latin typeface="Nunito SemiBold"/>
                <a:ea typeface="Nunito SemiBold"/>
                <a:cs typeface="Nunito SemiBold"/>
                <a:sym typeface="Nunito SemiBold"/>
              </a:rPr>
              <a:t>Inclusion of HRRR for Alaska &amp; CONUS domains</a:t>
            </a:r>
            <a:endParaRPr sz="1300">
              <a:solidFill>
                <a:schemeClr val="dk2"/>
              </a:solidFill>
              <a:latin typeface="Nunito SemiBold"/>
              <a:ea typeface="Nunito SemiBold"/>
              <a:cs typeface="Nunito SemiBold"/>
              <a:sym typeface="Nunito SemiBold"/>
            </a:endParaRPr>
          </a:p>
        </p:txBody>
      </p:sp>
      <p:graphicFrame>
        <p:nvGraphicFramePr>
          <p:cNvPr id="808" name="Google Shape;808;p44"/>
          <p:cNvGraphicFramePr/>
          <p:nvPr/>
        </p:nvGraphicFramePr>
        <p:xfrm>
          <a:off x="2746048" y="940574"/>
          <a:ext cx="3000000" cy="3000000"/>
        </p:xfrm>
        <a:graphic>
          <a:graphicData uri="http://schemas.openxmlformats.org/drawingml/2006/table">
            <a:tbl>
              <a:tblPr>
                <a:noFill/>
                <a:tableStyleId>{327B7937-96FE-43A7-B904-AC921EEE1D7E}</a:tableStyleId>
              </a:tblPr>
              <a:tblGrid>
                <a:gridCol w="850650"/>
                <a:gridCol w="774300"/>
                <a:gridCol w="743950"/>
                <a:gridCol w="563550"/>
                <a:gridCol w="532575"/>
                <a:gridCol w="772150"/>
                <a:gridCol w="1569500"/>
              </a:tblGrid>
              <a:tr h="225025">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 sz="1000" u="sng" cap="none" strike="noStrike">
                          <a:solidFill>
                            <a:srgbClr val="000000"/>
                          </a:solidFill>
                          <a:latin typeface="Arial"/>
                          <a:ea typeface="Arial"/>
                          <a:cs typeface="Arial"/>
                          <a:sym typeface="Arial"/>
                        </a:rPr>
                        <a:t>MP</a:t>
                      </a:r>
                      <a:endParaRPr sz="1000" u="sng" cap="none" strike="noStrike"/>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 sz="1000" u="sng" cap="none" strike="noStrike">
                          <a:solidFill>
                            <a:srgbClr val="000000"/>
                          </a:solidFill>
                          <a:latin typeface="Arial"/>
                          <a:ea typeface="Arial"/>
                          <a:cs typeface="Arial"/>
                          <a:sym typeface="Arial"/>
                        </a:rPr>
                        <a:t>PBL</a:t>
                      </a:r>
                      <a:endParaRPr sz="1000" u="sng" cap="none" strike="noStrike"/>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 sz="1000" u="sng" cap="none" strike="noStrike">
                          <a:solidFill>
                            <a:srgbClr val="000000"/>
                          </a:solidFill>
                          <a:latin typeface="Arial"/>
                          <a:ea typeface="Arial"/>
                          <a:cs typeface="Arial"/>
                          <a:sym typeface="Arial"/>
                        </a:rPr>
                        <a:t>sfc</a:t>
                      </a:r>
                      <a:endParaRPr sz="1000" u="sng" cap="none" strike="noStrike"/>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 sz="1000" u="sng" cap="none" strike="noStrike">
                          <a:solidFill>
                            <a:srgbClr val="000000"/>
                          </a:solidFill>
                          <a:latin typeface="Arial"/>
                          <a:ea typeface="Arial"/>
                          <a:cs typeface="Arial"/>
                          <a:sym typeface="Arial"/>
                        </a:rPr>
                        <a:t>lsm</a:t>
                      </a:r>
                      <a:endParaRPr sz="1000" u="sng" cap="none" strike="noStrike"/>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 sz="1000" u="sng" cap="none" strike="noStrike">
                          <a:solidFill>
                            <a:srgbClr val="000000"/>
                          </a:solidFill>
                          <a:latin typeface="Arial"/>
                          <a:ea typeface="Arial"/>
                          <a:cs typeface="Arial"/>
                          <a:sym typeface="Arial"/>
                        </a:rPr>
                        <a:t>Cu</a:t>
                      </a:r>
                      <a:endParaRPr sz="1000" u="sng" cap="none" strike="noStrike"/>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000"/>
                        <a:buFont typeface="Arial"/>
                        <a:buNone/>
                      </a:pPr>
                      <a:r>
                        <a:rPr b="0" i="0" lang="en" sz="1000" u="sng" cap="none" strike="noStrike">
                          <a:solidFill>
                            <a:srgbClr val="000000"/>
                          </a:solidFill>
                          <a:latin typeface="Arial"/>
                          <a:ea typeface="Arial"/>
                          <a:cs typeface="Arial"/>
                          <a:sym typeface="Arial"/>
                        </a:rPr>
                        <a:t>IC/LBC</a:t>
                      </a:r>
                      <a:endParaRPr sz="1000" u="sng" cap="none" strike="noStrike"/>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12325">
                <a:tc>
                  <a:txBody>
                    <a:bodyPr/>
                    <a:lstStyle/>
                    <a:p>
                      <a:pPr indent="0" lvl="0" marL="0" marR="0" rtl="0" algn="l">
                        <a:lnSpc>
                          <a:spcPct val="100000"/>
                        </a:lnSpc>
                        <a:spcBef>
                          <a:spcPts val="0"/>
                        </a:spcBef>
                        <a:spcAft>
                          <a:spcPts val="0"/>
                        </a:spcAft>
                        <a:buClr>
                          <a:srgbClr val="000000"/>
                        </a:buClr>
                        <a:buSzPts val="1000"/>
                        <a:buFont typeface="Arial"/>
                        <a:buNone/>
                      </a:pPr>
                      <a:r>
                        <a:rPr i="0" lang="en" sz="1000" u="none" cap="none" strike="noStrike">
                          <a:solidFill>
                            <a:srgbClr val="000000"/>
                          </a:solidFill>
                          <a:latin typeface="Nunito SemiBold"/>
                          <a:ea typeface="Nunito SemiBold"/>
                          <a:cs typeface="Nunito SemiBold"/>
                          <a:sym typeface="Nunito SemiBold"/>
                        </a:rPr>
                        <a:t>m1 (ctrl)</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i="0" lang="en" sz="1000" u="none" cap="none" strike="noStrike">
                          <a:latin typeface="Nunito SemiBold"/>
                          <a:ea typeface="Nunito SemiBold"/>
                          <a:cs typeface="Nunito SemiBold"/>
                          <a:sym typeface="Nunito SemiBold"/>
                        </a:rPr>
                        <a:t>Thompson</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i="0" lang="en" sz="1000" u="none" cap="none" strike="noStrike">
                          <a:latin typeface="Nunito SemiBold"/>
                          <a:ea typeface="Nunito SemiBold"/>
                          <a:cs typeface="Nunito SemiBold"/>
                          <a:sym typeface="Nunito SemiBold"/>
                        </a:rPr>
                        <a:t>MYNN</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i="0" lang="en" sz="1000" u="none" cap="none" strike="noStrike">
                          <a:latin typeface="Nunito SemiBold"/>
                          <a:ea typeface="Nunito SemiBold"/>
                          <a:cs typeface="Nunito SemiBold"/>
                          <a:sym typeface="Nunito SemiBold"/>
                        </a:rPr>
                        <a:t>MYNN </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i="0" lang="en" sz="1000" u="none" cap="none" strike="noStrike">
                          <a:latin typeface="Nunito SemiBold"/>
                          <a:ea typeface="Nunito SemiBold"/>
                          <a:cs typeface="Nunito SemiBold"/>
                          <a:sym typeface="Nunito SemiBold"/>
                        </a:rPr>
                        <a:t>RUC </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lang="en" sz="1000">
                          <a:latin typeface="Nunito SemiBold"/>
                          <a:ea typeface="Nunito SemiBold"/>
                          <a:cs typeface="Nunito SemiBold"/>
                          <a:sym typeface="Nunito SemiBold"/>
                        </a:rPr>
                        <a:t>saSAS</a:t>
                      </a:r>
                      <a:r>
                        <a:rPr i="0" lang="en" sz="1000" u="none" cap="none" strike="noStrike">
                          <a:latin typeface="Nunito SemiBold"/>
                          <a:ea typeface="Nunito SemiBold"/>
                          <a:cs typeface="Nunito SemiBold"/>
                          <a:sym typeface="Nunito SemiBold"/>
                        </a:rPr>
                        <a:t> deep</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i="0" lang="en" sz="1000" u="none" cap="none" strike="noStrike">
                          <a:latin typeface="Nunito SemiBold"/>
                          <a:ea typeface="Nunito SemiBold"/>
                          <a:cs typeface="Nunito SemiBold"/>
                          <a:sym typeface="Nunito SemiBold"/>
                        </a:rPr>
                        <a:t>RRFS hybrid/GFS</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27625">
                <a:tc>
                  <a:txBody>
                    <a:bodyPr/>
                    <a:lstStyle/>
                    <a:p>
                      <a:pPr indent="0" lvl="0" marL="0" marR="0" rtl="0" algn="l">
                        <a:lnSpc>
                          <a:spcPct val="100000"/>
                        </a:lnSpc>
                        <a:spcBef>
                          <a:spcPts val="0"/>
                        </a:spcBef>
                        <a:spcAft>
                          <a:spcPts val="0"/>
                        </a:spcAft>
                        <a:buClr>
                          <a:srgbClr val="000000"/>
                        </a:buClr>
                        <a:buSzPts val="1000"/>
                        <a:buFont typeface="Arial"/>
                        <a:buNone/>
                      </a:pPr>
                      <a:r>
                        <a:rPr i="0" lang="en" sz="1000" u="none" cap="none" strike="noStrike">
                          <a:solidFill>
                            <a:srgbClr val="000000"/>
                          </a:solidFill>
                          <a:latin typeface="Nunito SemiBold"/>
                          <a:ea typeface="Nunito SemiBold"/>
                          <a:cs typeface="Nunito SemiBold"/>
                          <a:sym typeface="Nunito SemiBold"/>
                        </a:rPr>
                        <a:t>m2</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i="0" lang="en" sz="1000" u="none" cap="none" strike="noStrike">
                          <a:latin typeface="Nunito SemiBold"/>
                          <a:ea typeface="Nunito SemiBold"/>
                          <a:cs typeface="Nunito SemiBold"/>
                          <a:sym typeface="Nunito SemiBold"/>
                        </a:rPr>
                        <a:t>Thompson*</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i="0" lang="en" sz="1000" u="none" cap="none" strike="noStrike">
                          <a:latin typeface="Nunito SemiBold"/>
                          <a:ea typeface="Nunito SemiBold"/>
                          <a:cs typeface="Nunito SemiBold"/>
                          <a:sym typeface="Nunito SemiBold"/>
                        </a:rPr>
                        <a:t>TKE-EDMF</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i="0" lang="en" sz="1000" u="none" cap="none" strike="noStrike">
                          <a:latin typeface="Nunito SemiBold"/>
                          <a:ea typeface="Nunito SemiBold"/>
                          <a:cs typeface="Nunito SemiBold"/>
                          <a:sym typeface="Nunito SemiBold"/>
                        </a:rPr>
                        <a:t>GFS</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i="0" lang="en" sz="1000" u="none" cap="none" strike="noStrike">
                          <a:latin typeface="Nunito SemiBold"/>
                          <a:ea typeface="Nunito SemiBold"/>
                          <a:cs typeface="Nunito SemiBold"/>
                          <a:sym typeface="Nunito SemiBold"/>
                        </a:rPr>
                        <a:t>RUC*</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i="0" lang="en" sz="1000" u="none" cap="none" strike="noStrike">
                          <a:latin typeface="Nunito SemiBold"/>
                          <a:ea typeface="Nunito SemiBold"/>
                          <a:cs typeface="Nunito SemiBold"/>
                          <a:sym typeface="Nunito SemiBold"/>
                        </a:rPr>
                        <a:t>G-F dp*+sh</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i="0" lang="en" sz="1000" u="none" cap="none" strike="noStrike">
                          <a:latin typeface="Nunito SemiBold"/>
                          <a:ea typeface="Nunito SemiBold"/>
                          <a:cs typeface="Nunito SemiBold"/>
                          <a:sym typeface="Nunito SemiBold"/>
                        </a:rPr>
                        <a:t>RRFS enkf1/GEFSm1</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27625">
                <a:tc>
                  <a:txBody>
                    <a:bodyPr/>
                    <a:lstStyle/>
                    <a:p>
                      <a:pPr indent="0" lvl="0" marL="0" marR="0" rtl="0" algn="l">
                        <a:lnSpc>
                          <a:spcPct val="100000"/>
                        </a:lnSpc>
                        <a:spcBef>
                          <a:spcPts val="0"/>
                        </a:spcBef>
                        <a:spcAft>
                          <a:spcPts val="0"/>
                        </a:spcAft>
                        <a:buClr>
                          <a:srgbClr val="000000"/>
                        </a:buClr>
                        <a:buSzPts val="1000"/>
                        <a:buFont typeface="Arial"/>
                        <a:buNone/>
                      </a:pPr>
                      <a:r>
                        <a:rPr i="0" lang="en" sz="1000" u="none" cap="none" strike="noStrike">
                          <a:solidFill>
                            <a:srgbClr val="000000"/>
                          </a:solidFill>
                          <a:latin typeface="Nunito SemiBold"/>
                          <a:ea typeface="Nunito SemiBold"/>
                          <a:cs typeface="Nunito SemiBold"/>
                          <a:sym typeface="Nunito SemiBold"/>
                        </a:rPr>
                        <a:t>m3</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i="0" lang="en" sz="1000" u="none" cap="none" strike="noStrike">
                          <a:latin typeface="Nunito SemiBold"/>
                          <a:ea typeface="Nunito SemiBold"/>
                          <a:cs typeface="Nunito SemiBold"/>
                          <a:sym typeface="Nunito SemiBold"/>
                        </a:rPr>
                        <a:t>Thompson*</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i="0" lang="en" sz="1000" u="none" cap="none" strike="noStrike">
                          <a:latin typeface="Nunito SemiBold"/>
                          <a:ea typeface="Nunito SemiBold"/>
                          <a:cs typeface="Nunito SemiBold"/>
                          <a:sym typeface="Nunito SemiBold"/>
                        </a:rPr>
                        <a:t>MYNN*</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i="0" lang="en" sz="1000" u="none" cap="none" strike="noStrike">
                          <a:latin typeface="Nunito SemiBold"/>
                          <a:ea typeface="Nunito SemiBold"/>
                          <a:cs typeface="Nunito SemiBold"/>
                          <a:sym typeface="Nunito SemiBold"/>
                        </a:rPr>
                        <a:t>MYNN*</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i="0" lang="en" sz="1000" u="none" cap="none" strike="noStrike">
                          <a:latin typeface="Nunito SemiBold"/>
                          <a:ea typeface="Nunito SemiBold"/>
                          <a:cs typeface="Nunito SemiBold"/>
                          <a:sym typeface="Nunito SemiBold"/>
                        </a:rPr>
                        <a:t>RUC*</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i="0" lang="en" sz="1000" u="none" cap="none" strike="noStrike">
                          <a:latin typeface="Nunito SemiBold"/>
                          <a:ea typeface="Nunito SemiBold"/>
                          <a:cs typeface="Nunito SemiBold"/>
                          <a:sym typeface="Nunito SemiBold"/>
                        </a:rPr>
                        <a:t>saSAS deep</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i="0" lang="en" sz="1000" u="none" cap="none" strike="noStrike">
                          <a:latin typeface="Nunito SemiBold"/>
                          <a:ea typeface="Nunito SemiBold"/>
                          <a:cs typeface="Nunito SemiBold"/>
                          <a:sym typeface="Nunito SemiBold"/>
                        </a:rPr>
                        <a:t>RRFS enkf2/GEFSm2</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27625">
                <a:tc>
                  <a:txBody>
                    <a:bodyPr/>
                    <a:lstStyle/>
                    <a:p>
                      <a:pPr indent="0" lvl="0" marL="0" marR="0" rtl="0" algn="l">
                        <a:lnSpc>
                          <a:spcPct val="100000"/>
                        </a:lnSpc>
                        <a:spcBef>
                          <a:spcPts val="0"/>
                        </a:spcBef>
                        <a:spcAft>
                          <a:spcPts val="0"/>
                        </a:spcAft>
                        <a:buClr>
                          <a:srgbClr val="000000"/>
                        </a:buClr>
                        <a:buSzPts val="1000"/>
                        <a:buFont typeface="Arial"/>
                        <a:buNone/>
                      </a:pPr>
                      <a:r>
                        <a:rPr i="0" lang="en" sz="1000" u="none" cap="none" strike="noStrike">
                          <a:solidFill>
                            <a:srgbClr val="000000"/>
                          </a:solidFill>
                          <a:latin typeface="Nunito SemiBold"/>
                          <a:ea typeface="Nunito SemiBold"/>
                          <a:cs typeface="Nunito SemiBold"/>
                          <a:sym typeface="Nunito SemiBold"/>
                        </a:rPr>
                        <a:t>m4</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i="0" lang="en" sz="1000" u="none" cap="none" strike="noStrike">
                          <a:latin typeface="Nunito SemiBold"/>
                          <a:ea typeface="Nunito SemiBold"/>
                          <a:cs typeface="Nunito SemiBold"/>
                          <a:sym typeface="Nunito SemiBold"/>
                        </a:rPr>
                        <a:t>NSSL# </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i="0" lang="en" sz="1000" u="none" cap="none" strike="noStrike">
                          <a:latin typeface="Nunito SemiBold"/>
                          <a:ea typeface="Nunito SemiBold"/>
                          <a:cs typeface="Nunito SemiBold"/>
                          <a:sym typeface="Nunito SemiBold"/>
                        </a:rPr>
                        <a:t>MYNN* </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i="0" lang="en" sz="1000" u="none" cap="none" strike="noStrike">
                          <a:latin typeface="Nunito SemiBold"/>
                          <a:ea typeface="Nunito SemiBold"/>
                          <a:cs typeface="Nunito SemiBold"/>
                          <a:sym typeface="Nunito SemiBold"/>
                        </a:rPr>
                        <a:t>MYNN*</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i="0" lang="en" sz="1000" u="none" cap="none" strike="noStrike">
                          <a:latin typeface="Nunito SemiBold"/>
                          <a:ea typeface="Nunito SemiBold"/>
                          <a:cs typeface="Nunito SemiBold"/>
                          <a:sym typeface="Nunito SemiBold"/>
                        </a:rPr>
                        <a:t>RUC*</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i="0" lang="en" sz="1000" u="none" cap="none" strike="noStrike">
                          <a:latin typeface="Nunito SemiBold"/>
                          <a:ea typeface="Nunito SemiBold"/>
                          <a:cs typeface="Nunito SemiBold"/>
                          <a:sym typeface="Nunito SemiBold"/>
                        </a:rPr>
                        <a:t>G-F deep</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i="0" lang="en" sz="1000" u="none" cap="none" strike="noStrike">
                          <a:latin typeface="Nunito SemiBold"/>
                          <a:ea typeface="Nunito SemiBold"/>
                          <a:cs typeface="Nunito SemiBold"/>
                          <a:sym typeface="Nunito SemiBold"/>
                        </a:rPr>
                        <a:t>RRFS enkf3/GEFSm3</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27625">
                <a:tc>
                  <a:txBody>
                    <a:bodyPr/>
                    <a:lstStyle/>
                    <a:p>
                      <a:pPr indent="0" lvl="0" marL="0" marR="0" rtl="0" algn="l">
                        <a:lnSpc>
                          <a:spcPct val="100000"/>
                        </a:lnSpc>
                        <a:spcBef>
                          <a:spcPts val="0"/>
                        </a:spcBef>
                        <a:spcAft>
                          <a:spcPts val="0"/>
                        </a:spcAft>
                        <a:buClr>
                          <a:srgbClr val="000000"/>
                        </a:buClr>
                        <a:buSzPts val="1000"/>
                        <a:buFont typeface="Arial"/>
                        <a:buNone/>
                      </a:pPr>
                      <a:r>
                        <a:rPr i="0" lang="en" sz="1000" u="none" cap="none" strike="noStrike">
                          <a:solidFill>
                            <a:srgbClr val="000000"/>
                          </a:solidFill>
                          <a:latin typeface="Nunito SemiBold"/>
                          <a:ea typeface="Nunito SemiBold"/>
                          <a:cs typeface="Nunito SemiBold"/>
                          <a:sym typeface="Nunito SemiBold"/>
                        </a:rPr>
                        <a:t>m5</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i="0" lang="en" sz="1000" u="none" cap="none" strike="noStrike">
                          <a:latin typeface="Nunito SemiBold"/>
                          <a:ea typeface="Nunito SemiBold"/>
                          <a:cs typeface="Nunito SemiBold"/>
                          <a:sym typeface="Nunito SemiBold"/>
                        </a:rPr>
                        <a:t>NSSL#</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i="0" lang="en" sz="1000" u="none" cap="none" strike="noStrike">
                          <a:latin typeface="Nunito SemiBold"/>
                          <a:ea typeface="Nunito SemiBold"/>
                          <a:cs typeface="Nunito SemiBold"/>
                          <a:sym typeface="Nunito SemiBold"/>
                        </a:rPr>
                        <a:t>TKE-EDMF</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i="0" lang="en" sz="1000" u="none" cap="none" strike="noStrike">
                          <a:latin typeface="Nunito SemiBold"/>
                          <a:ea typeface="Nunito SemiBold"/>
                          <a:cs typeface="Nunito SemiBold"/>
                          <a:sym typeface="Nunito SemiBold"/>
                        </a:rPr>
                        <a:t>GFS</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i="0" lang="en" sz="1000" u="none" cap="none" strike="noStrike">
                          <a:latin typeface="Nunito SemiBold"/>
                          <a:ea typeface="Nunito SemiBold"/>
                          <a:cs typeface="Nunito SemiBold"/>
                          <a:sym typeface="Nunito SemiBold"/>
                        </a:rPr>
                        <a:t>RUC* </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i="0" lang="en" sz="1000" u="none" cap="none" strike="noStrike">
                          <a:latin typeface="Nunito SemiBold"/>
                          <a:ea typeface="Nunito SemiBold"/>
                          <a:cs typeface="Nunito SemiBold"/>
                          <a:sym typeface="Nunito SemiBold"/>
                        </a:rPr>
                        <a:t>G-F dp*+sh</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i="0" lang="en" sz="1000" u="none" cap="none" strike="noStrike">
                          <a:latin typeface="Nunito SemiBold"/>
                          <a:ea typeface="Nunito SemiBold"/>
                          <a:cs typeface="Nunito SemiBold"/>
                          <a:sym typeface="Nunito SemiBold"/>
                        </a:rPr>
                        <a:t>RRFS enkf4/GEFSm4</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27625">
                <a:tc>
                  <a:txBody>
                    <a:bodyPr/>
                    <a:lstStyle/>
                    <a:p>
                      <a:pPr indent="0" lvl="0" marL="0" marR="0" rtl="0" algn="l">
                        <a:lnSpc>
                          <a:spcPct val="100000"/>
                        </a:lnSpc>
                        <a:spcBef>
                          <a:spcPts val="0"/>
                        </a:spcBef>
                        <a:spcAft>
                          <a:spcPts val="0"/>
                        </a:spcAft>
                        <a:buClr>
                          <a:srgbClr val="000000"/>
                        </a:buClr>
                        <a:buSzPts val="1000"/>
                        <a:buFont typeface="Arial"/>
                        <a:buNone/>
                      </a:pPr>
                      <a:r>
                        <a:rPr i="0" lang="en" sz="1000" u="none" cap="none" strike="noStrike">
                          <a:solidFill>
                            <a:srgbClr val="000000"/>
                          </a:solidFill>
                          <a:latin typeface="Nunito SemiBold"/>
                          <a:ea typeface="Nunito SemiBold"/>
                          <a:cs typeface="Nunito SemiBold"/>
                          <a:sym typeface="Nunito SemiBold"/>
                        </a:rPr>
                        <a:t>m6 </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i="0" lang="en" sz="1000" u="none" cap="none" strike="noStrike">
                          <a:latin typeface="Nunito SemiBold"/>
                          <a:ea typeface="Nunito SemiBold"/>
                          <a:cs typeface="Nunito SemiBold"/>
                          <a:sym typeface="Nunito SemiBold"/>
                        </a:rPr>
                        <a:t>NSSL#</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i="0" lang="en" sz="1000" u="none" cap="none" strike="noStrike">
                          <a:latin typeface="Nunito SemiBold"/>
                          <a:ea typeface="Nunito SemiBold"/>
                          <a:cs typeface="Nunito SemiBold"/>
                          <a:sym typeface="Nunito SemiBold"/>
                        </a:rPr>
                        <a:t>MYNN* </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i="0" lang="en" sz="1000" u="none" cap="none" strike="noStrike">
                          <a:latin typeface="Nunito SemiBold"/>
                          <a:ea typeface="Nunito SemiBold"/>
                          <a:cs typeface="Nunito SemiBold"/>
                          <a:sym typeface="Nunito SemiBold"/>
                        </a:rPr>
                        <a:t>MYNN*</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i="0" lang="en" sz="1000" u="none" cap="none" strike="noStrike">
                          <a:latin typeface="Nunito SemiBold"/>
                          <a:ea typeface="Nunito SemiBold"/>
                          <a:cs typeface="Nunito SemiBold"/>
                          <a:sym typeface="Nunito SemiBold"/>
                        </a:rPr>
                        <a:t>RUC*</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i="0" lang="en" sz="1000" u="none" cap="none" strike="noStrike">
                          <a:latin typeface="Nunito SemiBold"/>
                          <a:ea typeface="Nunito SemiBold"/>
                          <a:cs typeface="Nunito SemiBold"/>
                          <a:sym typeface="Nunito SemiBold"/>
                        </a:rPr>
                        <a:t>saSAS deep</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i="0" lang="en" sz="1000" u="none" cap="none" strike="noStrike">
                          <a:latin typeface="Nunito SemiBold"/>
                          <a:ea typeface="Nunito SemiBold"/>
                          <a:cs typeface="Nunito SemiBold"/>
                          <a:sym typeface="Nunito SemiBold"/>
                        </a:rPr>
                        <a:t>RRFS enkf5/GEFSm5</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12325">
                <a:tc>
                  <a:txBody>
                    <a:bodyPr/>
                    <a:lstStyle/>
                    <a:p>
                      <a:pPr indent="0" lvl="0" marL="0" marR="0" rtl="0" algn="l">
                        <a:lnSpc>
                          <a:spcPct val="100000"/>
                        </a:lnSpc>
                        <a:spcBef>
                          <a:spcPts val="0"/>
                        </a:spcBef>
                        <a:spcAft>
                          <a:spcPts val="0"/>
                        </a:spcAft>
                        <a:buNone/>
                      </a:pPr>
                      <a:r>
                        <a:rPr lang="en" sz="1000">
                          <a:latin typeface="Nunito SemiBold"/>
                          <a:ea typeface="Nunito SemiBold"/>
                          <a:cs typeface="Nunito SemiBold"/>
                          <a:sym typeface="Nunito SemiBold"/>
                        </a:rPr>
                        <a:t>m7 (m1-6h)</a:t>
                      </a:r>
                      <a:endParaRPr i="0" sz="1000" u="none" cap="none" strike="noStrike">
                        <a:solidFill>
                          <a:srgbClr val="000000"/>
                        </a:solidFill>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12325">
                <a:tc>
                  <a:txBody>
                    <a:bodyPr/>
                    <a:lstStyle/>
                    <a:p>
                      <a:pPr indent="0" lvl="0" marL="0" marR="0" rtl="0" algn="l">
                        <a:lnSpc>
                          <a:spcPct val="100000"/>
                        </a:lnSpc>
                        <a:spcBef>
                          <a:spcPts val="0"/>
                        </a:spcBef>
                        <a:spcAft>
                          <a:spcPts val="0"/>
                        </a:spcAft>
                        <a:buClr>
                          <a:srgbClr val="000000"/>
                        </a:buClr>
                        <a:buSzPts val="1000"/>
                        <a:buFont typeface="Arial"/>
                        <a:buNone/>
                      </a:pPr>
                      <a:r>
                        <a:rPr i="0" lang="en" sz="1000" u="none" cap="none" strike="noStrike">
                          <a:solidFill>
                            <a:srgbClr val="000000"/>
                          </a:solidFill>
                          <a:latin typeface="Nunito SemiBold"/>
                          <a:ea typeface="Nunito SemiBold"/>
                          <a:cs typeface="Nunito SemiBold"/>
                          <a:sym typeface="Nunito SemiBold"/>
                        </a:rPr>
                        <a:t>m8 (m</a:t>
                      </a:r>
                      <a:r>
                        <a:rPr lang="en" sz="1000">
                          <a:latin typeface="Nunito SemiBold"/>
                          <a:ea typeface="Nunito SemiBold"/>
                          <a:cs typeface="Nunito SemiBold"/>
                          <a:sym typeface="Nunito SemiBold"/>
                        </a:rPr>
                        <a:t>2</a:t>
                      </a:r>
                      <a:r>
                        <a:rPr i="0" lang="en" sz="1000" u="none" cap="none" strike="noStrike">
                          <a:solidFill>
                            <a:srgbClr val="000000"/>
                          </a:solidFill>
                          <a:latin typeface="Nunito SemiBold"/>
                          <a:ea typeface="Nunito SemiBold"/>
                          <a:cs typeface="Nunito SemiBold"/>
                          <a:sym typeface="Nunito SemiBold"/>
                        </a:rPr>
                        <a:t>-6h)</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14650">
                <a:tc>
                  <a:txBody>
                    <a:bodyPr/>
                    <a:lstStyle/>
                    <a:p>
                      <a:pPr indent="0" lvl="0" marL="0" marR="0" rtl="0" algn="l">
                        <a:lnSpc>
                          <a:spcPct val="100000"/>
                        </a:lnSpc>
                        <a:spcBef>
                          <a:spcPts val="0"/>
                        </a:spcBef>
                        <a:spcAft>
                          <a:spcPts val="0"/>
                        </a:spcAft>
                        <a:buClr>
                          <a:srgbClr val="000000"/>
                        </a:buClr>
                        <a:buSzPts val="1000"/>
                        <a:buFont typeface="Arial"/>
                        <a:buNone/>
                      </a:pPr>
                      <a:r>
                        <a:rPr i="0" lang="en" sz="1000" u="none" cap="none" strike="noStrike">
                          <a:solidFill>
                            <a:srgbClr val="000000"/>
                          </a:solidFill>
                          <a:latin typeface="Nunito SemiBold"/>
                          <a:ea typeface="Nunito SemiBold"/>
                          <a:cs typeface="Nunito SemiBold"/>
                          <a:sym typeface="Nunito SemiBold"/>
                        </a:rPr>
                        <a:t>m</a:t>
                      </a:r>
                      <a:r>
                        <a:rPr lang="en" sz="1000">
                          <a:latin typeface="Nunito SemiBold"/>
                          <a:ea typeface="Nunito SemiBold"/>
                          <a:cs typeface="Nunito SemiBold"/>
                          <a:sym typeface="Nunito SemiBold"/>
                        </a:rPr>
                        <a:t>9 </a:t>
                      </a:r>
                      <a:r>
                        <a:rPr i="0" lang="en" sz="1000" u="none" cap="none" strike="noStrike">
                          <a:solidFill>
                            <a:srgbClr val="000000"/>
                          </a:solidFill>
                          <a:latin typeface="Nunito SemiBold"/>
                          <a:ea typeface="Nunito SemiBold"/>
                          <a:cs typeface="Nunito SemiBold"/>
                          <a:sym typeface="Nunito SemiBold"/>
                        </a:rPr>
                        <a:t>(m</a:t>
                      </a:r>
                      <a:r>
                        <a:rPr lang="en" sz="1000">
                          <a:latin typeface="Nunito SemiBold"/>
                          <a:ea typeface="Nunito SemiBold"/>
                          <a:cs typeface="Nunito SemiBold"/>
                          <a:sym typeface="Nunito SemiBold"/>
                        </a:rPr>
                        <a:t>3</a:t>
                      </a:r>
                      <a:r>
                        <a:rPr i="0" lang="en" sz="1000" u="none" cap="none" strike="noStrike">
                          <a:solidFill>
                            <a:srgbClr val="000000"/>
                          </a:solidFill>
                          <a:latin typeface="Nunito SemiBold"/>
                          <a:ea typeface="Nunito SemiBold"/>
                          <a:cs typeface="Nunito SemiBold"/>
                          <a:sym typeface="Nunito SemiBold"/>
                        </a:rPr>
                        <a:t>-6h)</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12325">
                <a:tc>
                  <a:txBody>
                    <a:bodyPr/>
                    <a:lstStyle/>
                    <a:p>
                      <a:pPr indent="0" lvl="0" marL="0" marR="0" rtl="0" algn="l">
                        <a:lnSpc>
                          <a:spcPct val="100000"/>
                        </a:lnSpc>
                        <a:spcBef>
                          <a:spcPts val="0"/>
                        </a:spcBef>
                        <a:spcAft>
                          <a:spcPts val="0"/>
                        </a:spcAft>
                        <a:buClr>
                          <a:srgbClr val="000000"/>
                        </a:buClr>
                        <a:buSzPts val="1000"/>
                        <a:buFont typeface="Arial"/>
                        <a:buNone/>
                      </a:pPr>
                      <a:r>
                        <a:rPr i="0" lang="en" sz="1000" u="none" cap="none" strike="noStrike">
                          <a:solidFill>
                            <a:srgbClr val="000000"/>
                          </a:solidFill>
                          <a:latin typeface="Nunito SemiBold"/>
                          <a:ea typeface="Nunito SemiBold"/>
                          <a:cs typeface="Nunito SemiBold"/>
                          <a:sym typeface="Nunito SemiBold"/>
                        </a:rPr>
                        <a:t>m</a:t>
                      </a:r>
                      <a:r>
                        <a:rPr lang="en" sz="1000">
                          <a:latin typeface="Nunito SemiBold"/>
                          <a:ea typeface="Nunito SemiBold"/>
                          <a:cs typeface="Nunito SemiBold"/>
                          <a:sym typeface="Nunito SemiBold"/>
                        </a:rPr>
                        <a:t>10</a:t>
                      </a:r>
                      <a:r>
                        <a:rPr i="0" lang="en" sz="1000" u="none" cap="none" strike="noStrike">
                          <a:solidFill>
                            <a:srgbClr val="000000"/>
                          </a:solidFill>
                          <a:latin typeface="Nunito SemiBold"/>
                          <a:ea typeface="Nunito SemiBold"/>
                          <a:cs typeface="Nunito SemiBold"/>
                          <a:sym typeface="Nunito SemiBold"/>
                        </a:rPr>
                        <a:t> (m</a:t>
                      </a:r>
                      <a:r>
                        <a:rPr lang="en" sz="1000">
                          <a:latin typeface="Nunito SemiBold"/>
                          <a:ea typeface="Nunito SemiBold"/>
                          <a:cs typeface="Nunito SemiBold"/>
                          <a:sym typeface="Nunito SemiBold"/>
                        </a:rPr>
                        <a:t>4</a:t>
                      </a:r>
                      <a:r>
                        <a:rPr i="0" lang="en" sz="1000" u="none" cap="none" strike="noStrike">
                          <a:solidFill>
                            <a:srgbClr val="000000"/>
                          </a:solidFill>
                          <a:latin typeface="Nunito SemiBold"/>
                          <a:ea typeface="Nunito SemiBold"/>
                          <a:cs typeface="Nunito SemiBold"/>
                          <a:sym typeface="Nunito SemiBold"/>
                        </a:rPr>
                        <a:t>-6h)</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12325">
                <a:tc>
                  <a:txBody>
                    <a:bodyPr/>
                    <a:lstStyle/>
                    <a:p>
                      <a:pPr indent="0" lvl="0" marL="0" marR="0" rtl="0" algn="l">
                        <a:lnSpc>
                          <a:spcPct val="100000"/>
                        </a:lnSpc>
                        <a:spcBef>
                          <a:spcPts val="0"/>
                        </a:spcBef>
                        <a:spcAft>
                          <a:spcPts val="0"/>
                        </a:spcAft>
                        <a:buClr>
                          <a:srgbClr val="000000"/>
                        </a:buClr>
                        <a:buSzPts val="1000"/>
                        <a:buFont typeface="Arial"/>
                        <a:buNone/>
                      </a:pPr>
                      <a:r>
                        <a:rPr i="0" lang="en" sz="1000" u="none" cap="none" strike="noStrike">
                          <a:solidFill>
                            <a:srgbClr val="000000"/>
                          </a:solidFill>
                          <a:latin typeface="Nunito SemiBold"/>
                          <a:ea typeface="Nunito SemiBold"/>
                          <a:cs typeface="Nunito SemiBold"/>
                          <a:sym typeface="Nunito SemiBold"/>
                        </a:rPr>
                        <a:t>m1</a:t>
                      </a:r>
                      <a:r>
                        <a:rPr lang="en" sz="1000">
                          <a:latin typeface="Nunito SemiBold"/>
                          <a:ea typeface="Nunito SemiBold"/>
                          <a:cs typeface="Nunito SemiBold"/>
                          <a:sym typeface="Nunito SemiBold"/>
                        </a:rPr>
                        <a:t>1</a:t>
                      </a:r>
                      <a:r>
                        <a:rPr i="0" lang="en" sz="1000" u="none" cap="none" strike="noStrike">
                          <a:solidFill>
                            <a:srgbClr val="000000"/>
                          </a:solidFill>
                          <a:latin typeface="Nunito SemiBold"/>
                          <a:ea typeface="Nunito SemiBold"/>
                          <a:cs typeface="Nunito SemiBold"/>
                          <a:sym typeface="Nunito SemiBold"/>
                        </a:rPr>
                        <a:t> (m</a:t>
                      </a:r>
                      <a:r>
                        <a:rPr lang="en" sz="1000">
                          <a:latin typeface="Nunito SemiBold"/>
                          <a:ea typeface="Nunito SemiBold"/>
                          <a:cs typeface="Nunito SemiBold"/>
                          <a:sym typeface="Nunito SemiBold"/>
                        </a:rPr>
                        <a:t>5</a:t>
                      </a:r>
                      <a:r>
                        <a:rPr i="0" lang="en" sz="1000" u="none" cap="none" strike="noStrike">
                          <a:solidFill>
                            <a:srgbClr val="000000"/>
                          </a:solidFill>
                          <a:latin typeface="Nunito SemiBold"/>
                          <a:ea typeface="Nunito SemiBold"/>
                          <a:cs typeface="Nunito SemiBold"/>
                          <a:sym typeface="Nunito SemiBold"/>
                        </a:rPr>
                        <a:t>-6h)</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12325">
                <a:tc>
                  <a:txBody>
                    <a:bodyPr/>
                    <a:lstStyle/>
                    <a:p>
                      <a:pPr indent="0" lvl="0" marL="0" marR="0" rtl="0" algn="l">
                        <a:lnSpc>
                          <a:spcPct val="100000"/>
                        </a:lnSpc>
                        <a:spcBef>
                          <a:spcPts val="0"/>
                        </a:spcBef>
                        <a:spcAft>
                          <a:spcPts val="0"/>
                        </a:spcAft>
                        <a:buClr>
                          <a:srgbClr val="000000"/>
                        </a:buClr>
                        <a:buSzPts val="1000"/>
                        <a:buFont typeface="Arial"/>
                        <a:buNone/>
                      </a:pPr>
                      <a:r>
                        <a:rPr i="0" lang="en" sz="1000" u="none" cap="none" strike="noStrike">
                          <a:solidFill>
                            <a:srgbClr val="000000"/>
                          </a:solidFill>
                          <a:latin typeface="Nunito SemiBold"/>
                          <a:ea typeface="Nunito SemiBold"/>
                          <a:cs typeface="Nunito SemiBold"/>
                          <a:sym typeface="Nunito SemiBold"/>
                        </a:rPr>
                        <a:t>m12 (m</a:t>
                      </a:r>
                      <a:r>
                        <a:rPr lang="en" sz="1000">
                          <a:latin typeface="Nunito SemiBold"/>
                          <a:ea typeface="Nunito SemiBold"/>
                          <a:cs typeface="Nunito SemiBold"/>
                          <a:sym typeface="Nunito SemiBold"/>
                        </a:rPr>
                        <a:t>6</a:t>
                      </a:r>
                      <a:r>
                        <a:rPr i="0" lang="en" sz="1000" u="none" cap="none" strike="noStrike">
                          <a:solidFill>
                            <a:srgbClr val="000000"/>
                          </a:solidFill>
                          <a:latin typeface="Nunito SemiBold"/>
                          <a:ea typeface="Nunito SemiBold"/>
                          <a:cs typeface="Nunito SemiBold"/>
                          <a:sym typeface="Nunito SemiBold"/>
                        </a:rPr>
                        <a:t>-6h)</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dash"/>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dash"/>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dash"/>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dash"/>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dash"/>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dash"/>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dash"/>
                      <a:round/>
                      <a:headEnd len="sm" w="sm" type="none"/>
                      <a:tailEnd len="sm" w="sm" type="none"/>
                    </a:lnB>
                  </a:tcPr>
                </a:tc>
              </a:tr>
              <a:tr h="212325">
                <a:tc>
                  <a:txBody>
                    <a:bodyPr/>
                    <a:lstStyle/>
                    <a:p>
                      <a:pPr indent="0" lvl="0" marL="0" marR="0" rtl="0" algn="l">
                        <a:lnSpc>
                          <a:spcPct val="100000"/>
                        </a:lnSpc>
                        <a:spcBef>
                          <a:spcPts val="0"/>
                        </a:spcBef>
                        <a:spcAft>
                          <a:spcPts val="0"/>
                        </a:spcAft>
                        <a:buClr>
                          <a:srgbClr val="000000"/>
                        </a:buClr>
                        <a:buSzPts val="1000"/>
                        <a:buFont typeface="Arial"/>
                        <a:buNone/>
                      </a:pPr>
                      <a:r>
                        <a:rPr i="0" lang="en" sz="1000" u="none" cap="none" strike="noStrike">
                          <a:solidFill>
                            <a:srgbClr val="000000"/>
                          </a:solidFill>
                          <a:latin typeface="Nunito SemiBold"/>
                          <a:ea typeface="Nunito SemiBold"/>
                          <a:cs typeface="Nunito SemiBold"/>
                          <a:sym typeface="Nunito SemiBold"/>
                        </a:rPr>
                        <a:t>m13</a:t>
                      </a:r>
                      <a:r>
                        <a:rPr lang="en" sz="1000">
                          <a:latin typeface="Nunito SemiBold"/>
                          <a:ea typeface="Nunito SemiBold"/>
                          <a:cs typeface="Nunito SemiBold"/>
                          <a:sym typeface="Nunito SemiBold"/>
                        </a:rPr>
                        <a:t> (HRRR)</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dash"/>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sz="1000">
                          <a:latin typeface="Nunito SemiBold"/>
                          <a:ea typeface="Nunito SemiBold"/>
                          <a:cs typeface="Nunito SemiBold"/>
                          <a:sym typeface="Nunito SemiBold"/>
                        </a:rPr>
                        <a:t>Thompson</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dash"/>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sz="1000">
                          <a:latin typeface="Nunito SemiBold"/>
                          <a:ea typeface="Nunito SemiBold"/>
                          <a:cs typeface="Nunito SemiBold"/>
                          <a:sym typeface="Nunito SemiBold"/>
                        </a:rPr>
                        <a:t>MYNN</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dash"/>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sz="1000">
                          <a:latin typeface="Nunito SemiBold"/>
                          <a:ea typeface="Nunito SemiBold"/>
                          <a:cs typeface="Nunito SemiBold"/>
                          <a:sym typeface="Nunito SemiBold"/>
                        </a:rPr>
                        <a:t>MYNN</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dash"/>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sz="1000">
                          <a:latin typeface="Nunito SemiBold"/>
                          <a:ea typeface="Nunito SemiBold"/>
                          <a:cs typeface="Nunito SemiBold"/>
                          <a:sym typeface="Nunito SemiBold"/>
                        </a:rPr>
                        <a:t>RUC</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dash"/>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sz="1000">
                          <a:latin typeface="Nunito SemiBold"/>
                          <a:ea typeface="Nunito SemiBold"/>
                          <a:cs typeface="Nunito SemiBold"/>
                          <a:sym typeface="Nunito SemiBold"/>
                        </a:rPr>
                        <a:t>None</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dash"/>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 sz="1000">
                          <a:latin typeface="Nunito SemiBold"/>
                          <a:ea typeface="Nunito SemiBold"/>
                          <a:cs typeface="Nunito SemiBold"/>
                          <a:sym typeface="Nunito SemiBold"/>
                        </a:rPr>
                        <a:t>HRRRDAS / RAP</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dash"/>
                      <a:round/>
                      <a:headEnd len="sm" w="sm" type="none"/>
                      <a:tailEnd len="sm" w="sm" type="none"/>
                    </a:lnT>
                    <a:lnB cap="flat" cmpd="sng" w="12700">
                      <a:solidFill>
                        <a:srgbClr val="000000"/>
                      </a:solidFill>
                      <a:prstDash val="solid"/>
                      <a:round/>
                      <a:headEnd len="sm" w="sm" type="none"/>
                      <a:tailEnd len="sm" w="sm" type="none"/>
                    </a:lnB>
                  </a:tcPr>
                </a:tc>
              </a:tr>
              <a:tr h="247250">
                <a:tc>
                  <a:txBody>
                    <a:bodyPr/>
                    <a:lstStyle/>
                    <a:p>
                      <a:pPr indent="0" lvl="0" marL="0" marR="0" rtl="0" algn="l">
                        <a:lnSpc>
                          <a:spcPct val="100000"/>
                        </a:lnSpc>
                        <a:spcBef>
                          <a:spcPts val="0"/>
                        </a:spcBef>
                        <a:spcAft>
                          <a:spcPts val="0"/>
                        </a:spcAft>
                        <a:buNone/>
                      </a:pPr>
                      <a:r>
                        <a:rPr lang="en" sz="1000">
                          <a:latin typeface="Nunito SemiBold"/>
                          <a:ea typeface="Nunito SemiBold"/>
                          <a:cs typeface="Nunito SemiBold"/>
                          <a:sym typeface="Nunito SemiBold"/>
                        </a:rPr>
                        <a:t>m14 (m13-6h)</a:t>
                      </a:r>
                      <a:endParaRPr i="0" sz="1000" u="none" cap="none" strike="noStrike">
                        <a:solidFill>
                          <a:srgbClr val="000000"/>
                        </a:solidFill>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000" u="none" cap="none" strike="noStrike">
                        <a:latin typeface="Nunito SemiBold"/>
                        <a:ea typeface="Nunito SemiBold"/>
                        <a:cs typeface="Nunito SemiBold"/>
                        <a:sym typeface="Nunito SemiBold"/>
                      </a:endParaRPr>
                    </a:p>
                  </a:txBody>
                  <a:tcPr marT="31800" marB="31800" marR="31800" marL="31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809" name="Google Shape;809;p44"/>
          <p:cNvSpPr txBox="1"/>
          <p:nvPr>
            <p:ph type="title"/>
          </p:nvPr>
        </p:nvSpPr>
        <p:spPr>
          <a:xfrm>
            <a:off x="710550" y="38975"/>
            <a:ext cx="7976100" cy="495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2400"/>
              <a:t>REFS (Ensemble forecast) design and membership</a:t>
            </a:r>
            <a:endParaRPr sz="2400"/>
          </a:p>
          <a:p>
            <a:pPr indent="0" lvl="0" marL="0" rtl="0" algn="ctr">
              <a:spcBef>
                <a:spcPts val="0"/>
              </a:spcBef>
              <a:spcAft>
                <a:spcPts val="0"/>
              </a:spcAft>
              <a:buNone/>
            </a:pPr>
            <a:r>
              <a:t/>
            </a:r>
            <a:endParaRPr sz="1300">
              <a:solidFill>
                <a:schemeClr val="accent2"/>
              </a:solidFill>
              <a:latin typeface="Arial"/>
              <a:ea typeface="Arial"/>
              <a:cs typeface="Arial"/>
              <a:sym typeface="Arial"/>
            </a:endParaRPr>
          </a:p>
          <a:p>
            <a:pPr indent="0" lvl="0" marL="0" rtl="0" algn="ctr">
              <a:spcBef>
                <a:spcPts val="0"/>
              </a:spcBef>
              <a:spcAft>
                <a:spcPts val="0"/>
              </a:spcAft>
              <a:buNone/>
            </a:pPr>
            <a:r>
              <a:rPr lang="en" sz="1800"/>
              <a:t>60 h forecasts at 00/06/12/18 UTC</a:t>
            </a:r>
            <a:endParaRPr sz="1800"/>
          </a:p>
          <a:p>
            <a:pPr indent="0" lvl="0" marL="0" rtl="0" algn="l">
              <a:spcBef>
                <a:spcPts val="0"/>
              </a:spcBef>
              <a:spcAft>
                <a:spcPts val="0"/>
              </a:spcAft>
              <a:buNone/>
            </a:pPr>
            <a:r>
              <a:t/>
            </a:r>
            <a:endParaRPr b="1" sz="2400">
              <a:solidFill>
                <a:schemeClr val="accent2"/>
              </a:solidFill>
              <a:latin typeface="Arial"/>
              <a:ea typeface="Arial"/>
              <a:cs typeface="Arial"/>
              <a:sym typeface="Arial"/>
            </a:endParaRPr>
          </a:p>
        </p:txBody>
      </p:sp>
      <p:sp>
        <p:nvSpPr>
          <p:cNvPr id="810" name="Google Shape;810;p44"/>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811" name="Google Shape;811;p44"/>
          <p:cNvCxnSpPr/>
          <p:nvPr/>
        </p:nvCxnSpPr>
        <p:spPr>
          <a:xfrm>
            <a:off x="349425" y="3383725"/>
            <a:ext cx="2320500" cy="0"/>
          </a:xfrm>
          <a:prstGeom prst="straightConnector1">
            <a:avLst/>
          </a:prstGeom>
          <a:noFill/>
          <a:ln cap="flat" cmpd="sng" w="9525">
            <a:solidFill>
              <a:schemeClr val="dk2"/>
            </a:solidFill>
            <a:prstDash val="dash"/>
            <a:round/>
            <a:headEnd len="med" w="med" type="none"/>
            <a:tailEnd len="med" w="med"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p45"/>
          <p:cNvSpPr txBox="1"/>
          <p:nvPr>
            <p:ph type="title"/>
          </p:nvPr>
        </p:nvSpPr>
        <p:spPr>
          <a:xfrm>
            <a:off x="436050" y="532625"/>
            <a:ext cx="8229600" cy="591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100"/>
              <a:t>Changes in RRFS </a:t>
            </a:r>
            <a:r>
              <a:rPr lang="en" sz="2100"/>
              <a:t>system </a:t>
            </a:r>
            <a:r>
              <a:rPr lang="en" sz="2100"/>
              <a:t>since last year’s UIFCW</a:t>
            </a:r>
            <a:endParaRPr sz="2100"/>
          </a:p>
        </p:txBody>
      </p:sp>
      <p:sp>
        <p:nvSpPr>
          <p:cNvPr id="817" name="Google Shape;817;p45"/>
          <p:cNvSpPr txBox="1"/>
          <p:nvPr/>
        </p:nvSpPr>
        <p:spPr>
          <a:xfrm>
            <a:off x="436050" y="1124225"/>
            <a:ext cx="7418100" cy="36696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chemeClr val="dk2"/>
              </a:buClr>
              <a:buSzPts val="2000"/>
              <a:buFont typeface="Nunito SemiBold"/>
              <a:buChar char="●"/>
            </a:pPr>
            <a:r>
              <a:rPr lang="en" sz="2000">
                <a:solidFill>
                  <a:schemeClr val="dk2"/>
                </a:solidFill>
                <a:latin typeface="Nunito SemiBold"/>
                <a:ea typeface="Nunito SemiBold"/>
                <a:cs typeface="Nunito SemiBold"/>
                <a:sym typeface="Nunito SemiBold"/>
              </a:rPr>
              <a:t>Switched to scale-aware SAS deep convection in deterministic RRFS and EnKF systems (August 2024)</a:t>
            </a:r>
            <a:endParaRPr sz="2000">
              <a:solidFill>
                <a:schemeClr val="dk2"/>
              </a:solidFill>
              <a:latin typeface="Nunito SemiBold"/>
              <a:ea typeface="Nunito SemiBold"/>
              <a:cs typeface="Nunito SemiBold"/>
              <a:sym typeface="Nunito SemiBold"/>
            </a:endParaRPr>
          </a:p>
          <a:p>
            <a:pPr indent="0" lvl="0" marL="457200" rtl="0" algn="l">
              <a:spcBef>
                <a:spcPts val="0"/>
              </a:spcBef>
              <a:spcAft>
                <a:spcPts val="0"/>
              </a:spcAft>
              <a:buNone/>
            </a:pPr>
            <a:r>
              <a:t/>
            </a:r>
            <a:endParaRPr>
              <a:solidFill>
                <a:schemeClr val="dk2"/>
              </a:solidFill>
              <a:latin typeface="Nunito SemiBold"/>
              <a:ea typeface="Nunito SemiBold"/>
              <a:cs typeface="Nunito SemiBold"/>
              <a:sym typeface="Nunito SemiBold"/>
            </a:endParaRPr>
          </a:p>
          <a:p>
            <a:pPr indent="-355600" lvl="0" marL="457200" rtl="0" algn="l">
              <a:spcBef>
                <a:spcPts val="0"/>
              </a:spcBef>
              <a:spcAft>
                <a:spcPts val="0"/>
              </a:spcAft>
              <a:buClr>
                <a:schemeClr val="dk2"/>
              </a:buClr>
              <a:buSzPts val="2000"/>
              <a:buFont typeface="Nunito SemiBold"/>
              <a:buChar char="●"/>
            </a:pPr>
            <a:r>
              <a:rPr lang="en" sz="2000">
                <a:solidFill>
                  <a:schemeClr val="dk2"/>
                </a:solidFill>
                <a:latin typeface="Nunito SemiBold"/>
                <a:ea typeface="Nunito SemiBold"/>
                <a:cs typeface="Nunito SemiBold"/>
                <a:sym typeface="Nunito SemiBold"/>
              </a:rPr>
              <a:t>saSAS update to reduce excessive </a:t>
            </a:r>
            <a:r>
              <a:rPr lang="en" sz="2000">
                <a:solidFill>
                  <a:schemeClr val="dk2"/>
                </a:solidFill>
                <a:latin typeface="Nunito SemiBold"/>
                <a:ea typeface="Nunito SemiBold"/>
                <a:cs typeface="Nunito SemiBold"/>
                <a:sym typeface="Nunito SemiBold"/>
              </a:rPr>
              <a:t>0 h reflectivity (September 2024)</a:t>
            </a:r>
            <a:endParaRPr sz="2000">
              <a:solidFill>
                <a:schemeClr val="dk2"/>
              </a:solidFill>
              <a:latin typeface="Nunito SemiBold"/>
              <a:ea typeface="Nunito SemiBold"/>
              <a:cs typeface="Nunito SemiBold"/>
              <a:sym typeface="Nunito SemiBold"/>
            </a:endParaRPr>
          </a:p>
          <a:p>
            <a:pPr indent="0" lvl="0" marL="457200" rtl="0" algn="l">
              <a:spcBef>
                <a:spcPts val="0"/>
              </a:spcBef>
              <a:spcAft>
                <a:spcPts val="0"/>
              </a:spcAft>
              <a:buNone/>
            </a:pPr>
            <a:r>
              <a:t/>
            </a:r>
            <a:endParaRPr>
              <a:solidFill>
                <a:schemeClr val="dk2"/>
              </a:solidFill>
              <a:latin typeface="Nunito SemiBold"/>
              <a:ea typeface="Nunito SemiBold"/>
              <a:cs typeface="Nunito SemiBold"/>
              <a:sym typeface="Nunito SemiBold"/>
            </a:endParaRPr>
          </a:p>
          <a:p>
            <a:pPr indent="-355600" lvl="0" marL="457200" rtl="0" algn="l">
              <a:spcBef>
                <a:spcPts val="0"/>
              </a:spcBef>
              <a:spcAft>
                <a:spcPts val="0"/>
              </a:spcAft>
              <a:buClr>
                <a:schemeClr val="dk2"/>
              </a:buClr>
              <a:buSzPts val="2000"/>
              <a:buFont typeface="Nunito SemiBold"/>
              <a:buChar char="●"/>
            </a:pPr>
            <a:r>
              <a:rPr lang="en" sz="2000">
                <a:solidFill>
                  <a:schemeClr val="dk2"/>
                </a:solidFill>
                <a:latin typeface="Nunito SemiBold"/>
                <a:ea typeface="Nunito SemiBold"/>
                <a:cs typeface="Nunito SemiBold"/>
                <a:sym typeface="Nunito SemiBold"/>
              </a:rPr>
              <a:t>Damping modification to control non-physical “streaks” updated - shifted to stronger damping limited to 400 hPa and above (November 2024)</a:t>
            </a:r>
            <a:endParaRPr sz="2000">
              <a:solidFill>
                <a:schemeClr val="dk2"/>
              </a:solidFill>
              <a:latin typeface="Nunito SemiBold"/>
              <a:ea typeface="Nunito SemiBold"/>
              <a:cs typeface="Nunito SemiBold"/>
              <a:sym typeface="Nunito SemiBold"/>
            </a:endParaRPr>
          </a:p>
          <a:p>
            <a:pPr indent="0" lvl="0" marL="457200" rtl="0" algn="l">
              <a:spcBef>
                <a:spcPts val="0"/>
              </a:spcBef>
              <a:spcAft>
                <a:spcPts val="0"/>
              </a:spcAft>
              <a:buNone/>
            </a:pPr>
            <a:r>
              <a:t/>
            </a:r>
            <a:endParaRPr sz="2000">
              <a:solidFill>
                <a:schemeClr val="dk2"/>
              </a:solidFill>
            </a:endParaRPr>
          </a:p>
          <a:p>
            <a:pPr indent="0" lvl="0" marL="0" rtl="0" algn="l">
              <a:spcBef>
                <a:spcPts val="0"/>
              </a:spcBef>
              <a:spcAft>
                <a:spcPts val="0"/>
              </a:spcAft>
              <a:buNone/>
            </a:pPr>
            <a:r>
              <a:t/>
            </a:r>
            <a:endParaRPr sz="700">
              <a:solidFill>
                <a:schemeClr val="dk2"/>
              </a:solidFill>
            </a:endParaRPr>
          </a:p>
          <a:p>
            <a:pPr indent="0" lvl="0" marL="0" rtl="0" algn="l">
              <a:spcBef>
                <a:spcPts val="0"/>
              </a:spcBef>
              <a:spcAft>
                <a:spcPts val="0"/>
              </a:spcAft>
              <a:buNone/>
            </a:pPr>
            <a:r>
              <a:rPr b="1" i="1" lang="en" sz="1800">
                <a:solidFill>
                  <a:schemeClr val="dk2"/>
                </a:solidFill>
                <a:latin typeface="Nunito"/>
                <a:ea typeface="Nunito"/>
                <a:cs typeface="Nunito"/>
                <a:sym typeface="Nunito"/>
              </a:rPr>
              <a:t>No real time runs ~12/3/2024 to ~4/2/2025 (retrospective testing + stability fixes + workflow update)</a:t>
            </a:r>
            <a:endParaRPr b="1" i="1" sz="1800">
              <a:solidFill>
                <a:schemeClr val="dk2"/>
              </a:solidFill>
              <a:latin typeface="Nunito"/>
              <a:ea typeface="Nunito"/>
              <a:cs typeface="Nunito"/>
              <a:sym typeface="Nunito"/>
            </a:endParaRPr>
          </a:p>
          <a:p>
            <a:pPr indent="0" lvl="0" marL="0" rtl="0" algn="l">
              <a:spcBef>
                <a:spcPts val="0"/>
              </a:spcBef>
              <a:spcAft>
                <a:spcPts val="0"/>
              </a:spcAft>
              <a:buNone/>
            </a:pPr>
            <a:r>
              <a:t/>
            </a:r>
            <a:endParaRPr sz="700">
              <a:solidFill>
                <a:schemeClr val="dk2"/>
              </a:solidFill>
            </a:endParaRPr>
          </a:p>
          <a:p>
            <a:pPr indent="0" lvl="0" marL="0" rtl="0" algn="l">
              <a:spcBef>
                <a:spcPts val="0"/>
              </a:spcBef>
              <a:spcAft>
                <a:spcPts val="0"/>
              </a:spcAft>
              <a:buNone/>
            </a:pPr>
            <a:r>
              <a:t/>
            </a:r>
            <a:endParaRPr sz="1800">
              <a:solidFill>
                <a:schemeClr val="dk2"/>
              </a:solidFill>
            </a:endParaRPr>
          </a:p>
          <a:p>
            <a:pPr indent="0" lvl="0" marL="457200" rtl="0" algn="l">
              <a:spcBef>
                <a:spcPts val="0"/>
              </a:spcBef>
              <a:spcAft>
                <a:spcPts val="0"/>
              </a:spcAft>
              <a:buNone/>
            </a:pPr>
            <a:r>
              <a:t/>
            </a:r>
            <a:endParaRPr sz="1600">
              <a:solidFill>
                <a:schemeClr val="dk1"/>
              </a:solidFill>
            </a:endParaRPr>
          </a:p>
        </p:txBody>
      </p:sp>
      <p:sp>
        <p:nvSpPr>
          <p:cNvPr id="818" name="Google Shape;818;p45"/>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sp>
        <p:nvSpPr>
          <p:cNvPr id="823" name="Google Shape;823;p46"/>
          <p:cNvSpPr txBox="1"/>
          <p:nvPr>
            <p:ph type="title"/>
          </p:nvPr>
        </p:nvSpPr>
        <p:spPr>
          <a:xfrm>
            <a:off x="153300" y="560925"/>
            <a:ext cx="8876700" cy="591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1900"/>
              <a:t>Changes in RRFS system since last year’s UIFCW (post real-time outage)</a:t>
            </a:r>
            <a:endParaRPr sz="1900"/>
          </a:p>
        </p:txBody>
      </p:sp>
      <p:sp>
        <p:nvSpPr>
          <p:cNvPr id="824" name="Google Shape;824;p46"/>
          <p:cNvSpPr txBox="1"/>
          <p:nvPr/>
        </p:nvSpPr>
        <p:spPr>
          <a:xfrm>
            <a:off x="477525" y="1078375"/>
            <a:ext cx="7439100" cy="333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700">
              <a:solidFill>
                <a:schemeClr val="dk2"/>
              </a:solidFill>
            </a:endParaRPr>
          </a:p>
          <a:p>
            <a:pPr indent="0" lvl="0" marL="0" rtl="0" algn="l">
              <a:spcBef>
                <a:spcPts val="0"/>
              </a:spcBef>
              <a:spcAft>
                <a:spcPts val="0"/>
              </a:spcAft>
              <a:buNone/>
            </a:pPr>
            <a:r>
              <a:t/>
            </a:r>
            <a:endParaRPr sz="700">
              <a:solidFill>
                <a:schemeClr val="dk2"/>
              </a:solidFill>
            </a:endParaRPr>
          </a:p>
          <a:p>
            <a:pPr indent="-355600" lvl="0" marL="457200" rtl="0" algn="l">
              <a:spcBef>
                <a:spcPts val="0"/>
              </a:spcBef>
              <a:spcAft>
                <a:spcPts val="0"/>
              </a:spcAft>
              <a:buClr>
                <a:schemeClr val="dk2"/>
              </a:buClr>
              <a:buSzPts val="2000"/>
              <a:buFont typeface="Nunito SemiBold"/>
              <a:buChar char="●"/>
            </a:pPr>
            <a:r>
              <a:rPr lang="en" sz="2000">
                <a:solidFill>
                  <a:schemeClr val="dk2"/>
                </a:solidFill>
                <a:latin typeface="Nunito SemiBold"/>
                <a:ea typeface="Nunito SemiBold"/>
                <a:cs typeface="Nunito SemiBold"/>
                <a:sym typeface="Nunito SemiBold"/>
              </a:rPr>
              <a:t>Ensemble member 3 changes due to </a:t>
            </a:r>
            <a:r>
              <a:rPr lang="en" sz="2000">
                <a:solidFill>
                  <a:schemeClr val="dk2"/>
                </a:solidFill>
                <a:latin typeface="Nunito SemiBold"/>
                <a:ea typeface="Nunito SemiBold"/>
                <a:cs typeface="Nunito SemiBold"/>
                <a:sym typeface="Nunito SemiBold"/>
              </a:rPr>
              <a:t>stability</a:t>
            </a:r>
            <a:r>
              <a:rPr lang="en" sz="2000">
                <a:solidFill>
                  <a:schemeClr val="dk2"/>
                </a:solidFill>
                <a:latin typeface="Nunito SemiBold"/>
                <a:ea typeface="Nunito SemiBold"/>
                <a:cs typeface="Nunito SemiBold"/>
                <a:sym typeface="Nunito SemiBold"/>
              </a:rPr>
              <a:t> problems seen in May 2024 REFS retros (April 2025): </a:t>
            </a:r>
            <a:endParaRPr sz="2000">
              <a:solidFill>
                <a:schemeClr val="dk2"/>
              </a:solidFill>
              <a:latin typeface="Nunito SemiBold"/>
              <a:ea typeface="Nunito SemiBold"/>
              <a:cs typeface="Nunito SemiBold"/>
              <a:sym typeface="Nunito SemiBold"/>
            </a:endParaRPr>
          </a:p>
          <a:p>
            <a:pPr indent="-330200" lvl="1" marL="914400" rtl="0" algn="l">
              <a:spcBef>
                <a:spcPts val="0"/>
              </a:spcBef>
              <a:spcAft>
                <a:spcPts val="0"/>
              </a:spcAft>
              <a:buClr>
                <a:schemeClr val="dk2"/>
              </a:buClr>
              <a:buSzPts val="1600"/>
              <a:buFont typeface="Nunito SemiBold"/>
              <a:buChar char="○"/>
            </a:pPr>
            <a:r>
              <a:rPr lang="en" sz="1600">
                <a:solidFill>
                  <a:schemeClr val="dk2"/>
                </a:solidFill>
                <a:latin typeface="Nunito SemiBold"/>
                <a:ea typeface="Nunito SemiBold"/>
                <a:cs typeface="Nunito SemiBold"/>
                <a:sym typeface="Nunito SemiBold"/>
              </a:rPr>
              <a:t>SPP for the G-F deep convection scheme was turned off</a:t>
            </a:r>
            <a:endParaRPr sz="1600">
              <a:solidFill>
                <a:schemeClr val="dk2"/>
              </a:solidFill>
              <a:latin typeface="Nunito SemiBold"/>
              <a:ea typeface="Nunito SemiBold"/>
              <a:cs typeface="Nunito SemiBold"/>
              <a:sym typeface="Nunito SemiBold"/>
            </a:endParaRPr>
          </a:p>
          <a:p>
            <a:pPr indent="-330200" lvl="1" marL="914400" rtl="0" algn="l">
              <a:spcBef>
                <a:spcPts val="0"/>
              </a:spcBef>
              <a:spcAft>
                <a:spcPts val="0"/>
              </a:spcAft>
              <a:buClr>
                <a:schemeClr val="dk2"/>
              </a:buClr>
              <a:buSzPts val="1600"/>
              <a:buFont typeface="Nunito SemiBold"/>
              <a:buChar char="○"/>
            </a:pPr>
            <a:r>
              <a:rPr lang="en" sz="1600">
                <a:solidFill>
                  <a:schemeClr val="dk2"/>
                </a:solidFill>
                <a:latin typeface="Nunito SemiBold"/>
                <a:ea typeface="Nunito SemiBold"/>
                <a:cs typeface="Nunito SemiBold"/>
                <a:sym typeface="Nunito SemiBold"/>
              </a:rPr>
              <a:t>Perturbation of roughness length in the LSM was removed.  </a:t>
            </a:r>
            <a:endParaRPr sz="1600">
              <a:solidFill>
                <a:schemeClr val="dk2"/>
              </a:solidFill>
              <a:latin typeface="Nunito SemiBold"/>
              <a:ea typeface="Nunito SemiBold"/>
              <a:cs typeface="Nunito SemiBold"/>
              <a:sym typeface="Nunito SemiBold"/>
            </a:endParaRPr>
          </a:p>
          <a:p>
            <a:pPr indent="0" lvl="0" marL="457200" rtl="0" algn="l">
              <a:spcBef>
                <a:spcPts val="0"/>
              </a:spcBef>
              <a:spcAft>
                <a:spcPts val="0"/>
              </a:spcAft>
              <a:buNone/>
            </a:pPr>
            <a:r>
              <a:t/>
            </a:r>
            <a:endParaRPr sz="1200">
              <a:solidFill>
                <a:schemeClr val="dk2"/>
              </a:solidFill>
              <a:latin typeface="Nunito SemiBold"/>
              <a:ea typeface="Nunito SemiBold"/>
              <a:cs typeface="Nunito SemiBold"/>
              <a:sym typeface="Nunito SemiBold"/>
            </a:endParaRPr>
          </a:p>
          <a:p>
            <a:pPr indent="-355600" lvl="0" marL="457200" rtl="0" algn="l">
              <a:spcBef>
                <a:spcPts val="0"/>
              </a:spcBef>
              <a:spcAft>
                <a:spcPts val="0"/>
              </a:spcAft>
              <a:buClr>
                <a:schemeClr val="dk2"/>
              </a:buClr>
              <a:buSzPts val="2000"/>
              <a:buFont typeface="Nunito SemiBold"/>
              <a:buChar char="●"/>
            </a:pPr>
            <a:r>
              <a:rPr lang="en" sz="2000">
                <a:solidFill>
                  <a:schemeClr val="dk2"/>
                </a:solidFill>
                <a:latin typeface="Nunito SemiBold"/>
                <a:ea typeface="Nunito SemiBold"/>
                <a:cs typeface="Nunito SemiBold"/>
                <a:sym typeface="Nunito SemiBold"/>
              </a:rPr>
              <a:t>RRFS real-time parallel resumed, driven by ecFlow (April 2025)</a:t>
            </a:r>
            <a:endParaRPr sz="2000">
              <a:solidFill>
                <a:schemeClr val="dk2"/>
              </a:solidFill>
              <a:latin typeface="Nunito SemiBold"/>
              <a:ea typeface="Nunito SemiBold"/>
              <a:cs typeface="Nunito SemiBold"/>
              <a:sym typeface="Nunito SemiBold"/>
            </a:endParaRPr>
          </a:p>
          <a:p>
            <a:pPr indent="0" lvl="0" marL="457200" rtl="0" algn="l">
              <a:spcBef>
                <a:spcPts val="0"/>
              </a:spcBef>
              <a:spcAft>
                <a:spcPts val="0"/>
              </a:spcAft>
              <a:buNone/>
            </a:pPr>
            <a:r>
              <a:t/>
            </a:r>
            <a:endParaRPr sz="1200">
              <a:solidFill>
                <a:schemeClr val="dk2"/>
              </a:solidFill>
              <a:latin typeface="Nunito SemiBold"/>
              <a:ea typeface="Nunito SemiBold"/>
              <a:cs typeface="Nunito SemiBold"/>
              <a:sym typeface="Nunito SemiBold"/>
            </a:endParaRPr>
          </a:p>
          <a:p>
            <a:pPr indent="-355600" lvl="0" marL="457200" rtl="0" algn="l">
              <a:spcBef>
                <a:spcPts val="0"/>
              </a:spcBef>
              <a:spcAft>
                <a:spcPts val="0"/>
              </a:spcAft>
              <a:buClr>
                <a:schemeClr val="dk2"/>
              </a:buClr>
              <a:buSzPts val="2000"/>
              <a:buFont typeface="Nunito SemiBold"/>
              <a:buChar char="●"/>
            </a:pPr>
            <a:r>
              <a:rPr lang="en" sz="2000">
                <a:solidFill>
                  <a:schemeClr val="dk2"/>
                </a:solidFill>
                <a:latin typeface="Nunito SemiBold"/>
                <a:ea typeface="Nunito SemiBold"/>
                <a:cs typeface="Nunito SemiBold"/>
                <a:sym typeface="Nunito SemiBold"/>
              </a:rPr>
              <a:t>L</a:t>
            </a:r>
            <a:r>
              <a:rPr lang="en" sz="2000">
                <a:solidFill>
                  <a:schemeClr val="dk2"/>
                </a:solidFill>
                <a:latin typeface="Nunito SemiBold"/>
                <a:ea typeface="Nunito SemiBold"/>
                <a:cs typeface="Nunito SemiBold"/>
                <a:sym typeface="Nunito SemiBold"/>
              </a:rPr>
              <a:t>ake mask update (August 2025)</a:t>
            </a:r>
            <a:endParaRPr sz="2000">
              <a:solidFill>
                <a:schemeClr val="dk2"/>
              </a:solidFill>
              <a:latin typeface="Nunito SemiBold"/>
              <a:ea typeface="Nunito SemiBold"/>
              <a:cs typeface="Nunito SemiBold"/>
              <a:sym typeface="Nunito SemiBold"/>
            </a:endParaRPr>
          </a:p>
          <a:p>
            <a:pPr indent="0" lvl="0" marL="0" rtl="0" algn="l">
              <a:spcBef>
                <a:spcPts val="0"/>
              </a:spcBef>
              <a:spcAft>
                <a:spcPts val="0"/>
              </a:spcAft>
              <a:buNone/>
            </a:pPr>
            <a:r>
              <a:t/>
            </a:r>
            <a:endParaRPr sz="1800">
              <a:solidFill>
                <a:schemeClr val="dk2"/>
              </a:solidFill>
            </a:endParaRPr>
          </a:p>
          <a:p>
            <a:pPr indent="0" lvl="0" marL="457200" rtl="0" algn="l">
              <a:spcBef>
                <a:spcPts val="0"/>
              </a:spcBef>
              <a:spcAft>
                <a:spcPts val="0"/>
              </a:spcAft>
              <a:buNone/>
            </a:pPr>
            <a:r>
              <a:t/>
            </a:r>
            <a:endParaRPr sz="1600">
              <a:solidFill>
                <a:schemeClr val="dk1"/>
              </a:solidFill>
            </a:endParaRPr>
          </a:p>
        </p:txBody>
      </p:sp>
      <p:sp>
        <p:nvSpPr>
          <p:cNvPr id="825" name="Google Shape;825;p46"/>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47"/>
          <p:cNvSpPr txBox="1"/>
          <p:nvPr>
            <p:ph idx="1" type="body"/>
          </p:nvPr>
        </p:nvSpPr>
        <p:spPr>
          <a:xfrm>
            <a:off x="437350" y="693600"/>
            <a:ext cx="8562300" cy="158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600">
              <a:solidFill>
                <a:srgbClr val="1F497D"/>
              </a:solidFill>
            </a:endParaRPr>
          </a:p>
          <a:p>
            <a:pPr indent="0" lvl="0" marL="0" rtl="0" algn="l">
              <a:spcBef>
                <a:spcPts val="1200"/>
              </a:spcBef>
              <a:spcAft>
                <a:spcPts val="0"/>
              </a:spcAft>
              <a:buNone/>
            </a:pPr>
            <a:r>
              <a:rPr b="1" lang="en" sz="1800">
                <a:solidFill>
                  <a:srgbClr val="1F497D"/>
                </a:solidFill>
              </a:rPr>
              <a:t>Received complaints that </a:t>
            </a:r>
            <a:r>
              <a:rPr b="1" lang="en" sz="1800">
                <a:solidFill>
                  <a:srgbClr val="1F497D"/>
                </a:solidFill>
              </a:rPr>
              <a:t>RRFS lakes were overly large</a:t>
            </a:r>
            <a:r>
              <a:rPr lang="en" sz="1800">
                <a:solidFill>
                  <a:srgbClr val="1F497D"/>
                </a:solidFill>
              </a:rPr>
              <a:t> (particularly the Great Salt Lake)</a:t>
            </a:r>
            <a:endParaRPr sz="1700">
              <a:solidFill>
                <a:srgbClr val="1F497D"/>
              </a:solidFill>
            </a:endParaRPr>
          </a:p>
          <a:p>
            <a:pPr indent="-336550" lvl="0" marL="457200" rtl="0" algn="l">
              <a:spcBef>
                <a:spcPts val="0"/>
              </a:spcBef>
              <a:spcAft>
                <a:spcPts val="0"/>
              </a:spcAft>
              <a:buClr>
                <a:srgbClr val="1F497D"/>
              </a:buClr>
              <a:buSzPts val="1700"/>
              <a:buChar char="●"/>
            </a:pPr>
            <a:r>
              <a:rPr lang="en" sz="1700">
                <a:solidFill>
                  <a:srgbClr val="1F497D"/>
                </a:solidFill>
              </a:rPr>
              <a:t>requested that we make them more like the HRRR lakes.  </a:t>
            </a:r>
            <a:endParaRPr sz="1700">
              <a:solidFill>
                <a:srgbClr val="1F497D"/>
              </a:solidFill>
            </a:endParaRPr>
          </a:p>
          <a:p>
            <a:pPr indent="-336550" lvl="0" marL="457200" rtl="0" algn="l">
              <a:spcBef>
                <a:spcPts val="0"/>
              </a:spcBef>
              <a:spcAft>
                <a:spcPts val="0"/>
              </a:spcAft>
              <a:buClr>
                <a:srgbClr val="1F497D"/>
              </a:buClr>
              <a:buSzPts val="1700"/>
              <a:buChar char="●"/>
            </a:pPr>
            <a:r>
              <a:rPr lang="en" sz="1700">
                <a:solidFill>
                  <a:srgbClr val="1F497D"/>
                </a:solidFill>
              </a:rPr>
              <a:t>GSL led the effort to update the lake mask.  </a:t>
            </a:r>
            <a:r>
              <a:rPr i="1" lang="en" sz="1700">
                <a:solidFill>
                  <a:srgbClr val="1F497D"/>
                </a:solidFill>
              </a:rPr>
              <a:t>Went into RRFS parallel mid-August</a:t>
            </a:r>
            <a:endParaRPr sz="1700">
              <a:solidFill>
                <a:srgbClr val="1F497D"/>
              </a:solidFill>
            </a:endParaRPr>
          </a:p>
        </p:txBody>
      </p:sp>
      <p:sp>
        <p:nvSpPr>
          <p:cNvPr id="831" name="Google Shape;831;p47"/>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832" name="Google Shape;832;p47" title="hiresw_land_SLCbig_f01_CONUSRRFSRT.gif"/>
          <p:cNvPicPr preferRelativeResize="0"/>
          <p:nvPr/>
        </p:nvPicPr>
        <p:blipFill>
          <a:blip r:embed="rId3">
            <a:alphaModFix/>
          </a:blip>
          <a:stretch>
            <a:fillRect/>
          </a:stretch>
        </p:blipFill>
        <p:spPr>
          <a:xfrm>
            <a:off x="2383925" y="2571760"/>
            <a:ext cx="1669694" cy="2011680"/>
          </a:xfrm>
          <a:prstGeom prst="rect">
            <a:avLst/>
          </a:prstGeom>
          <a:noFill/>
          <a:ln cap="flat" cmpd="sng" w="19050">
            <a:solidFill>
              <a:srgbClr val="595959"/>
            </a:solidFill>
            <a:prstDash val="solid"/>
            <a:round/>
            <a:headEnd len="sm" w="sm" type="none"/>
            <a:tailEnd len="sm" w="sm" type="none"/>
          </a:ln>
        </p:spPr>
      </p:pic>
      <p:pic>
        <p:nvPicPr>
          <p:cNvPr id="833" name="Google Shape;833;p47" title="hiresw_land_SLCbig_f01_CONUSRRFSMODNEW.gif"/>
          <p:cNvPicPr preferRelativeResize="0"/>
          <p:nvPr/>
        </p:nvPicPr>
        <p:blipFill>
          <a:blip r:embed="rId4">
            <a:alphaModFix/>
          </a:blip>
          <a:stretch>
            <a:fillRect/>
          </a:stretch>
        </p:blipFill>
        <p:spPr>
          <a:xfrm>
            <a:off x="5017280" y="2571760"/>
            <a:ext cx="1679752" cy="2011680"/>
          </a:xfrm>
          <a:prstGeom prst="rect">
            <a:avLst/>
          </a:prstGeom>
          <a:noFill/>
          <a:ln cap="flat" cmpd="sng" w="19050">
            <a:solidFill>
              <a:srgbClr val="595959"/>
            </a:solidFill>
            <a:prstDash val="solid"/>
            <a:round/>
            <a:headEnd len="sm" w="sm" type="none"/>
            <a:tailEnd len="sm" w="sm" type="none"/>
          </a:ln>
        </p:spPr>
      </p:pic>
      <p:cxnSp>
        <p:nvCxnSpPr>
          <p:cNvPr id="834" name="Google Shape;834;p47"/>
          <p:cNvCxnSpPr/>
          <p:nvPr/>
        </p:nvCxnSpPr>
        <p:spPr>
          <a:xfrm>
            <a:off x="4174254" y="3577610"/>
            <a:ext cx="722400" cy="0"/>
          </a:xfrm>
          <a:prstGeom prst="straightConnector1">
            <a:avLst/>
          </a:prstGeom>
          <a:noFill/>
          <a:ln cap="flat" cmpd="sng" w="38100">
            <a:solidFill>
              <a:schemeClr val="accent2"/>
            </a:solidFill>
            <a:prstDash val="solid"/>
            <a:round/>
            <a:headEnd len="med" w="med" type="none"/>
            <a:tailEnd len="med" w="med" type="triangle"/>
          </a:ln>
        </p:spPr>
      </p:cxnSp>
      <p:sp>
        <p:nvSpPr>
          <p:cNvPr id="835" name="Google Shape;835;p47"/>
          <p:cNvSpPr txBox="1"/>
          <p:nvPr/>
        </p:nvSpPr>
        <p:spPr>
          <a:xfrm>
            <a:off x="2310825" y="4519775"/>
            <a:ext cx="20091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171616"/>
                </a:solidFill>
                <a:latin typeface="Nunito ExtraBold"/>
                <a:ea typeface="Nunito ExtraBold"/>
                <a:cs typeface="Nunito ExtraBold"/>
                <a:sym typeface="Nunito ExtraBold"/>
              </a:rPr>
              <a:t>old </a:t>
            </a:r>
            <a:r>
              <a:rPr lang="en" sz="1800">
                <a:solidFill>
                  <a:srgbClr val="171616"/>
                </a:solidFill>
                <a:latin typeface="Nunito ExtraBold"/>
                <a:ea typeface="Nunito ExtraBold"/>
                <a:cs typeface="Nunito ExtraBold"/>
                <a:sym typeface="Nunito ExtraBold"/>
              </a:rPr>
              <a:t>RRFS lakes</a:t>
            </a:r>
            <a:endParaRPr sz="1800">
              <a:solidFill>
                <a:srgbClr val="171616"/>
              </a:solidFill>
              <a:latin typeface="Nunito ExtraBold"/>
              <a:ea typeface="Nunito ExtraBold"/>
              <a:cs typeface="Nunito ExtraBold"/>
              <a:sym typeface="Nunito ExtraBold"/>
            </a:endParaRPr>
          </a:p>
        </p:txBody>
      </p:sp>
      <p:sp>
        <p:nvSpPr>
          <p:cNvPr id="836" name="Google Shape;836;p47"/>
          <p:cNvSpPr txBox="1"/>
          <p:nvPr/>
        </p:nvSpPr>
        <p:spPr>
          <a:xfrm>
            <a:off x="4823350" y="4515685"/>
            <a:ext cx="2223300" cy="54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171616"/>
                </a:solidFill>
                <a:latin typeface="Nunito ExtraBold"/>
                <a:ea typeface="Nunito ExtraBold"/>
                <a:cs typeface="Nunito ExtraBold"/>
                <a:sym typeface="Nunito ExtraBold"/>
              </a:rPr>
              <a:t>post update lakes </a:t>
            </a:r>
            <a:endParaRPr sz="1800">
              <a:solidFill>
                <a:srgbClr val="171616"/>
              </a:solidFill>
              <a:latin typeface="Nunito ExtraBold"/>
              <a:ea typeface="Nunito ExtraBold"/>
              <a:cs typeface="Nunito ExtraBold"/>
              <a:sym typeface="Nunito ExtraBold"/>
            </a:endParaRPr>
          </a:p>
        </p:txBody>
      </p:sp>
      <p:sp>
        <p:nvSpPr>
          <p:cNvPr id="837" name="Google Shape;837;p47"/>
          <p:cNvSpPr txBox="1"/>
          <p:nvPr>
            <p:ph type="title"/>
          </p:nvPr>
        </p:nvSpPr>
        <p:spPr>
          <a:xfrm>
            <a:off x="728175" y="414625"/>
            <a:ext cx="7976100" cy="46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360"/>
              <a:t>RRFS </a:t>
            </a:r>
            <a:r>
              <a:rPr b="1" lang="en" sz="2360"/>
              <a:t>Field Evaluation and Responses</a:t>
            </a:r>
            <a:endParaRPr b="1" sz="2360">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3. Content Slide - no icon">
  <a:themeElements>
    <a:clrScheme name="PTT 1">
      <a:dk1>
        <a:srgbClr val="0A4595"/>
      </a:dk1>
      <a:lt1>
        <a:srgbClr val="FFFFFF"/>
      </a:lt1>
      <a:dk2>
        <a:srgbClr val="323B42"/>
      </a:dk2>
      <a:lt2>
        <a:srgbClr val="D6F5FF"/>
      </a:lt2>
      <a:accent1>
        <a:srgbClr val="0099D8"/>
      </a:accent1>
      <a:accent2>
        <a:srgbClr val="0A4595"/>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