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y="6858000" cx="12192000"/>
  <p:notesSz cx="6858000" cy="9144000"/>
  <p:embeddedFontLst>
    <p:embeddedFont>
      <p:font typeface="Roboto"/>
      <p:regular r:id="rId21"/>
      <p:bold r:id="rId22"/>
      <p:italic r:id="rId23"/>
      <p:boldItalic r:id="rId24"/>
    </p:embeddedFont>
    <p:embeddedFont>
      <p:font typeface="Montserrat"/>
      <p:regular r:id="rId25"/>
      <p:bold r:id="rId26"/>
      <p:italic r:id="rId27"/>
      <p:boldItalic r:id="rId28"/>
    </p:embeddedFont>
    <p:embeddedFont>
      <p:font typeface="Lato"/>
      <p:regular r:id="rId29"/>
      <p:bold r:id="rId30"/>
      <p:italic r:id="rId31"/>
      <p:boldItalic r:id="rId32"/>
    </p:embeddedFont>
    <p:embeddedFont>
      <p:font typeface="Montserrat Light"/>
      <p:regular r:id="rId33"/>
      <p:bold r:id="rId34"/>
      <p:italic r:id="rId35"/>
      <p:boldItalic r:id="rId36"/>
    </p:embeddedFont>
    <p:embeddedFont>
      <p:font typeface="Open Sans"/>
      <p:regular r:id="rId37"/>
      <p:bold r:id="rId38"/>
      <p:italic r:id="rId39"/>
      <p:boldItalic r:id="rId4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41" roundtripDataSignature="AMtx7mjbK2enZbTL0vvcamuybm3WwuOS9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CE2AABD6-F0CB-4523-BC8F-8407802BD17C}">
  <a:tblStyle styleId="{CE2AABD6-F0CB-4523-BC8F-8407802BD17C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OpenSans-boldItalic.fntdata"/><Relationship Id="rId20" Type="http://schemas.openxmlformats.org/officeDocument/2006/relationships/slide" Target="slides/slide15.xml"/><Relationship Id="rId41" Type="http://customschemas.google.com/relationships/presentationmetadata" Target="metadata"/><Relationship Id="rId22" Type="http://schemas.openxmlformats.org/officeDocument/2006/relationships/font" Target="fonts/Roboto-bold.fntdata"/><Relationship Id="rId21" Type="http://schemas.openxmlformats.org/officeDocument/2006/relationships/font" Target="fonts/Roboto-regular.fntdata"/><Relationship Id="rId24" Type="http://schemas.openxmlformats.org/officeDocument/2006/relationships/font" Target="fonts/Roboto-boldItalic.fntdata"/><Relationship Id="rId23" Type="http://schemas.openxmlformats.org/officeDocument/2006/relationships/font" Target="fonts/Roboto-italic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Montserrat-bold.fntdata"/><Relationship Id="rId25" Type="http://schemas.openxmlformats.org/officeDocument/2006/relationships/font" Target="fonts/Montserrat-regular.fntdata"/><Relationship Id="rId28" Type="http://schemas.openxmlformats.org/officeDocument/2006/relationships/font" Target="fonts/Montserrat-boldItalic.fntdata"/><Relationship Id="rId27" Type="http://schemas.openxmlformats.org/officeDocument/2006/relationships/font" Target="fonts/Montserrat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Lato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Lato-italic.fntdata"/><Relationship Id="rId30" Type="http://schemas.openxmlformats.org/officeDocument/2006/relationships/font" Target="fonts/Lato-bold.fntdata"/><Relationship Id="rId11" Type="http://schemas.openxmlformats.org/officeDocument/2006/relationships/slide" Target="slides/slide6.xml"/><Relationship Id="rId33" Type="http://schemas.openxmlformats.org/officeDocument/2006/relationships/font" Target="fonts/MontserratLight-regular.fntdata"/><Relationship Id="rId10" Type="http://schemas.openxmlformats.org/officeDocument/2006/relationships/slide" Target="slides/slide5.xml"/><Relationship Id="rId32" Type="http://schemas.openxmlformats.org/officeDocument/2006/relationships/font" Target="fonts/Lato-boldItalic.fntdata"/><Relationship Id="rId13" Type="http://schemas.openxmlformats.org/officeDocument/2006/relationships/slide" Target="slides/slide8.xml"/><Relationship Id="rId35" Type="http://schemas.openxmlformats.org/officeDocument/2006/relationships/font" Target="fonts/MontserratLight-italic.fntdata"/><Relationship Id="rId12" Type="http://schemas.openxmlformats.org/officeDocument/2006/relationships/slide" Target="slides/slide7.xml"/><Relationship Id="rId34" Type="http://schemas.openxmlformats.org/officeDocument/2006/relationships/font" Target="fonts/MontserratLight-bold.fntdata"/><Relationship Id="rId15" Type="http://schemas.openxmlformats.org/officeDocument/2006/relationships/slide" Target="slides/slide10.xml"/><Relationship Id="rId37" Type="http://schemas.openxmlformats.org/officeDocument/2006/relationships/font" Target="fonts/OpenSans-regular.fntdata"/><Relationship Id="rId14" Type="http://schemas.openxmlformats.org/officeDocument/2006/relationships/slide" Target="slides/slide9.xml"/><Relationship Id="rId36" Type="http://schemas.openxmlformats.org/officeDocument/2006/relationships/font" Target="fonts/MontserratLight-boldItalic.fntdata"/><Relationship Id="rId17" Type="http://schemas.openxmlformats.org/officeDocument/2006/relationships/slide" Target="slides/slide12.xml"/><Relationship Id="rId39" Type="http://schemas.openxmlformats.org/officeDocument/2006/relationships/font" Target="fonts/OpenSans-italic.fntdata"/><Relationship Id="rId16" Type="http://schemas.openxmlformats.org/officeDocument/2006/relationships/slide" Target="slides/slide11.xml"/><Relationship Id="rId38" Type="http://schemas.openxmlformats.org/officeDocument/2006/relationships/font" Target="fonts/OpenSans-bold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9" name="Google Shape;69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5" name="Google Shape;135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1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5" name="Google Shape;145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1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5" name="Google Shape;155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" name="Google Shape;156;p1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5" name="Google Shape;165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p1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2" name="Google Shape;172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p1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2" name="Google Shape;182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p1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5" name="Google Shape;75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" name="Google Shape;76;p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2" name="Google Shape;82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p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9" name="Google Shape;89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7" name="Google Shape;97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1" name="Google Shape;111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5" name="Google Shape;125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2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17"/>
          <p:cNvSpPr txBox="1"/>
          <p:nvPr>
            <p:ph type="ctrTitle"/>
          </p:nvPr>
        </p:nvSpPr>
        <p:spPr>
          <a:xfrm>
            <a:off x="415600" y="1696117"/>
            <a:ext cx="11360800" cy="823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9988"/>
              </a:buClr>
              <a:buSzPts val="5200"/>
              <a:buFont typeface="Roboto"/>
              <a:buNone/>
              <a:defRPr sz="6933">
                <a:solidFill>
                  <a:srgbClr val="1A9988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/>
        </p:txBody>
      </p:sp>
      <p:sp>
        <p:nvSpPr>
          <p:cNvPr id="18" name="Google Shape;18;p17"/>
          <p:cNvSpPr txBox="1"/>
          <p:nvPr>
            <p:ph idx="1" type="subTitle"/>
          </p:nvPr>
        </p:nvSpPr>
        <p:spPr>
          <a:xfrm>
            <a:off x="415600" y="2527100"/>
            <a:ext cx="11360800" cy="105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Roboto"/>
              <a:buNone/>
              <a:defRPr sz="3733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/>
        </p:txBody>
      </p:sp>
      <p:pic>
        <p:nvPicPr>
          <p:cNvPr id="19" name="Google Shape;19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866883" y="3034667"/>
            <a:ext cx="6458236" cy="36320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">
  <p:cSld name="Title only 1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7"/>
          <p:cNvSpPr txBox="1"/>
          <p:nvPr>
            <p:ph type="title"/>
          </p:nvPr>
        </p:nvSpPr>
        <p:spPr>
          <a:xfrm>
            <a:off x="157133" y="17699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8" name="Google Shape;48;p27"/>
          <p:cNvSpPr txBox="1"/>
          <p:nvPr>
            <p:ph idx="2" type="title"/>
          </p:nvPr>
        </p:nvSpPr>
        <p:spPr>
          <a:xfrm>
            <a:off x="953267" y="6337033"/>
            <a:ext cx="10418000" cy="52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85C6"/>
              </a:buClr>
              <a:buSzPts val="1400"/>
              <a:buFont typeface="Roboto"/>
              <a:buNone/>
              <a:defRPr b="1">
                <a:solidFill>
                  <a:srgbClr val="3D85C6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8">
  <p:cSld name="Section header 8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8"/>
          <p:cNvSpPr txBox="1"/>
          <p:nvPr>
            <p:ph type="title"/>
          </p:nvPr>
        </p:nvSpPr>
        <p:spPr>
          <a:xfrm>
            <a:off x="415600" y="2867800"/>
            <a:ext cx="11360800" cy="112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1">
  <p:cSld name="Title slide 1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29"/>
          <p:cNvSpPr txBox="1"/>
          <p:nvPr>
            <p:ph type="ctrTitle"/>
          </p:nvPr>
        </p:nvSpPr>
        <p:spPr>
          <a:xfrm>
            <a:off x="415611" y="1465167"/>
            <a:ext cx="11360800" cy="2736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/>
        </p:txBody>
      </p:sp>
      <p:sp>
        <p:nvSpPr>
          <p:cNvPr id="53" name="Google Shape;53;p29"/>
          <p:cNvSpPr txBox="1"/>
          <p:nvPr>
            <p:ph idx="1" type="subTitle"/>
          </p:nvPr>
        </p:nvSpPr>
        <p:spPr>
          <a:xfrm>
            <a:off x="415600" y="4201967"/>
            <a:ext cx="11360800" cy="105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/>
        </p:txBody>
      </p:sp>
      <p:sp>
        <p:nvSpPr>
          <p:cNvPr id="54" name="Google Shape;54;p29"/>
          <p:cNvSpPr txBox="1"/>
          <p:nvPr>
            <p:ph idx="2" type="title"/>
          </p:nvPr>
        </p:nvSpPr>
        <p:spPr>
          <a:xfrm>
            <a:off x="953267" y="6337033"/>
            <a:ext cx="10418000" cy="52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85C6"/>
              </a:buClr>
              <a:buSzPts val="1400"/>
              <a:buFont typeface="Roboto"/>
              <a:buNone/>
              <a:defRPr b="1">
                <a:solidFill>
                  <a:srgbClr val="3D85C6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9">
  <p:cSld name="Section header 9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30"/>
          <p:cNvSpPr txBox="1"/>
          <p:nvPr>
            <p:ph type="title"/>
          </p:nvPr>
        </p:nvSpPr>
        <p:spPr>
          <a:xfrm>
            <a:off x="415600" y="2867800"/>
            <a:ext cx="11360800" cy="112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/>
        </p:txBody>
      </p:sp>
      <p:pic>
        <p:nvPicPr>
          <p:cNvPr id="57" name="Google Shape;57;p3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16441" y="6386697"/>
            <a:ext cx="347500" cy="34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14507" y="6386697"/>
            <a:ext cx="347500" cy="347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1_Title Only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31"/>
          <p:cNvSpPr txBox="1"/>
          <p:nvPr>
            <p:ph type="title"/>
          </p:nvPr>
        </p:nvSpPr>
        <p:spPr>
          <a:xfrm>
            <a:off x="694944" y="466347"/>
            <a:ext cx="10811600" cy="6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ody Content 2">
  <p:cSld name="Body Content 2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2"/>
          <p:cNvSpPr txBox="1"/>
          <p:nvPr>
            <p:ph type="title"/>
          </p:nvPr>
        </p:nvSpPr>
        <p:spPr>
          <a:xfrm>
            <a:off x="360219" y="1244457"/>
            <a:ext cx="11552400" cy="114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Montserrat"/>
              <a:buNone/>
              <a:defRPr b="1" i="0" sz="48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3" name="Google Shape;63;p32"/>
          <p:cNvSpPr txBox="1"/>
          <p:nvPr>
            <p:ph idx="1" type="body"/>
          </p:nvPr>
        </p:nvSpPr>
        <p:spPr>
          <a:xfrm>
            <a:off x="360219" y="2581131"/>
            <a:ext cx="11552400" cy="3349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42900" lvl="0" marL="457200" marR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indent="-342900" lvl="1" marL="914400" marR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indent="-342900" lvl="2" marL="1371600" marR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indent="-342900" lvl="3" marL="1828800" marR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indent="-342900" lvl="4" marL="2286000" marR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2400" u="none" cap="none" strike="noStrik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indent="-355600" lvl="5" marL="2743200" marR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ody Content">
  <p:cSld name="Body Content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33"/>
          <p:cNvSpPr txBox="1"/>
          <p:nvPr>
            <p:ph type="title"/>
          </p:nvPr>
        </p:nvSpPr>
        <p:spPr>
          <a:xfrm>
            <a:off x="360219" y="1244457"/>
            <a:ext cx="11476000" cy="114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Montserrat"/>
              <a:buNone/>
              <a:defRPr b="1" i="0" sz="48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6" name="Google Shape;66;p33"/>
          <p:cNvSpPr txBox="1"/>
          <p:nvPr>
            <p:ph idx="1" type="body"/>
          </p:nvPr>
        </p:nvSpPr>
        <p:spPr>
          <a:xfrm>
            <a:off x="360219" y="2581131"/>
            <a:ext cx="11565200" cy="3286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42900" lvl="0" marL="457200" marR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indent="-342900" lvl="1" marL="914400" marR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indent="-342900" lvl="2" marL="1371600" marR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indent="-342900" lvl="3" marL="1828800" marR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indent="-342900" lvl="4" marL="2286000" marR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2400" u="none" cap="none" strike="noStrik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indent="-355600" lvl="5" marL="2743200" marR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Title and 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8"/>
          <p:cNvSpPr txBox="1"/>
          <p:nvPr>
            <p:ph idx="1" type="body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2" name="Google Shape;22;p18"/>
          <p:cNvSpPr txBox="1"/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9"/>
          <p:cNvSpPr txBox="1"/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5" name="Google Shape;25;p19"/>
          <p:cNvSpPr txBox="1"/>
          <p:nvPr>
            <p:ph idx="1" type="body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/>
        </p:txBody>
      </p:sp>
      <p:sp>
        <p:nvSpPr>
          <p:cNvPr id="26" name="Google Shape;26;p19"/>
          <p:cNvSpPr txBox="1"/>
          <p:nvPr>
            <p:ph idx="2" type="body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0"/>
          <p:cNvSpPr txBox="1"/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 column tex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1"/>
          <p:cNvSpPr txBox="1"/>
          <p:nvPr>
            <p:ph type="title"/>
          </p:nvPr>
        </p:nvSpPr>
        <p:spPr>
          <a:xfrm>
            <a:off x="415600" y="740800"/>
            <a:ext cx="3744000" cy="1007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/>
        </p:txBody>
      </p:sp>
      <p:sp>
        <p:nvSpPr>
          <p:cNvPr id="31" name="Google Shape;31;p21"/>
          <p:cNvSpPr txBox="1"/>
          <p:nvPr>
            <p:ph idx="1" type="body"/>
          </p:nvPr>
        </p:nvSpPr>
        <p:spPr>
          <a:xfrm>
            <a:off x="415600" y="1852800"/>
            <a:ext cx="3744000" cy="42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/>
        </p:txBody>
      </p:sp>
      <p:pic>
        <p:nvPicPr>
          <p:cNvPr id="32" name="Google Shape;32;p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475621" y="1429588"/>
            <a:ext cx="3820975" cy="37872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 poin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2"/>
          <p:cNvSpPr txBox="1"/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 title and 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3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23"/>
          <p:cNvSpPr txBox="1"/>
          <p:nvPr>
            <p:ph type="title"/>
          </p:nvPr>
        </p:nvSpPr>
        <p:spPr>
          <a:xfrm>
            <a:off x="354000" y="1644233"/>
            <a:ext cx="5393600" cy="1976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/>
        </p:txBody>
      </p:sp>
      <p:sp>
        <p:nvSpPr>
          <p:cNvPr id="38" name="Google Shape;38;p23"/>
          <p:cNvSpPr txBox="1"/>
          <p:nvPr>
            <p:ph idx="1" type="subTitle"/>
          </p:nvPr>
        </p:nvSpPr>
        <p:spPr>
          <a:xfrm>
            <a:off x="354000" y="3737433"/>
            <a:ext cx="5393600" cy="164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/>
        </p:txBody>
      </p:sp>
      <p:sp>
        <p:nvSpPr>
          <p:cNvPr id="39" name="Google Shape;39;p23"/>
          <p:cNvSpPr txBox="1"/>
          <p:nvPr>
            <p:ph idx="2" type="body"/>
          </p:nvPr>
        </p:nvSpPr>
        <p:spPr>
          <a:xfrm>
            <a:off x="6586000" y="965433"/>
            <a:ext cx="5116000" cy="492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4"/>
          <p:cNvSpPr txBox="1"/>
          <p:nvPr>
            <p:ph idx="1" type="body"/>
          </p:nvPr>
        </p:nvSpPr>
        <p:spPr>
          <a:xfrm>
            <a:off x="415600" y="5640767"/>
            <a:ext cx="7998400" cy="80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 number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25"/>
          <p:cNvSpPr txBox="1"/>
          <p:nvPr>
            <p:ph type="title"/>
          </p:nvPr>
        </p:nvSpPr>
        <p:spPr>
          <a:xfrm>
            <a:off x="415600" y="1474833"/>
            <a:ext cx="11360800" cy="2618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/>
        </p:txBody>
      </p:sp>
      <p:sp>
        <p:nvSpPr>
          <p:cNvPr id="44" name="Google Shape;44;p25"/>
          <p:cNvSpPr txBox="1"/>
          <p:nvPr>
            <p:ph idx="1" type="body"/>
          </p:nvPr>
        </p:nvSpPr>
        <p:spPr>
          <a:xfrm>
            <a:off x="415600" y="4202967"/>
            <a:ext cx="11360800" cy="173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8.xml"/><Relationship Id="rId10" Type="http://schemas.openxmlformats.org/officeDocument/2006/relationships/slideLayout" Target="../slideLayouts/slideLayout7.xml"/><Relationship Id="rId21" Type="http://schemas.openxmlformats.org/officeDocument/2006/relationships/theme" Target="../theme/theme2.xml"/><Relationship Id="rId13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9.xml"/><Relationship Id="rId1" Type="http://schemas.openxmlformats.org/officeDocument/2006/relationships/image" Target="../media/image9.png"/><Relationship Id="rId2" Type="http://schemas.openxmlformats.org/officeDocument/2006/relationships/image" Target="../media/image8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9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1.xml"/><Relationship Id="rId17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6.xml"/><Relationship Id="rId6" Type="http://schemas.openxmlformats.org/officeDocument/2006/relationships/slideLayout" Target="../slideLayouts/slideLayout3.xml"/><Relationship Id="rId18" Type="http://schemas.openxmlformats.org/officeDocument/2006/relationships/slideLayout" Target="../slideLayouts/slideLayout15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6"/>
          <p:cNvSpPr txBox="1"/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9988"/>
              </a:buClr>
              <a:buSzPts val="2800"/>
              <a:buFont typeface="Roboto"/>
              <a:buNone/>
              <a:defRPr b="0" i="0" sz="2800" u="none" cap="none" strike="noStrike">
                <a:solidFill>
                  <a:srgbClr val="1A9988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16"/>
          <p:cNvSpPr txBox="1"/>
          <p:nvPr>
            <p:ph idx="1" type="body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  <a:defRPr b="0" i="0" sz="18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 b="0" i="0" sz="1867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 b="0" i="0" sz="1867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 b="0" i="0" sz="1867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 b="0" i="0" sz="1867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 b="0" i="0" sz="1867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 b="0" i="0" sz="1867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 b="0" i="0" sz="1867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 b="0" i="0" sz="1867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pic>
        <p:nvPicPr>
          <p:cNvPr id="12" name="Google Shape;12;p16"/>
          <p:cNvPicPr preferRelativeResize="0"/>
          <p:nvPr/>
        </p:nvPicPr>
        <p:blipFill rotWithShape="1">
          <a:blip r:embed="rId1">
            <a:alphaModFix amt="60000"/>
          </a:blip>
          <a:srcRect b="5" l="0" r="0" t="49150"/>
          <a:stretch/>
        </p:blipFill>
        <p:spPr>
          <a:xfrm>
            <a:off x="1" y="5"/>
            <a:ext cx="12192001" cy="11807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4589" y="6450669"/>
            <a:ext cx="347500" cy="34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2655" y="6450669"/>
            <a:ext cx="347500" cy="347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16"/>
          <p:cNvSpPr txBox="1"/>
          <p:nvPr/>
        </p:nvSpPr>
        <p:spPr>
          <a:xfrm>
            <a:off x="817733" y="6353600"/>
            <a:ext cx="10875200" cy="52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b="1" i="0" sz="1600" u="none" cap="none" strike="noStrike">
              <a:solidFill>
                <a:srgbClr val="1A9988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  <p:sldLayoutId id="2147483661" r:id="rId16"/>
    <p:sldLayoutId id="2147483662" r:id="rId17"/>
    <p:sldLayoutId id="2147483663" r:id="rId18"/>
    <p:sldLayoutId id="2147483664" r:id="rId19"/>
    <p:sldLayoutId id="2147483665" r:id="rId2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7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8.png"/><Relationship Id="rId4" Type="http://schemas.openxmlformats.org/officeDocument/2006/relationships/hyperlink" Target="https://epic.noaa.gov/get-support/" TargetMode="External"/><Relationship Id="rId5" Type="http://schemas.openxmlformats.org/officeDocument/2006/relationships/hyperlink" Target="mailto:support.epic@noaa.gov" TargetMode="External"/><Relationship Id="rId6" Type="http://schemas.openxmlformats.org/officeDocument/2006/relationships/hyperlink" Target="https://epic.noaa.gov/get-support/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github.com/ufs-community/ufs-weather-model" TargetMode="External"/><Relationship Id="rId4" Type="http://schemas.openxmlformats.org/officeDocument/2006/relationships/hyperlink" Target="https://github.com/NOAA-EMC/UPP" TargetMode="External"/><Relationship Id="rId5" Type="http://schemas.openxmlformats.org/officeDocument/2006/relationships/hyperlink" Target="https://github.com/ufs-community/UFS_UTILS" TargetMode="External"/><Relationship Id="rId6" Type="http://schemas.openxmlformats.org/officeDocument/2006/relationships/hyperlink" Target="https://github.com/NOAA-EMC/gfs-utils/" TargetMode="External"/><Relationship Id="rId7" Type="http://schemas.openxmlformats.org/officeDocument/2006/relationships/hyperlink" Target="https://github.com/NOAA-EMC/WW3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github.com/NOAA-EMC/global-workflow" TargetMode="External"/><Relationship Id="rId4" Type="http://schemas.openxmlformats.org/officeDocument/2006/relationships/hyperlink" Target="https://global-workflow.readthedocs.io/en/latest/" TargetMode="External"/><Relationship Id="rId5" Type="http://schemas.openxmlformats.org/officeDocument/2006/relationships/hyperlink" Target="https://global-workflow.readthedocs.io/en/latest/components.html" TargetMode="External"/><Relationship Id="rId6" Type="http://schemas.openxmlformats.org/officeDocument/2006/relationships/hyperlink" Target="https://global-workflow.readthedocs.io/en/latest/hpc.html" TargetMode="External"/><Relationship Id="rId7" Type="http://schemas.openxmlformats.org/officeDocument/2006/relationships/hyperlink" Target="https://global-workflow.readthedocs.io/en/latest/run.html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"/>
          <p:cNvSpPr txBox="1"/>
          <p:nvPr>
            <p:ph idx="1" type="subTitle"/>
          </p:nvPr>
        </p:nvSpPr>
        <p:spPr>
          <a:xfrm>
            <a:off x="415600" y="2916964"/>
            <a:ext cx="11360800" cy="90622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-34290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102941"/>
              <a:buFont typeface="Roboto"/>
              <a:buNone/>
            </a:pPr>
            <a:r>
              <a:rPr lang="en-US" sz="3200">
                <a:solidFill>
                  <a:srgbClr val="1A9988"/>
                </a:solidFill>
              </a:rPr>
              <a:t>Priya Pillai</a:t>
            </a:r>
            <a:endParaRPr/>
          </a:p>
          <a:p>
            <a:pPr indent="-34290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102941"/>
              <a:buFont typeface="Roboto"/>
              <a:buNone/>
            </a:pPr>
            <a:r>
              <a:rPr lang="en-US" sz="3200"/>
              <a:t>November 28, 2025</a:t>
            </a:r>
            <a:endParaRPr/>
          </a:p>
          <a:p>
            <a:pPr indent="-34290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88243"/>
              <a:buFont typeface="Roboto"/>
              <a:buNone/>
            </a:pPr>
            <a:r>
              <a:t/>
            </a:r>
            <a:endParaRPr/>
          </a:p>
        </p:txBody>
      </p:sp>
      <p:sp>
        <p:nvSpPr>
          <p:cNvPr id="72" name="Google Shape;72;p1"/>
          <p:cNvSpPr txBox="1"/>
          <p:nvPr>
            <p:ph type="ctrTitle"/>
          </p:nvPr>
        </p:nvSpPr>
        <p:spPr>
          <a:xfrm>
            <a:off x="414867" y="1118681"/>
            <a:ext cx="11362267" cy="1566153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b="1" lang="en-US" sz="4000">
                <a:latin typeface="Open Sans"/>
                <a:ea typeface="Open Sans"/>
                <a:cs typeface="Open Sans"/>
                <a:sym typeface="Open Sans"/>
              </a:rPr>
              <a:t>Global Workflow (GW)</a:t>
            </a:r>
            <a:br>
              <a:rPr b="1" lang="en-US" sz="4000">
                <a:latin typeface="Open Sans"/>
                <a:ea typeface="Open Sans"/>
                <a:cs typeface="Open Sans"/>
                <a:sym typeface="Open Sans"/>
              </a:rPr>
            </a:br>
            <a:r>
              <a:rPr b="1" lang="en-US" sz="2800">
                <a:latin typeface="Open Sans"/>
                <a:ea typeface="Open Sans"/>
                <a:cs typeface="Open Sans"/>
                <a:sym typeface="Open Sans"/>
              </a:rPr>
              <a:t>An End-to-End System for Running the UFS-Weather Model</a:t>
            </a:r>
            <a:endParaRPr b="1" sz="4800">
              <a:solidFill>
                <a:schemeClr val="dk1"/>
              </a:solidFill>
              <a:highlight>
                <a:srgbClr val="FFFF00"/>
              </a:highlight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0"/>
          <p:cNvSpPr txBox="1"/>
          <p:nvPr>
            <p:ph idx="1" type="body"/>
          </p:nvPr>
        </p:nvSpPr>
        <p:spPr>
          <a:xfrm>
            <a:off x="394884" y="1161886"/>
            <a:ext cx="11360800" cy="497104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0" lvl="0" marL="225425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8108"/>
              <a:buNone/>
            </a:pPr>
            <a:r>
              <a:rPr lang="en-US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For each forecast hour (for example, 108) , there are three files at each horizontal resolution. For example, the </a:t>
            </a:r>
            <a:r>
              <a:rPr b="1" lang="en-US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0p25</a:t>
            </a:r>
            <a:r>
              <a:rPr lang="en-US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resolution under, </a:t>
            </a:r>
            <a:r>
              <a:rPr b="1" lang="en-US">
                <a:solidFill>
                  <a:schemeClr val="dk1"/>
                </a:solidFill>
                <a:highlight>
                  <a:srgbClr val="FFFF00"/>
                </a:highlight>
                <a:latin typeface="Lato"/>
                <a:ea typeface="Lato"/>
                <a:cs typeface="Lato"/>
                <a:sym typeface="Lato"/>
              </a:rPr>
              <a:t>$rundir/COMROOT/C48_ATM/gfs.20210323/12/products/atmos/grib2/0p25/</a:t>
            </a:r>
            <a:r>
              <a:rPr b="1" lang="en-US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, </a:t>
            </a:r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225425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21621"/>
              <a:buNone/>
            </a:pPr>
            <a:r>
              <a:t/>
            </a:r>
            <a:endParaRPr sz="16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225425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21621"/>
              <a:buNone/>
            </a:pPr>
            <a:r>
              <a:t/>
            </a:r>
            <a:endParaRPr sz="16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225425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21621"/>
              <a:buNone/>
            </a:pPr>
            <a:r>
              <a:t/>
            </a:r>
            <a:endParaRPr sz="16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225425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21621"/>
              <a:buNone/>
            </a:pPr>
            <a:r>
              <a:t/>
            </a:r>
            <a:endParaRPr sz="16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225425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21621"/>
              <a:buNone/>
            </a:pPr>
            <a:r>
              <a:t/>
            </a:r>
            <a:endParaRPr sz="16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225425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21621"/>
              <a:buNone/>
            </a:pPr>
            <a:r>
              <a:t/>
            </a:r>
            <a:endParaRPr sz="16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225425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21621"/>
              <a:buNone/>
            </a:pPr>
            <a:r>
              <a:t/>
            </a:r>
            <a:endParaRPr sz="16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225425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8108"/>
              <a:buNone/>
            </a:pPr>
            <a:r>
              <a:t/>
            </a:r>
            <a:endParaRPr b="1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225425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8108"/>
              <a:buNone/>
            </a:pPr>
            <a:r>
              <a:rPr b="1" lang="en-US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gfs.t12z.pres_a.0p25.f108.grib2</a:t>
            </a:r>
            <a:r>
              <a:rPr lang="en-US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: GFS forecast of “set a” meteorological variables (winds, temperature, humidity, and geopotential height) at pressure levels set in the model on a 0.25° grid. The “t12z” means the model was initialized at 12 UTC and “f108” indicates the 108th forecast hour. Based on the directory structure (e.g., gfs.20210323/12/), this run corresponds to Mar 23, 2021, 12 UTC, making it the forecast for Mar 27, 2021, 00 UTC (108 hours later).</a:t>
            </a:r>
            <a:endParaRPr/>
          </a:p>
          <a:p>
            <a:pPr indent="0" lvl="0" marL="225425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8108"/>
              <a:buNone/>
            </a:pPr>
            <a:r>
              <a:t/>
            </a:r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225425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8108"/>
              <a:buNone/>
            </a:pPr>
            <a:r>
              <a:rPr b="1" lang="en-US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gfs.t12z.pres_b.0p25.f108.grib2</a:t>
            </a:r>
            <a:r>
              <a:rPr lang="en-US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: Same as the above but for “set b” meteorological variables. Forecast variables are spilt into two groups “a” and “b” for easy management</a:t>
            </a:r>
            <a:endParaRPr/>
          </a:p>
          <a:p>
            <a:pPr indent="0" lvl="0" marL="225425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8108"/>
              <a:buNone/>
            </a:pPr>
            <a:r>
              <a:t/>
            </a:r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225425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8108"/>
              <a:buNone/>
            </a:pPr>
            <a:r>
              <a:rPr b="1" lang="en-US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gfs.t12z.wgne.f108.grib2</a:t>
            </a:r>
            <a:r>
              <a:rPr lang="en-US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: “wgne” outputs are special diagnostic output set sometimes used for verification</a:t>
            </a:r>
            <a:endParaRPr/>
          </a:p>
        </p:txBody>
      </p:sp>
      <p:sp>
        <p:nvSpPr>
          <p:cNvPr id="139" name="Google Shape;139;p10"/>
          <p:cNvSpPr txBox="1"/>
          <p:nvPr/>
        </p:nvSpPr>
        <p:spPr>
          <a:xfrm>
            <a:off x="436316" y="622525"/>
            <a:ext cx="6201859" cy="461665"/>
          </a:xfrm>
          <a:prstGeom prst="rect">
            <a:avLst/>
          </a:prstGeom>
          <a:solidFill>
            <a:srgbClr val="BAF8FF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47867E"/>
                </a:solidFill>
                <a:latin typeface="Open Sans"/>
                <a:ea typeface="Open Sans"/>
                <a:cs typeface="Open Sans"/>
                <a:sym typeface="Open Sans"/>
              </a:rPr>
              <a:t>Exploring the GFS-WM C48_ATM Output</a:t>
            </a:r>
            <a:endParaRPr/>
          </a:p>
        </p:txBody>
      </p:sp>
      <p:grpSp>
        <p:nvGrpSpPr>
          <p:cNvPr id="140" name="Google Shape;140;p10"/>
          <p:cNvGrpSpPr/>
          <p:nvPr/>
        </p:nvGrpSpPr>
        <p:grpSpPr>
          <a:xfrm>
            <a:off x="4272624" y="1914601"/>
            <a:ext cx="7044083" cy="1322665"/>
            <a:chOff x="4272624" y="1914601"/>
            <a:chExt cx="7044083" cy="1322665"/>
          </a:xfrm>
        </p:grpSpPr>
        <p:pic>
          <p:nvPicPr>
            <p:cNvPr id="141" name="Google Shape;141;p10"/>
            <p:cNvPicPr preferRelativeResize="0"/>
            <p:nvPr/>
          </p:nvPicPr>
          <p:blipFill rotWithShape="1">
            <a:blip r:embed="rId3">
              <a:alphaModFix/>
            </a:blip>
            <a:srcRect b="0" l="0" r="28516" t="33072"/>
            <a:stretch/>
          </p:blipFill>
          <p:spPr>
            <a:xfrm>
              <a:off x="4272624" y="1914601"/>
              <a:ext cx="7044083" cy="1322665"/>
            </a:xfrm>
            <a:prstGeom prst="rect">
              <a:avLst/>
            </a:prstGeom>
            <a:solidFill>
              <a:srgbClr val="ECECEC"/>
            </a:solidFill>
            <a:ln cap="sq" cmpd="sng" w="88900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55000" rotWithShape="0" algn="tl" dir="5400000" dist="18000">
                <a:srgbClr val="000000">
                  <a:alpha val="40000"/>
                </a:srgbClr>
              </a:outerShdw>
            </a:effectLst>
          </p:spPr>
        </p:pic>
        <p:sp>
          <p:nvSpPr>
            <p:cNvPr id="142" name="Google Shape;142;p10"/>
            <p:cNvSpPr/>
            <p:nvPr/>
          </p:nvSpPr>
          <p:spPr>
            <a:xfrm>
              <a:off x="8355793" y="2460170"/>
              <a:ext cx="2960914" cy="653143"/>
            </a:xfrm>
            <a:prstGeom prst="rect">
              <a:avLst/>
            </a:prstGeom>
            <a:noFill/>
            <a:ln cap="flat" cmpd="sng" w="57150">
              <a:solidFill>
                <a:srgbClr val="C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1"/>
          <p:cNvSpPr txBox="1"/>
          <p:nvPr/>
        </p:nvSpPr>
        <p:spPr>
          <a:xfrm>
            <a:off x="415600" y="1498692"/>
            <a:ext cx="11360800" cy="497104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225425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On Derecho, load “wgrib2” and “netCDF” modules </a:t>
            </a:r>
            <a:endParaRPr/>
          </a:p>
          <a:p>
            <a:pPr indent="-261937" lvl="1" marL="1176338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</a:pPr>
            <a:r>
              <a:rPr b="1" i="0" lang="en-US" sz="2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“</a:t>
            </a:r>
            <a:r>
              <a:rPr b="1" i="0" lang="en-US" sz="2200" u="none" cap="none" strike="noStrike">
                <a:solidFill>
                  <a:schemeClr val="dk1"/>
                </a:solidFill>
                <a:highlight>
                  <a:srgbClr val="FFFF00"/>
                </a:highlight>
                <a:latin typeface="Lato"/>
                <a:ea typeface="Lato"/>
                <a:cs typeface="Lato"/>
                <a:sym typeface="Lato"/>
              </a:rPr>
              <a:t>module avail wgrib2 netcdf</a:t>
            </a:r>
            <a:r>
              <a:rPr b="1" i="0" lang="en-US" sz="2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”</a:t>
            </a:r>
            <a:endParaRPr/>
          </a:p>
          <a:p>
            <a:pPr indent="-261937" lvl="1" marL="1176338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</a:pPr>
            <a:r>
              <a:rPr b="1" i="0" lang="en-US" sz="2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“</a:t>
            </a:r>
            <a:r>
              <a:rPr b="1" i="0" lang="en-US" sz="2200" u="none" cap="none" strike="noStrike">
                <a:solidFill>
                  <a:schemeClr val="dk1"/>
                </a:solidFill>
                <a:highlight>
                  <a:srgbClr val="FFFF00"/>
                </a:highlight>
                <a:latin typeface="Lato"/>
                <a:ea typeface="Lato"/>
                <a:cs typeface="Lato"/>
                <a:sym typeface="Lato"/>
              </a:rPr>
              <a:t>module load wgrib2 netcdf</a:t>
            </a:r>
            <a:r>
              <a:rPr b="1" i="0" lang="en-US" sz="2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”</a:t>
            </a:r>
            <a:endParaRPr/>
          </a:p>
        </p:txBody>
      </p:sp>
      <p:grpSp>
        <p:nvGrpSpPr>
          <p:cNvPr id="149" name="Google Shape;149;p11"/>
          <p:cNvGrpSpPr/>
          <p:nvPr/>
        </p:nvGrpSpPr>
        <p:grpSpPr>
          <a:xfrm>
            <a:off x="914363" y="3236878"/>
            <a:ext cx="10248441" cy="2439527"/>
            <a:chOff x="263200" y="975451"/>
            <a:chExt cx="12192000" cy="2939753"/>
          </a:xfrm>
        </p:grpSpPr>
        <p:pic>
          <p:nvPicPr>
            <p:cNvPr id="150" name="Google Shape;150;p11"/>
            <p:cNvPicPr preferRelativeResize="0"/>
            <p:nvPr/>
          </p:nvPicPr>
          <p:blipFill rotWithShape="1">
            <a:blip r:embed="rId3">
              <a:alphaModFix/>
            </a:blip>
            <a:srcRect b="57649" l="0" r="0" t="0"/>
            <a:stretch/>
          </p:blipFill>
          <p:spPr>
            <a:xfrm>
              <a:off x="263200" y="975451"/>
              <a:ext cx="12192000" cy="2219011"/>
            </a:xfrm>
            <a:prstGeom prst="rect">
              <a:avLst/>
            </a:prstGeom>
            <a:solidFill>
              <a:srgbClr val="ECECEC"/>
            </a:solidFill>
            <a:ln cap="sq" cmpd="sng" w="88900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55000" rotWithShape="0" algn="tl" dir="5400000" dist="18000">
                <a:srgbClr val="000000">
                  <a:alpha val="40000"/>
                </a:srgbClr>
              </a:outerShdw>
            </a:effectLst>
          </p:spPr>
        </p:pic>
        <p:pic>
          <p:nvPicPr>
            <p:cNvPr id="151" name="Google Shape;151;p11"/>
            <p:cNvPicPr preferRelativeResize="0"/>
            <p:nvPr/>
          </p:nvPicPr>
          <p:blipFill rotWithShape="1">
            <a:blip r:embed="rId3">
              <a:alphaModFix/>
            </a:blip>
            <a:srcRect b="0" l="0" r="0" t="86244"/>
            <a:stretch/>
          </p:blipFill>
          <p:spPr>
            <a:xfrm>
              <a:off x="263200" y="3194462"/>
              <a:ext cx="12192000" cy="720742"/>
            </a:xfrm>
            <a:prstGeom prst="rect">
              <a:avLst/>
            </a:prstGeom>
            <a:solidFill>
              <a:srgbClr val="ECECEC"/>
            </a:solidFill>
            <a:ln cap="sq" cmpd="sng" w="88900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55000" rotWithShape="0" algn="tl" dir="5400000" dist="18000">
                <a:srgbClr val="000000">
                  <a:alpha val="40000"/>
                </a:srgbClr>
              </a:outerShdw>
            </a:effectLst>
          </p:spPr>
        </p:pic>
      </p:grpSp>
      <p:sp>
        <p:nvSpPr>
          <p:cNvPr id="152" name="Google Shape;152;p11"/>
          <p:cNvSpPr txBox="1"/>
          <p:nvPr/>
        </p:nvSpPr>
        <p:spPr>
          <a:xfrm>
            <a:off x="415600" y="705360"/>
            <a:ext cx="6201859" cy="461665"/>
          </a:xfrm>
          <a:prstGeom prst="rect">
            <a:avLst/>
          </a:prstGeom>
          <a:solidFill>
            <a:srgbClr val="BAF8FF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47867E"/>
                </a:solidFill>
                <a:latin typeface="Open Sans"/>
                <a:ea typeface="Open Sans"/>
                <a:cs typeface="Open Sans"/>
                <a:sym typeface="Open Sans"/>
              </a:rPr>
              <a:t>Exploring the GFS-WM C48_ATM Output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2"/>
          <p:cNvSpPr txBox="1"/>
          <p:nvPr>
            <p:ph idx="1" type="body"/>
          </p:nvPr>
        </p:nvSpPr>
        <p:spPr>
          <a:xfrm>
            <a:off x="415600" y="1536633"/>
            <a:ext cx="6973172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152396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2400">
                <a:latin typeface="Lato"/>
                <a:ea typeface="Lato"/>
                <a:cs typeface="Lato"/>
                <a:sym typeface="Lato"/>
              </a:rPr>
              <a:t>On Derecho, under “0p25/” directory, run the following command for a snapshot of grid info, variables, pressure levels, and forecast time etc.</a:t>
            </a:r>
            <a:br>
              <a:rPr lang="en-US" sz="2000">
                <a:latin typeface="Lato"/>
                <a:ea typeface="Lato"/>
                <a:cs typeface="Lato"/>
                <a:sym typeface="Lato"/>
              </a:rPr>
            </a:br>
            <a:br>
              <a:rPr lang="en-US">
                <a:latin typeface="Lato"/>
                <a:ea typeface="Lato"/>
                <a:cs typeface="Lato"/>
                <a:sym typeface="Lato"/>
              </a:rPr>
            </a:br>
            <a:br>
              <a:rPr lang="en-US">
                <a:latin typeface="Lato"/>
                <a:ea typeface="Lato"/>
                <a:cs typeface="Lato"/>
                <a:sym typeface="Lato"/>
              </a:rPr>
            </a:br>
            <a:r>
              <a:rPr lang="en-US">
                <a:latin typeface="Lato"/>
                <a:ea typeface="Lato"/>
                <a:cs typeface="Lato"/>
                <a:sym typeface="Lato"/>
              </a:rPr>
              <a:t>	</a:t>
            </a:r>
            <a:r>
              <a:rPr b="1" lang="en-US" sz="2000">
                <a:latin typeface="Lato"/>
                <a:ea typeface="Lato"/>
                <a:cs typeface="Lato"/>
                <a:sym typeface="Lato"/>
              </a:rPr>
              <a:t>“</a:t>
            </a:r>
            <a:r>
              <a:rPr b="1" lang="en-US" sz="2000">
                <a:highlight>
                  <a:srgbClr val="FFFF00"/>
                </a:highlight>
                <a:latin typeface="Lato"/>
                <a:ea typeface="Lato"/>
                <a:cs typeface="Lato"/>
                <a:sym typeface="Lato"/>
              </a:rPr>
              <a:t>wgrib2 gfs.t12z.pres_b.0p25.f108.grib2 | more</a:t>
            </a:r>
            <a:r>
              <a:rPr b="1" lang="en-US" sz="2000">
                <a:latin typeface="Lato"/>
                <a:ea typeface="Lato"/>
                <a:cs typeface="Lato"/>
                <a:sym typeface="Lato"/>
              </a:rPr>
              <a:t>”</a:t>
            </a:r>
            <a:r>
              <a:rPr b="1" lang="en-US" sz="2000">
                <a:highlight>
                  <a:srgbClr val="00FFFF"/>
                </a:highlight>
                <a:latin typeface="Lato"/>
                <a:ea typeface="Lato"/>
                <a:cs typeface="Lato"/>
                <a:sym typeface="Lato"/>
              </a:rPr>
              <a:t> </a:t>
            </a:r>
            <a:endParaRPr b="1">
              <a:highlight>
                <a:srgbClr val="00FFFF"/>
              </a:highlight>
              <a:latin typeface="Lato"/>
              <a:ea typeface="Lato"/>
              <a:cs typeface="Lato"/>
              <a:sym typeface="Lato"/>
            </a:endParaRPr>
          </a:p>
          <a:p>
            <a:pPr indent="-342888" lvl="0" marL="609585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59" name="Google Shape;159;p12"/>
          <p:cNvPicPr preferRelativeResize="0"/>
          <p:nvPr/>
        </p:nvPicPr>
        <p:blipFill rotWithShape="1">
          <a:blip r:embed="rId3">
            <a:alphaModFix/>
          </a:blip>
          <a:srcRect b="0" l="744" r="0" t="0"/>
          <a:stretch/>
        </p:blipFill>
        <p:spPr>
          <a:xfrm>
            <a:off x="7655457" y="1313792"/>
            <a:ext cx="4112434" cy="4855779"/>
          </a:xfrm>
          <a:prstGeom prst="rect">
            <a:avLst/>
          </a:prstGeom>
          <a:solidFill>
            <a:srgbClr val="ECECEC"/>
          </a:solidFill>
          <a:ln cap="sq" cmpd="sng" w="889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5000" rotWithShape="0" algn="tl" dir="5400000" dist="18000">
              <a:srgbClr val="000000">
                <a:alpha val="40000"/>
              </a:srgbClr>
            </a:outerShdw>
          </a:effectLst>
        </p:spPr>
      </p:pic>
      <p:cxnSp>
        <p:nvCxnSpPr>
          <p:cNvPr id="160" name="Google Shape;160;p12"/>
          <p:cNvCxnSpPr/>
          <p:nvPr/>
        </p:nvCxnSpPr>
        <p:spPr>
          <a:xfrm flipH="1" rot="10800000">
            <a:off x="6789683" y="1236052"/>
            <a:ext cx="865774" cy="2192948"/>
          </a:xfrm>
          <a:prstGeom prst="straightConnector1">
            <a:avLst/>
          </a:prstGeom>
          <a:noFill/>
          <a:ln cap="flat" cmpd="sng" w="57150">
            <a:solidFill>
              <a:schemeClr val="accent4"/>
            </a:solidFill>
            <a:prstDash val="solid"/>
            <a:round/>
            <a:headEnd len="sm" w="sm" type="none"/>
            <a:tailEnd len="med" w="med" type="triangl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</p:cxnSp>
      <p:cxnSp>
        <p:nvCxnSpPr>
          <p:cNvPr id="161" name="Google Shape;161;p12"/>
          <p:cNvCxnSpPr/>
          <p:nvPr/>
        </p:nvCxnSpPr>
        <p:spPr>
          <a:xfrm>
            <a:off x="6789683" y="3814233"/>
            <a:ext cx="865774" cy="2355338"/>
          </a:xfrm>
          <a:prstGeom prst="straightConnector1">
            <a:avLst/>
          </a:prstGeom>
          <a:noFill/>
          <a:ln cap="flat" cmpd="sng" w="57150">
            <a:solidFill>
              <a:schemeClr val="accent4"/>
            </a:solidFill>
            <a:prstDash val="solid"/>
            <a:round/>
            <a:headEnd len="sm" w="sm" type="none"/>
            <a:tailEnd len="med" w="med" type="triangl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</p:cxnSp>
      <p:sp>
        <p:nvSpPr>
          <p:cNvPr id="162" name="Google Shape;162;p12"/>
          <p:cNvSpPr txBox="1"/>
          <p:nvPr/>
        </p:nvSpPr>
        <p:spPr>
          <a:xfrm>
            <a:off x="415600" y="693845"/>
            <a:ext cx="6201859" cy="461665"/>
          </a:xfrm>
          <a:prstGeom prst="rect">
            <a:avLst/>
          </a:prstGeom>
          <a:solidFill>
            <a:srgbClr val="BAF8FF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47867E"/>
                </a:solidFill>
                <a:latin typeface="Open Sans"/>
                <a:ea typeface="Open Sans"/>
                <a:cs typeface="Open Sans"/>
                <a:sym typeface="Open Sans"/>
              </a:rPr>
              <a:t>Exploring the GFS-WM C48_ATM Output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3"/>
          <p:cNvSpPr txBox="1"/>
          <p:nvPr>
            <p:ph idx="1" type="body"/>
          </p:nvPr>
        </p:nvSpPr>
        <p:spPr>
          <a:xfrm>
            <a:off x="594270" y="1641741"/>
            <a:ext cx="11208400" cy="471702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152396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2100">
                <a:latin typeface="Lato"/>
                <a:ea typeface="Lato"/>
                <a:cs typeface="Lato"/>
                <a:sym typeface="Lato"/>
              </a:rPr>
              <a:t>Convert the “grib2” file to “netCDF” for easy exploration with “ncdump” or other netCDF utilities of your choice </a:t>
            </a:r>
            <a:br>
              <a:rPr lang="en-US" sz="2100">
                <a:latin typeface="Lato"/>
                <a:ea typeface="Lato"/>
                <a:cs typeface="Lato"/>
                <a:sym typeface="Lato"/>
              </a:rPr>
            </a:br>
            <a:endParaRPr sz="2100">
              <a:latin typeface="Lato"/>
              <a:ea typeface="Lato"/>
              <a:cs typeface="Lato"/>
              <a:sym typeface="Lato"/>
            </a:endParaRPr>
          </a:p>
          <a:p>
            <a:pPr indent="0" lvl="0" marL="152396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2100">
                <a:latin typeface="Lato"/>
                <a:ea typeface="Lato"/>
                <a:cs typeface="Lato"/>
                <a:sym typeface="Lato"/>
              </a:rPr>
              <a:t>On Derecho, under “</a:t>
            </a:r>
            <a:r>
              <a:rPr b="1" lang="en-US" sz="2100">
                <a:latin typeface="Lato"/>
                <a:ea typeface="Lato"/>
                <a:cs typeface="Lato"/>
                <a:sym typeface="Lato"/>
              </a:rPr>
              <a:t>0p25/</a:t>
            </a:r>
            <a:r>
              <a:rPr lang="en-US" sz="2100">
                <a:latin typeface="Lato"/>
                <a:ea typeface="Lato"/>
                <a:cs typeface="Lato"/>
                <a:sym typeface="Lato"/>
              </a:rPr>
              <a:t>” directory, run the following command to create a new netCDF file “gfs.t12z.pres_b.0p25.f108.nc”</a:t>
            </a:r>
            <a:endParaRPr/>
          </a:p>
          <a:p>
            <a:pPr indent="0" lvl="0" marL="152396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100">
              <a:latin typeface="Lato"/>
              <a:ea typeface="Lato"/>
              <a:cs typeface="Lato"/>
              <a:sym typeface="Lato"/>
            </a:endParaRPr>
          </a:p>
          <a:p>
            <a:pPr indent="0" lvl="0" marL="152396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2100">
                <a:latin typeface="Lato"/>
                <a:ea typeface="Lato"/>
                <a:cs typeface="Lato"/>
                <a:sym typeface="Lato"/>
              </a:rPr>
              <a:t>“</a:t>
            </a:r>
            <a:r>
              <a:rPr b="1" lang="en-US" sz="2100">
                <a:highlight>
                  <a:srgbClr val="FFFF00"/>
                </a:highlight>
                <a:latin typeface="Lato"/>
                <a:ea typeface="Lato"/>
                <a:cs typeface="Lato"/>
                <a:sym typeface="Lato"/>
              </a:rPr>
              <a:t>wgrib2 gfs.t12z.pres_b.0p25.f108.grib2 -netcdf gfs.t12z.pres_b.0p25.f108.nc &gt; /dev/null</a:t>
            </a:r>
            <a:r>
              <a:rPr lang="en-US" sz="2100">
                <a:latin typeface="Lato"/>
                <a:ea typeface="Lato"/>
                <a:cs typeface="Lato"/>
                <a:sym typeface="Lato"/>
              </a:rPr>
              <a:t>” </a:t>
            </a:r>
            <a:endParaRPr/>
          </a:p>
        </p:txBody>
      </p:sp>
      <p:sp>
        <p:nvSpPr>
          <p:cNvPr id="169" name="Google Shape;169;p13"/>
          <p:cNvSpPr txBox="1"/>
          <p:nvPr/>
        </p:nvSpPr>
        <p:spPr>
          <a:xfrm>
            <a:off x="340455" y="731382"/>
            <a:ext cx="6201859" cy="461665"/>
          </a:xfrm>
          <a:prstGeom prst="rect">
            <a:avLst/>
          </a:prstGeom>
          <a:solidFill>
            <a:srgbClr val="BAF8FF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47867E"/>
                </a:solidFill>
                <a:latin typeface="Open Sans"/>
                <a:ea typeface="Open Sans"/>
                <a:cs typeface="Open Sans"/>
                <a:sym typeface="Open Sans"/>
              </a:rPr>
              <a:t>Exploring the GFS-WM C48_ATM Output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4"/>
          <p:cNvSpPr txBox="1"/>
          <p:nvPr>
            <p:ph idx="1" type="body"/>
          </p:nvPr>
        </p:nvSpPr>
        <p:spPr>
          <a:xfrm>
            <a:off x="817181" y="1661767"/>
            <a:ext cx="5966383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2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To explore the content of the netCDF file, run the following command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4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2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“</a:t>
            </a:r>
            <a:r>
              <a:rPr b="1" lang="en-US" sz="2000">
                <a:solidFill>
                  <a:schemeClr val="dk1"/>
                </a:solidFill>
                <a:highlight>
                  <a:srgbClr val="44C8F5"/>
                </a:highlight>
                <a:latin typeface="Lato"/>
                <a:ea typeface="Lato"/>
                <a:cs typeface="Lato"/>
                <a:sym typeface="Lato"/>
              </a:rPr>
              <a:t>ncdump -h gfs.t12z.pres_b.0p25.f108.nc | more</a:t>
            </a:r>
            <a:r>
              <a:rPr b="1" lang="en-US" sz="2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”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1" sz="2000">
              <a:solidFill>
                <a:schemeClr val="dk1"/>
              </a:solidFill>
              <a:highlight>
                <a:srgbClr val="00FFFF"/>
              </a:highlight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2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This way, explore the output metadata including variable name, pressure level (altitude), unit etc.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200">
              <a:solidFill>
                <a:schemeClr val="dk1"/>
              </a:solidFill>
              <a:highlight>
                <a:srgbClr val="00FFFF"/>
              </a:highlight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2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For e.g., HGT_1mb is the Geopotential Height at 1mb in meters</a:t>
            </a:r>
            <a:endParaRPr/>
          </a:p>
        </p:txBody>
      </p:sp>
      <p:pic>
        <p:nvPicPr>
          <p:cNvPr id="176" name="Google Shape;176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77127" y="767254"/>
            <a:ext cx="5297635" cy="5933091"/>
          </a:xfrm>
          <a:prstGeom prst="rect">
            <a:avLst/>
          </a:prstGeom>
          <a:solidFill>
            <a:srgbClr val="ECECEC"/>
          </a:solidFill>
          <a:ln cap="sq" cmpd="sng" w="889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5000" rotWithShape="0" algn="tl" dir="5400000" dist="18000">
              <a:srgbClr val="000000">
                <a:alpha val="40000"/>
              </a:srgbClr>
            </a:outerShdw>
          </a:effectLst>
        </p:spPr>
      </p:pic>
      <p:cxnSp>
        <p:nvCxnSpPr>
          <p:cNvPr id="177" name="Google Shape;177;p14"/>
          <p:cNvCxnSpPr/>
          <p:nvPr/>
        </p:nvCxnSpPr>
        <p:spPr>
          <a:xfrm flipH="1" rot="10800000">
            <a:off x="6400800" y="998483"/>
            <a:ext cx="479545" cy="1912883"/>
          </a:xfrm>
          <a:prstGeom prst="straightConnector1">
            <a:avLst/>
          </a:prstGeom>
          <a:noFill/>
          <a:ln cap="flat" cmpd="sng" w="57150">
            <a:solidFill>
              <a:schemeClr val="accent4"/>
            </a:solidFill>
            <a:prstDash val="solid"/>
            <a:round/>
            <a:headEnd len="sm" w="sm" type="none"/>
            <a:tailEnd len="med" w="med" type="triangl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</p:cxnSp>
      <p:cxnSp>
        <p:nvCxnSpPr>
          <p:cNvPr id="178" name="Google Shape;178;p14"/>
          <p:cNvCxnSpPr/>
          <p:nvPr/>
        </p:nvCxnSpPr>
        <p:spPr>
          <a:xfrm>
            <a:off x="6399068" y="3314567"/>
            <a:ext cx="481277" cy="3385778"/>
          </a:xfrm>
          <a:prstGeom prst="straightConnector1">
            <a:avLst/>
          </a:prstGeom>
          <a:noFill/>
          <a:ln cap="flat" cmpd="sng" w="57150">
            <a:solidFill>
              <a:schemeClr val="accent4"/>
            </a:solidFill>
            <a:prstDash val="solid"/>
            <a:round/>
            <a:headEnd len="sm" w="sm" type="none"/>
            <a:tailEnd len="med" w="med" type="triangl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</p:cxnSp>
      <p:sp>
        <p:nvSpPr>
          <p:cNvPr id="179" name="Google Shape;179;p14"/>
          <p:cNvSpPr txBox="1"/>
          <p:nvPr/>
        </p:nvSpPr>
        <p:spPr>
          <a:xfrm>
            <a:off x="437847" y="767254"/>
            <a:ext cx="6201859" cy="461665"/>
          </a:xfrm>
          <a:prstGeom prst="rect">
            <a:avLst/>
          </a:prstGeom>
          <a:solidFill>
            <a:srgbClr val="BAF8FF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47867E"/>
                </a:solidFill>
                <a:latin typeface="Open Sans"/>
                <a:ea typeface="Open Sans"/>
                <a:cs typeface="Open Sans"/>
                <a:sym typeface="Open Sans"/>
              </a:rPr>
              <a:t>Exploring the GFS-WM C48_ATM Output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Google Shape;185;p15"/>
          <p:cNvPicPr preferRelativeResize="0"/>
          <p:nvPr/>
        </p:nvPicPr>
        <p:blipFill rotWithShape="1">
          <a:blip r:embed="rId3">
            <a:alphaModFix/>
          </a:blip>
          <a:srcRect b="0" l="3574" r="0" t="0"/>
          <a:stretch/>
        </p:blipFill>
        <p:spPr>
          <a:xfrm>
            <a:off x="415600" y="1356967"/>
            <a:ext cx="5925823" cy="4984456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15"/>
          <p:cNvSpPr txBox="1"/>
          <p:nvPr/>
        </p:nvSpPr>
        <p:spPr>
          <a:xfrm>
            <a:off x="6480341" y="1587030"/>
            <a:ext cx="5442485" cy="4467347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1143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600">
                <a:solidFill>
                  <a:srgbClr val="0C0C0C"/>
                </a:solidFill>
                <a:latin typeface="Lato"/>
                <a:ea typeface="Lato"/>
                <a:cs typeface="Lato"/>
                <a:sym typeface="Lato"/>
              </a:rPr>
              <a:t>For EPIC hosted UFS repos </a:t>
            </a:r>
            <a:r>
              <a:rPr b="1" lang="en-US" sz="1800">
                <a:solidFill>
                  <a:srgbClr val="0C0C0C"/>
                </a:solidFill>
                <a:latin typeface="Lato"/>
                <a:ea typeface="Lato"/>
                <a:cs typeface="Lato"/>
                <a:sym typeface="Lato"/>
              </a:rPr>
              <a:t>(e.g., UFS Weather Model, Unified Post Processor) </a:t>
            </a:r>
            <a:endParaRPr b="1" sz="1600">
              <a:solidFill>
                <a:srgbClr val="0C0C0C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1143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595959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1143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C0C0C"/>
                </a:solidFill>
                <a:latin typeface="Lato"/>
                <a:ea typeface="Lato"/>
                <a:cs typeface="Lato"/>
                <a:sym typeface="Lato"/>
              </a:rPr>
              <a:t>Join the UFS Community Discussion forums linked from the</a:t>
            </a:r>
            <a:r>
              <a:rPr lang="en-US" sz="1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b="1" lang="en-US" sz="1800">
                <a:solidFill>
                  <a:srgbClr val="0C0C0C"/>
                </a:solidFill>
                <a:latin typeface="Lato"/>
                <a:ea typeface="Lato"/>
                <a:cs typeface="Lato"/>
                <a:sym typeface="Lato"/>
              </a:rPr>
              <a:t>EPIC Get Support page</a:t>
            </a:r>
            <a:r>
              <a:rPr lang="en-US" sz="1800">
                <a:solidFill>
                  <a:srgbClr val="0C0C0C"/>
                </a:solidFill>
                <a:latin typeface="Lato"/>
                <a:ea typeface="Lato"/>
                <a:cs typeface="Lato"/>
                <a:sym typeface="Lato"/>
              </a:rPr>
              <a:t>: </a:t>
            </a:r>
            <a:r>
              <a:rPr b="1" lang="en-US" sz="1800" u="sng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https://epic.noaa.gov/get-support/</a:t>
            </a:r>
            <a:endParaRPr b="1" sz="1800">
              <a:solidFill>
                <a:srgbClr val="595959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1143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0C0C0C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1143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C0C0C"/>
                </a:solidFill>
                <a:latin typeface="Lato"/>
                <a:ea typeface="Lato"/>
                <a:cs typeface="Lato"/>
                <a:sym typeface="Lato"/>
              </a:rPr>
              <a:t>Post your questions related to UFS repos in the </a:t>
            </a:r>
            <a:r>
              <a:rPr b="1" lang="en-US" sz="1800">
                <a:solidFill>
                  <a:srgbClr val="0C0C0C"/>
                </a:solidFill>
                <a:latin typeface="Lato"/>
                <a:ea typeface="Lato"/>
                <a:cs typeface="Lato"/>
                <a:sym typeface="Lato"/>
              </a:rPr>
              <a:t>Q&amp;A sections </a:t>
            </a:r>
            <a:r>
              <a:rPr lang="en-US" sz="1800">
                <a:solidFill>
                  <a:srgbClr val="0C0C0C"/>
                </a:solidFill>
                <a:latin typeface="Lato"/>
                <a:ea typeface="Lato"/>
                <a:cs typeface="Lato"/>
                <a:sym typeface="Lato"/>
              </a:rPr>
              <a:t>of the appropriate forums</a:t>
            </a:r>
            <a:endParaRPr sz="18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1143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595959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1143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C0C0C"/>
                </a:solidFill>
                <a:latin typeface="Lato"/>
                <a:ea typeface="Lato"/>
                <a:cs typeface="Lato"/>
                <a:sym typeface="Lato"/>
              </a:rPr>
              <a:t>Alternatively, </a:t>
            </a:r>
            <a:r>
              <a:rPr b="1" lang="en-US" sz="1800">
                <a:solidFill>
                  <a:srgbClr val="0C0C0C"/>
                </a:solidFill>
                <a:latin typeface="Lato"/>
                <a:ea typeface="Lato"/>
                <a:cs typeface="Lato"/>
                <a:sym typeface="Lato"/>
              </a:rPr>
              <a:t>email EPIC Support at </a:t>
            </a:r>
            <a:r>
              <a:rPr b="1" lang="en-US" sz="1800" u="sng">
                <a:solidFill>
                  <a:srgbClr val="1C3678"/>
                </a:solidFill>
                <a:latin typeface="Lato"/>
                <a:ea typeface="Lato"/>
                <a:cs typeface="Lato"/>
                <a:sym typeface="Lato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support.epic@noaa.gov</a:t>
            </a:r>
            <a:endParaRPr b="1" sz="1800">
              <a:solidFill>
                <a:srgbClr val="1C3678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1143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1C3678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87" name="Google Shape;187;p15"/>
          <p:cNvSpPr txBox="1"/>
          <p:nvPr/>
        </p:nvSpPr>
        <p:spPr>
          <a:xfrm>
            <a:off x="414133" y="368136"/>
            <a:ext cx="11362267" cy="98883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2500" lnSpcReduction="10000"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9988"/>
              </a:buClr>
              <a:buSzPct val="94594"/>
              <a:buFont typeface="Roboto"/>
              <a:buNone/>
            </a:pPr>
            <a:r>
              <a:rPr b="1" i="0" lang="en-US" sz="3200" u="none" cap="none" strike="noStrike">
                <a:solidFill>
                  <a:srgbClr val="0C0C0C"/>
                </a:solidFill>
                <a:latin typeface="Lato"/>
                <a:ea typeface="Lato"/>
                <a:cs typeface="Lato"/>
                <a:sym typeface="Lato"/>
              </a:rPr>
              <a:t>EPIC Get Support page</a:t>
            </a:r>
            <a:br>
              <a:rPr b="1" i="0" lang="en-US" sz="2800" u="none" cap="none" strike="noStrike">
                <a:solidFill>
                  <a:srgbClr val="0C0C0C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b="1" i="0" lang="en-US" sz="2800" u="sng" cap="none" strike="noStrike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https://epic.noaa.gov/get-support/</a:t>
            </a:r>
            <a:endParaRPr b="1" i="0" sz="2800" u="none" cap="none" strike="noStrike">
              <a:solidFill>
                <a:srgbClr val="1A9988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"/>
          <p:cNvSpPr txBox="1"/>
          <p:nvPr>
            <p:ph idx="1" type="body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461963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en-US"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Global-workflow (GW) </a:t>
            </a:r>
            <a:r>
              <a:rPr lang="en-US"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is an end-to-end system designed to run global configurations of the </a:t>
            </a:r>
            <a:r>
              <a:rPr b="1" lang="en-US"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Unified Forecast System (UFS) Weather Model (WM)</a:t>
            </a:r>
            <a:endParaRPr/>
          </a:p>
          <a:p>
            <a:pPr indent="-423323" lvl="2" marL="1828754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-US" sz="2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All model components are seamlessly integrated to prepare, analyze, generate, and post-process forecast data, eliminating the need for manual stitching</a:t>
            </a:r>
            <a:endParaRPr/>
          </a:p>
          <a:p>
            <a:pPr indent="-423323" lvl="2" marL="1828754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-US" sz="2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Ensures consistency between operational forecasts &amp; research experiments</a:t>
            </a:r>
            <a:endParaRPr/>
          </a:p>
          <a:p>
            <a:pPr indent="-423323" lvl="2" marL="1828754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-US" sz="2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Easily portable for running UFS-WM across diverse computing environments</a:t>
            </a:r>
            <a:endParaRPr/>
          </a:p>
          <a:p>
            <a:pPr indent="-334423" lvl="1" marL="121917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24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461963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Model Configurations Currently Supported on Derecho: </a:t>
            </a:r>
            <a:endParaRPr/>
          </a:p>
          <a:p>
            <a:pPr indent="-423323" lvl="2" marL="1828754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b="1" lang="en-US" sz="2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Global Forecast System (GFS)</a:t>
            </a:r>
            <a:endParaRPr/>
          </a:p>
          <a:p>
            <a:pPr indent="-423323" lvl="3" marL="2438339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 sz="1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Forecast-only with Atm-only configuration, ATM</a:t>
            </a:r>
            <a:endParaRPr/>
          </a:p>
          <a:p>
            <a:pPr indent="-423323" lvl="3" marL="2438339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 sz="1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Forecast-only with Coupled model (atm-ocean-ice-wave), S2SW</a:t>
            </a:r>
            <a:endParaRPr b="1" sz="18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79" name="Google Shape;79;p2"/>
          <p:cNvSpPr txBox="1"/>
          <p:nvPr/>
        </p:nvSpPr>
        <p:spPr>
          <a:xfrm>
            <a:off x="568000" y="7457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9988"/>
              </a:buClr>
              <a:buSzPts val="2800"/>
              <a:buFont typeface="Roboto"/>
              <a:buNone/>
            </a:pPr>
            <a:r>
              <a:rPr b="1" i="0" lang="en-US" sz="2800" u="none" cap="none" strike="noStrike">
                <a:solidFill>
                  <a:srgbClr val="1A9988"/>
                </a:solidFill>
                <a:latin typeface="Open Sans"/>
                <a:ea typeface="Open Sans"/>
                <a:cs typeface="Open Sans"/>
                <a:sym typeface="Open Sans"/>
              </a:rPr>
              <a:t>What is Global Workflow?</a:t>
            </a:r>
            <a:endParaRPr b="0" i="0" sz="2800" u="none" cap="none" strike="noStrike">
              <a:solidFill>
                <a:srgbClr val="1A9988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5" name="Google Shape;85;p3"/>
          <p:cNvGraphicFramePr/>
          <p:nvPr/>
        </p:nvGraphicFramePr>
        <p:xfrm>
          <a:off x="725182" y="136002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{CE2AABD6-F0CB-4523-BC8F-8407802BD17C}</a:tableStyleId>
              </a:tblPr>
              <a:tblGrid>
                <a:gridCol w="2712925"/>
                <a:gridCol w="4270450"/>
                <a:gridCol w="3811150"/>
              </a:tblGrid>
              <a:tr h="5218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b="1" lang="en-US" sz="3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Component</a:t>
                      </a:r>
                      <a:endParaRPr/>
                    </a:p>
                  </a:txBody>
                  <a:tcPr marT="43225" marB="43225" marR="86450" marL="86450" anchor="ctr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7F7F7F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59595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1CDF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b="1" lang="en-US" sz="3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Role</a:t>
                      </a:r>
                      <a:endParaRPr/>
                    </a:p>
                  </a:txBody>
                  <a:tcPr marT="43225" marB="43225" marR="86450" marL="86450" anchor="ctr">
                    <a:lnL cap="flat" cmpd="sng" w="12700">
                      <a:solidFill>
                        <a:srgbClr val="7F7F7F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7F7F7F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59595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1CDF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b="1" lang="en-US" sz="3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Repository</a:t>
                      </a:r>
                      <a:endParaRPr/>
                    </a:p>
                  </a:txBody>
                  <a:tcPr marT="43225" marB="43225" marR="86450" marL="86450" anchor="ctr">
                    <a:lnL cap="flat" cmpd="sng" w="12700">
                      <a:solidFill>
                        <a:srgbClr val="7F7F7F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59595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1CDFB"/>
                    </a:solidFill>
                  </a:tcPr>
                </a:tc>
              </a:tr>
              <a:tr h="11626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en-US" sz="1800" u="none" cap="none" strike="noStrike">
                          <a:solidFill>
                            <a:schemeClr val="dk1"/>
                          </a:solidFill>
                        </a:rPr>
                        <a:t>UFS-WM</a:t>
                      </a:r>
                      <a:endParaRPr/>
                    </a:p>
                  </a:txBody>
                  <a:tcPr marT="43225" marB="43225" marR="86450" marL="86450" anchor="ctr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7F7F7F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59595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7F7F7F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>
                          <a:solidFill>
                            <a:schemeClr val="dk1"/>
                          </a:solidFill>
                        </a:rPr>
                        <a:t>Core model used by GW to generate forecasts. Umbrella repo of coupled Earth System Model components</a:t>
                      </a:r>
                      <a:endParaRPr/>
                    </a:p>
                  </a:txBody>
                  <a:tcPr marT="43225" marB="43225" marR="86450" marL="86450" anchor="ctr">
                    <a:lnL cap="flat" cmpd="sng" w="12700">
                      <a:solidFill>
                        <a:srgbClr val="7F7F7F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7F7F7F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59595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7F7F7F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sng" cap="none" strike="noStrike">
                          <a:solidFill>
                            <a:schemeClr val="hlink"/>
                          </a:solidFill>
                          <a:hlinkClick r:id="rId3"/>
                        </a:rPr>
                        <a:t>ufs-community/ufs-weather-model</a:t>
                      </a:r>
                      <a:endParaRPr sz="1800" u="none" cap="none" strike="noStrike"/>
                    </a:p>
                  </a:txBody>
                  <a:tcPr marT="43225" marB="43225" marR="86450" marL="86450" anchor="ctr">
                    <a:lnL cap="flat" cmpd="sng" w="12700">
                      <a:solidFill>
                        <a:srgbClr val="7F7F7F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59595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7F7F7F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936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en-US" sz="1800" u="none" cap="none" strike="noStrike">
                          <a:solidFill>
                            <a:schemeClr val="dk1"/>
                          </a:solidFill>
                        </a:rPr>
                        <a:t>UPP 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0" lang="en-US" sz="1800" u="none" cap="none" strike="noStrike">
                          <a:solidFill>
                            <a:schemeClr val="dk1"/>
                          </a:solidFill>
                        </a:rPr>
                        <a:t>(Unified Post Processor)</a:t>
                      </a:r>
                      <a:endParaRPr/>
                    </a:p>
                  </a:txBody>
                  <a:tcPr marT="43225" marB="43225" marR="86450" marL="86450" anchor="ctr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7F7F7F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7F7F7F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7F7F7F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>
                          <a:solidFill>
                            <a:schemeClr val="dk1"/>
                          </a:solidFill>
                        </a:rPr>
                        <a:t>Generates useful forecast products from raw model output, interpolated across vertical levels</a:t>
                      </a:r>
                      <a:endParaRPr/>
                    </a:p>
                  </a:txBody>
                  <a:tcPr marT="43225" marB="43225" marR="86450" marL="86450" anchor="ctr">
                    <a:lnL cap="flat" cmpd="sng" w="12700">
                      <a:solidFill>
                        <a:srgbClr val="7F7F7F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7F7F7F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7F7F7F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7F7F7F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sng" cap="none" strike="noStrike">
                          <a:solidFill>
                            <a:schemeClr val="hlink"/>
                          </a:solidFill>
                          <a:hlinkClick r:id="rId4"/>
                        </a:rPr>
                        <a:t>NOAA-EMC/UPP</a:t>
                      </a:r>
                      <a:endParaRPr sz="1800" u="none" cap="none" strike="noStrike"/>
                    </a:p>
                  </a:txBody>
                  <a:tcPr marT="43225" marB="43225" marR="86450" marL="86450" anchor="ctr">
                    <a:lnL cap="flat" cmpd="sng" w="12700">
                      <a:solidFill>
                        <a:srgbClr val="7F7F7F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7F7F7F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7F7F7F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245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en-US" sz="1800" u="none" cap="none" strike="noStrike">
                          <a:solidFill>
                            <a:schemeClr val="dk1"/>
                          </a:solidFill>
                        </a:rPr>
                        <a:t>UFS UTILS</a:t>
                      </a:r>
                      <a:endParaRPr sz="18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43225" marB="43225" marR="86450" marL="86450" anchor="ctr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7F7F7F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7F7F7F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7F7F7F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>
                          <a:solidFill>
                            <a:schemeClr val="dk1"/>
                          </a:solidFill>
                        </a:rPr>
                        <a:t>Utility codes required for NCEP models</a:t>
                      </a:r>
                      <a:endParaRPr/>
                    </a:p>
                  </a:txBody>
                  <a:tcPr marT="43225" marB="43225" marR="86450" marL="86450" anchor="ctr">
                    <a:lnL cap="flat" cmpd="sng" w="12700">
                      <a:solidFill>
                        <a:srgbClr val="7F7F7F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7F7F7F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7F7F7F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7F7F7F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sng" cap="none" strike="noStrike">
                          <a:solidFill>
                            <a:schemeClr val="hlink"/>
                          </a:solidFill>
                          <a:hlinkClick r:id="rId5"/>
                        </a:rPr>
                        <a:t>ufs-community/UFS_UTILS</a:t>
                      </a:r>
                      <a:endParaRPr sz="1800" u="none" cap="none" strike="noStrike"/>
                    </a:p>
                  </a:txBody>
                  <a:tcPr marT="43225" marB="43225" marR="86450" marL="86450" anchor="ctr">
                    <a:lnL cap="flat" cmpd="sng" w="12700">
                      <a:solidFill>
                        <a:srgbClr val="7F7F7F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7F7F7F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7F7F7F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245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en-US" sz="1800" u="none" cap="none" strike="noStrike">
                          <a:solidFill>
                            <a:schemeClr val="dk1"/>
                          </a:solidFill>
                        </a:rPr>
                        <a:t>GFS UTILS</a:t>
                      </a:r>
                      <a:endParaRPr sz="18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43225" marB="43225" marR="86450" marL="86450" anchor="ctr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7F7F7F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7F7F7F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7F7F7F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>
                          <a:solidFill>
                            <a:schemeClr val="dk1"/>
                          </a:solidFill>
                        </a:rPr>
                        <a:t>Utility codes for running GFS config</a:t>
                      </a:r>
                      <a:endParaRPr/>
                    </a:p>
                  </a:txBody>
                  <a:tcPr marT="43225" marB="43225" marR="86450" marL="86450" anchor="ctr">
                    <a:lnL cap="flat" cmpd="sng" w="12700">
                      <a:solidFill>
                        <a:srgbClr val="7F7F7F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7F7F7F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7F7F7F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7F7F7F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sng" cap="none" strike="noStrike">
                          <a:solidFill>
                            <a:schemeClr val="hlink"/>
                          </a:solidFill>
                          <a:hlinkClick r:id="rId6"/>
                        </a:rPr>
                        <a:t>NOAA-EMC/gfs-utils/</a:t>
                      </a:r>
                      <a:endParaRPr sz="1800" u="none" cap="none" strike="noStrike">
                        <a:highlight>
                          <a:srgbClr val="FFFF00"/>
                        </a:highlight>
                      </a:endParaRPr>
                    </a:p>
                  </a:txBody>
                  <a:tcPr marT="43225" marB="43225" marR="86450" marL="86450" anchor="ctr">
                    <a:lnL cap="flat" cmpd="sng" w="12700">
                      <a:solidFill>
                        <a:srgbClr val="7F7F7F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7F7F7F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7F7F7F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936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en-US" sz="1800" u="none" cap="none" strike="noStrike">
                          <a:solidFill>
                            <a:schemeClr val="dk1"/>
                          </a:solidFill>
                        </a:rPr>
                        <a:t>WW3 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0" lang="en-US" sz="1800" u="none" cap="none" strike="noStrike">
                          <a:solidFill>
                            <a:schemeClr val="dk1"/>
                          </a:solidFill>
                        </a:rPr>
                        <a:t>(WaveWatch III)</a:t>
                      </a:r>
                      <a:endParaRPr/>
                    </a:p>
                  </a:txBody>
                  <a:tcPr marT="43225" marB="43225" marR="86450" marL="86450" anchor="ctr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7F7F7F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7F7F7F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>
                          <a:solidFill>
                            <a:schemeClr val="dk1"/>
                          </a:solidFill>
                        </a:rPr>
                        <a:t>Ocean wave model component for coupled atmosphere–ocean–wave simulations</a:t>
                      </a:r>
                      <a:endParaRPr/>
                    </a:p>
                  </a:txBody>
                  <a:tcPr marT="43225" marB="43225" marR="86450" marL="86450" anchor="ctr">
                    <a:lnL cap="flat" cmpd="sng" w="12700">
                      <a:solidFill>
                        <a:srgbClr val="7F7F7F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7F7F7F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7F7F7F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sng" cap="none" strike="noStrike">
                          <a:solidFill>
                            <a:schemeClr val="hlink"/>
                          </a:solidFill>
                          <a:hlinkClick r:id="rId7"/>
                        </a:rPr>
                        <a:t>NOAA-EMC/WW3</a:t>
                      </a:r>
                      <a:endParaRPr sz="1800" u="none" cap="none" strike="noStrike"/>
                    </a:p>
                  </a:txBody>
                  <a:tcPr marT="43225" marB="43225" marR="86450" marL="86450" anchor="ctr">
                    <a:lnL cap="flat" cmpd="sng" w="12700">
                      <a:solidFill>
                        <a:srgbClr val="7F7F7F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7F7F7F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86" name="Google Shape;86;p3"/>
          <p:cNvSpPr txBox="1"/>
          <p:nvPr/>
        </p:nvSpPr>
        <p:spPr>
          <a:xfrm>
            <a:off x="307799" y="788253"/>
            <a:ext cx="9809978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1A9988"/>
                </a:solidFill>
                <a:latin typeface="Open Sans"/>
                <a:ea typeface="Open Sans"/>
                <a:cs typeface="Open Sans"/>
                <a:sym typeface="Open Sans"/>
              </a:rPr>
              <a:t>Major Components of GW GFS Configuration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4"/>
          <p:cNvSpPr/>
          <p:nvPr/>
        </p:nvSpPr>
        <p:spPr>
          <a:xfrm>
            <a:off x="415925" y="2445822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93" name="Google Shape;93;p4"/>
          <p:cNvGraphicFramePr/>
          <p:nvPr/>
        </p:nvGraphicFramePr>
        <p:xfrm>
          <a:off x="725182" y="13538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{CE2AABD6-F0CB-4523-BC8F-8407802BD17C}</a:tableStyleId>
              </a:tblPr>
              <a:tblGrid>
                <a:gridCol w="3972350"/>
                <a:gridCol w="6822150"/>
              </a:tblGrid>
              <a:tr h="5862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-US" sz="2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Resources</a:t>
                      </a:r>
                      <a:endParaRPr/>
                    </a:p>
                  </a:txBody>
                  <a:tcPr marT="43225" marB="43225" marR="86450" marL="86450" anchor="ctr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7F7F7F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59595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1CDF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-US" sz="2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Link</a:t>
                      </a:r>
                      <a:endParaRPr b="1" sz="3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3225" marB="43225" marR="86450" marL="86450" anchor="ctr">
                    <a:lnL cap="flat" cmpd="sng" w="12700">
                      <a:solidFill>
                        <a:srgbClr val="7F7F7F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59595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1CDFB"/>
                    </a:solidFill>
                  </a:tcPr>
                </a:tc>
              </a:tr>
              <a:tr h="10298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lang="en-US" sz="2000" u="none" cap="none" strike="noStrike"/>
                        <a:t>NOAA Environmental Modeling Center (EMC) GW Repo</a:t>
                      </a:r>
                      <a:endParaRPr/>
                    </a:p>
                  </a:txBody>
                  <a:tcPr marT="43225" marB="43225" marR="86450" marL="86450" anchor="ctr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7F7F7F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59595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7F7F7F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sng" cap="none" strike="noStrike">
                          <a:solidFill>
                            <a:schemeClr val="hlink"/>
                          </a:solidFill>
                          <a:hlinkClick r:id="rId3"/>
                        </a:rPr>
                        <a:t>github.com/NOAA-EMC/global-workflow</a:t>
                      </a:r>
                      <a:endParaRPr sz="2000" u="none" cap="none" strike="noStrike"/>
                    </a:p>
                  </a:txBody>
                  <a:tcPr marT="43225" marB="43225" marR="86450" marL="86450" anchor="ctr">
                    <a:lnL cap="flat" cmpd="sng" w="12700">
                      <a:solidFill>
                        <a:srgbClr val="7F7F7F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59595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7F7F7F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0037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lang="en-US" sz="2000" u="none" cap="none" strike="noStrike"/>
                        <a:t>GW Documentation</a:t>
                      </a:r>
                      <a:endParaRPr/>
                    </a:p>
                  </a:txBody>
                  <a:tcPr marT="43225" marB="43225" marR="86450" marL="86450" anchor="ctr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7F7F7F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7F7F7F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7F7F7F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sng" cap="none" strike="noStrike">
                          <a:solidFill>
                            <a:schemeClr val="hlink"/>
                          </a:solidFill>
                          <a:hlinkClick r:id="rId4"/>
                        </a:rPr>
                        <a:t>global-workflow.readthedocs.io/en/latest</a:t>
                      </a:r>
                      <a:endParaRPr sz="2000" u="none" cap="none" strike="noStrike"/>
                    </a:p>
                  </a:txBody>
                  <a:tcPr marT="43225" marB="43225" marR="86450" marL="86450" anchor="ctr">
                    <a:lnL cap="flat" cmpd="sng" w="12700">
                      <a:solidFill>
                        <a:srgbClr val="7F7F7F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7F7F7F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7F7F7F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015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lang="en-US" sz="2000" u="none" cap="none" strike="noStrike"/>
                        <a:t>GW Components</a:t>
                      </a:r>
                      <a:endParaRPr/>
                    </a:p>
                  </a:txBody>
                  <a:tcPr marT="43225" marB="43225" marR="86450" marL="86450" anchor="ctr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7F7F7F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7F7F7F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7F7F7F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sng" cap="none" strike="noStrike">
                          <a:solidFill>
                            <a:schemeClr val="hlink"/>
                          </a:solidFill>
                          <a:hlinkClick r:id="rId5"/>
                        </a:rPr>
                        <a:t>global-workflow.readthedocs.io/en/latest/components.html</a:t>
                      </a:r>
                      <a:endParaRPr sz="2000" u="none" cap="none" strike="noStrike"/>
                    </a:p>
                  </a:txBody>
                  <a:tcPr marT="43225" marB="43225" marR="86450" marL="86450" anchor="ctr">
                    <a:lnL cap="flat" cmpd="sng" w="12700">
                      <a:solidFill>
                        <a:srgbClr val="7F7F7F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7F7F7F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7F7F7F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015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lang="en-US" sz="2000" u="none" cap="none" strike="noStrike"/>
                        <a:t>Software Requirements</a:t>
                      </a:r>
                      <a:endParaRPr/>
                    </a:p>
                  </a:txBody>
                  <a:tcPr marT="43225" marB="43225" marR="86450" marL="86450" anchor="ctr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7F7F7F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7F7F7F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7F7F7F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sng" cap="none" strike="noStrike">
                          <a:solidFill>
                            <a:schemeClr val="hlink"/>
                          </a:solidFill>
                          <a:hlinkClick r:id="rId6"/>
                        </a:rPr>
                        <a:t>global-workflow.readthedocs.io/en/latest/hpc.html</a:t>
                      </a:r>
                      <a:endParaRPr sz="2000" u="none" cap="none" strike="noStrike"/>
                    </a:p>
                  </a:txBody>
                  <a:tcPr marT="43225" marB="43225" marR="86450" marL="86450" anchor="ctr">
                    <a:lnL cap="flat" cmpd="sng" w="12700">
                      <a:solidFill>
                        <a:srgbClr val="7F7F7F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7F7F7F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7F7F7F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81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lang="en-US" sz="2000" u="none" cap="none" strike="noStrike"/>
                        <a:t>Running GW on diverse systems</a:t>
                      </a:r>
                      <a:endParaRPr/>
                    </a:p>
                  </a:txBody>
                  <a:tcPr marT="43225" marB="43225" marR="86450" marL="86450" anchor="ctr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7F7F7F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7F7F7F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sng" cap="none" strike="noStrike">
                          <a:solidFill>
                            <a:schemeClr val="hlink"/>
                          </a:solidFill>
                          <a:hlinkClick r:id="rId7"/>
                        </a:rPr>
                        <a:t>global-workflow.readthedocs.io/en/latest/run.html</a:t>
                      </a:r>
                      <a:endParaRPr sz="2000" u="none" cap="none" strike="noStrike"/>
                    </a:p>
                  </a:txBody>
                  <a:tcPr marT="43225" marB="43225" marR="86450" marL="86450" anchor="ctr">
                    <a:lnL cap="flat" cmpd="sng" w="12700">
                      <a:solidFill>
                        <a:srgbClr val="7F7F7F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7F7F7F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94" name="Google Shape;94;p4"/>
          <p:cNvSpPr txBox="1"/>
          <p:nvPr/>
        </p:nvSpPr>
        <p:spPr>
          <a:xfrm>
            <a:off x="307799" y="788253"/>
            <a:ext cx="9809978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1A9988"/>
                </a:solidFill>
                <a:latin typeface="Open Sans"/>
                <a:ea typeface="Open Sans"/>
                <a:cs typeface="Open Sans"/>
                <a:sym typeface="Open Sans"/>
              </a:rPr>
              <a:t>Getting Started: Resources for GW New Users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5"/>
          <p:cNvSpPr txBox="1"/>
          <p:nvPr>
            <p:ph idx="1" type="body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461963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2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In this tutorial, we’ll demonstrate:</a:t>
            </a:r>
            <a:endParaRPr/>
          </a:p>
          <a:p>
            <a:pPr indent="-423323" lvl="1" marL="121917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b="1" lang="en-US"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Cloning </a:t>
            </a:r>
            <a:r>
              <a:rPr lang="en-US"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the non-containerized version of </a:t>
            </a:r>
            <a:r>
              <a:rPr b="1" lang="en-US"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GW </a:t>
            </a:r>
            <a:r>
              <a:rPr lang="en-US"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from the </a:t>
            </a:r>
            <a:r>
              <a:rPr b="1" lang="en-US"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NOAA EMC’s GW </a:t>
            </a:r>
            <a:r>
              <a:rPr lang="en-US"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GitHub Repository</a:t>
            </a:r>
            <a:endParaRPr b="1" sz="24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-423323" lvl="1" marL="121917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US"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Building GW on </a:t>
            </a:r>
            <a:r>
              <a:rPr b="1" lang="en-US"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NCAR’s Derecho </a:t>
            </a:r>
            <a:r>
              <a:rPr lang="en-US"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platform</a:t>
            </a:r>
            <a:endParaRPr/>
          </a:p>
          <a:p>
            <a:pPr indent="-423323" lvl="1" marL="121917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US"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Exploring the input configuration files</a:t>
            </a:r>
            <a:endParaRPr/>
          </a:p>
          <a:p>
            <a:pPr indent="-423323" lvl="1" marL="121917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US"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Setting up a </a:t>
            </a:r>
            <a:r>
              <a:rPr b="1" lang="en-US"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GW GFS configuration </a:t>
            </a:r>
            <a:r>
              <a:rPr lang="en-US"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test case </a:t>
            </a:r>
            <a:endParaRPr/>
          </a:p>
          <a:p>
            <a:pPr indent="-423323" lvl="1" marL="121917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US"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Finally, triggering the testcase by </a:t>
            </a:r>
            <a:r>
              <a:rPr b="1" lang="en-US"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scheduling a cron job </a:t>
            </a:r>
            <a:r>
              <a:rPr lang="en-US"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to run it with the ROCOTO Workflow Manager; followed by </a:t>
            </a:r>
            <a:endParaRPr/>
          </a:p>
          <a:p>
            <a:pPr indent="-423323" lvl="1" marL="121917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US"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A brief description of the model outputs</a:t>
            </a:r>
            <a:endParaRPr sz="1800">
              <a:solidFill>
                <a:schemeClr val="dk1"/>
              </a:solidFill>
            </a:endParaRPr>
          </a:p>
        </p:txBody>
      </p:sp>
      <p:pic>
        <p:nvPicPr>
          <p:cNvPr id="101" name="Google Shape;101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15600" y="6133397"/>
            <a:ext cx="406400" cy="406400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5"/>
          <p:cNvSpPr txBox="1"/>
          <p:nvPr/>
        </p:nvSpPr>
        <p:spPr>
          <a:xfrm>
            <a:off x="307799" y="728875"/>
            <a:ext cx="9809978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1A9988"/>
                </a:solidFill>
                <a:latin typeface="Open Sans"/>
                <a:ea typeface="Open Sans"/>
                <a:cs typeface="Open Sans"/>
                <a:sym typeface="Open Sans"/>
              </a:rPr>
              <a:t>Tutorial Outline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Google Shape;107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41934" y="1272136"/>
            <a:ext cx="8063914" cy="4676051"/>
          </a:xfrm>
          <a:prstGeom prst="rect">
            <a:avLst/>
          </a:prstGeom>
          <a:solidFill>
            <a:srgbClr val="ECECEC"/>
          </a:solidFill>
          <a:ln cap="sq" cmpd="sng" w="889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5000" rotWithShape="0" algn="tl" dir="5400000" dist="18000">
              <a:srgbClr val="000000">
                <a:alpha val="40000"/>
              </a:srgbClr>
            </a:outerShdw>
          </a:effectLst>
        </p:spPr>
      </p:pic>
      <p:sp>
        <p:nvSpPr>
          <p:cNvPr id="108" name="Google Shape;108;p6"/>
          <p:cNvSpPr txBox="1"/>
          <p:nvPr/>
        </p:nvSpPr>
        <p:spPr>
          <a:xfrm>
            <a:off x="307800" y="503250"/>
            <a:ext cx="10793700" cy="461700"/>
          </a:xfrm>
          <a:prstGeom prst="rect">
            <a:avLst/>
          </a:prstGeom>
          <a:solidFill>
            <a:srgbClr val="BAF8FF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47867E"/>
                </a:solidFill>
                <a:latin typeface="Open Sans"/>
                <a:ea typeface="Open Sans"/>
                <a:cs typeface="Open Sans"/>
                <a:sym typeface="Open Sans"/>
              </a:rPr>
              <a:t>“gen_run_cases.sh” Script for generating a GW GFS C48_ATM Testcase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7"/>
          <p:cNvSpPr txBox="1"/>
          <p:nvPr>
            <p:ph idx="1" type="body"/>
          </p:nvPr>
        </p:nvSpPr>
        <p:spPr>
          <a:xfrm>
            <a:off x="415600" y="1536634"/>
            <a:ext cx="11027100" cy="468098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52396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en-US"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C48‑ATM </a:t>
            </a:r>
            <a:r>
              <a:rPr lang="en-US"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refers to a specific test configuration of the atmospheric core </a:t>
            </a:r>
            <a:endParaRPr/>
          </a:p>
          <a:p>
            <a:pPr indent="0" lvl="0" marL="152396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en-US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	“C-48” </a:t>
            </a:r>
            <a:r>
              <a:rPr lang="en-US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stands for </a:t>
            </a:r>
            <a:r>
              <a:rPr b="1" lang="en-US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Cubed‑sphere grid </a:t>
            </a:r>
            <a:r>
              <a:rPr lang="en-US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with</a:t>
            </a:r>
            <a:r>
              <a:rPr b="1" lang="en-US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48 cells</a:t>
            </a:r>
            <a:r>
              <a:rPr lang="en-US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per cube face, giving a ~2</a:t>
            </a:r>
            <a:r>
              <a:rPr baseline="30000" lang="en-US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o</a:t>
            </a:r>
            <a:r>
              <a:rPr lang="en-US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horizontal resolution</a:t>
            </a:r>
            <a:endParaRPr/>
          </a:p>
          <a:p>
            <a:pPr indent="0" lvl="0" marL="152396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en-US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	“ATM” </a:t>
            </a:r>
            <a:r>
              <a:rPr lang="en-US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stands for </a:t>
            </a:r>
            <a:r>
              <a:rPr b="1" lang="en-US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Atmosphere-only</a:t>
            </a:r>
            <a:r>
              <a:rPr lang="en-US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configuration</a:t>
            </a:r>
            <a:endParaRPr/>
          </a:p>
          <a:p>
            <a:pPr indent="0" lvl="0" marL="152396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152396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br>
              <a:rPr b="1" lang="en-US"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b="1" lang="en-US"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Update Testcase generation script, “gen-run-testcase.sh” for the following</a:t>
            </a:r>
            <a:endParaRPr/>
          </a:p>
          <a:p>
            <a:pPr indent="0" lvl="0" marL="152396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en-US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Casetype</a:t>
            </a:r>
            <a:r>
              <a:rPr lang="en-US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=‘pr’</a:t>
            </a:r>
            <a:endParaRPr/>
          </a:p>
          <a:p>
            <a:pPr indent="0" lvl="0" marL="152396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en-US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yamllist</a:t>
            </a:r>
            <a:r>
              <a:rPr lang="en-US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=“C48-ATM”</a:t>
            </a:r>
            <a:endParaRPr/>
          </a:p>
          <a:p>
            <a:pPr indent="0" lvl="0" marL="152396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en-US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rundir</a:t>
            </a:r>
            <a:r>
              <a:rPr lang="en-US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=/gpfs/csfs1/work/ppillai/GW_VideoTutorial/GW_run</a:t>
            </a:r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152396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en-US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HPC_ACCOUNT</a:t>
            </a:r>
            <a:r>
              <a:rPr lang="en-US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=NRAL0032</a:t>
            </a:r>
            <a:endParaRPr/>
          </a:p>
        </p:txBody>
      </p:sp>
      <p:sp>
        <p:nvSpPr>
          <p:cNvPr id="114" name="Google Shape;114;p7"/>
          <p:cNvSpPr txBox="1"/>
          <p:nvPr/>
        </p:nvSpPr>
        <p:spPr>
          <a:xfrm>
            <a:off x="307800" y="503250"/>
            <a:ext cx="7878900" cy="461700"/>
          </a:xfrm>
          <a:prstGeom prst="rect">
            <a:avLst/>
          </a:prstGeom>
          <a:solidFill>
            <a:srgbClr val="BAF8FF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47867E"/>
                </a:solidFill>
                <a:latin typeface="Open Sans"/>
                <a:ea typeface="Open Sans"/>
                <a:cs typeface="Open Sans"/>
                <a:sym typeface="Open Sans"/>
              </a:rPr>
              <a:t>Generating GFS Configuration C48-ATM Test case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3761" y="1102467"/>
            <a:ext cx="11091553" cy="2044494"/>
          </a:xfrm>
          <a:prstGeom prst="rect">
            <a:avLst/>
          </a:prstGeom>
          <a:solidFill>
            <a:srgbClr val="ECECEC"/>
          </a:solidFill>
          <a:ln cap="sq" cmpd="sng" w="889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5000" rotWithShape="0" algn="tl" dir="5400000" dist="18000">
              <a:srgbClr val="000000">
                <a:alpha val="40000"/>
              </a:srgbClr>
            </a:outerShdw>
          </a:effectLst>
        </p:spPr>
      </p:pic>
      <p:pic>
        <p:nvPicPr>
          <p:cNvPr id="120" name="Google Shape;120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03761" y="4193462"/>
            <a:ext cx="11065331" cy="1657072"/>
          </a:xfrm>
          <a:prstGeom prst="rect">
            <a:avLst/>
          </a:prstGeom>
          <a:solidFill>
            <a:srgbClr val="ECECEC"/>
          </a:solidFill>
          <a:ln cap="sq" cmpd="sng" w="889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5000" rotWithShape="0" algn="tl" dir="5400000" dist="18000">
              <a:srgbClr val="000000">
                <a:alpha val="40000"/>
              </a:srgbClr>
            </a:outerShdw>
          </a:effectLst>
        </p:spPr>
      </p:pic>
      <p:sp>
        <p:nvSpPr>
          <p:cNvPr id="121" name="Google Shape;121;p8"/>
          <p:cNvSpPr txBox="1"/>
          <p:nvPr/>
        </p:nvSpPr>
        <p:spPr>
          <a:xfrm>
            <a:off x="394884" y="470125"/>
            <a:ext cx="8751125" cy="461665"/>
          </a:xfrm>
          <a:prstGeom prst="rect">
            <a:avLst/>
          </a:prstGeom>
          <a:solidFill>
            <a:srgbClr val="BAF8FF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47867E"/>
                </a:solidFill>
                <a:latin typeface="Open Sans"/>
                <a:ea typeface="Open Sans"/>
                <a:cs typeface="Open Sans"/>
                <a:sym typeface="Open Sans"/>
              </a:rPr>
              <a:t>“mygwcronjob.sh” Script to Generate ROCOTO Workflow</a:t>
            </a:r>
            <a:endParaRPr/>
          </a:p>
        </p:txBody>
      </p:sp>
      <p:sp>
        <p:nvSpPr>
          <p:cNvPr id="122" name="Google Shape;122;p8"/>
          <p:cNvSpPr txBox="1"/>
          <p:nvPr/>
        </p:nvSpPr>
        <p:spPr>
          <a:xfrm>
            <a:off x="403750" y="3480200"/>
            <a:ext cx="3518100" cy="461700"/>
          </a:xfrm>
          <a:prstGeom prst="rect">
            <a:avLst/>
          </a:prstGeom>
          <a:solidFill>
            <a:srgbClr val="BAF8FF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47867E"/>
                </a:solidFill>
                <a:latin typeface="Open Sans"/>
                <a:ea typeface="Open Sans"/>
                <a:cs typeface="Open Sans"/>
                <a:sym typeface="Open Sans"/>
              </a:rPr>
              <a:t>Scheduling a Cronjob 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9"/>
          <p:cNvSpPr txBox="1"/>
          <p:nvPr>
            <p:ph idx="1" type="body"/>
          </p:nvPr>
        </p:nvSpPr>
        <p:spPr>
          <a:xfrm>
            <a:off x="415600" y="1536633"/>
            <a:ext cx="11067839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70000" lnSpcReduction="20000"/>
          </a:bodyPr>
          <a:lstStyle/>
          <a:p>
            <a:pPr indent="0" lvl="0" marL="225425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91836"/>
              <a:buNone/>
            </a:pPr>
            <a:r>
              <a:rPr lang="en-US" sz="2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Output is located under the following path in the “rundir” specified in “</a:t>
            </a:r>
            <a:r>
              <a:rPr b="1" lang="en-US" sz="2800">
                <a:highlight>
                  <a:srgbClr val="FFFF00"/>
                </a:highlight>
                <a:latin typeface="Lato"/>
                <a:ea typeface="Lato"/>
                <a:cs typeface="Lato"/>
                <a:sym typeface="Lato"/>
              </a:rPr>
              <a:t>gen_run_cases.sh</a:t>
            </a:r>
            <a:r>
              <a:rPr lang="en-US" sz="2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”: </a:t>
            </a:r>
            <a:r>
              <a:rPr b="1" lang="en-US" sz="2800">
                <a:solidFill>
                  <a:schemeClr val="dk1"/>
                </a:solidFill>
                <a:highlight>
                  <a:srgbClr val="FFFF00"/>
                </a:highlight>
                <a:latin typeface="Lato"/>
                <a:ea typeface="Lato"/>
                <a:cs typeface="Lato"/>
                <a:sym typeface="Lato"/>
              </a:rPr>
              <a:t>$rundir</a:t>
            </a:r>
            <a:r>
              <a:rPr b="1" lang="en-US" sz="2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/COMROOT/C48_ATM/gfs.20210323/12/products/atmos/grib2/ </a:t>
            </a:r>
            <a:endParaRPr/>
          </a:p>
          <a:p>
            <a:pPr indent="0" lvl="0" marL="225425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91836"/>
              <a:buNone/>
            </a:pPr>
            <a:r>
              <a:t/>
            </a:r>
            <a:endParaRPr sz="28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225425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91836"/>
              <a:buNone/>
            </a:pPr>
            <a:r>
              <a:t/>
            </a:r>
            <a:endParaRPr sz="28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225425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91836"/>
              <a:buNone/>
            </a:pPr>
            <a:r>
              <a:t/>
            </a:r>
            <a:endParaRPr sz="28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225425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91836"/>
              <a:buNone/>
            </a:pPr>
            <a:r>
              <a:t/>
            </a:r>
            <a:endParaRPr sz="28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225425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91836"/>
              <a:buNone/>
            </a:pPr>
            <a:r>
              <a:t/>
            </a:r>
            <a:endParaRPr sz="28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225425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91836"/>
              <a:buNone/>
            </a:pPr>
            <a:r>
              <a:t/>
            </a:r>
            <a:endParaRPr sz="28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225425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28571"/>
              <a:buNone/>
            </a:pPr>
            <a:r>
              <a:t/>
            </a:r>
            <a:endParaRPr sz="20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225425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91836"/>
              <a:buNone/>
            </a:pPr>
            <a:r>
              <a:rPr lang="en-US" sz="2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These output directories refer to the horizontal resolution of the model outputs and they contain outputs in </a:t>
            </a:r>
            <a:r>
              <a:rPr b="1" lang="en-US" sz="2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GRIdded Binary Edition2 </a:t>
            </a:r>
            <a:r>
              <a:rPr b="1" lang="en-US" sz="2800">
                <a:solidFill>
                  <a:schemeClr val="dk1"/>
                </a:solidFill>
                <a:highlight>
                  <a:srgbClr val="FFFF00"/>
                </a:highlight>
                <a:latin typeface="Lato"/>
                <a:ea typeface="Lato"/>
                <a:cs typeface="Lato"/>
                <a:sym typeface="Lato"/>
              </a:rPr>
              <a:t>(*.grib2</a:t>
            </a:r>
            <a:r>
              <a:rPr b="1" lang="en-US" sz="2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) </a:t>
            </a:r>
            <a:r>
              <a:rPr lang="en-US" sz="2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format</a:t>
            </a:r>
            <a:endParaRPr>
              <a:solidFill>
                <a:schemeClr val="dk1"/>
              </a:solidFill>
            </a:endParaRPr>
          </a:p>
          <a:p>
            <a:pPr indent="0" lvl="0" marL="225425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91836"/>
              <a:buNone/>
            </a:pPr>
            <a:r>
              <a:t/>
            </a:r>
            <a:endParaRPr sz="28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-200025" lvl="1" marL="1033463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76923"/>
              <a:buChar char="○"/>
            </a:pPr>
            <a:r>
              <a:rPr b="1" lang="en-US" sz="2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0p25 → 0.25° (~25 km) resolution</a:t>
            </a:r>
            <a:endParaRPr/>
          </a:p>
          <a:p>
            <a:pPr indent="-200025" lvl="1" marL="1033463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76923"/>
              <a:buChar char="○"/>
            </a:pPr>
            <a:r>
              <a:rPr b="1" lang="en-US" sz="2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0p50 → 0.50° (~50 km) resolution</a:t>
            </a:r>
            <a:endParaRPr/>
          </a:p>
          <a:p>
            <a:pPr indent="-200025" lvl="1" marL="1033463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76923"/>
              <a:buChar char="○"/>
            </a:pPr>
            <a:r>
              <a:rPr b="1" lang="en-US" sz="2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1p00 → 1.00° (~100 km) resolution</a:t>
            </a:r>
            <a:endParaRPr/>
          </a:p>
        </p:txBody>
      </p:sp>
      <p:sp>
        <p:nvSpPr>
          <p:cNvPr id="129" name="Google Shape;129;p9"/>
          <p:cNvSpPr txBox="1"/>
          <p:nvPr/>
        </p:nvSpPr>
        <p:spPr>
          <a:xfrm>
            <a:off x="460199" y="655646"/>
            <a:ext cx="6125658" cy="461665"/>
          </a:xfrm>
          <a:prstGeom prst="rect">
            <a:avLst/>
          </a:prstGeom>
          <a:solidFill>
            <a:srgbClr val="BAF8FF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47867E"/>
                </a:solidFill>
                <a:latin typeface="Open Sans"/>
                <a:ea typeface="Open Sans"/>
                <a:cs typeface="Open Sans"/>
                <a:sym typeface="Open Sans"/>
              </a:rPr>
              <a:t>Exploring the GFS-WM C48_ATM Output</a:t>
            </a:r>
            <a:endParaRPr/>
          </a:p>
        </p:txBody>
      </p:sp>
      <p:grpSp>
        <p:nvGrpSpPr>
          <p:cNvPr id="130" name="Google Shape;130;p9"/>
          <p:cNvGrpSpPr/>
          <p:nvPr/>
        </p:nvGrpSpPr>
        <p:grpSpPr>
          <a:xfrm>
            <a:off x="1315441" y="2486784"/>
            <a:ext cx="9865918" cy="1203473"/>
            <a:chOff x="1315441" y="2486784"/>
            <a:chExt cx="9865918" cy="1203473"/>
          </a:xfrm>
        </p:grpSpPr>
        <p:pic>
          <p:nvPicPr>
            <p:cNvPr id="131" name="Google Shape;131;p9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315441" y="2486784"/>
              <a:ext cx="9865918" cy="1191836"/>
            </a:xfrm>
            <a:prstGeom prst="rect">
              <a:avLst/>
            </a:prstGeom>
            <a:solidFill>
              <a:srgbClr val="ECECEC"/>
            </a:solidFill>
            <a:ln cap="sq" cmpd="sng" w="88900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55000" rotWithShape="0" algn="tl" dir="5400000" dist="18000">
                <a:srgbClr val="000000">
                  <a:alpha val="40000"/>
                </a:srgbClr>
              </a:outerShdw>
            </a:effectLst>
          </p:spPr>
        </p:pic>
        <p:sp>
          <p:nvSpPr>
            <p:cNvPr id="132" name="Google Shape;132;p9"/>
            <p:cNvSpPr/>
            <p:nvPr/>
          </p:nvSpPr>
          <p:spPr>
            <a:xfrm>
              <a:off x="5334000" y="2873829"/>
              <a:ext cx="642257" cy="816428"/>
            </a:xfrm>
            <a:prstGeom prst="rect">
              <a:avLst/>
            </a:prstGeom>
            <a:noFill/>
            <a:ln cap="flat" cmpd="sng" w="57150">
              <a:solidFill>
                <a:srgbClr val="C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2025-08-01T02:51:37Z</dcterms:created>
</cp:coreProperties>
</file>