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Nunito"/>
      <p:regular r:id="rId29"/>
      <p:bold r:id="rId30"/>
      <p:italic r:id="rId31"/>
      <p:boldItalic r:id="rId32"/>
    </p:embeddedFont>
    <p:embeddedFont>
      <p:font typeface="Maven Pro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7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italic.fntdata"/><Relationship Id="rId30" Type="http://schemas.openxmlformats.org/officeDocument/2006/relationships/font" Target="fonts/Nunito-bold.fntdata"/><Relationship Id="rId11" Type="http://schemas.openxmlformats.org/officeDocument/2006/relationships/slide" Target="slides/slide6.xml"/><Relationship Id="rId33" Type="http://schemas.openxmlformats.org/officeDocument/2006/relationships/font" Target="fonts/MavenPro-regular.fntdata"/><Relationship Id="rId10" Type="http://schemas.openxmlformats.org/officeDocument/2006/relationships/slide" Target="slides/slide5.xml"/><Relationship Id="rId32" Type="http://schemas.openxmlformats.org/officeDocument/2006/relationships/font" Target="fonts/Nuni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MavenPr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7ea6da2c8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a7ea6da2c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7ea6da2c8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7ea6da2c8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7ea6da2c8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7ea6da2c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a7ea6da2c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a7ea6da2c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a7ea6da2c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a7ea6da2c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a7ea6da2c8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a7ea6da2c8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7ea6da2c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a7ea6da2c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a7ea6da2c8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a7ea6da2c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a7ea6da2c8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a7ea6da2c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a7ea6da2c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a7ea6da2c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fd468e781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fd468e781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92e68f750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92e68f750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92e68f75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92e68f75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a7ea6da2c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a7ea6da2c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7ea6da2c8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a7ea6da2c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a7ea6da2c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a7ea6da2c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a7ea6da2c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a7ea6da2c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a7ea6da2c8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a7ea6da2c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-12" y="3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i="0" sz="2600" u="none" cap="none" strike="noStrike"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457200" y="962526"/>
            <a:ext cx="82296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93939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93939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A8A8A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94136" y="967054"/>
            <a:ext cx="8343900" cy="38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62331" lvl="1" marL="9144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106"/>
              <a:buFont typeface="Arial Black"/>
              <a:buChar char="–"/>
              <a:defRPr sz="1800">
                <a:solidFill>
                  <a:schemeClr val="dk1"/>
                </a:solidFill>
              </a:defRPr>
            </a:lvl2pPr>
            <a:lvl3pPr indent="-362331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106"/>
              <a:buFont typeface="Merriweather Sans"/>
              <a:buChar char="-"/>
              <a:defRPr sz="1800">
                <a:solidFill>
                  <a:schemeClr val="dk1"/>
                </a:solidFill>
              </a:defRPr>
            </a:lvl3pPr>
            <a:lvl4pPr indent="-35433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Arial Black"/>
              <a:buChar char="–"/>
              <a:defRPr/>
            </a:lvl4pPr>
            <a:lvl5pPr indent="-312420" lvl="4" marL="2286000" rtl="0" algn="l">
              <a:lnSpc>
                <a:spcPct val="110000"/>
              </a:lnSpc>
              <a:spcBef>
                <a:spcPts val="225"/>
              </a:spcBef>
              <a:spcAft>
                <a:spcPts val="0"/>
              </a:spcAft>
              <a:buSzPts val="1320"/>
              <a:buFont typeface="Arial Black"/>
              <a:buChar char="–"/>
              <a:defRPr sz="12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indent="-320040" lvl="7" marL="3657600" rtl="0" algn="l">
              <a:spcBef>
                <a:spcPts val="360"/>
              </a:spcBef>
              <a:spcAft>
                <a:spcPts val="0"/>
              </a:spcAft>
              <a:buSzPts val="1440"/>
              <a:buChar char="○"/>
              <a:defRPr/>
            </a:lvl8pPr>
            <a:lvl9pPr indent="-320040" lvl="8" marL="4114800" rtl="0" algn="l"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0" y="3"/>
            <a:ext cx="8229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495E"/>
              </a:buClr>
              <a:buSzPts val="2800"/>
              <a:buFont typeface="Avenir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body"/>
          </p:nvPr>
        </p:nvSpPr>
        <p:spPr>
          <a:xfrm>
            <a:off x="311700" y="980700"/>
            <a:ext cx="8520600" cy="3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0" y="0"/>
            <a:ext cx="604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772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ctrTitle"/>
          </p:nvPr>
        </p:nvSpPr>
        <p:spPr>
          <a:xfrm>
            <a:off x="311700" y="1272088"/>
            <a:ext cx="8520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5200"/>
              <a:buFont typeface="Roboto"/>
              <a:buNone/>
              <a:defRPr sz="52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311700" y="18953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 sz="2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50162" y="2276000"/>
            <a:ext cx="4843675" cy="2724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9C7E"/>
              </a:buClr>
              <a:buSzPts val="2600"/>
              <a:buNone/>
              <a:defRPr sz="2600">
                <a:solidFill>
                  <a:srgbClr val="239C7E"/>
                </a:solidFill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idx="1" type="body"/>
          </p:nvPr>
        </p:nvSpPr>
        <p:spPr>
          <a:xfrm>
            <a:off x="311700" y="1389600"/>
            <a:ext cx="55323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5" y="1072190"/>
            <a:ext cx="2865731" cy="28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21.png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.xml"/><Relationship Id="rId19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.xml"/><Relationship Id="rId1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 amt="60000"/>
          </a:blip>
          <a:srcRect b="5" l="0" r="0" t="49150"/>
          <a:stretch/>
        </p:blipFill>
        <p:spPr>
          <a:xfrm>
            <a:off x="0" y="3"/>
            <a:ext cx="9144000" cy="8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b="1" i="0" sz="2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9453" y="4765199"/>
            <a:ext cx="333425" cy="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203" y="4765199"/>
            <a:ext cx="333425" cy="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9734" l="11262" r="9479" t="10666"/>
          <a:stretch/>
        </p:blipFill>
        <p:spPr>
          <a:xfrm>
            <a:off x="105600" y="4764890"/>
            <a:ext cx="333425" cy="3348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hyperlink" Target="https://www.science.org/doi/10.1126/science.adi2336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anemoi.readthedocs.io/projects/inference/en/latest/overview.html" TargetMode="External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12.png"/><Relationship Id="rId7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ufs2arco.readthedocs.io/" TargetMode="External"/><Relationship Id="rId4" Type="http://schemas.openxmlformats.org/officeDocument/2006/relationships/hyperlink" Target="https://github.com/NOAA-PSL/eagle-tools" TargetMode="External"/><Relationship Id="rId5" Type="http://schemas.openxmlformats.org/officeDocument/2006/relationships/hyperlink" Target="https://github.com/ecmwf/anemoi-core" TargetMode="External"/><Relationship Id="rId6" Type="http://schemas.openxmlformats.org/officeDocument/2006/relationships/hyperlink" Target="https://github.com/ecmwf/anemoi-inference" TargetMode="External"/><Relationship Id="rId7" Type="http://schemas.openxmlformats.org/officeDocument/2006/relationships/hyperlink" Target="https://github.com/NOAA-GSL/wxvx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s://ufs2arco.readthedocs.io/en/latest/index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hyperlink" Target="https://anemoi.readthedocs.io/projects/datasets/en/latest/overview.html" TargetMode="External"/><Relationship Id="rId5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ctrTitle"/>
          </p:nvPr>
        </p:nvSpPr>
        <p:spPr>
          <a:xfrm>
            <a:off x="0" y="1017400"/>
            <a:ext cx="9144000" cy="128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35"/>
              <a:t>Artificial Intelligence in Numerical Weather Modeling Short Course at AMS 2026</a:t>
            </a:r>
            <a:endParaRPr sz="2780">
              <a:highlight>
                <a:srgbClr val="FFFF00"/>
              </a:highlight>
            </a:endParaRPr>
          </a:p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8"/>
          <p:cNvSpPr txBox="1"/>
          <p:nvPr/>
        </p:nvSpPr>
        <p:spPr>
          <a:xfrm rot="-517">
            <a:off x="-11" y="-504659"/>
            <a:ext cx="398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335925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First things first…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216100" y="1092450"/>
            <a:ext cx="7030500" cy="11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What is a “graph-based” machine learning model?!</a:t>
            </a:r>
            <a:endParaRPr b="1"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Think back to organic chemistry and molecules, or picture the human brain…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19" name="Google Shape;219;p27" title="Screenshot 2025-08-29 at 1.10.5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875" y="1203075"/>
            <a:ext cx="1427950" cy="10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 rotWithShape="1">
          <a:blip r:embed="rId4">
            <a:alphaModFix/>
          </a:blip>
          <a:srcRect b="0" l="0" r="0" t="43808"/>
          <a:stretch/>
        </p:blipFill>
        <p:spPr>
          <a:xfrm>
            <a:off x="151600" y="2022475"/>
            <a:ext cx="4495300" cy="24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4849750" y="2449400"/>
            <a:ext cx="4185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Encoder-processor-decoder structure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Encoder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: maps lat/lon grid to “hidden” nodes in latent space representation, encoding lots of spatial information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Processor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: performs message passing in latent space to learn relationships, and how this messaging happens can change depending on various processor types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Decoder</a:t>
            </a: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: translate this information in the latent space back to the lat/lon grid</a:t>
            </a:r>
            <a:endParaRPr/>
          </a:p>
        </p:txBody>
      </p:sp>
      <p:sp>
        <p:nvSpPr>
          <p:cNvPr id="222" name="Google Shape;222;p27"/>
          <p:cNvSpPr txBox="1"/>
          <p:nvPr/>
        </p:nvSpPr>
        <p:spPr>
          <a:xfrm>
            <a:off x="1732625" y="45735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Source:</a:t>
            </a:r>
            <a:r>
              <a:rPr lang="en" sz="1200" u="sng">
                <a:solidFill>
                  <a:srgbClr val="27278B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Lam et al. 2023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428075" y="6538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Training &amp; Model Options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875800" y="1256575"/>
            <a:ext cx="7030500" cy="36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Many customizable configurations…</a:t>
            </a:r>
            <a:endParaRPr i="1"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Architectures:</a:t>
            </a:r>
            <a:endParaRPr b="1"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gnn:</a:t>
            </a:r>
            <a:r>
              <a:rPr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information from message-passing between neighbors all weighted equally</a:t>
            </a:r>
            <a:endParaRPr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graph transformer: </a:t>
            </a:r>
            <a:r>
              <a:rPr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information from message passing can be weighted differently through an “attention weight”</a:t>
            </a:r>
            <a:endParaRPr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transformer: </a:t>
            </a:r>
            <a:r>
              <a:rPr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sliding window processor where attention is defined within a chosen window</a:t>
            </a:r>
            <a:endParaRPr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86666"/>
              <a:buFont typeface="Nunito"/>
              <a:buAutoNum type="arabicPeriod"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point-wise multilayer perceptron: </a:t>
            </a:r>
            <a:r>
              <a:rPr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simple feed forward NN applied at each point</a:t>
            </a:r>
            <a:endParaRPr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Various configurations:</a:t>
            </a:r>
            <a:endParaRPr b="1" sz="15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Global grids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Limited area modeling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95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Nested grids</a:t>
            </a:r>
            <a:endParaRPr i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0" name="Google Shape;230;p28" title="Screenshot 2025-08-29 at 2.51.3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1363" y="3600199"/>
            <a:ext cx="1761274" cy="13448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8"/>
          <p:cNvCxnSpPr/>
          <p:nvPr/>
        </p:nvCxnSpPr>
        <p:spPr>
          <a:xfrm flipH="1" rot="10800000">
            <a:off x="2466150" y="4535350"/>
            <a:ext cx="1141800" cy="201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28"/>
          <p:cNvSpPr txBox="1"/>
          <p:nvPr/>
        </p:nvSpPr>
        <p:spPr>
          <a:xfrm>
            <a:off x="5652225" y="3600200"/>
            <a:ext cx="30000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Model Tasks: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Deterministic Forecasting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Ensemble Forecasting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Time Interpolation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AutoNum type="arabicParenR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Diffusion-based Forecasting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9" title="Screenshot 2026-01-16 at 11.56.0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900" y="1698300"/>
            <a:ext cx="2900250" cy="200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 title="Screenshot 2026-01-16 at 11.54.58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7650" y="1633775"/>
            <a:ext cx="3116950" cy="2910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29"/>
          <p:cNvSpPr txBox="1"/>
          <p:nvPr/>
        </p:nvSpPr>
        <p:spPr>
          <a:xfrm>
            <a:off x="1506575" y="69900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How to Train a Model with Anemoi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1303800" y="1131125"/>
            <a:ext cx="70305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After package installations, run  </a:t>
            </a:r>
            <a:r>
              <a:rPr b="1" lang="en">
                <a:solidFill>
                  <a:srgbClr val="FFFFFF"/>
                </a:solidFill>
                <a:highlight>
                  <a:srgbClr val="424242"/>
                </a:highlight>
                <a:latin typeface="Courier New"/>
                <a:ea typeface="Courier New"/>
                <a:cs typeface="Courier New"/>
                <a:sym typeface="Courier New"/>
              </a:rPr>
              <a:t> &gt; anemoi-training config generate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233450" y="1633775"/>
            <a:ext cx="2637900" cy="3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Then these folders and yamls populate for you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Each folder comes with a few yamls that configure your training set up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b="1"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Insanely customizable!</a:t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100"/>
              <a:buFont typeface="Nunito"/>
              <a:buChar char="○"/>
            </a:pPr>
            <a:r>
              <a:rPr lang="en" sz="1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More about each folder on next slide</a:t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We will look more at individual yamls when we run through the full demo… to be continued!</a:t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3" name="Google Shape;243;p29"/>
          <p:cNvSpPr/>
          <p:nvPr/>
        </p:nvSpPr>
        <p:spPr>
          <a:xfrm rot="-1576340">
            <a:off x="3730664" y="3621427"/>
            <a:ext cx="2915021" cy="2224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7A9"/>
          </a:solidFill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30"/>
          <p:cNvSpPr txBox="1"/>
          <p:nvPr/>
        </p:nvSpPr>
        <p:spPr>
          <a:xfrm>
            <a:off x="623750" y="4822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Possible Configurations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2168125" y="1111550"/>
            <a:ext cx="66042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17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After you have configured yamls, submit training with:</a:t>
            </a:r>
            <a:endParaRPr sz="1517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17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7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1617">
                <a:solidFill>
                  <a:srgbClr val="FFFFFF"/>
                </a:solidFill>
                <a:highlight>
                  <a:srgbClr val="424242"/>
                </a:highlight>
                <a:latin typeface="Courier New"/>
                <a:ea typeface="Courier New"/>
                <a:cs typeface="Courier New"/>
                <a:sym typeface="Courier New"/>
              </a:rPr>
              <a:t> &gt; anemoi-training train —-config-name=config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define data source, temporal frequency, normalization scheme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Dataloader: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define training/validation/test datasets, and loading strategy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Diagnostics: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set up plotting, logging, profiling, etc.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Graph: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define graph structure (multi scale, hierarchical, limited area…)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Model: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gnn, transformer, graph transformer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System</a:t>
            </a: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paths to data, slurm configuration, accelerator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Training:</a:t>
            </a: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default, ensemble, diffusion, LAM, stretched grid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config.yaml = main config!</a:t>
            </a:r>
            <a:endParaRPr sz="1617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1" name="Google Shape;251;p30" title="Screenshot 2026-01-16 at 11.54.58 AM.png"/>
          <p:cNvPicPr preferRelativeResize="0"/>
          <p:nvPr/>
        </p:nvPicPr>
        <p:blipFill rotWithShape="1">
          <a:blip r:embed="rId3">
            <a:alphaModFix/>
          </a:blip>
          <a:srcRect b="0" l="0" r="58695" t="0"/>
          <a:stretch/>
        </p:blipFill>
        <p:spPr>
          <a:xfrm>
            <a:off x="114300" y="1186175"/>
            <a:ext cx="1717475" cy="395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31"/>
          <p:cNvSpPr txBox="1"/>
          <p:nvPr/>
        </p:nvSpPr>
        <p:spPr>
          <a:xfrm>
            <a:off x="314675" y="7899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3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Inference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151600" y="1849625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Anemoi-training saves out </a:t>
            </a:r>
            <a:r>
              <a:rPr b="1"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checkpoints</a:t>
            </a: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throughout the training run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300"/>
              <a:buFont typeface="Nunito"/>
              <a:buChar char="●"/>
            </a:pPr>
            <a:r>
              <a:rPr lang="en" sz="1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These checkpoints contain model weights that can be reloaded to create forecasts</a:t>
            </a:r>
            <a:endParaRPr sz="1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6851275" y="936850"/>
            <a:ext cx="222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ML Pipeline Steps</a:t>
            </a:r>
            <a:endParaRPr b="1" u="sng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 Preprocessing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Model Training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   Inference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Post-processing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Verification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0" name="Google Shape;260;p31"/>
          <p:cNvSpPr/>
          <p:nvPr/>
        </p:nvSpPr>
        <p:spPr>
          <a:xfrm>
            <a:off x="6921000" y="1555025"/>
            <a:ext cx="2223000" cy="2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1253075" y="4643000"/>
            <a:ext cx="51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anemoi-inference run inference_config.yaml</a:t>
            </a:r>
            <a:endParaRPr b="1" sz="1800"/>
          </a:p>
        </p:txBody>
      </p:sp>
      <p:pic>
        <p:nvPicPr>
          <p:cNvPr id="262" name="Google Shape;262;p31" title="Screenshot 2025-08-29 at 3.13.2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800" y="2571752"/>
            <a:ext cx="7030499" cy="207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32"/>
          <p:cNvSpPr txBox="1"/>
          <p:nvPr/>
        </p:nvSpPr>
        <p:spPr>
          <a:xfrm>
            <a:off x="3114050" y="4672575"/>
            <a:ext cx="25650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anemoi-inference documentation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9" name="Google Shape;269;p32" title="Screenshot 2025-08-29 at 10.01.06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5025"/>
            <a:ext cx="9143999" cy="4520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33"/>
          <p:cNvSpPr txBox="1"/>
          <p:nvPr/>
        </p:nvSpPr>
        <p:spPr>
          <a:xfrm>
            <a:off x="2338375" y="8352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4: </a:t>
            </a:r>
            <a:r>
              <a:rPr b="1" lang="en" sz="282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Post-processing</a:t>
            </a:r>
            <a:endParaRPr b="1" sz="282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0" y="416075"/>
            <a:ext cx="222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ML Pipeline Steps</a:t>
            </a:r>
            <a:endParaRPr b="1" u="sng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 Preprocessing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Model Training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   Inference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Post-processing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Verification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0" y="1296950"/>
            <a:ext cx="2223000" cy="2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78" name="Google Shape;278;p33" title="Screenshot 2025-09-02 at 2.23.1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188" y="1908232"/>
            <a:ext cx="3595019" cy="315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 title="Screenshot 2025-09-02 at 2.24.2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900" y="1651633"/>
            <a:ext cx="3981376" cy="34110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33"/>
          <p:cNvCxnSpPr>
            <a:stCxn id="278" idx="3"/>
          </p:cNvCxnSpPr>
          <p:nvPr/>
        </p:nvCxnSpPr>
        <p:spPr>
          <a:xfrm flipH="1" rot="10800000">
            <a:off x="4611207" y="3483941"/>
            <a:ext cx="460200" cy="1500"/>
          </a:xfrm>
          <a:prstGeom prst="straightConnector1">
            <a:avLst/>
          </a:prstGeom>
          <a:noFill/>
          <a:ln cap="flat" cmpd="sng" w="38100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33"/>
          <p:cNvSpPr/>
          <p:nvPr/>
        </p:nvSpPr>
        <p:spPr>
          <a:xfrm>
            <a:off x="927066" y="2736542"/>
            <a:ext cx="3753000" cy="365400"/>
          </a:xfrm>
          <a:prstGeom prst="roundRect">
            <a:avLst>
              <a:gd fmla="val 16667" name="adj"/>
            </a:avLst>
          </a:prstGeom>
          <a:noFill/>
          <a:ln cap="flat" cmpd="sng" w="41500">
            <a:solidFill>
              <a:srgbClr val="F689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2750" lIns="132750" spcFirstLastPara="1" rIns="132750" wrap="square" tIns="132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" name="Google Shape;282;p33"/>
          <p:cNvSpPr/>
          <p:nvPr/>
        </p:nvSpPr>
        <p:spPr>
          <a:xfrm>
            <a:off x="5168900" y="3879850"/>
            <a:ext cx="2997300" cy="152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689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33"/>
          <p:cNvSpPr/>
          <p:nvPr/>
        </p:nvSpPr>
        <p:spPr>
          <a:xfrm>
            <a:off x="5067300" y="4749800"/>
            <a:ext cx="2967900" cy="361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33"/>
          <p:cNvSpPr/>
          <p:nvPr/>
        </p:nvSpPr>
        <p:spPr>
          <a:xfrm>
            <a:off x="927066" y="1834575"/>
            <a:ext cx="1890600" cy="365400"/>
          </a:xfrm>
          <a:prstGeom prst="roundRect">
            <a:avLst>
              <a:gd fmla="val 16667" name="adj"/>
            </a:avLst>
          </a:prstGeom>
          <a:noFill/>
          <a:ln cap="flat" cmpd="sng" w="41500">
            <a:solidFill>
              <a:srgbClr val="00C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32750" lIns="132750" spcFirstLastPara="1" rIns="132750" wrap="square" tIns="1327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32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33"/>
          <p:cNvSpPr/>
          <p:nvPr/>
        </p:nvSpPr>
        <p:spPr>
          <a:xfrm>
            <a:off x="5038050" y="1597875"/>
            <a:ext cx="2810700" cy="236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C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34"/>
          <p:cNvSpPr txBox="1"/>
          <p:nvPr/>
        </p:nvSpPr>
        <p:spPr>
          <a:xfrm>
            <a:off x="316500" y="708725"/>
            <a:ext cx="4789800" cy="4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5</a:t>
            </a:r>
            <a:endParaRPr b="1" sz="80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Verification</a:t>
            </a:r>
            <a:endParaRPr b="1" sz="80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15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wxvx</a:t>
            </a:r>
            <a:endParaRPr b="1" sz="5115">
              <a:solidFill>
                <a:srgbClr val="1155C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329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●"/>
            </a:pP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Python wrapper for MET/METPlus</a:t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329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●"/>
            </a:pP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Configurable via simple yaml changes</a:t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329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○"/>
            </a:pP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Flexible to number of forecast cycles and forecast lengths</a:t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329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Font typeface="Nunito"/>
              <a:buChar char="○"/>
            </a:pP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Flexible to model output, e.g., variables, vertical levels, different coordinate configurations and more</a:t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Supports global and regional </a:t>
            </a:r>
            <a:r>
              <a:rPr b="1" lang="en" sz="4515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grid-to-grid</a:t>
            </a: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and </a:t>
            </a:r>
            <a:r>
              <a:rPr b="1" lang="en" sz="4515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rPr>
              <a:t>grid-to-obs</a:t>
            </a:r>
            <a:r>
              <a:rPr lang="en" sz="4515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forecast verification.</a:t>
            </a:r>
            <a:endParaRPr sz="4515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6921000" y="955300"/>
            <a:ext cx="222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ML Pipeline Steps</a:t>
            </a:r>
            <a:endParaRPr b="1" u="sng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 Preprocessing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Model Training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   Inference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Post-processing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Verification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" name="Google Shape;293;p34"/>
          <p:cNvSpPr/>
          <p:nvPr/>
        </p:nvSpPr>
        <p:spPr>
          <a:xfrm>
            <a:off x="6921000" y="2068625"/>
            <a:ext cx="2223000" cy="2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0" l="0" r="13614" t="4398"/>
          <a:stretch/>
        </p:blipFill>
        <p:spPr>
          <a:xfrm>
            <a:off x="5208025" y="2479151"/>
            <a:ext cx="3854124" cy="257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6645800" y="2752900"/>
            <a:ext cx="737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Maven Pro"/>
                <a:ea typeface="Maven Pro"/>
                <a:cs typeface="Maven Pro"/>
                <a:sym typeface="Maven Pro"/>
              </a:rPr>
              <a:t>GFS</a:t>
            </a:r>
            <a:endParaRPr b="1">
              <a:solidFill>
                <a:srgbClr val="FF9900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7606350" y="3754375"/>
            <a:ext cx="141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B5394"/>
                </a:solidFill>
                <a:latin typeface="Maven Pro"/>
                <a:ea typeface="Maven Pro"/>
                <a:cs typeface="Maven Pro"/>
                <a:sym typeface="Maven Pro"/>
              </a:rPr>
              <a:t>Your Model</a:t>
            </a:r>
            <a:endParaRPr b="1">
              <a:solidFill>
                <a:srgbClr val="0B5394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35"/>
          <p:cNvSpPr txBox="1"/>
          <p:nvPr/>
        </p:nvSpPr>
        <p:spPr>
          <a:xfrm>
            <a:off x="2082675" y="4523175"/>
            <a:ext cx="51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</a:t>
            </a: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wxvx -c wxvx_config.yaml -t plots</a:t>
            </a:r>
            <a:endParaRPr b="1" sz="1800"/>
          </a:p>
        </p:txBody>
      </p:sp>
      <p:sp>
        <p:nvSpPr>
          <p:cNvPr id="303" name="Google Shape;303;p35"/>
          <p:cNvSpPr txBox="1"/>
          <p:nvPr/>
        </p:nvSpPr>
        <p:spPr>
          <a:xfrm>
            <a:off x="5908600" y="9402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Steps within wxvx: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rabicParenR"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-t grids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Stage the baseline grids to disk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Stage the forecast grids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rabicParenR"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-t stats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Produce statistics via MET tools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Nunito"/>
              <a:buAutoNum type="arabicParenR"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-t plots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Plot statistics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Calling -t plots automatically invokes -t grids and -t stats, but will not re-do work if those steps were already completed.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4" name="Google Shape;304;p35"/>
          <p:cNvSpPr/>
          <p:nvPr/>
        </p:nvSpPr>
        <p:spPr>
          <a:xfrm>
            <a:off x="5014450" y="4452175"/>
            <a:ext cx="967800" cy="53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3C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5287710" y="1585450"/>
            <a:ext cx="528675" cy="2848275"/>
          </a:xfrm>
          <a:custGeom>
            <a:rect b="b" l="l" r="r" t="t"/>
            <a:pathLst>
              <a:path extrusionOk="0" h="113931" w="21147">
                <a:moveTo>
                  <a:pt x="8243" y="113931"/>
                </a:moveTo>
                <a:cubicBezTo>
                  <a:pt x="6891" y="107847"/>
                  <a:pt x="-914" y="88736"/>
                  <a:pt x="131" y="77429"/>
                </a:cubicBezTo>
                <a:cubicBezTo>
                  <a:pt x="1176" y="66122"/>
                  <a:pt x="13651" y="54938"/>
                  <a:pt x="14511" y="46089"/>
                </a:cubicBezTo>
                <a:cubicBezTo>
                  <a:pt x="15371" y="37240"/>
                  <a:pt x="6584" y="30357"/>
                  <a:pt x="5293" y="24335"/>
                </a:cubicBezTo>
                <a:cubicBezTo>
                  <a:pt x="4003" y="18313"/>
                  <a:pt x="4126" y="14011"/>
                  <a:pt x="6768" y="9955"/>
                </a:cubicBezTo>
                <a:cubicBezTo>
                  <a:pt x="9411" y="5899"/>
                  <a:pt x="18751" y="1659"/>
                  <a:pt x="21148" y="0"/>
                </a:cubicBezTo>
              </a:path>
            </a:pathLst>
          </a:custGeom>
          <a:noFill/>
          <a:ln cap="flat" cmpd="sng" w="38100">
            <a:solidFill>
              <a:srgbClr val="93C7A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6" name="Google Shape;306;p35"/>
          <p:cNvSpPr/>
          <p:nvPr/>
        </p:nvSpPr>
        <p:spPr>
          <a:xfrm>
            <a:off x="5554710" y="2751950"/>
            <a:ext cx="353900" cy="755850"/>
          </a:xfrm>
          <a:custGeom>
            <a:rect b="b" l="l" r="r" t="t"/>
            <a:pathLst>
              <a:path extrusionOk="0" h="30234" w="14156">
                <a:moveTo>
                  <a:pt x="3465" y="0"/>
                </a:moveTo>
                <a:cubicBezTo>
                  <a:pt x="2973" y="3196"/>
                  <a:pt x="-1267" y="14134"/>
                  <a:pt x="515" y="19173"/>
                </a:cubicBezTo>
                <a:cubicBezTo>
                  <a:pt x="2297" y="24212"/>
                  <a:pt x="11883" y="28391"/>
                  <a:pt x="14157" y="30234"/>
                </a:cubicBezTo>
              </a:path>
            </a:pathLst>
          </a:custGeom>
          <a:noFill/>
          <a:ln cap="flat" cmpd="sng" w="38100">
            <a:solidFill>
              <a:srgbClr val="93C7A9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" name="Google Shape;307;p35"/>
          <p:cNvSpPr txBox="1"/>
          <p:nvPr/>
        </p:nvSpPr>
        <p:spPr>
          <a:xfrm>
            <a:off x="41775" y="896275"/>
            <a:ext cx="515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8F8F2"/>
                </a:solidFill>
                <a:highlight>
                  <a:srgbClr val="2B2B2B"/>
                </a:highlight>
                <a:latin typeface="Courier New"/>
                <a:ea typeface="Courier New"/>
                <a:cs typeface="Courier New"/>
                <a:sym typeface="Courier New"/>
              </a:rPr>
              <a:t>&gt; vim config.yaml</a:t>
            </a:r>
            <a:endParaRPr b="1" sz="1800"/>
          </a:p>
        </p:txBody>
      </p:sp>
      <p:pic>
        <p:nvPicPr>
          <p:cNvPr id="308" name="Google Shape;308;p35" title="Screenshot 2025-11-21 at 1.01.20 PM.png"/>
          <p:cNvPicPr preferRelativeResize="0"/>
          <p:nvPr/>
        </p:nvPicPr>
        <p:blipFill rotWithShape="1">
          <a:blip r:embed="rId3">
            <a:alphaModFix/>
          </a:blip>
          <a:srcRect b="0" l="0" r="0" t="13345"/>
          <a:stretch/>
        </p:blipFill>
        <p:spPr>
          <a:xfrm>
            <a:off x="485750" y="3355398"/>
            <a:ext cx="2244225" cy="5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 title="Screenshot 2025-11-21 at 1.01.49 PM.png"/>
          <p:cNvPicPr preferRelativeResize="0"/>
          <p:nvPr/>
        </p:nvPicPr>
        <p:blipFill rotWithShape="1">
          <a:blip r:embed="rId4">
            <a:alphaModFix/>
          </a:blip>
          <a:srcRect b="0" l="7707" r="0" t="0"/>
          <a:stretch/>
        </p:blipFill>
        <p:spPr>
          <a:xfrm>
            <a:off x="248876" y="1338250"/>
            <a:ext cx="2481100" cy="19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 title="Screenshot 2025-11-21 at 1.02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5361" y="1493288"/>
            <a:ext cx="2244224" cy="224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36"/>
          <p:cNvSpPr txBox="1"/>
          <p:nvPr/>
        </p:nvSpPr>
        <p:spPr>
          <a:xfrm>
            <a:off x="1303800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Finally…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17" name="Google Shape;317;p36"/>
          <p:cNvSpPr txBox="1"/>
          <p:nvPr/>
        </p:nvSpPr>
        <p:spPr>
          <a:xfrm>
            <a:off x="1303800" y="1990050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We are going to run nested-EAGLE ourselves!</a:t>
            </a:r>
            <a:r>
              <a:rPr lang="en" sz="1700">
                <a:solidFill>
                  <a:srgbClr val="1665AB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700">
              <a:solidFill>
                <a:srgbClr val="1665A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Link will be sent in slack</a:t>
            </a:r>
            <a:endParaRPr sz="17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/>
        </p:nvSpPr>
        <p:spPr>
          <a:xfrm>
            <a:off x="399425" y="5985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Goals for Today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82" name="Google Shape;82;p19"/>
          <p:cNvSpPr txBox="1"/>
          <p:nvPr/>
        </p:nvSpPr>
        <p:spPr>
          <a:xfrm>
            <a:off x="1258575" y="1597875"/>
            <a:ext cx="7030500" cy="25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Guide you through a full pipeline to prepare data, train a machine learning weather model, create and verify a forecast</a:t>
            </a:r>
            <a:endParaRPr b="1" sz="2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You will get to run everything yourself!</a:t>
            </a:r>
            <a:endParaRPr sz="23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0" y="72895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End-to-End Machine Learning Pipeline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89" name="Google Shape;89;p20"/>
          <p:cNvGrpSpPr/>
          <p:nvPr/>
        </p:nvGrpSpPr>
        <p:grpSpPr>
          <a:xfrm>
            <a:off x="478876" y="1455300"/>
            <a:ext cx="1971105" cy="2053200"/>
            <a:chOff x="466176" y="1534250"/>
            <a:chExt cx="1971105" cy="2053200"/>
          </a:xfrm>
        </p:grpSpPr>
        <p:sp>
          <p:nvSpPr>
            <p:cNvPr id="90" name="Google Shape;90;p20"/>
            <p:cNvSpPr/>
            <p:nvPr/>
          </p:nvSpPr>
          <p:spPr>
            <a:xfrm>
              <a:off x="902781" y="3080265"/>
              <a:ext cx="15345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0"/>
            <p:cNvSpPr txBox="1"/>
            <p:nvPr/>
          </p:nvSpPr>
          <p:spPr>
            <a:xfrm>
              <a:off x="466176" y="3216050"/>
              <a:ext cx="12087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Data Preprocessing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2" name="Google Shape;92;p20"/>
            <p:cNvGrpSpPr/>
            <p:nvPr/>
          </p:nvGrpSpPr>
          <p:grpSpPr>
            <a:xfrm>
              <a:off x="851208" y="2800855"/>
              <a:ext cx="92400" cy="411825"/>
              <a:chOff x="845575" y="2563700"/>
              <a:chExt cx="92400" cy="411825"/>
            </a:xfrm>
          </p:grpSpPr>
          <p:cxnSp>
            <p:nvCxnSpPr>
              <p:cNvPr id="93" name="Google Shape;93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94" name="Google Shape;94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5" name="Google Shape;95;p20"/>
            <p:cNvSpPr txBox="1"/>
            <p:nvPr/>
          </p:nvSpPr>
          <p:spPr>
            <a:xfrm>
              <a:off x="680000" y="1534250"/>
              <a:ext cx="13917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ufs2arco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Tool for making NOAA data more accessible for analysis and machine learning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6" name="Google Shape;96;p20"/>
          <p:cNvGrpSpPr/>
          <p:nvPr/>
        </p:nvGrpSpPr>
        <p:grpSpPr>
          <a:xfrm>
            <a:off x="2084400" y="2636325"/>
            <a:ext cx="1900081" cy="2143325"/>
            <a:chOff x="2071700" y="2715275"/>
            <a:chExt cx="1900081" cy="2143325"/>
          </a:xfrm>
        </p:grpSpPr>
        <p:sp>
          <p:nvSpPr>
            <p:cNvPr id="97" name="Google Shape;97;p20"/>
            <p:cNvSpPr/>
            <p:nvPr/>
          </p:nvSpPr>
          <p:spPr>
            <a:xfrm>
              <a:off x="2437281" y="3080265"/>
              <a:ext cx="1534500" cy="133500"/>
            </a:xfrm>
            <a:prstGeom prst="rect">
              <a:avLst/>
            </a:prstGeom>
            <a:solidFill>
              <a:srgbClr val="93C7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0"/>
            <p:cNvSpPr txBox="1"/>
            <p:nvPr/>
          </p:nvSpPr>
          <p:spPr>
            <a:xfrm>
              <a:off x="2221488" y="3489400"/>
              <a:ext cx="1391700" cy="13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Community framework for training 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graph</a:t>
              </a: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-based ML weather models using </a:t>
              </a: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anemoi-core.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20"/>
            <p:cNvSpPr txBox="1"/>
            <p:nvPr/>
          </p:nvSpPr>
          <p:spPr>
            <a:xfrm>
              <a:off x="2071700" y="2715275"/>
              <a:ext cx="13917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Model Training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0" name="Google Shape;100;p20"/>
            <p:cNvGrpSpPr/>
            <p:nvPr/>
          </p:nvGrpSpPr>
          <p:grpSpPr>
            <a:xfrm rot="10800000">
              <a:off x="2395183" y="3080258"/>
              <a:ext cx="92400" cy="411825"/>
              <a:chOff x="2070100" y="2563700"/>
              <a:chExt cx="92400" cy="411825"/>
            </a:xfrm>
          </p:grpSpPr>
          <p:cxnSp>
            <p:nvCxnSpPr>
              <p:cNvPr id="101" name="Google Shape;101;p20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2" name="Google Shape;102;p20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3" name="Google Shape;103;p20"/>
          <p:cNvGrpSpPr/>
          <p:nvPr/>
        </p:nvGrpSpPr>
        <p:grpSpPr>
          <a:xfrm>
            <a:off x="3630838" y="1471700"/>
            <a:ext cx="1888141" cy="2036800"/>
            <a:chOff x="3618138" y="1550650"/>
            <a:chExt cx="1888141" cy="2036800"/>
          </a:xfrm>
        </p:grpSpPr>
        <p:sp>
          <p:nvSpPr>
            <p:cNvPr id="104" name="Google Shape;104;p20"/>
            <p:cNvSpPr/>
            <p:nvPr/>
          </p:nvSpPr>
          <p:spPr>
            <a:xfrm>
              <a:off x="3971778" y="3080265"/>
              <a:ext cx="15345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" name="Google Shape;105;p20"/>
            <p:cNvGrpSpPr/>
            <p:nvPr/>
          </p:nvGrpSpPr>
          <p:grpSpPr>
            <a:xfrm>
              <a:off x="3924544" y="2800855"/>
              <a:ext cx="92400" cy="411825"/>
              <a:chOff x="845575" y="2563700"/>
              <a:chExt cx="92400" cy="411825"/>
            </a:xfrm>
          </p:grpSpPr>
          <p:cxnSp>
            <p:nvCxnSpPr>
              <p:cNvPr id="106" name="Google Shape;106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7" name="Google Shape;107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8" name="Google Shape;108;p20"/>
            <p:cNvSpPr txBox="1"/>
            <p:nvPr/>
          </p:nvSpPr>
          <p:spPr>
            <a:xfrm>
              <a:off x="3642898" y="3216050"/>
              <a:ext cx="8613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Inference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" name="Google Shape;109;p20"/>
            <p:cNvSpPr txBox="1"/>
            <p:nvPr/>
          </p:nvSpPr>
          <p:spPr>
            <a:xfrm>
              <a:off x="3618138" y="1550650"/>
              <a:ext cx="1368900" cy="8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Anemoi-inference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Package within the Anemoi framework for creating forecasts from a model checkpoint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0" name="Google Shape;110;p20"/>
          <p:cNvGrpSpPr/>
          <p:nvPr/>
        </p:nvGrpSpPr>
        <p:grpSpPr>
          <a:xfrm>
            <a:off x="5144010" y="2624425"/>
            <a:ext cx="1909466" cy="1760088"/>
            <a:chOff x="5131310" y="2703375"/>
            <a:chExt cx="1909466" cy="1760088"/>
          </a:xfrm>
        </p:grpSpPr>
        <p:sp>
          <p:nvSpPr>
            <p:cNvPr id="111" name="Google Shape;111;p20"/>
            <p:cNvSpPr/>
            <p:nvPr/>
          </p:nvSpPr>
          <p:spPr>
            <a:xfrm>
              <a:off x="5506276" y="3080265"/>
              <a:ext cx="1534500" cy="133500"/>
            </a:xfrm>
            <a:prstGeom prst="rect">
              <a:avLst/>
            </a:prstGeom>
            <a:solidFill>
              <a:srgbClr val="93C7A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2" name="Google Shape;112;p20"/>
            <p:cNvGrpSpPr/>
            <p:nvPr/>
          </p:nvGrpSpPr>
          <p:grpSpPr>
            <a:xfrm rot="10800000">
              <a:off x="5455515" y="3080258"/>
              <a:ext cx="92400" cy="411825"/>
              <a:chOff x="2070100" y="2563700"/>
              <a:chExt cx="92400" cy="411825"/>
            </a:xfrm>
          </p:grpSpPr>
          <p:cxnSp>
            <p:nvCxnSpPr>
              <p:cNvPr id="113" name="Google Shape;113;p20"/>
              <p:cNvCxnSpPr/>
              <p:nvPr/>
            </p:nvCxnSpPr>
            <p:spPr>
              <a:xfrm>
                <a:off x="2116300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14" name="Google Shape;114;p20"/>
              <p:cNvSpPr/>
              <p:nvPr/>
            </p:nvSpPr>
            <p:spPr>
              <a:xfrm>
                <a:off x="2070100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" name="Google Shape;115;p20"/>
            <p:cNvSpPr txBox="1"/>
            <p:nvPr/>
          </p:nvSpPr>
          <p:spPr>
            <a:xfrm>
              <a:off x="5131310" y="2703375"/>
              <a:ext cx="14040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Post-processing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" name="Google Shape;116;p20"/>
            <p:cNvSpPr txBox="1"/>
            <p:nvPr/>
          </p:nvSpPr>
          <p:spPr>
            <a:xfrm>
              <a:off x="5345100" y="3519663"/>
              <a:ext cx="1260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eagle-tools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Python functions to make inference output more interpretable and user-friendly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" name="Google Shape;117;p20"/>
          <p:cNvGrpSpPr/>
          <p:nvPr/>
        </p:nvGrpSpPr>
        <p:grpSpPr>
          <a:xfrm>
            <a:off x="6683727" y="1613138"/>
            <a:ext cx="2379149" cy="1895362"/>
            <a:chOff x="6671027" y="1692088"/>
            <a:chExt cx="2379149" cy="1895362"/>
          </a:xfrm>
        </p:grpSpPr>
        <p:sp>
          <p:nvSpPr>
            <p:cNvPr id="118" name="Google Shape;118;p20"/>
            <p:cNvSpPr/>
            <p:nvPr/>
          </p:nvSpPr>
          <p:spPr>
            <a:xfrm>
              <a:off x="7040775" y="3080275"/>
              <a:ext cx="2009400" cy="133500"/>
            </a:xfrm>
            <a:prstGeom prst="rect">
              <a:avLst/>
            </a:prstGeom>
            <a:solidFill>
              <a:srgbClr val="1665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9" name="Google Shape;119;p20"/>
            <p:cNvGrpSpPr/>
            <p:nvPr/>
          </p:nvGrpSpPr>
          <p:grpSpPr>
            <a:xfrm>
              <a:off x="6994658" y="2800855"/>
              <a:ext cx="92400" cy="411825"/>
              <a:chOff x="845575" y="2563700"/>
              <a:chExt cx="92400" cy="411825"/>
            </a:xfrm>
          </p:grpSpPr>
          <p:cxnSp>
            <p:nvCxnSpPr>
              <p:cNvPr id="120" name="Google Shape;120;p20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21" name="Google Shape;121;p20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2" name="Google Shape;122;p20"/>
            <p:cNvSpPr txBox="1"/>
            <p:nvPr/>
          </p:nvSpPr>
          <p:spPr>
            <a:xfrm>
              <a:off x="6671027" y="3216050"/>
              <a:ext cx="1087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Verification</a:t>
              </a:r>
              <a:endParaRPr b="1"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" name="Google Shape;123;p20"/>
            <p:cNvSpPr txBox="1"/>
            <p:nvPr/>
          </p:nvSpPr>
          <p:spPr>
            <a:xfrm>
              <a:off x="6859888" y="1692088"/>
              <a:ext cx="1781700" cy="7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Roboto"/>
                  <a:ea typeface="Roboto"/>
                  <a:cs typeface="Roboto"/>
                  <a:sym typeface="Roboto"/>
                </a:rPr>
                <a:t>wxvx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Tool for verifying forecasts against various models (GFS/HRRR) or observations</a:t>
              </a:r>
              <a:endParaRPr b="1"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4" name="Google Shape;124;p20"/>
          <p:cNvSpPr/>
          <p:nvPr/>
        </p:nvSpPr>
        <p:spPr>
          <a:xfrm>
            <a:off x="7772425" y="2951700"/>
            <a:ext cx="1371600" cy="238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665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DISPLAY RESULTS!</a:t>
            </a:r>
            <a:endParaRPr b="1" sz="9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75" y="3650575"/>
            <a:ext cx="854200" cy="8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>
            <a:off x="2312875" y="2000125"/>
            <a:ext cx="137100" cy="137100"/>
          </a:xfrm>
          <a:prstGeom prst="ellipse">
            <a:avLst/>
          </a:prstGeom>
          <a:solidFill>
            <a:srgbClr val="1665AB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2312775" y="2240050"/>
            <a:ext cx="137100" cy="137100"/>
          </a:xfrm>
          <a:prstGeom prst="ellipse">
            <a:avLst/>
          </a:prstGeom>
          <a:solidFill>
            <a:srgbClr val="1665AB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2723738" y="1773050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" name="Google Shape;129;p20"/>
          <p:cNvSpPr/>
          <p:nvPr/>
        </p:nvSpPr>
        <p:spPr>
          <a:xfrm>
            <a:off x="2724263" y="1989313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2724263" y="2205588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723738" y="2420500"/>
            <a:ext cx="137100" cy="137100"/>
          </a:xfrm>
          <a:prstGeom prst="ellipse">
            <a:avLst/>
          </a:prstGeom>
          <a:solidFill>
            <a:srgbClr val="EFF9B6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3135663" y="2107825"/>
            <a:ext cx="137100" cy="137100"/>
          </a:xfrm>
          <a:prstGeom prst="ellipse">
            <a:avLst/>
          </a:prstGeom>
          <a:solidFill>
            <a:srgbClr val="93C7A9"/>
          </a:solidFill>
          <a:ln cap="flat" cmpd="sng" w="9525">
            <a:solidFill>
              <a:srgbClr val="42424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33" name="Google Shape;133;p20"/>
          <p:cNvCxnSpPr>
            <a:stCxn id="126" idx="5"/>
            <a:endCxn id="131" idx="2"/>
          </p:cNvCxnSpPr>
          <p:nvPr/>
        </p:nvCxnSpPr>
        <p:spPr>
          <a:xfrm>
            <a:off x="2429897" y="2117147"/>
            <a:ext cx="293700" cy="3720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" name="Google Shape;134;p20"/>
          <p:cNvCxnSpPr>
            <a:stCxn id="126" idx="6"/>
            <a:endCxn id="130" idx="2"/>
          </p:cNvCxnSpPr>
          <p:nvPr/>
        </p:nvCxnSpPr>
        <p:spPr>
          <a:xfrm>
            <a:off x="2449975" y="2068675"/>
            <a:ext cx="274200" cy="205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5" name="Google Shape;135;p20"/>
          <p:cNvCxnSpPr>
            <a:stCxn id="126" idx="6"/>
            <a:endCxn id="129" idx="2"/>
          </p:cNvCxnSpPr>
          <p:nvPr/>
        </p:nvCxnSpPr>
        <p:spPr>
          <a:xfrm flipH="1" rot="10800000">
            <a:off x="2449975" y="2057875"/>
            <a:ext cx="274200" cy="108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0"/>
          <p:cNvCxnSpPr>
            <a:stCxn id="126" idx="7"/>
            <a:endCxn id="128" idx="2"/>
          </p:cNvCxnSpPr>
          <p:nvPr/>
        </p:nvCxnSpPr>
        <p:spPr>
          <a:xfrm flipH="1" rot="10800000">
            <a:off x="2429897" y="1841703"/>
            <a:ext cx="293700" cy="17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0"/>
          <p:cNvCxnSpPr>
            <a:stCxn id="127" idx="7"/>
            <a:endCxn id="128" idx="2"/>
          </p:cNvCxnSpPr>
          <p:nvPr/>
        </p:nvCxnSpPr>
        <p:spPr>
          <a:xfrm flipH="1" rot="10800000">
            <a:off x="2429797" y="1841628"/>
            <a:ext cx="294000" cy="41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" name="Google Shape;138;p20"/>
          <p:cNvCxnSpPr>
            <a:stCxn id="127" idx="7"/>
            <a:endCxn id="129" idx="2"/>
          </p:cNvCxnSpPr>
          <p:nvPr/>
        </p:nvCxnSpPr>
        <p:spPr>
          <a:xfrm flipH="1" rot="10800000">
            <a:off x="2429797" y="2057928"/>
            <a:ext cx="294600" cy="2022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9" name="Google Shape;139;p20"/>
          <p:cNvCxnSpPr>
            <a:stCxn id="127" idx="6"/>
            <a:endCxn id="130" idx="2"/>
          </p:cNvCxnSpPr>
          <p:nvPr/>
        </p:nvCxnSpPr>
        <p:spPr>
          <a:xfrm flipH="1" rot="10800000">
            <a:off x="2449875" y="2274100"/>
            <a:ext cx="274500" cy="34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20"/>
          <p:cNvCxnSpPr>
            <a:stCxn id="127" idx="5"/>
            <a:endCxn id="131" idx="2"/>
          </p:cNvCxnSpPr>
          <p:nvPr/>
        </p:nvCxnSpPr>
        <p:spPr>
          <a:xfrm>
            <a:off x="2429797" y="2357072"/>
            <a:ext cx="294000" cy="1320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0"/>
          <p:cNvCxnSpPr>
            <a:stCxn id="128" idx="6"/>
            <a:endCxn id="132" idx="1"/>
          </p:cNvCxnSpPr>
          <p:nvPr/>
        </p:nvCxnSpPr>
        <p:spPr>
          <a:xfrm>
            <a:off x="2860838" y="1841600"/>
            <a:ext cx="294900" cy="2862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0"/>
          <p:cNvCxnSpPr>
            <a:stCxn id="129" idx="6"/>
            <a:endCxn id="132" idx="2"/>
          </p:cNvCxnSpPr>
          <p:nvPr/>
        </p:nvCxnSpPr>
        <p:spPr>
          <a:xfrm>
            <a:off x="2861363" y="2057863"/>
            <a:ext cx="274200" cy="1185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20"/>
          <p:cNvCxnSpPr>
            <a:stCxn id="130" idx="6"/>
            <a:endCxn id="132" idx="2"/>
          </p:cNvCxnSpPr>
          <p:nvPr/>
        </p:nvCxnSpPr>
        <p:spPr>
          <a:xfrm flipH="1" rot="10800000">
            <a:off x="2861363" y="2176338"/>
            <a:ext cx="274200" cy="978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4" name="Google Shape;144;p20"/>
          <p:cNvCxnSpPr>
            <a:stCxn id="131" idx="6"/>
            <a:endCxn id="132" idx="3"/>
          </p:cNvCxnSpPr>
          <p:nvPr/>
        </p:nvCxnSpPr>
        <p:spPr>
          <a:xfrm flipH="1" rot="10800000">
            <a:off x="2860838" y="2224750"/>
            <a:ext cx="294900" cy="264300"/>
          </a:xfrm>
          <a:prstGeom prst="straightConnector1">
            <a:avLst/>
          </a:prstGeom>
          <a:noFill/>
          <a:ln cap="flat" cmpd="sng" w="9525">
            <a:solidFill>
              <a:srgbClr val="42424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 b="0" l="0" r="13614" t="4398"/>
          <a:stretch/>
        </p:blipFill>
        <p:spPr>
          <a:xfrm>
            <a:off x="6831750" y="3466000"/>
            <a:ext cx="1863374" cy="124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 title="Screenshot 2025-11-21 at 10.12.4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875" y="3466002"/>
            <a:ext cx="1280150" cy="127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 title="AITRAINING2 (2).png"/>
          <p:cNvPicPr preferRelativeResize="0"/>
          <p:nvPr/>
        </p:nvPicPr>
        <p:blipFill rotWithShape="1">
          <a:blip r:embed="rId6">
            <a:alphaModFix/>
          </a:blip>
          <a:srcRect b="5907" l="7002" r="8837" t="8972"/>
          <a:stretch/>
        </p:blipFill>
        <p:spPr>
          <a:xfrm>
            <a:off x="5144000" y="1480575"/>
            <a:ext cx="1371602" cy="8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title="AITRAINING (2).png"/>
          <p:cNvPicPr preferRelativeResize="0"/>
          <p:nvPr/>
        </p:nvPicPr>
        <p:blipFill rotWithShape="1">
          <a:blip r:embed="rId7">
            <a:alphaModFix/>
          </a:blip>
          <a:srcRect b="5907" l="7922" r="8073" t="8972"/>
          <a:stretch/>
        </p:blipFill>
        <p:spPr>
          <a:xfrm>
            <a:off x="5357800" y="1758000"/>
            <a:ext cx="1371602" cy="83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142875" y="3004050"/>
            <a:ext cx="768900" cy="133500"/>
          </a:xfrm>
          <a:prstGeom prst="rect">
            <a:avLst/>
          </a:prstGeom>
          <a:solidFill>
            <a:srgbClr val="93C7A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0"/>
          <p:cNvSpPr txBox="1"/>
          <p:nvPr/>
        </p:nvSpPr>
        <p:spPr>
          <a:xfrm rot="-5400000">
            <a:off x="-891775" y="2822400"/>
            <a:ext cx="18702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000">
                <a:latin typeface="Roboto"/>
                <a:ea typeface="Roboto"/>
                <a:cs typeface="Roboto"/>
                <a:sym typeface="Roboto"/>
              </a:rPr>
              <a:t>Create Conda Environments</a:t>
            </a:r>
            <a:endParaRPr b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" name="Google Shape;15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1332000" y="4829400"/>
            <a:ext cx="648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All required packages are easily installable via conda or pip!</a:t>
            </a:r>
            <a:endParaRPr b="1" sz="12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1056750" y="538000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Most Importantly…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>
            <a:off x="1043100" y="1150525"/>
            <a:ext cx="7057800" cy="3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Acknowledgements</a:t>
            </a:r>
            <a:endParaRPr b="1" sz="16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For more in depth information on their work, go see their talks at AMS!</a:t>
            </a:r>
            <a:endParaRPr sz="125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Tim Smith, NOAA PSL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https://ufs2arco.readthedocs.io/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https://github.com/NOAA-PSL/eagle-tools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European Centre for Medium-Range Weather Forecasts</a:t>
            </a:r>
            <a:endParaRPr b="1"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https://github.com/ecmwf/anemoi-core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https://github.com/ecmwf/anemoi-inference</a:t>
            </a: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Paul Madden, NOAA GSL/CIRES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https://github.com/NOAA-GSL/wxvx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3392125" y="2000575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ufs2arco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1" name="Google Shape;161;p21"/>
          <p:cNvSpPr/>
          <p:nvPr/>
        </p:nvSpPr>
        <p:spPr>
          <a:xfrm>
            <a:off x="4000500" y="3031450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anemoi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4000500" y="4062325"/>
            <a:ext cx="11430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wxvx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4641425" y="2000575"/>
            <a:ext cx="1184100" cy="2742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eagle-tools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506900" y="1763275"/>
            <a:ext cx="6595500" cy="3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Most raw data is not ready for training a ML model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○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Thousands of netcdf or grib files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○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Reshaping, transformations, regridding, etc.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○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Handle missing values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○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Stored in a way that optimizes model training (e.g. chunks)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○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 requires a very specific data format…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Instead of storing many versions of a large datasets in the cloud, ufs2arco enables users to process data themselves (and do it very quickly!)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Easily installable via conda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506900" y="635725"/>
            <a:ext cx="352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1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Data Preprocessing</a:t>
            </a: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6851275" y="939900"/>
            <a:ext cx="222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ML Pipeline Steps</a:t>
            </a:r>
            <a:endParaRPr b="1" u="sng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 Preprocessing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Model Training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   Inference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Post-processing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Verification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6921000" y="1083150"/>
            <a:ext cx="2223000" cy="2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425" y="1050875"/>
            <a:ext cx="6612324" cy="37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151600" y="755275"/>
            <a:ext cx="70305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Data Preprocessing with ufs2arco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3304373" y="4151150"/>
            <a:ext cx="22230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ufs2arco documentation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6" name="Google Shape;186;p24" title="Screenshot 2025-08-28 at 9.04.4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012" y="55575"/>
            <a:ext cx="2868714" cy="50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6190650" y="1692625"/>
            <a:ext cx="29535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Run with 1 command</a:t>
            </a:r>
            <a:endParaRPr b="1" sz="1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&gt; ufs2arco gfs.yaml </a:t>
            </a:r>
            <a:r>
              <a:rPr lang="en" sz="1800">
                <a:solidFill>
                  <a:srgbClr val="424242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…..</a:t>
            </a:r>
            <a:r>
              <a:rPr lang="en" sz="1800">
                <a:solidFill>
                  <a:srgbClr val="FFFFFF"/>
                </a:solidFill>
                <a:highlight>
                  <a:srgbClr val="424242"/>
                </a:highlight>
                <a:latin typeface="Nunito"/>
                <a:ea typeface="Nunito"/>
                <a:cs typeface="Nunito"/>
                <a:sym typeface="Nunito"/>
              </a:rPr>
              <a:t>    </a:t>
            </a:r>
            <a:endParaRPr sz="1800">
              <a:solidFill>
                <a:srgbClr val="FFFFFF"/>
              </a:solidFill>
              <a:highlight>
                <a:srgbClr val="424242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 rot="-5400000">
            <a:off x="114950" y="2335350"/>
            <a:ext cx="1788600" cy="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Example YAML</a:t>
            </a:r>
            <a:endParaRPr sz="1800">
              <a:solidFill>
                <a:srgbClr val="FFFFFF"/>
              </a:solidFill>
              <a:highlight>
                <a:srgbClr val="424242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89" name="Google Shape;189;p24" title="Screenshot 2025-08-29 at 9.12.4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385" y="55575"/>
            <a:ext cx="1777889" cy="503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175550" y="605450"/>
            <a:ext cx="8112600" cy="9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anemoi-dataset Structure</a:t>
            </a:r>
            <a:endParaRPr b="1" sz="26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96" name="Google Shape;196;p25" title="Screenshot 2025-08-29 at 7.58.13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300" y="968448"/>
            <a:ext cx="3425699" cy="118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5573800" y="2060325"/>
            <a:ext cx="310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lang="en" sz="1000" u="sng">
                <a:solidFill>
                  <a:srgbClr val="27278B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anemoi-datasets</a:t>
            </a:r>
            <a:r>
              <a:rPr lang="en" sz="10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documentation</a:t>
            </a:r>
            <a:endParaRPr sz="10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8" name="Google Shape;198;p25" title="Screenshot 2025-08-29 at 9.29.42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25" y="1238475"/>
            <a:ext cx="4903376" cy="390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175550" y="2758550"/>
            <a:ext cx="3333600" cy="175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3C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175550" y="3552675"/>
            <a:ext cx="3333600" cy="93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93C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>
            <a:off x="5250550" y="2529600"/>
            <a:ext cx="3693900" cy="24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Take note…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Data structure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Statistics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Maven Pro"/>
              <a:buChar char="●"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Nan flag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All ensure that training will be successful and efficient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26"/>
          <p:cNvSpPr txBox="1"/>
          <p:nvPr/>
        </p:nvSpPr>
        <p:spPr>
          <a:xfrm>
            <a:off x="446550" y="552475"/>
            <a:ext cx="7030500" cy="42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Step 2</a:t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24242"/>
                </a:solidFill>
                <a:latin typeface="Impact"/>
                <a:ea typeface="Impact"/>
                <a:cs typeface="Impact"/>
                <a:sym typeface="Impact"/>
              </a:rPr>
              <a:t>Model Training</a:t>
            </a:r>
            <a:endParaRPr b="1" sz="2800">
              <a:solidFill>
                <a:srgbClr val="42424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The Anemoi framework provides modules to train graph-based models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665AB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All modules easily installable via pip</a:t>
            </a:r>
            <a:endParaRPr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6807350" y="973725"/>
            <a:ext cx="2223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ML Pipeline Steps</a:t>
            </a:r>
            <a:endParaRPr b="1" u="sng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Data Preprocessing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Model Training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   Inference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Post-processing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400"/>
              <a:buFont typeface="Nunito"/>
              <a:buAutoNum type="arabicParenR"/>
            </a:pPr>
            <a:r>
              <a:rPr lang="en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               Verification</a:t>
            </a:r>
            <a:endParaRPr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6844225" y="1378525"/>
            <a:ext cx="2223000" cy="2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0" name="Google Shape;210;p26"/>
          <p:cNvSpPr/>
          <p:nvPr/>
        </p:nvSpPr>
        <p:spPr>
          <a:xfrm>
            <a:off x="3340150" y="2504500"/>
            <a:ext cx="2894400" cy="970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Modules used during training</a:t>
            </a:r>
            <a:endParaRPr b="1" sz="13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anemoi-graphs</a:t>
            </a:r>
            <a:endParaRPr sz="13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anemoi-training</a:t>
            </a:r>
            <a:endParaRPr sz="1300">
              <a:solidFill>
                <a:srgbClr val="42424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24242"/>
                </a:solidFill>
                <a:latin typeface="Maven Pro"/>
                <a:ea typeface="Maven Pro"/>
                <a:cs typeface="Maven Pro"/>
                <a:sym typeface="Maven Pro"/>
              </a:rPr>
              <a:t>anemoi-models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63" y="2525650"/>
            <a:ext cx="2582075" cy="92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PIC UFS-SC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