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Roboto"/>
      <p:regular r:id="rId19"/>
      <p:bold r:id="rId20"/>
      <p:italic r:id="rId21"/>
      <p:boldItalic r:id="rId22"/>
    </p:embeddedFont>
    <p:embeddedFont>
      <p:font typeface="Nunito"/>
      <p:regular r:id="rId23"/>
      <p:bold r:id="rId24"/>
      <p:italic r:id="rId25"/>
      <p:boldItalic r:id="rId26"/>
    </p:embeddedFont>
    <p:embeddedFont>
      <p:font typeface="Maven Pro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7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7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Nunito-bold.fntdata"/><Relationship Id="rId23" Type="http://schemas.openxmlformats.org/officeDocument/2006/relationships/font" Target="fonts/Nuni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boldItalic.fntdata"/><Relationship Id="rId25" Type="http://schemas.openxmlformats.org/officeDocument/2006/relationships/font" Target="fonts/Nunito-italic.fntdata"/><Relationship Id="rId28" Type="http://schemas.openxmlformats.org/officeDocument/2006/relationships/font" Target="fonts/MavenPro-bold.fntdata"/><Relationship Id="rId27" Type="http://schemas.openxmlformats.org/officeDocument/2006/relationships/font" Target="fonts/MavenPr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bbad4ed82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bbad4ed82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a7ea6da2c8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a7ea6da2c8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a7ea6da2c8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a7ea6da2c8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92a94f9df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92a94f9df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926c636ff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926c636ff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fd468e7813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fd468e7813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154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04/01/2025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a7ea6da2c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a7ea6da2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Note: remember to say that Anemoi also recently has transformer only options, but that they are mostly </a:t>
            </a:r>
            <a:r>
              <a:rPr lang="en"/>
              <a:t>graph</a:t>
            </a:r>
            <a:r>
              <a:rPr lang="en"/>
              <a:t> based.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a7ea6da2c8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a7ea6da2c8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a7ea6da2c8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a7ea6da2c8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a7ea6da2c8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a7ea6da2c8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a7ea6da2c8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a7ea6da2c8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a7ea6da2c8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a7ea6da2c8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b85715285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b85715285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777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Lg Pic">
  <p:cSld name="1 Lg Pic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-12" y="3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i="0" sz="26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/>
          <p:nvPr>
            <p:ph idx="2" type="pic"/>
          </p:nvPr>
        </p:nvSpPr>
        <p:spPr>
          <a:xfrm>
            <a:off x="762000" y="914400"/>
            <a:ext cx="7924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1pPr>
            <a:lvl2pPr lvl="1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2pPr>
            <a:lvl3pPr lvl="2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3pPr>
            <a:lvl4pPr lvl="3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4pPr>
            <a:lvl5pPr lvl="4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5pPr>
            <a:lvl6pPr lvl="5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6pPr>
            <a:lvl7pPr lvl="6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7pPr>
            <a:lvl8pPr lvl="7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8pPr>
            <a:lvl9pPr lvl="8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777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457200" y="962526"/>
            <a:ext cx="8229600" cy="3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93939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93939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A8A8A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A8A8A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A8A8A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type="title"/>
          </p:nvPr>
        </p:nvSpPr>
        <p:spPr>
          <a:xfrm>
            <a:off x="0" y="3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2800"/>
              <a:buFont typeface="Avenir"/>
              <a:buNone/>
              <a:defRPr sz="2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1pPr>
            <a:lvl2pPr lvl="1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2pPr>
            <a:lvl3pPr lvl="2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3pPr>
            <a:lvl4pPr lvl="3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4pPr>
            <a:lvl5pPr lvl="4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5pPr>
            <a:lvl6pPr lvl="5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6pPr>
            <a:lvl7pPr lvl="6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7pPr>
            <a:lvl8pPr lvl="7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8pPr>
            <a:lvl9pPr lvl="8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0" y="3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2800"/>
              <a:buFont typeface="Avenir"/>
              <a:buNone/>
              <a:defRPr sz="2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1pPr>
            <a:lvl2pPr lvl="1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2pPr>
            <a:lvl3pPr lvl="2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3pPr>
            <a:lvl4pPr lvl="3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4pPr>
            <a:lvl5pPr lvl="4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5pPr>
            <a:lvl6pPr lvl="5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6pPr>
            <a:lvl7pPr lvl="6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7pPr>
            <a:lvl8pPr lvl="7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8pPr>
            <a:lvl9pPr lvl="8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94136" y="967054"/>
            <a:ext cx="8343900" cy="38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indent="-362331" lvl="1" marL="9144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106"/>
              <a:buFont typeface="Arial Black"/>
              <a:buChar char="–"/>
              <a:defRPr sz="1800">
                <a:solidFill>
                  <a:schemeClr val="dk1"/>
                </a:solidFill>
              </a:defRPr>
            </a:lvl2pPr>
            <a:lvl3pPr indent="-362331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106"/>
              <a:buFont typeface="Merriweather Sans"/>
              <a:buChar char="-"/>
              <a:defRPr sz="1800">
                <a:solidFill>
                  <a:schemeClr val="dk1"/>
                </a:solidFill>
              </a:defRPr>
            </a:lvl3pPr>
            <a:lvl4pPr indent="-35433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Font typeface="Arial Black"/>
              <a:buChar char="–"/>
              <a:defRPr/>
            </a:lvl4pPr>
            <a:lvl5pPr indent="-312420" lvl="4" marL="2286000" rtl="0" algn="l">
              <a:lnSpc>
                <a:spcPct val="110000"/>
              </a:lnSpc>
              <a:spcBef>
                <a:spcPts val="225"/>
              </a:spcBef>
              <a:spcAft>
                <a:spcPts val="0"/>
              </a:spcAft>
              <a:buSzPts val="1320"/>
              <a:buFont typeface="Arial Black"/>
              <a:buChar char="–"/>
              <a:defRPr sz="1200"/>
            </a:lvl5pPr>
            <a:lvl6pPr indent="-320039" lvl="5" marL="2743200" rtl="0" algn="l">
              <a:spcBef>
                <a:spcPts val="360"/>
              </a:spcBef>
              <a:spcAft>
                <a:spcPts val="0"/>
              </a:spcAft>
              <a:buSzPts val="1440"/>
              <a:buChar char="■"/>
              <a:defRPr/>
            </a:lvl6pPr>
            <a:lvl7pPr indent="-320039" lvl="6" marL="3200400" rtl="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indent="-320040" lvl="7" marL="3657600" rtl="0" algn="l">
              <a:spcBef>
                <a:spcPts val="360"/>
              </a:spcBef>
              <a:spcAft>
                <a:spcPts val="0"/>
              </a:spcAft>
              <a:buSzPts val="1440"/>
              <a:buChar char="○"/>
              <a:defRPr/>
            </a:lvl8pPr>
            <a:lvl9pPr indent="-320040" lvl="8" marL="4114800" rtl="0" algn="l">
              <a:spcBef>
                <a:spcPts val="360"/>
              </a:spcBef>
              <a:spcAft>
                <a:spcPts val="0"/>
              </a:spcAft>
              <a:buSzPts val="1440"/>
              <a:buChar char="■"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7"/>
          <p:cNvSpPr txBox="1"/>
          <p:nvPr>
            <p:ph type="title"/>
          </p:nvPr>
        </p:nvSpPr>
        <p:spPr>
          <a:xfrm>
            <a:off x="0" y="3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2800"/>
              <a:buFont typeface="Avenir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" type="body"/>
          </p:nvPr>
        </p:nvSpPr>
        <p:spPr>
          <a:xfrm>
            <a:off x="311700" y="980700"/>
            <a:ext cx="8520600" cy="35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0" y="0"/>
            <a:ext cx="60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777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ctrTitle"/>
          </p:nvPr>
        </p:nvSpPr>
        <p:spPr>
          <a:xfrm>
            <a:off x="311700" y="1272088"/>
            <a:ext cx="85206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5200"/>
              <a:buFont typeface="Roboto"/>
              <a:buNone/>
              <a:defRPr sz="52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3" name="Google Shape;23;p4"/>
          <p:cNvSpPr txBox="1"/>
          <p:nvPr>
            <p:ph idx="1" type="subTitle"/>
          </p:nvPr>
        </p:nvSpPr>
        <p:spPr>
          <a:xfrm>
            <a:off x="311700" y="18953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Roboto"/>
              <a:buNone/>
              <a:defRPr sz="2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50162" y="2276000"/>
            <a:ext cx="4843675" cy="2724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C7E"/>
              </a:buClr>
              <a:buSzPts val="2600"/>
              <a:buNone/>
              <a:defRPr sz="2600">
                <a:solidFill>
                  <a:srgbClr val="239C7E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C7E"/>
              </a:buClr>
              <a:buSzPts val="2600"/>
              <a:buNone/>
              <a:defRPr sz="2600">
                <a:solidFill>
                  <a:srgbClr val="239C7E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C7E"/>
              </a:buClr>
              <a:buSzPts val="2600"/>
              <a:buNone/>
              <a:defRPr sz="2600">
                <a:solidFill>
                  <a:srgbClr val="239C7E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C7E"/>
              </a:buClr>
              <a:buSzPts val="2600"/>
              <a:buNone/>
              <a:defRPr sz="2600">
                <a:solidFill>
                  <a:srgbClr val="239C7E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C7E"/>
              </a:buClr>
              <a:buSzPts val="2600"/>
              <a:buNone/>
              <a:defRPr sz="2600">
                <a:solidFill>
                  <a:srgbClr val="239C7E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C7E"/>
              </a:buClr>
              <a:buSzPts val="2600"/>
              <a:buNone/>
              <a:defRPr sz="2600">
                <a:solidFill>
                  <a:srgbClr val="239C7E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C7E"/>
              </a:buClr>
              <a:buSzPts val="2600"/>
              <a:buNone/>
              <a:defRPr sz="2600">
                <a:solidFill>
                  <a:srgbClr val="239C7E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C7E"/>
              </a:buClr>
              <a:buSzPts val="2600"/>
              <a:buNone/>
              <a:defRPr sz="2600">
                <a:solidFill>
                  <a:srgbClr val="239C7E"/>
                </a:solidFill>
              </a:defRPr>
            </a:lvl9pPr>
          </a:lstStyle>
          <a:p/>
        </p:txBody>
      </p:sp>
      <p:sp>
        <p:nvSpPr>
          <p:cNvPr id="31" name="Google Shape;31;p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/>
          <p:nvPr>
            <p:ph idx="1" type="body"/>
          </p:nvPr>
        </p:nvSpPr>
        <p:spPr>
          <a:xfrm>
            <a:off x="311700" y="1389600"/>
            <a:ext cx="55323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" name="Google Shape;4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06715" y="1072190"/>
            <a:ext cx="2865731" cy="284042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9.png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.xml"/><Relationship Id="rId19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.xml"/><Relationship Id="rId18" Type="http://schemas.openxmlformats.org/officeDocument/2006/relationships/slideLayout" Target="../slideLayouts/slideLayout14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">
            <a:alphaModFix amt="60000"/>
          </a:blip>
          <a:srcRect b="5" l="0" r="0" t="49150"/>
          <a:stretch/>
        </p:blipFill>
        <p:spPr>
          <a:xfrm>
            <a:off x="0" y="3"/>
            <a:ext cx="9144000" cy="885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b="1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9453" y="4765199"/>
            <a:ext cx="333425" cy="3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203" y="4765199"/>
            <a:ext cx="333425" cy="3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4">
            <a:alphaModFix/>
          </a:blip>
          <a:srcRect b="9734" l="11262" r="9478" t="10666"/>
          <a:stretch/>
        </p:blipFill>
        <p:spPr>
          <a:xfrm>
            <a:off x="105600" y="4764890"/>
            <a:ext cx="333425" cy="33483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ufs2arco.readthedocs.io/" TargetMode="External"/><Relationship Id="rId4" Type="http://schemas.openxmlformats.org/officeDocument/2006/relationships/hyperlink" Target="https://github.com/NOAA-PSL/eagle-tools" TargetMode="External"/><Relationship Id="rId5" Type="http://schemas.openxmlformats.org/officeDocument/2006/relationships/hyperlink" Target="https://github.com/ecmwf/anemoi-core" TargetMode="External"/><Relationship Id="rId6" Type="http://schemas.openxmlformats.org/officeDocument/2006/relationships/hyperlink" Target="https://github.com/ecmwf/anemoi-inference" TargetMode="External"/><Relationship Id="rId7" Type="http://schemas.openxmlformats.org/officeDocument/2006/relationships/hyperlink" Target="https://github.com/NOAA-GSL/wxvx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1.png"/><Relationship Id="rId6" Type="http://schemas.openxmlformats.org/officeDocument/2006/relationships/image" Target="../media/image8.png"/><Relationship Id="rId7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hyperlink" Target="https://ufs2arco.readthedocs.io/en/latest/index.html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hyperlink" Target="https://anemoi.readthedocs.io/projects/datasets/en/latest/overview.html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hyperlink" Target="https://anemoi.readthedocs.io/projects/inference/en/latest/overview.html" TargetMode="External"/><Relationship Id="rId5" Type="http://schemas.openxmlformats.org/officeDocument/2006/relationships/image" Target="../media/image11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18"/>
          <p:cNvSpPr txBox="1"/>
          <p:nvPr>
            <p:ph idx="4294967295" type="ctrTitle"/>
          </p:nvPr>
        </p:nvSpPr>
        <p:spPr>
          <a:xfrm>
            <a:off x="813300" y="1266100"/>
            <a:ext cx="7517400" cy="28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33724"/>
              <a:buNone/>
            </a:pPr>
            <a:r>
              <a:rPr lang="en" sz="2935">
                <a:solidFill>
                  <a:schemeClr val="dk1"/>
                </a:solidFill>
              </a:rPr>
              <a:t>The NOAA Anemoi Experience</a:t>
            </a:r>
            <a:endParaRPr sz="2935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51443"/>
              <a:buNone/>
            </a:pPr>
            <a:r>
              <a:rPr lang="en" sz="1924">
                <a:solidFill>
                  <a:schemeClr val="dk1"/>
                </a:solidFill>
              </a:rPr>
              <a:t>Scalable and User-Friendly Tools for Training AI Weather Prediction Models</a:t>
            </a:r>
            <a:endParaRPr sz="1924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76153"/>
              <a:buNone/>
            </a:pPr>
            <a:r>
              <a:t/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76153"/>
              <a:buNone/>
            </a:pPr>
            <a:r>
              <a:t/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51443"/>
              <a:buNone/>
            </a:pPr>
            <a:r>
              <a:rPr lang="en" sz="1924">
                <a:solidFill>
                  <a:schemeClr val="dk1"/>
                </a:solidFill>
              </a:rPr>
              <a:t>Mariah Pope</a:t>
            </a:r>
            <a:r>
              <a:rPr baseline="30000" lang="en" sz="2200">
                <a:solidFill>
                  <a:schemeClr val="dk2"/>
                </a:solidFill>
              </a:rPr>
              <a:t>1</a:t>
            </a:r>
            <a:r>
              <a:rPr lang="en" sz="1924"/>
              <a:t>, </a:t>
            </a:r>
            <a:r>
              <a:rPr b="0" lang="en" sz="1924">
                <a:solidFill>
                  <a:schemeClr val="dk1"/>
                </a:solidFill>
              </a:rPr>
              <a:t>Timothy A. Smith</a:t>
            </a:r>
            <a:r>
              <a:rPr b="0" baseline="30000" lang="en" sz="2200">
                <a:solidFill>
                  <a:schemeClr val="dk2"/>
                </a:solidFill>
              </a:rPr>
              <a:t>2</a:t>
            </a:r>
            <a:r>
              <a:rPr b="0" lang="en" sz="1924">
                <a:solidFill>
                  <a:schemeClr val="dk1"/>
                </a:solidFill>
              </a:rPr>
              <a:t>,  Sergey Frolov</a:t>
            </a:r>
            <a:r>
              <a:rPr b="0" baseline="30000" lang="en" sz="2200">
                <a:solidFill>
                  <a:schemeClr val="dk2"/>
                </a:solidFill>
              </a:rPr>
              <a:t>2</a:t>
            </a:r>
            <a:r>
              <a:rPr b="0" lang="en" sz="1924">
                <a:solidFill>
                  <a:schemeClr val="dk1"/>
                </a:solidFill>
              </a:rPr>
              <a:t>,  Daniel Abdi</a:t>
            </a:r>
            <a:r>
              <a:rPr b="0" baseline="30000" lang="en" sz="2200">
                <a:solidFill>
                  <a:schemeClr val="dk2"/>
                </a:solidFill>
              </a:rPr>
              <a:t>3</a:t>
            </a:r>
            <a:r>
              <a:rPr b="0" lang="en" sz="1924">
                <a:solidFill>
                  <a:schemeClr val="dk1"/>
                </a:solidFill>
              </a:rPr>
              <a:t>,  Isidora</a:t>
            </a:r>
            <a:r>
              <a:rPr b="0" lang="en" sz="1924"/>
              <a:t> </a:t>
            </a:r>
            <a:r>
              <a:rPr b="0" lang="en" sz="1924">
                <a:solidFill>
                  <a:schemeClr val="dk1"/>
                </a:solidFill>
              </a:rPr>
              <a:t>Jankov</a:t>
            </a:r>
            <a:r>
              <a:rPr b="0" baseline="30000" lang="en" sz="2200">
                <a:solidFill>
                  <a:schemeClr val="dk2"/>
                </a:solidFill>
              </a:rPr>
              <a:t>3</a:t>
            </a:r>
            <a:r>
              <a:rPr b="0" lang="en" sz="1924">
                <a:solidFill>
                  <a:schemeClr val="dk1"/>
                </a:solidFill>
              </a:rPr>
              <a:t>,</a:t>
            </a:r>
            <a:r>
              <a:rPr b="0" lang="en" sz="1924"/>
              <a:t>  </a:t>
            </a:r>
            <a:r>
              <a:rPr b="0" lang="en" sz="1924">
                <a:solidFill>
                  <a:schemeClr val="dk1"/>
                </a:solidFill>
              </a:rPr>
              <a:t>D. Alex Burrows</a:t>
            </a:r>
            <a:r>
              <a:rPr baseline="30000" lang="en" sz="2200">
                <a:solidFill>
                  <a:schemeClr val="dk2"/>
                </a:solidFill>
              </a:rPr>
              <a:t>1</a:t>
            </a:r>
            <a:r>
              <a:rPr b="0" lang="en" sz="1924">
                <a:solidFill>
                  <a:schemeClr val="dk1"/>
                </a:solidFill>
              </a:rPr>
              <a:t>,  Anil Kumar</a:t>
            </a:r>
            <a:r>
              <a:rPr baseline="30000" lang="en" sz="2200">
                <a:solidFill>
                  <a:schemeClr val="dk2"/>
                </a:solidFill>
              </a:rPr>
              <a:t>1</a:t>
            </a:r>
            <a:r>
              <a:rPr b="0" lang="en" sz="1924">
                <a:solidFill>
                  <a:schemeClr val="dk1"/>
                </a:solidFill>
              </a:rPr>
              <a:t>,  Paul Madden</a:t>
            </a:r>
            <a:r>
              <a:rPr b="0" baseline="30000" lang="en" sz="2200">
                <a:solidFill>
                  <a:schemeClr val="dk2"/>
                </a:solidFill>
              </a:rPr>
              <a:t>3</a:t>
            </a:r>
            <a:endParaRPr b="0" sz="1924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51443"/>
              <a:buNone/>
            </a:pPr>
            <a:r>
              <a:t/>
            </a:r>
            <a:endParaRPr b="0" sz="192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b="0" lang="en" sz="2200">
                <a:solidFill>
                  <a:schemeClr val="dk2"/>
                </a:solidFill>
              </a:rPr>
              <a:t>An EPIC</a:t>
            </a:r>
            <a:r>
              <a:rPr baseline="30000" lang="en" sz="2200">
                <a:solidFill>
                  <a:schemeClr val="dk2"/>
                </a:solidFill>
              </a:rPr>
              <a:t>1</a:t>
            </a:r>
            <a:r>
              <a:rPr b="0" lang="en" sz="2200">
                <a:solidFill>
                  <a:schemeClr val="dk2"/>
                </a:solidFill>
              </a:rPr>
              <a:t>, PSL</a:t>
            </a:r>
            <a:r>
              <a:rPr b="0" baseline="30000" lang="en" sz="2200">
                <a:solidFill>
                  <a:schemeClr val="dk2"/>
                </a:solidFill>
              </a:rPr>
              <a:t>2</a:t>
            </a:r>
            <a:r>
              <a:rPr b="0" lang="en" sz="2200">
                <a:solidFill>
                  <a:schemeClr val="dk2"/>
                </a:solidFill>
              </a:rPr>
              <a:t>, GSL</a:t>
            </a:r>
            <a:r>
              <a:rPr b="0" baseline="30000" lang="en" sz="2200">
                <a:solidFill>
                  <a:schemeClr val="dk2"/>
                </a:solidFill>
              </a:rPr>
              <a:t>3</a:t>
            </a:r>
            <a:r>
              <a:rPr b="0" lang="en" sz="2200">
                <a:solidFill>
                  <a:schemeClr val="dk2"/>
                </a:solidFill>
              </a:rPr>
              <a:t>, and EMC</a:t>
            </a:r>
            <a:r>
              <a:rPr b="0" baseline="30000" lang="en" sz="2200">
                <a:solidFill>
                  <a:schemeClr val="dk2"/>
                </a:solidFill>
              </a:rPr>
              <a:t>4</a:t>
            </a:r>
            <a:r>
              <a:rPr b="0" lang="en" sz="2200">
                <a:solidFill>
                  <a:schemeClr val="dk2"/>
                </a:solidFill>
              </a:rPr>
              <a:t> collaboration</a:t>
            </a:r>
            <a:endParaRPr b="0" sz="1924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"/>
          <p:cNvSpPr txBox="1"/>
          <p:nvPr>
            <p:ph idx="12" type="sldNum"/>
          </p:nvPr>
        </p:nvSpPr>
        <p:spPr>
          <a:xfrm>
            <a:off x="8068966" y="4567861"/>
            <a:ext cx="640800" cy="459600"/>
          </a:xfrm>
          <a:prstGeom prst="rect">
            <a:avLst/>
          </a:prstGeom>
        </p:spPr>
        <p:txBody>
          <a:bodyPr anchorCtr="0" anchor="ctr" bIns="106750" lIns="106750" spcFirstLastPara="1" rIns="106750" wrap="square" tIns="1067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8"/>
              <a:buFont typeface="Arial"/>
              <a:buNone/>
            </a:pPr>
            <a:fld id="{00000000-1234-1234-1234-123412341234}" type="slidenum">
              <a:rPr lang="en" sz="1167"/>
              <a:t>‹#›</a:t>
            </a:fld>
            <a:endParaRPr sz="1167"/>
          </a:p>
        </p:txBody>
      </p:sp>
      <p:sp>
        <p:nvSpPr>
          <p:cNvPr id="224" name="Google Shape;224;p27"/>
          <p:cNvSpPr txBox="1"/>
          <p:nvPr/>
        </p:nvSpPr>
        <p:spPr>
          <a:xfrm>
            <a:off x="248800" y="526800"/>
            <a:ext cx="36846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b="1" lang="en" sz="1405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Example of post-processing with eagle-tools:</a:t>
            </a:r>
            <a:endParaRPr b="1" sz="1405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325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25" name="Google Shape;225;p27" title="Screenshot 2025-09-02 at 2.23.1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527" y="2020225"/>
            <a:ext cx="3500099" cy="307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7" title="Screenshot 2025-09-02 at 2.24.21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2568" y="1051150"/>
            <a:ext cx="4649157" cy="39831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27"/>
          <p:cNvCxnSpPr>
            <a:stCxn id="225" idx="3"/>
          </p:cNvCxnSpPr>
          <p:nvPr/>
        </p:nvCxnSpPr>
        <p:spPr>
          <a:xfrm flipH="1" rot="10800000">
            <a:off x="3681626" y="3552801"/>
            <a:ext cx="456900" cy="3000"/>
          </a:xfrm>
          <a:prstGeom prst="straightConnector1">
            <a:avLst/>
          </a:prstGeom>
          <a:noFill/>
          <a:ln cap="flat" cmpd="sng" w="44500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8" name="Google Shape;228;p27"/>
          <p:cNvSpPr/>
          <p:nvPr/>
        </p:nvSpPr>
        <p:spPr>
          <a:xfrm>
            <a:off x="248800" y="2817448"/>
            <a:ext cx="3028800" cy="369600"/>
          </a:xfrm>
          <a:prstGeom prst="roundRect">
            <a:avLst>
              <a:gd fmla="val 16667" name="adj"/>
            </a:avLst>
          </a:prstGeom>
          <a:noFill/>
          <a:ln cap="flat" cmpd="sng" w="33375">
            <a:solidFill>
              <a:srgbClr val="F689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6750" lIns="106750" spcFirstLastPara="1" rIns="106750" wrap="square" tIns="106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4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4211315" y="3653101"/>
            <a:ext cx="3500100" cy="177900"/>
          </a:xfrm>
          <a:prstGeom prst="roundRect">
            <a:avLst>
              <a:gd fmla="val 16667" name="adj"/>
            </a:avLst>
          </a:prstGeom>
          <a:noFill/>
          <a:ln cap="flat" cmpd="sng" w="33375">
            <a:solidFill>
              <a:srgbClr val="F689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6750" lIns="106750" spcFirstLastPara="1" rIns="106750" wrap="square" tIns="106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4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0" name="Google Shape;230;p27"/>
          <p:cNvSpPr/>
          <p:nvPr/>
        </p:nvSpPr>
        <p:spPr>
          <a:xfrm>
            <a:off x="4092674" y="4668966"/>
            <a:ext cx="3465600" cy="422400"/>
          </a:xfrm>
          <a:prstGeom prst="roundRect">
            <a:avLst>
              <a:gd fmla="val 16667" name="adj"/>
            </a:avLst>
          </a:prstGeom>
          <a:noFill/>
          <a:ln cap="flat" cmpd="sng" w="333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6750" lIns="106750" spcFirstLastPara="1" rIns="106750" wrap="square" tIns="106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4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248800" y="1938675"/>
            <a:ext cx="1743000" cy="294000"/>
          </a:xfrm>
          <a:prstGeom prst="roundRect">
            <a:avLst>
              <a:gd fmla="val 0" name="adj"/>
            </a:avLst>
          </a:prstGeom>
          <a:noFill/>
          <a:ln cap="flat" cmpd="sng" w="28575">
            <a:solidFill>
              <a:srgbClr val="00C9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4058518" y="988375"/>
            <a:ext cx="3282000" cy="276300"/>
          </a:xfrm>
          <a:prstGeom prst="roundRect">
            <a:avLst>
              <a:gd fmla="val 16667" name="adj"/>
            </a:avLst>
          </a:prstGeom>
          <a:noFill/>
          <a:ln cap="flat" cmpd="sng" w="33375">
            <a:solidFill>
              <a:srgbClr val="00C9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6750" lIns="106750" spcFirstLastPara="1" rIns="106750" wrap="square" tIns="106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4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3" name="Google Shape;233;p27"/>
          <p:cNvSpPr txBox="1"/>
          <p:nvPr/>
        </p:nvSpPr>
        <p:spPr>
          <a:xfrm>
            <a:off x="181525" y="1264675"/>
            <a:ext cx="515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8F8F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&gt; eagle-tools prewxvx config.yaml</a:t>
            </a:r>
            <a:endParaRPr b="1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28"/>
          <p:cNvSpPr txBox="1"/>
          <p:nvPr/>
        </p:nvSpPr>
        <p:spPr>
          <a:xfrm>
            <a:off x="474125" y="714513"/>
            <a:ext cx="4356000" cy="38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615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Step 5</a:t>
            </a:r>
            <a:endParaRPr b="1" sz="8615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615">
                <a:solidFill>
                  <a:srgbClr val="424242"/>
                </a:solidFill>
                <a:latin typeface="Impact"/>
                <a:ea typeface="Impact"/>
                <a:cs typeface="Impact"/>
                <a:sym typeface="Impact"/>
              </a:rPr>
              <a:t>Verification</a:t>
            </a:r>
            <a:endParaRPr b="1" sz="8615">
              <a:solidFill>
                <a:srgbClr val="42424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42424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1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wxvx</a:t>
            </a:r>
            <a:endParaRPr b="1" sz="551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15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041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100000"/>
              <a:buFont typeface="Nunito"/>
              <a:buChar char="●"/>
            </a:pPr>
            <a:r>
              <a:rPr lang="en" sz="4915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Python wrapper for MET/METPlus</a:t>
            </a:r>
            <a:endParaRPr sz="4915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041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100000"/>
              <a:buFont typeface="Nunito"/>
              <a:buChar char="●"/>
            </a:pPr>
            <a:r>
              <a:rPr lang="en" sz="4915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Flexible to number of forecast cycles, forecast lengths, model output, and more!</a:t>
            </a:r>
            <a:endParaRPr sz="4915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15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15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Supports global and regional </a:t>
            </a:r>
            <a:r>
              <a:rPr b="1" lang="en" sz="4915">
                <a:solidFill>
                  <a:srgbClr val="393939"/>
                </a:solidFill>
                <a:latin typeface="Nunito"/>
                <a:ea typeface="Nunito"/>
                <a:cs typeface="Nunito"/>
                <a:sym typeface="Nunito"/>
              </a:rPr>
              <a:t>grid-to-grid</a:t>
            </a:r>
            <a:r>
              <a:rPr lang="en" sz="4915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and </a:t>
            </a:r>
            <a:r>
              <a:rPr b="1" lang="en" sz="4915">
                <a:solidFill>
                  <a:srgbClr val="393939"/>
                </a:solidFill>
                <a:latin typeface="Nunito"/>
                <a:ea typeface="Nunito"/>
                <a:cs typeface="Nunito"/>
                <a:sym typeface="Nunito"/>
              </a:rPr>
              <a:t>grid-to-obs</a:t>
            </a:r>
            <a:r>
              <a:rPr lang="en" sz="4915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forecast verification.</a:t>
            </a:r>
            <a:endParaRPr sz="4915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42424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42424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42424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240" name="Google Shape;240;p28"/>
          <p:cNvPicPr preferRelativeResize="0"/>
          <p:nvPr/>
        </p:nvPicPr>
        <p:blipFill rotWithShape="1">
          <a:blip r:embed="rId3">
            <a:alphaModFix/>
          </a:blip>
          <a:srcRect b="0" l="0" r="13614" t="4397"/>
          <a:stretch/>
        </p:blipFill>
        <p:spPr>
          <a:xfrm>
            <a:off x="4830125" y="1520976"/>
            <a:ext cx="3854124" cy="257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8"/>
          <p:cNvSpPr txBox="1"/>
          <p:nvPr/>
        </p:nvSpPr>
        <p:spPr>
          <a:xfrm>
            <a:off x="5855825" y="1914975"/>
            <a:ext cx="6216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9900"/>
                </a:solidFill>
                <a:latin typeface="Maven Pro"/>
                <a:ea typeface="Maven Pro"/>
                <a:cs typeface="Maven Pro"/>
                <a:sym typeface="Maven Pro"/>
              </a:rPr>
              <a:t>GFS</a:t>
            </a:r>
            <a:endParaRPr b="1">
              <a:solidFill>
                <a:srgbClr val="FF990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42" name="Google Shape;242;p28"/>
          <p:cNvSpPr txBox="1"/>
          <p:nvPr/>
        </p:nvSpPr>
        <p:spPr>
          <a:xfrm>
            <a:off x="6743375" y="2974075"/>
            <a:ext cx="1414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Maven Pro"/>
                <a:ea typeface="Maven Pro"/>
                <a:cs typeface="Maven Pro"/>
                <a:sym typeface="Maven Pro"/>
              </a:rPr>
              <a:t>Your Model</a:t>
            </a:r>
            <a:endParaRPr b="1">
              <a:solidFill>
                <a:srgbClr val="0B5394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43" name="Google Shape;243;p28"/>
          <p:cNvSpPr txBox="1"/>
          <p:nvPr/>
        </p:nvSpPr>
        <p:spPr>
          <a:xfrm>
            <a:off x="515225" y="3845425"/>
            <a:ext cx="427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8F8F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&gt; wxvx -c wxvx_config.yaml -t plots</a:t>
            </a:r>
            <a:endParaRPr b="1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"/>
          <p:cNvSpPr txBox="1"/>
          <p:nvPr>
            <p:ph type="title"/>
          </p:nvPr>
        </p:nvSpPr>
        <p:spPr>
          <a:xfrm>
            <a:off x="443750" y="564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Concluding Thoughts</a:t>
            </a:r>
            <a:endParaRPr/>
          </a:p>
        </p:txBody>
      </p:sp>
      <p:sp>
        <p:nvSpPr>
          <p:cNvPr id="249" name="Google Shape;24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0" name="Google Shape;250;p29"/>
          <p:cNvSpPr txBox="1"/>
          <p:nvPr/>
        </p:nvSpPr>
        <p:spPr>
          <a:xfrm>
            <a:off x="443750" y="1288800"/>
            <a:ext cx="8028600" cy="29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From dealing with large datasets to sharding models across GPU’s, machine learning can be a cumbersome process with a steep learning curve.</a:t>
            </a:r>
            <a:endParaRPr sz="17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Our hope is to make machine learning for weather prediction accessible to all by creating and/or deploying user-friendly tools as a coherent pipeline.</a:t>
            </a:r>
            <a:endParaRPr sz="17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 Earth Prediction Innovation Center (EPIC) is planning an official </a:t>
            </a:r>
            <a:endParaRPr b="1" sz="17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release of this pipeline this spring!</a:t>
            </a:r>
            <a:endParaRPr sz="17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6" name="Google Shape;256;p30"/>
          <p:cNvSpPr txBox="1"/>
          <p:nvPr/>
        </p:nvSpPr>
        <p:spPr>
          <a:xfrm>
            <a:off x="1056750" y="538000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Most Importantly…</a:t>
            </a:r>
            <a:endParaRPr b="1" sz="28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57" name="Google Shape;257;p30"/>
          <p:cNvSpPr txBox="1"/>
          <p:nvPr/>
        </p:nvSpPr>
        <p:spPr>
          <a:xfrm>
            <a:off x="1043100" y="1150525"/>
            <a:ext cx="7057800" cy="39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Acknowledgements</a:t>
            </a:r>
            <a:endParaRPr b="1"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For more in depth information on their work, go see their talks at AMS!</a:t>
            </a:r>
            <a:endParaRPr sz="12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Tim Smith, NOAA PSL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https://ufs2arco.readthedocs.io/</a:t>
            </a: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&amp; </a:t>
            </a:r>
            <a:r>
              <a:rPr lang="en" sz="13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https://github.com/NOAA-PSL/eagle-tools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European Centre for Medium-Range Weather Forecasts</a:t>
            </a:r>
            <a:endParaRPr b="1"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https://github.com/ecmwf/anemoi-core</a:t>
            </a: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&amp; </a:t>
            </a:r>
            <a:r>
              <a:rPr lang="en" sz="13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https://github.com/ecmwf/anemoi-inference</a:t>
            </a: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Paul Madden, NOAA GSL/CIRES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https://github.com/NOAA-GSL/wxvx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8" name="Google Shape;258;p30"/>
          <p:cNvSpPr/>
          <p:nvPr/>
        </p:nvSpPr>
        <p:spPr>
          <a:xfrm>
            <a:off x="3392125" y="2000575"/>
            <a:ext cx="1143000" cy="274200"/>
          </a:xfrm>
          <a:prstGeom prst="roundRect">
            <a:avLst>
              <a:gd fmla="val 16667" name="adj"/>
            </a:avLst>
          </a:prstGeom>
          <a:solidFill>
            <a:srgbClr val="1C45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ufs2arco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9" name="Google Shape;259;p30"/>
          <p:cNvSpPr/>
          <p:nvPr/>
        </p:nvSpPr>
        <p:spPr>
          <a:xfrm>
            <a:off x="4000500" y="3031450"/>
            <a:ext cx="1143000" cy="274200"/>
          </a:xfrm>
          <a:prstGeom prst="roundRect">
            <a:avLst>
              <a:gd fmla="val 16667" name="adj"/>
            </a:avLst>
          </a:prstGeom>
          <a:solidFill>
            <a:srgbClr val="1C45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anemoi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0" name="Google Shape;260;p30"/>
          <p:cNvSpPr/>
          <p:nvPr/>
        </p:nvSpPr>
        <p:spPr>
          <a:xfrm>
            <a:off x="4000500" y="4062325"/>
            <a:ext cx="1143000" cy="274200"/>
          </a:xfrm>
          <a:prstGeom prst="roundRect">
            <a:avLst>
              <a:gd fmla="val 16667" name="adj"/>
            </a:avLst>
          </a:prstGeom>
          <a:solidFill>
            <a:srgbClr val="1C45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wxvx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1" name="Google Shape;261;p30"/>
          <p:cNvSpPr/>
          <p:nvPr/>
        </p:nvSpPr>
        <p:spPr>
          <a:xfrm>
            <a:off x="4641425" y="2000575"/>
            <a:ext cx="1184100" cy="274200"/>
          </a:xfrm>
          <a:prstGeom prst="roundRect">
            <a:avLst>
              <a:gd fmla="val 16667" name="adj"/>
            </a:avLst>
          </a:prstGeom>
          <a:solidFill>
            <a:srgbClr val="1C45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eagle-tools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/>
          <p:nvPr/>
        </p:nvSpPr>
        <p:spPr>
          <a:xfrm>
            <a:off x="452450" y="525000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Overview</a:t>
            </a:r>
            <a:endParaRPr b="1" sz="28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81" name="Google Shape;81;p19"/>
          <p:cNvSpPr/>
          <p:nvPr/>
        </p:nvSpPr>
        <p:spPr>
          <a:xfrm>
            <a:off x="1754850" y="2359950"/>
            <a:ext cx="5768700" cy="9480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9"/>
          <p:cNvSpPr txBox="1"/>
          <p:nvPr/>
        </p:nvSpPr>
        <p:spPr>
          <a:xfrm>
            <a:off x="424800" y="1245300"/>
            <a:ext cx="8428800" cy="3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Training machine learning models with custom (NOAA) data can be a cumbersome process due to hardware setup, staging data, and efficiently scaling the model. This burden creates a steep learning curve for users that is a barrier to quick scientific iteration and progress. 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What if we could create or deploy existing tools to create a 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user-friendly and customizable machine learning pipeline? </a:t>
            </a:r>
            <a:endParaRPr b="1"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We present a framework of community tools for developing machine learning weather models that will hopefully enhance collaboration and speed up scientific progress by providing a coherent and scalable end-to-end pipeline.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/>
        </p:nvSpPr>
        <p:spPr>
          <a:xfrm>
            <a:off x="0" y="728950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End-to-End Machine Learning Pipeline</a:t>
            </a:r>
            <a:endParaRPr b="1" sz="28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grpSp>
        <p:nvGrpSpPr>
          <p:cNvPr id="89" name="Google Shape;89;p20"/>
          <p:cNvGrpSpPr/>
          <p:nvPr/>
        </p:nvGrpSpPr>
        <p:grpSpPr>
          <a:xfrm>
            <a:off x="478876" y="1560000"/>
            <a:ext cx="1971105" cy="1948500"/>
            <a:chOff x="466176" y="1638950"/>
            <a:chExt cx="1971105" cy="1948500"/>
          </a:xfrm>
        </p:grpSpPr>
        <p:sp>
          <p:nvSpPr>
            <p:cNvPr id="90" name="Google Shape;90;p20"/>
            <p:cNvSpPr/>
            <p:nvPr/>
          </p:nvSpPr>
          <p:spPr>
            <a:xfrm>
              <a:off x="902781" y="3080265"/>
              <a:ext cx="1534500" cy="133500"/>
            </a:xfrm>
            <a:prstGeom prst="rect">
              <a:avLst/>
            </a:prstGeom>
            <a:solidFill>
              <a:srgbClr val="1665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0"/>
            <p:cNvSpPr txBox="1"/>
            <p:nvPr/>
          </p:nvSpPr>
          <p:spPr>
            <a:xfrm>
              <a:off x="466176" y="3216050"/>
              <a:ext cx="12087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Data Preprocessing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92" name="Google Shape;92;p20"/>
            <p:cNvGrpSpPr/>
            <p:nvPr/>
          </p:nvGrpSpPr>
          <p:grpSpPr>
            <a:xfrm>
              <a:off x="851208" y="2800855"/>
              <a:ext cx="92400" cy="411825"/>
              <a:chOff x="845575" y="2563700"/>
              <a:chExt cx="92400" cy="411825"/>
            </a:xfrm>
          </p:grpSpPr>
          <p:cxnSp>
            <p:nvCxnSpPr>
              <p:cNvPr id="93" name="Google Shape;93;p20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94" name="Google Shape;94;p20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5" name="Google Shape;95;p20"/>
            <p:cNvSpPr txBox="1"/>
            <p:nvPr/>
          </p:nvSpPr>
          <p:spPr>
            <a:xfrm>
              <a:off x="711750" y="1638950"/>
              <a:ext cx="1473300" cy="115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latin typeface="Roboto"/>
                  <a:ea typeface="Roboto"/>
                  <a:cs typeface="Roboto"/>
                  <a:sym typeface="Roboto"/>
                </a:rPr>
                <a:t>ufs2arco</a:t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Tool for making NOAA data more accessible for analysis and machine learning</a:t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6" name="Google Shape;96;p20"/>
          <p:cNvGrpSpPr/>
          <p:nvPr/>
        </p:nvGrpSpPr>
        <p:grpSpPr>
          <a:xfrm>
            <a:off x="2084400" y="2636325"/>
            <a:ext cx="1900081" cy="2146625"/>
            <a:chOff x="2071700" y="2715275"/>
            <a:chExt cx="1900081" cy="2146625"/>
          </a:xfrm>
        </p:grpSpPr>
        <p:sp>
          <p:nvSpPr>
            <p:cNvPr id="97" name="Google Shape;97;p20"/>
            <p:cNvSpPr/>
            <p:nvPr/>
          </p:nvSpPr>
          <p:spPr>
            <a:xfrm>
              <a:off x="2437281" y="3080265"/>
              <a:ext cx="1534500" cy="133500"/>
            </a:xfrm>
            <a:prstGeom prst="rect">
              <a:avLst/>
            </a:prstGeom>
            <a:solidFill>
              <a:srgbClr val="93C7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0"/>
            <p:cNvSpPr txBox="1"/>
            <p:nvPr/>
          </p:nvSpPr>
          <p:spPr>
            <a:xfrm>
              <a:off x="2181150" y="3492700"/>
              <a:ext cx="1534500" cy="13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latin typeface="Roboto"/>
                  <a:ea typeface="Roboto"/>
                  <a:cs typeface="Roboto"/>
                  <a:sym typeface="Roboto"/>
                </a:rPr>
                <a:t>Anemoi</a:t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Community framework for training </a:t>
              </a: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graph</a:t>
              </a: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-based machine learning weather models. We use the </a:t>
              </a:r>
              <a:r>
                <a:rPr b="1" lang="en" sz="1000">
                  <a:latin typeface="Roboto"/>
                  <a:ea typeface="Roboto"/>
                  <a:cs typeface="Roboto"/>
                  <a:sym typeface="Roboto"/>
                </a:rPr>
                <a:t>anemoi-core </a:t>
              </a: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modules.</a:t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9" name="Google Shape;99;p20"/>
            <p:cNvSpPr txBox="1"/>
            <p:nvPr/>
          </p:nvSpPr>
          <p:spPr>
            <a:xfrm>
              <a:off x="2071700" y="2715275"/>
              <a:ext cx="1391700" cy="3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Model Training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00" name="Google Shape;100;p20"/>
            <p:cNvGrpSpPr/>
            <p:nvPr/>
          </p:nvGrpSpPr>
          <p:grpSpPr>
            <a:xfrm rot="10800000">
              <a:off x="2395183" y="3080258"/>
              <a:ext cx="92400" cy="411825"/>
              <a:chOff x="2070100" y="2563700"/>
              <a:chExt cx="92400" cy="411825"/>
            </a:xfrm>
          </p:grpSpPr>
          <p:cxnSp>
            <p:nvCxnSpPr>
              <p:cNvPr id="101" name="Google Shape;101;p20"/>
              <p:cNvCxnSpPr/>
              <p:nvPr/>
            </p:nvCxnSpPr>
            <p:spPr>
              <a:xfrm>
                <a:off x="2116300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02" name="Google Shape;102;p20"/>
              <p:cNvSpPr/>
              <p:nvPr/>
            </p:nvSpPr>
            <p:spPr>
              <a:xfrm>
                <a:off x="2070100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3" name="Google Shape;103;p20"/>
          <p:cNvGrpSpPr/>
          <p:nvPr/>
        </p:nvGrpSpPr>
        <p:grpSpPr>
          <a:xfrm>
            <a:off x="3655598" y="1480575"/>
            <a:ext cx="1863380" cy="2027925"/>
            <a:chOff x="3642898" y="1559525"/>
            <a:chExt cx="1863380" cy="2027925"/>
          </a:xfrm>
        </p:grpSpPr>
        <p:sp>
          <p:nvSpPr>
            <p:cNvPr id="104" name="Google Shape;104;p20"/>
            <p:cNvSpPr/>
            <p:nvPr/>
          </p:nvSpPr>
          <p:spPr>
            <a:xfrm>
              <a:off x="3971778" y="3080265"/>
              <a:ext cx="1534500" cy="133500"/>
            </a:xfrm>
            <a:prstGeom prst="rect">
              <a:avLst/>
            </a:prstGeom>
            <a:solidFill>
              <a:srgbClr val="1665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5" name="Google Shape;105;p20"/>
            <p:cNvGrpSpPr/>
            <p:nvPr/>
          </p:nvGrpSpPr>
          <p:grpSpPr>
            <a:xfrm>
              <a:off x="3924544" y="2800855"/>
              <a:ext cx="92400" cy="411825"/>
              <a:chOff x="845575" y="2563700"/>
              <a:chExt cx="92400" cy="411825"/>
            </a:xfrm>
          </p:grpSpPr>
          <p:cxnSp>
            <p:nvCxnSpPr>
              <p:cNvPr id="106" name="Google Shape;106;p20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07" name="Google Shape;107;p20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8" name="Google Shape;108;p20"/>
            <p:cNvSpPr txBox="1"/>
            <p:nvPr/>
          </p:nvSpPr>
          <p:spPr>
            <a:xfrm>
              <a:off x="3642898" y="3216050"/>
              <a:ext cx="8613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Inference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9" name="Google Shape;109;p20"/>
            <p:cNvSpPr txBox="1"/>
            <p:nvPr/>
          </p:nvSpPr>
          <p:spPr>
            <a:xfrm>
              <a:off x="3869700" y="1559525"/>
              <a:ext cx="1368900" cy="11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latin typeface="Roboto"/>
                  <a:ea typeface="Roboto"/>
                  <a:cs typeface="Roboto"/>
                  <a:sym typeface="Roboto"/>
                </a:rPr>
                <a:t>Anemoi-inference</a:t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Package within the Anemoi framework for creating forecasts from a model checkpoint</a:t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0" name="Google Shape;110;p20"/>
          <p:cNvGrpSpPr/>
          <p:nvPr/>
        </p:nvGrpSpPr>
        <p:grpSpPr>
          <a:xfrm>
            <a:off x="5144010" y="2624425"/>
            <a:ext cx="1909466" cy="1733125"/>
            <a:chOff x="5131310" y="2703375"/>
            <a:chExt cx="1909466" cy="1733125"/>
          </a:xfrm>
        </p:grpSpPr>
        <p:sp>
          <p:nvSpPr>
            <p:cNvPr id="111" name="Google Shape;111;p20"/>
            <p:cNvSpPr/>
            <p:nvPr/>
          </p:nvSpPr>
          <p:spPr>
            <a:xfrm>
              <a:off x="5506276" y="3080265"/>
              <a:ext cx="1534500" cy="133500"/>
            </a:xfrm>
            <a:prstGeom prst="rect">
              <a:avLst/>
            </a:prstGeom>
            <a:solidFill>
              <a:srgbClr val="93C7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2" name="Google Shape;112;p20"/>
            <p:cNvGrpSpPr/>
            <p:nvPr/>
          </p:nvGrpSpPr>
          <p:grpSpPr>
            <a:xfrm rot="10800000">
              <a:off x="5455515" y="3080258"/>
              <a:ext cx="92400" cy="411825"/>
              <a:chOff x="2070100" y="2563700"/>
              <a:chExt cx="92400" cy="411825"/>
            </a:xfrm>
          </p:grpSpPr>
          <p:cxnSp>
            <p:nvCxnSpPr>
              <p:cNvPr id="113" name="Google Shape;113;p20"/>
              <p:cNvCxnSpPr/>
              <p:nvPr/>
            </p:nvCxnSpPr>
            <p:spPr>
              <a:xfrm>
                <a:off x="2116300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14" name="Google Shape;114;p20"/>
              <p:cNvSpPr/>
              <p:nvPr/>
            </p:nvSpPr>
            <p:spPr>
              <a:xfrm>
                <a:off x="2070100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5" name="Google Shape;115;p20"/>
            <p:cNvSpPr txBox="1"/>
            <p:nvPr/>
          </p:nvSpPr>
          <p:spPr>
            <a:xfrm>
              <a:off x="5131310" y="2703375"/>
              <a:ext cx="14040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Post-processing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6" name="Google Shape;116;p20"/>
            <p:cNvSpPr txBox="1"/>
            <p:nvPr/>
          </p:nvSpPr>
          <p:spPr>
            <a:xfrm>
              <a:off x="5370450" y="3492700"/>
              <a:ext cx="12606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latin typeface="Roboto"/>
                  <a:ea typeface="Roboto"/>
                  <a:cs typeface="Roboto"/>
                  <a:sym typeface="Roboto"/>
                </a:rPr>
                <a:t>eagle-tools</a:t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Python functions to make inference output more interpretable and user-friendly</a:t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7" name="Google Shape;117;p20"/>
          <p:cNvGrpSpPr/>
          <p:nvPr/>
        </p:nvGrpSpPr>
        <p:grpSpPr>
          <a:xfrm>
            <a:off x="6683727" y="1627825"/>
            <a:ext cx="2379149" cy="1880675"/>
            <a:chOff x="6671027" y="1706775"/>
            <a:chExt cx="2379149" cy="1880675"/>
          </a:xfrm>
        </p:grpSpPr>
        <p:sp>
          <p:nvSpPr>
            <p:cNvPr id="118" name="Google Shape;118;p20"/>
            <p:cNvSpPr/>
            <p:nvPr/>
          </p:nvSpPr>
          <p:spPr>
            <a:xfrm>
              <a:off x="7040775" y="3080275"/>
              <a:ext cx="2009400" cy="133500"/>
            </a:xfrm>
            <a:prstGeom prst="rect">
              <a:avLst/>
            </a:prstGeom>
            <a:solidFill>
              <a:srgbClr val="1665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9" name="Google Shape;119;p20"/>
            <p:cNvGrpSpPr/>
            <p:nvPr/>
          </p:nvGrpSpPr>
          <p:grpSpPr>
            <a:xfrm>
              <a:off x="6994658" y="2800855"/>
              <a:ext cx="92400" cy="411825"/>
              <a:chOff x="845575" y="2563700"/>
              <a:chExt cx="92400" cy="411825"/>
            </a:xfrm>
          </p:grpSpPr>
          <p:cxnSp>
            <p:nvCxnSpPr>
              <p:cNvPr id="120" name="Google Shape;120;p20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21" name="Google Shape;121;p20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2" name="Google Shape;122;p20"/>
            <p:cNvSpPr txBox="1"/>
            <p:nvPr/>
          </p:nvSpPr>
          <p:spPr>
            <a:xfrm>
              <a:off x="6671027" y="3216050"/>
              <a:ext cx="10872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Verification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" name="Google Shape;123;p20"/>
            <p:cNvSpPr txBox="1"/>
            <p:nvPr/>
          </p:nvSpPr>
          <p:spPr>
            <a:xfrm>
              <a:off x="6939725" y="1706775"/>
              <a:ext cx="1781700" cy="10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latin typeface="Roboto"/>
                  <a:ea typeface="Roboto"/>
                  <a:cs typeface="Roboto"/>
                  <a:sym typeface="Roboto"/>
                </a:rPr>
                <a:t>wxvx</a:t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Tool for verifying forecasts against various models (GFS/HRRR) or observations</a:t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4" name="Google Shape;124;p20"/>
          <p:cNvSpPr/>
          <p:nvPr/>
        </p:nvSpPr>
        <p:spPr>
          <a:xfrm>
            <a:off x="7772425" y="2951700"/>
            <a:ext cx="1371600" cy="238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665A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DISPLAY RESULTS!</a:t>
            </a:r>
            <a:endParaRPr b="1" sz="9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575" y="3650575"/>
            <a:ext cx="854200" cy="8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/>
          <p:nvPr/>
        </p:nvSpPr>
        <p:spPr>
          <a:xfrm>
            <a:off x="2312875" y="2000125"/>
            <a:ext cx="137100" cy="137100"/>
          </a:xfrm>
          <a:prstGeom prst="ellipse">
            <a:avLst/>
          </a:prstGeom>
          <a:solidFill>
            <a:srgbClr val="1665AB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" name="Google Shape;127;p20"/>
          <p:cNvSpPr/>
          <p:nvPr/>
        </p:nvSpPr>
        <p:spPr>
          <a:xfrm>
            <a:off x="2312775" y="2240050"/>
            <a:ext cx="137100" cy="137100"/>
          </a:xfrm>
          <a:prstGeom prst="ellipse">
            <a:avLst/>
          </a:prstGeom>
          <a:solidFill>
            <a:srgbClr val="1665AB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" name="Google Shape;128;p20"/>
          <p:cNvSpPr/>
          <p:nvPr/>
        </p:nvSpPr>
        <p:spPr>
          <a:xfrm>
            <a:off x="2723738" y="1773050"/>
            <a:ext cx="137100" cy="137100"/>
          </a:xfrm>
          <a:prstGeom prst="ellipse">
            <a:avLst/>
          </a:prstGeom>
          <a:solidFill>
            <a:srgbClr val="EFF9B6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" name="Google Shape;129;p20"/>
          <p:cNvSpPr/>
          <p:nvPr/>
        </p:nvSpPr>
        <p:spPr>
          <a:xfrm>
            <a:off x="2724263" y="1989313"/>
            <a:ext cx="137100" cy="137100"/>
          </a:xfrm>
          <a:prstGeom prst="ellipse">
            <a:avLst/>
          </a:prstGeom>
          <a:solidFill>
            <a:srgbClr val="EFF9B6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" name="Google Shape;130;p20"/>
          <p:cNvSpPr/>
          <p:nvPr/>
        </p:nvSpPr>
        <p:spPr>
          <a:xfrm>
            <a:off x="2724263" y="2205588"/>
            <a:ext cx="137100" cy="137100"/>
          </a:xfrm>
          <a:prstGeom prst="ellipse">
            <a:avLst/>
          </a:prstGeom>
          <a:solidFill>
            <a:srgbClr val="EFF9B6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2723738" y="2420500"/>
            <a:ext cx="137100" cy="137100"/>
          </a:xfrm>
          <a:prstGeom prst="ellipse">
            <a:avLst/>
          </a:prstGeom>
          <a:solidFill>
            <a:srgbClr val="EFF9B6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3135663" y="2107825"/>
            <a:ext cx="137100" cy="137100"/>
          </a:xfrm>
          <a:prstGeom prst="ellipse">
            <a:avLst/>
          </a:prstGeom>
          <a:solidFill>
            <a:srgbClr val="93C7A9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33" name="Google Shape;133;p20"/>
          <p:cNvCxnSpPr>
            <a:stCxn id="126" idx="5"/>
            <a:endCxn id="131" idx="2"/>
          </p:cNvCxnSpPr>
          <p:nvPr/>
        </p:nvCxnSpPr>
        <p:spPr>
          <a:xfrm>
            <a:off x="2429897" y="2117147"/>
            <a:ext cx="293700" cy="3720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4" name="Google Shape;134;p20"/>
          <p:cNvCxnSpPr>
            <a:stCxn id="126" idx="6"/>
            <a:endCxn id="130" idx="2"/>
          </p:cNvCxnSpPr>
          <p:nvPr/>
        </p:nvCxnSpPr>
        <p:spPr>
          <a:xfrm>
            <a:off x="2449975" y="2068675"/>
            <a:ext cx="274200" cy="2055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5" name="Google Shape;135;p20"/>
          <p:cNvCxnSpPr>
            <a:stCxn id="126" idx="6"/>
            <a:endCxn id="129" idx="2"/>
          </p:cNvCxnSpPr>
          <p:nvPr/>
        </p:nvCxnSpPr>
        <p:spPr>
          <a:xfrm flipH="1" rot="10800000">
            <a:off x="2449975" y="2057875"/>
            <a:ext cx="274200" cy="108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6" name="Google Shape;136;p20"/>
          <p:cNvCxnSpPr>
            <a:stCxn id="126" idx="7"/>
            <a:endCxn id="128" idx="2"/>
          </p:cNvCxnSpPr>
          <p:nvPr/>
        </p:nvCxnSpPr>
        <p:spPr>
          <a:xfrm flipH="1" rot="10800000">
            <a:off x="2429897" y="1841703"/>
            <a:ext cx="293700" cy="1785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7" name="Google Shape;137;p20"/>
          <p:cNvCxnSpPr>
            <a:stCxn id="127" idx="7"/>
            <a:endCxn id="128" idx="2"/>
          </p:cNvCxnSpPr>
          <p:nvPr/>
        </p:nvCxnSpPr>
        <p:spPr>
          <a:xfrm flipH="1" rot="10800000">
            <a:off x="2429797" y="1841628"/>
            <a:ext cx="294000" cy="4185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8" name="Google Shape;138;p20"/>
          <p:cNvCxnSpPr>
            <a:stCxn id="127" idx="7"/>
            <a:endCxn id="129" idx="2"/>
          </p:cNvCxnSpPr>
          <p:nvPr/>
        </p:nvCxnSpPr>
        <p:spPr>
          <a:xfrm flipH="1" rot="10800000">
            <a:off x="2429797" y="2057928"/>
            <a:ext cx="294600" cy="2022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9" name="Google Shape;139;p20"/>
          <p:cNvCxnSpPr>
            <a:stCxn id="127" idx="6"/>
            <a:endCxn id="130" idx="2"/>
          </p:cNvCxnSpPr>
          <p:nvPr/>
        </p:nvCxnSpPr>
        <p:spPr>
          <a:xfrm flipH="1" rot="10800000">
            <a:off x="2449875" y="2274100"/>
            <a:ext cx="274500" cy="345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0" name="Google Shape;140;p20"/>
          <p:cNvCxnSpPr>
            <a:stCxn id="127" idx="5"/>
            <a:endCxn id="131" idx="2"/>
          </p:cNvCxnSpPr>
          <p:nvPr/>
        </p:nvCxnSpPr>
        <p:spPr>
          <a:xfrm>
            <a:off x="2429797" y="2357072"/>
            <a:ext cx="294000" cy="1320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1" name="Google Shape;141;p20"/>
          <p:cNvCxnSpPr>
            <a:stCxn id="128" idx="6"/>
            <a:endCxn id="132" idx="1"/>
          </p:cNvCxnSpPr>
          <p:nvPr/>
        </p:nvCxnSpPr>
        <p:spPr>
          <a:xfrm>
            <a:off x="2860838" y="1841600"/>
            <a:ext cx="294900" cy="2862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2" name="Google Shape;142;p20"/>
          <p:cNvCxnSpPr>
            <a:stCxn id="129" idx="6"/>
            <a:endCxn id="132" idx="2"/>
          </p:cNvCxnSpPr>
          <p:nvPr/>
        </p:nvCxnSpPr>
        <p:spPr>
          <a:xfrm>
            <a:off x="2861363" y="2057863"/>
            <a:ext cx="274200" cy="1185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3" name="Google Shape;143;p20"/>
          <p:cNvCxnSpPr>
            <a:stCxn id="130" idx="6"/>
            <a:endCxn id="132" idx="2"/>
          </p:cNvCxnSpPr>
          <p:nvPr/>
        </p:nvCxnSpPr>
        <p:spPr>
          <a:xfrm flipH="1" rot="10800000">
            <a:off x="2861363" y="2176338"/>
            <a:ext cx="274200" cy="978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4" name="Google Shape;144;p20"/>
          <p:cNvCxnSpPr>
            <a:stCxn id="131" idx="6"/>
            <a:endCxn id="132" idx="3"/>
          </p:cNvCxnSpPr>
          <p:nvPr/>
        </p:nvCxnSpPr>
        <p:spPr>
          <a:xfrm flipH="1" rot="10800000">
            <a:off x="2860838" y="2224750"/>
            <a:ext cx="294900" cy="2643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5" name="Google Shape;145;p20"/>
          <p:cNvPicPr preferRelativeResize="0"/>
          <p:nvPr/>
        </p:nvPicPr>
        <p:blipFill rotWithShape="1">
          <a:blip r:embed="rId4">
            <a:alphaModFix/>
          </a:blip>
          <a:srcRect b="0" l="0" r="13614" t="4397"/>
          <a:stretch/>
        </p:blipFill>
        <p:spPr>
          <a:xfrm>
            <a:off x="6831750" y="3466000"/>
            <a:ext cx="1539076" cy="1029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 title="Screenshot 2025-11-21 at 10.12.46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4875" y="3466002"/>
            <a:ext cx="1280150" cy="127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 title="AITRAINING2 (2).png"/>
          <p:cNvPicPr preferRelativeResize="0"/>
          <p:nvPr/>
        </p:nvPicPr>
        <p:blipFill rotWithShape="1">
          <a:blip r:embed="rId6">
            <a:alphaModFix/>
          </a:blip>
          <a:srcRect b="5907" l="7002" r="8836" t="8971"/>
          <a:stretch/>
        </p:blipFill>
        <p:spPr>
          <a:xfrm>
            <a:off x="5144000" y="1480575"/>
            <a:ext cx="1371602" cy="83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 title="AITRAINING (2).png"/>
          <p:cNvPicPr preferRelativeResize="0"/>
          <p:nvPr/>
        </p:nvPicPr>
        <p:blipFill rotWithShape="1">
          <a:blip r:embed="rId7">
            <a:alphaModFix/>
          </a:blip>
          <a:srcRect b="5907" l="7921" r="8072" t="8971"/>
          <a:stretch/>
        </p:blipFill>
        <p:spPr>
          <a:xfrm>
            <a:off x="5357800" y="1758000"/>
            <a:ext cx="1371602" cy="83667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/>
          <p:nvPr/>
        </p:nvSpPr>
        <p:spPr>
          <a:xfrm>
            <a:off x="142875" y="3004050"/>
            <a:ext cx="768900" cy="133500"/>
          </a:xfrm>
          <a:prstGeom prst="rect">
            <a:avLst/>
          </a:prstGeom>
          <a:solidFill>
            <a:srgbClr val="93C7A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0"/>
          <p:cNvSpPr txBox="1"/>
          <p:nvPr/>
        </p:nvSpPr>
        <p:spPr>
          <a:xfrm rot="-5400000">
            <a:off x="-891775" y="2822400"/>
            <a:ext cx="1870200" cy="2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latin typeface="Roboto"/>
                <a:ea typeface="Roboto"/>
                <a:cs typeface="Roboto"/>
                <a:sym typeface="Roboto"/>
              </a:rPr>
              <a:t>Create Conda Environments</a:t>
            </a:r>
            <a:endParaRPr b="1"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20"/>
          <p:cNvSpPr txBox="1"/>
          <p:nvPr/>
        </p:nvSpPr>
        <p:spPr>
          <a:xfrm>
            <a:off x="1890825" y="4771450"/>
            <a:ext cx="64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All required packages are easily installable via conda or pip!</a:t>
            </a:r>
            <a:endParaRPr b="1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/>
          <p:nvPr>
            <p:ph idx="12" type="sldNum"/>
          </p:nvPr>
        </p:nvSpPr>
        <p:spPr>
          <a:xfrm>
            <a:off x="8427908" y="36619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" name="Google Shape;158;p21"/>
          <p:cNvSpPr txBox="1"/>
          <p:nvPr/>
        </p:nvSpPr>
        <p:spPr>
          <a:xfrm>
            <a:off x="114300" y="1425050"/>
            <a:ext cx="3688500" cy="31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Most raw data are not ready for training a machine learning model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Maven Pro"/>
              <a:buChar char="●"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Thousands of netcdf or grib files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Maven Pro"/>
              <a:buChar char="●"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Reshaping, transformations, regridding, etc.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Maven Pro"/>
              <a:buChar char="●"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Handle missing values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Maven Pro"/>
              <a:buChar char="●"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Stored in a way that optimizes model training (e.g. chunks)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Maven Pro"/>
              <a:buChar char="●"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Anemoi requires a very specific data </a:t>
            </a: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format</a:t>
            </a: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 and layout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Instead of storing many versions of large datasets in the cloud, ufs2arco enables users to process data themselves (and do it very quickly!)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426925" y="378350"/>
            <a:ext cx="3525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Step 1</a:t>
            </a:r>
            <a:endParaRPr b="1" sz="28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24242"/>
                </a:solidFill>
                <a:latin typeface="Impact"/>
                <a:ea typeface="Impact"/>
                <a:cs typeface="Impact"/>
                <a:sym typeface="Impact"/>
              </a:rPr>
              <a:t>Data Preprocessing</a:t>
            </a:r>
            <a:endParaRPr/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8175" y="1191998"/>
            <a:ext cx="5341274" cy="300446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/>
          <p:nvPr/>
        </p:nvSpPr>
        <p:spPr>
          <a:xfrm>
            <a:off x="5489196" y="3605561"/>
            <a:ext cx="17958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73850" lIns="73850" spcFirstLastPara="1" rIns="73850" wrap="square" tIns="7385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969"/>
              </a:spcAft>
              <a:buNone/>
            </a:pPr>
            <a:r>
              <a:rPr lang="en" sz="807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Source: </a:t>
            </a:r>
            <a:r>
              <a:rPr lang="en" sz="807" u="sng">
                <a:solidFill>
                  <a:srgbClr val="27278B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ufs2arco documentation</a:t>
            </a:r>
            <a:endParaRPr sz="807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7" name="Google Shape;167;p22" title="Screenshot 2025-08-28 at 9.04.4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2437" y="55575"/>
            <a:ext cx="2868714" cy="503235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/>
        </p:nvSpPr>
        <p:spPr>
          <a:xfrm>
            <a:off x="81725" y="370550"/>
            <a:ext cx="2953500" cy="10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Run with 1 command</a:t>
            </a:r>
            <a:endParaRPr b="1"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highlight>
                  <a:srgbClr val="424242"/>
                </a:highlight>
                <a:latin typeface="Nunito"/>
                <a:ea typeface="Nunito"/>
                <a:cs typeface="Nunito"/>
                <a:sym typeface="Nunito"/>
              </a:rPr>
              <a:t>&gt; ufs2arco gfs.yaml </a:t>
            </a:r>
            <a:r>
              <a:rPr lang="en" sz="1900">
                <a:solidFill>
                  <a:srgbClr val="424242"/>
                </a:solidFill>
                <a:highlight>
                  <a:srgbClr val="424242"/>
                </a:highlight>
                <a:latin typeface="Nunito"/>
                <a:ea typeface="Nunito"/>
                <a:cs typeface="Nunito"/>
                <a:sym typeface="Nunito"/>
              </a:rPr>
              <a:t>…..</a:t>
            </a:r>
            <a:r>
              <a:rPr lang="en" sz="1900">
                <a:solidFill>
                  <a:srgbClr val="FFFFFF"/>
                </a:solidFill>
                <a:highlight>
                  <a:srgbClr val="424242"/>
                </a:highlight>
                <a:latin typeface="Nunito"/>
                <a:ea typeface="Nunito"/>
                <a:cs typeface="Nunito"/>
                <a:sym typeface="Nunito"/>
              </a:rPr>
              <a:t>    </a:t>
            </a:r>
            <a:endParaRPr sz="1900">
              <a:solidFill>
                <a:srgbClr val="FFFFFF"/>
              </a:solidFill>
              <a:highlight>
                <a:srgbClr val="424242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 rot="-5400000">
            <a:off x="3160363" y="2608875"/>
            <a:ext cx="17886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Example YAML</a:t>
            </a:r>
            <a:endParaRPr sz="1800">
              <a:solidFill>
                <a:srgbClr val="FFFFFF"/>
              </a:solidFill>
              <a:highlight>
                <a:srgbClr val="424242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0" name="Google Shape;170;p22" title="Screenshot 2025-08-29 at 9.12.41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1085" y="55575"/>
            <a:ext cx="1777889" cy="503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 title="Screenshot 2025-08-29 at 7.58.13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25" y="1519598"/>
            <a:ext cx="3425699" cy="118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 txBox="1"/>
          <p:nvPr/>
        </p:nvSpPr>
        <p:spPr>
          <a:xfrm>
            <a:off x="178075" y="2632175"/>
            <a:ext cx="3102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Source: </a:t>
            </a:r>
            <a:r>
              <a:rPr lang="en" sz="900" u="sng">
                <a:solidFill>
                  <a:srgbClr val="27278B"/>
                </a:solidFill>
                <a:latin typeface="Nunito"/>
                <a:ea typeface="Nunito"/>
                <a:cs typeface="Nunito"/>
                <a:sym typeface="Nuni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anemoi-datasets</a:t>
            </a:r>
            <a:r>
              <a:rPr lang="en"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documentation</a:t>
            </a:r>
            <a:endParaRPr sz="9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178075" y="3174925"/>
            <a:ext cx="3102300" cy="14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Important data considerations</a:t>
            </a:r>
            <a:endParaRPr sz="16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Maven Pro"/>
              <a:buChar char="●"/>
            </a:pPr>
            <a:r>
              <a:rPr lang="en" sz="16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Data structure</a:t>
            </a:r>
            <a:endParaRPr sz="16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Maven Pro"/>
              <a:buChar char="●"/>
            </a:pPr>
            <a:r>
              <a:rPr lang="en" sz="16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Statistics</a:t>
            </a:r>
            <a:endParaRPr sz="16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Maven Pro"/>
              <a:buChar char="●"/>
            </a:pPr>
            <a:r>
              <a:rPr lang="en" sz="16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Nan flag</a:t>
            </a:r>
            <a:endParaRPr sz="16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All ensure that training will be successful and efficient</a:t>
            </a:r>
            <a:endParaRPr sz="16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9" name="Google Shape;179;p23"/>
          <p:cNvSpPr txBox="1"/>
          <p:nvPr/>
        </p:nvSpPr>
        <p:spPr>
          <a:xfrm>
            <a:off x="527225" y="401225"/>
            <a:ext cx="2700000" cy="11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Step 2</a:t>
            </a:r>
            <a:endParaRPr b="1" sz="28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24242"/>
                </a:solidFill>
                <a:latin typeface="Impact"/>
                <a:ea typeface="Impact"/>
                <a:cs typeface="Impact"/>
                <a:sym typeface="Impact"/>
              </a:rPr>
              <a:t>Model Training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180" name="Google Shape;180;p23"/>
          <p:cNvSpPr txBox="1"/>
          <p:nvPr/>
        </p:nvSpPr>
        <p:spPr>
          <a:xfrm>
            <a:off x="527225" y="1368325"/>
            <a:ext cx="4374300" cy="3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The Anemoi framework provides modules to train graph-based models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Encoder-processor-decoder</a:t>
            </a:r>
            <a:r>
              <a:rPr i="1"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 </a:t>
            </a: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structure with many customizable configurations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Architectures:</a:t>
            </a:r>
            <a:endParaRPr b="1" sz="15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958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24242"/>
              </a:buClr>
              <a:buSzPct val="86666"/>
              <a:buFont typeface="Nunito"/>
              <a:buAutoNum type="arabicPeriod"/>
            </a:pPr>
            <a:r>
              <a:rPr b="1"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gnn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information from message-passing between neighbors all weighted equally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95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86666"/>
              <a:buFont typeface="Nunito"/>
              <a:buAutoNum type="arabicPeriod"/>
            </a:pPr>
            <a:r>
              <a:rPr b="1"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graph transformer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information from message passing can be weighted differently through an “attention weight”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95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86666"/>
              <a:buFont typeface="Nunito"/>
              <a:buAutoNum type="arabicPeriod"/>
            </a:pPr>
            <a:r>
              <a:rPr b="1"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transformer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sliding window processor where attention is defined within a chosen window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95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86666"/>
              <a:buFont typeface="Nunito"/>
              <a:buAutoNum type="arabicPeriod"/>
            </a:pPr>
            <a:r>
              <a:rPr b="1"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point-wise multilayer perceptron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 simple feed forward NN applied at each point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4826175" y="1368325"/>
            <a:ext cx="3000000" cy="12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Various configurations:</a:t>
            </a:r>
            <a:endParaRPr b="1" sz="15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AutoNum type="arabicParenR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Global grids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AutoNum type="arabicParenR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Limited area modeling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AutoNum type="arabicParenR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Nested grids</a:t>
            </a:r>
            <a:endParaRPr/>
          </a:p>
        </p:txBody>
      </p:sp>
      <p:pic>
        <p:nvPicPr>
          <p:cNvPr id="182" name="Google Shape;182;p23" title="Screenshot 2025-08-29 at 2.51.3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1500" y="1721850"/>
            <a:ext cx="1759650" cy="13436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3" name="Google Shape;183;p23"/>
          <p:cNvCxnSpPr>
            <a:endCxn id="182" idx="1"/>
          </p:cNvCxnSpPr>
          <p:nvPr/>
        </p:nvCxnSpPr>
        <p:spPr>
          <a:xfrm flipH="1" rot="10800000">
            <a:off x="6362400" y="2393668"/>
            <a:ext cx="899100" cy="768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4" name="Google Shape;184;p23"/>
          <p:cNvSpPr txBox="1"/>
          <p:nvPr/>
        </p:nvSpPr>
        <p:spPr>
          <a:xfrm>
            <a:off x="4826175" y="2912500"/>
            <a:ext cx="3000000" cy="1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Model Tasks: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AutoNum type="arabicParenR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Deterministic Forecasting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AutoNum type="arabicParenR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Ensemble Forecasting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AutoNum type="arabicParenR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Time Interpolation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AutoNum type="arabicParenR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Diffusion-based Forecasting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0" name="Google Shape;190;p24"/>
          <p:cNvSpPr txBox="1"/>
          <p:nvPr/>
        </p:nvSpPr>
        <p:spPr>
          <a:xfrm>
            <a:off x="172925" y="6344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How to Train a Model with Anemoi</a:t>
            </a:r>
            <a:endParaRPr b="1" sz="26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191" name="Google Shape;191;p24"/>
          <p:cNvSpPr txBox="1"/>
          <p:nvPr/>
        </p:nvSpPr>
        <p:spPr>
          <a:xfrm>
            <a:off x="311450" y="1156700"/>
            <a:ext cx="70305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n" sz="1700">
                <a:solidFill>
                  <a:srgbClr val="FFFFFF"/>
                </a:solidFill>
                <a:highlight>
                  <a:srgbClr val="424242"/>
                </a:highlight>
                <a:latin typeface="Courier New"/>
                <a:ea typeface="Courier New"/>
                <a:cs typeface="Courier New"/>
                <a:sym typeface="Courier New"/>
              </a:rPr>
              <a:t> &gt; anemoi-training train config.yaml</a:t>
            </a:r>
            <a:endParaRPr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2" name="Google Shape;192;p24"/>
          <p:cNvSpPr txBox="1"/>
          <p:nvPr/>
        </p:nvSpPr>
        <p:spPr>
          <a:xfrm>
            <a:off x="0" y="1633775"/>
            <a:ext cx="31440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Y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amls populate for you via a 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generate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command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Each folder comes with a few yamls that configure your training set up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Insanely customizable via yaml changes</a:t>
            </a:r>
            <a:endParaRPr b="1"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Packages used during training: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anemoi-graphs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anemoi-training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anemoi-models</a:t>
            </a:r>
            <a:endParaRPr b="1"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93" name="Google Shape;193;p24" title="Screenshot 2026-01-16 at 11.54.58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4000" y="1633775"/>
            <a:ext cx="2811875" cy="2625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 title="Screenshot 2026-01-16 at 11.56.00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2550" y="1633775"/>
            <a:ext cx="2811875" cy="194340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4"/>
          <p:cNvSpPr/>
          <p:nvPr/>
        </p:nvSpPr>
        <p:spPr>
          <a:xfrm rot="-1576509">
            <a:off x="3827757" y="3384871"/>
            <a:ext cx="2890334" cy="19360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3C7A9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6" name="Google Shape;196;p24"/>
          <p:cNvSpPr txBox="1"/>
          <p:nvPr/>
        </p:nvSpPr>
        <p:spPr>
          <a:xfrm>
            <a:off x="6171288" y="3725675"/>
            <a:ext cx="28944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Outputs: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Checkpoints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Logging via MLFlow, Weights &amp; Biases, Tensorboard, etc.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Plots (loss, params)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" name="Google Shape;202;p25"/>
          <p:cNvSpPr txBox="1"/>
          <p:nvPr/>
        </p:nvSpPr>
        <p:spPr>
          <a:xfrm>
            <a:off x="445800" y="386550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2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Step 3</a:t>
            </a:r>
            <a:endParaRPr b="1" sz="282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20">
                <a:solidFill>
                  <a:srgbClr val="424242"/>
                </a:solidFill>
                <a:latin typeface="Impact"/>
                <a:ea typeface="Impact"/>
                <a:cs typeface="Impact"/>
                <a:sym typeface="Impact"/>
              </a:rPr>
              <a:t>Inference</a:t>
            </a:r>
            <a:endParaRPr b="1" sz="282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114300" y="1446375"/>
            <a:ext cx="70305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Anemoi-training saves out </a:t>
            </a:r>
            <a:r>
              <a:rPr b="1"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checkpoints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throughout the training run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These checkpoints contain model weights that are reloaded to create forecasts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2394950" y="939450"/>
            <a:ext cx="5153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8F8F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&gt; anemoi-inference run config.yaml</a:t>
            </a:r>
            <a:endParaRPr b="1" sz="2100"/>
          </a:p>
        </p:txBody>
      </p:sp>
      <p:pic>
        <p:nvPicPr>
          <p:cNvPr id="205" name="Google Shape;205;p25" title="Screenshot 2025-08-29 at 10.01.06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2037875"/>
            <a:ext cx="5591550" cy="297202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5"/>
          <p:cNvSpPr txBox="1"/>
          <p:nvPr/>
        </p:nvSpPr>
        <p:spPr>
          <a:xfrm>
            <a:off x="1559225" y="4843050"/>
            <a:ext cx="25650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Source: </a:t>
            </a:r>
            <a:r>
              <a:rPr lang="en" sz="1000" u="sng">
                <a:solidFill>
                  <a:srgbClr val="27278B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anemoi-inference documentation</a:t>
            </a:r>
            <a:endParaRPr sz="1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7" name="Google Shape;207;p25"/>
          <p:cNvSpPr/>
          <p:nvPr/>
        </p:nvSpPr>
        <p:spPr>
          <a:xfrm>
            <a:off x="33400" y="4731575"/>
            <a:ext cx="1313700" cy="387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8" name="Google Shape;208;p25"/>
          <p:cNvCxnSpPr/>
          <p:nvPr/>
        </p:nvCxnSpPr>
        <p:spPr>
          <a:xfrm flipH="1" rot="10800000">
            <a:off x="5705850" y="3863325"/>
            <a:ext cx="846300" cy="50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09" name="Google Shape;209;p25" title="GFS_precip_globe.gif"/>
          <p:cNvPicPr preferRelativeResize="0"/>
          <p:nvPr/>
        </p:nvPicPr>
        <p:blipFill rotWithShape="1">
          <a:blip r:embed="rId5">
            <a:alphaModFix/>
          </a:blip>
          <a:srcRect b="9988" l="10368" r="8751" t="11611"/>
          <a:stretch/>
        </p:blipFill>
        <p:spPr>
          <a:xfrm>
            <a:off x="6552150" y="1933575"/>
            <a:ext cx="2565000" cy="2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 txBox="1"/>
          <p:nvPr>
            <p:ph idx="12" type="sldNum"/>
          </p:nvPr>
        </p:nvSpPr>
        <p:spPr>
          <a:xfrm>
            <a:off x="8068966" y="4567861"/>
            <a:ext cx="640800" cy="459600"/>
          </a:xfrm>
          <a:prstGeom prst="rect">
            <a:avLst/>
          </a:prstGeom>
        </p:spPr>
        <p:txBody>
          <a:bodyPr anchorCtr="0" anchor="ctr" bIns="106750" lIns="106750" spcFirstLastPara="1" rIns="106750" wrap="square" tIns="1067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8"/>
              <a:buFont typeface="Arial"/>
              <a:buNone/>
            </a:pPr>
            <a:fld id="{00000000-1234-1234-1234-123412341234}" type="slidenum">
              <a:rPr lang="en" sz="1167"/>
              <a:t>‹#›</a:t>
            </a:fld>
            <a:endParaRPr sz="1167"/>
          </a:p>
        </p:txBody>
      </p:sp>
      <p:sp>
        <p:nvSpPr>
          <p:cNvPr id="215" name="Google Shape;215;p26"/>
          <p:cNvSpPr txBox="1"/>
          <p:nvPr/>
        </p:nvSpPr>
        <p:spPr>
          <a:xfrm>
            <a:off x="447125" y="380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2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Step 4: </a:t>
            </a:r>
            <a:endParaRPr b="1" sz="282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20">
                <a:solidFill>
                  <a:srgbClr val="424242"/>
                </a:solidFill>
                <a:latin typeface="Impact"/>
                <a:ea typeface="Impact"/>
                <a:cs typeface="Impact"/>
                <a:sym typeface="Impact"/>
              </a:rPr>
              <a:t>Post-processing and Visualization Tools</a:t>
            </a:r>
            <a:endParaRPr b="1" sz="282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228625" y="1540913"/>
            <a:ext cx="4501500" cy="29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eagle-tools </a:t>
            </a:r>
            <a:endParaRPr b="1" sz="17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Nunito"/>
              <a:buChar char="●"/>
            </a:pPr>
            <a:r>
              <a:rPr lang="en" sz="17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Run inference at scale</a:t>
            </a:r>
            <a:endParaRPr sz="17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Nunito"/>
              <a:buChar char="●"/>
            </a:pPr>
            <a:r>
              <a:rPr lang="en" sz="17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</a:t>
            </a:r>
            <a:r>
              <a:rPr lang="en" sz="17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verage error metrics</a:t>
            </a:r>
            <a:endParaRPr sz="17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Nunito"/>
              <a:buChar char="●"/>
            </a:pPr>
            <a:r>
              <a:rPr lang="en" sz="17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Spatial error</a:t>
            </a:r>
            <a:endParaRPr sz="17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Nunito"/>
              <a:buChar char="●"/>
            </a:pPr>
            <a:r>
              <a:rPr lang="en" sz="17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Power spectra</a:t>
            </a:r>
            <a:endParaRPr sz="17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Nunito"/>
              <a:buChar char="●"/>
            </a:pPr>
            <a:r>
              <a:rPr lang="en" sz="17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Visualize predictions vs. targets</a:t>
            </a:r>
            <a:endParaRPr sz="17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Nunito"/>
              <a:buChar char="●"/>
            </a:pPr>
            <a:r>
              <a:rPr lang="en" sz="17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Post-process inference to work with downstream applications</a:t>
            </a:r>
            <a:endParaRPr sz="17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17" name="Google Shape;217;p26" title="2m_specific_humidity.2023-03-09T00.2023-03-19T00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3400" y="1379875"/>
            <a:ext cx="4468646" cy="312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6"/>
          <p:cNvSpPr txBox="1"/>
          <p:nvPr/>
        </p:nvSpPr>
        <p:spPr>
          <a:xfrm>
            <a:off x="2705325" y="4582100"/>
            <a:ext cx="5153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8F8F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&gt; </a:t>
            </a:r>
            <a:r>
              <a:rPr b="1" lang="en" sz="1600">
                <a:solidFill>
                  <a:srgbClr val="F8F8F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eagle-tools movies config.yaml</a:t>
            </a:r>
            <a:endParaRPr b="1"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PIC UFS-SC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