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0M8rNDw412ET/6UGjZI0qSnNz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98C294-5067-4E0C-B910-B12C30DB3466}">
  <a:tblStyle styleId="{A598C294-5067-4E0C-B910-B12C30DB346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372840" cy="50256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399200" y="0"/>
            <a:ext cx="3372840" cy="50256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555480"/>
            <a:ext cx="3372840" cy="50256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399200" y="9555480"/>
            <a:ext cx="3372840" cy="50256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t.readthedocs.io/en/latest/" TargetMode="External"/><Relationship Id="rId3" Type="http://schemas.openxmlformats.org/officeDocument/2006/relationships/hyperlink" Target="https://met.readthedocs.io/en/latest/" TargetMode="External"/><Relationship Id="rId4" Type="http://schemas.openxmlformats.org/officeDocument/2006/relationships/hyperlink" Target="https://metplus.readthedocs.io/en/latest/" TargetMode="External"/><Relationship Id="rId5" Type="http://schemas.openxmlformats.org/officeDocument/2006/relationships/hyperlink" Target="https://metplus.readthedocs.io/en/latest/"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1:notes"/>
          <p:cNvSpPr txBox="1"/>
          <p:nvPr>
            <p:ph idx="1" type="body"/>
          </p:nvPr>
        </p:nvSpPr>
        <p:spPr>
          <a:xfrm>
            <a:off x="685800" y="4343400"/>
            <a:ext cx="5486040" cy="41144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8" name="Google Shape;268;p10: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1: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0" name="Google Shape;300;p11: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2: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30" name="Google Shape;330;p12: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3: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p13:notes"/>
          <p:cNvSpPr txBox="1"/>
          <p:nvPr>
            <p:ph idx="1" type="body"/>
          </p:nvPr>
        </p:nvSpPr>
        <p:spPr>
          <a:xfrm>
            <a:off x="685800" y="4343400"/>
            <a:ext cx="5486040" cy="41144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b="0" lang="en" sz="1100" u="none" strike="noStrike">
                <a:solidFill>
                  <a:srgbClr val="000000"/>
                </a:solidFill>
                <a:latin typeface="Arial"/>
                <a:ea typeface="Arial"/>
                <a:cs typeface="Arial"/>
                <a:sym typeface="Arial"/>
              </a:rPr>
              <a:t>Met2go: </a:t>
            </a:r>
            <a:r>
              <a:rPr b="0" lang="en" sz="1100" u="none" strike="noStrike">
                <a:solidFill>
                  <a:schemeClr val="dk1"/>
                </a:solidFill>
                <a:latin typeface="Arial"/>
                <a:ea typeface="Arial"/>
                <a:cs typeface="Arial"/>
                <a:sym typeface="Arial"/>
              </a:rPr>
              <a:t>A conda recipe for</a:t>
            </a:r>
            <a:r>
              <a:rPr b="0" lang="en" sz="1100" u="sng" strike="noStrike">
                <a:solidFill>
                  <a:schemeClr val="dk1"/>
                </a:solidFill>
                <a:latin typeface="Arial"/>
                <a:ea typeface="Arial"/>
                <a:cs typeface="Arial"/>
                <a:sym typeface="Arial"/>
                <a:hlinkClick r:id="rId2">
                  <a:extLst>
                    <a:ext uri="{A12FA001-AC4F-418D-AE19-62706E023703}">
                      <ahyp:hlinkClr val="tx"/>
                    </a:ext>
                  </a:extLst>
                </a:hlinkClick>
              </a:rPr>
              <a:t> </a:t>
            </a:r>
            <a:r>
              <a:rPr b="0" lang="en" sz="1100" u="sng" strike="noStrike">
                <a:solidFill>
                  <a:schemeClr val="hlink"/>
                </a:solidFill>
                <a:latin typeface="Arial"/>
                <a:ea typeface="Arial"/>
                <a:cs typeface="Arial"/>
                <a:sym typeface="Arial"/>
                <a:hlinkClick r:id="rId3"/>
              </a:rPr>
              <a:t>MET</a:t>
            </a:r>
            <a:r>
              <a:rPr b="0" lang="en" sz="1100" u="none" strike="noStrike">
                <a:solidFill>
                  <a:schemeClr val="dk1"/>
                </a:solidFill>
                <a:latin typeface="Arial"/>
                <a:ea typeface="Arial"/>
                <a:cs typeface="Arial"/>
                <a:sym typeface="Arial"/>
              </a:rPr>
              <a:t> and select</a:t>
            </a:r>
            <a:r>
              <a:rPr b="0" lang="en" sz="1100" u="sng" strike="noStrike">
                <a:solidFill>
                  <a:schemeClr val="dk1"/>
                </a:solidFill>
                <a:latin typeface="Arial"/>
                <a:ea typeface="Arial"/>
                <a:cs typeface="Arial"/>
                <a:sym typeface="Arial"/>
                <a:hlinkClick r:id="rId4">
                  <a:extLst>
                    <a:ext uri="{A12FA001-AC4F-418D-AE19-62706E023703}">
                      <ahyp:hlinkClr val="tx"/>
                    </a:ext>
                  </a:extLst>
                </a:hlinkClick>
              </a:rPr>
              <a:t> </a:t>
            </a:r>
            <a:r>
              <a:rPr b="0" lang="en" sz="1100" u="sng" strike="noStrike">
                <a:solidFill>
                  <a:schemeClr val="hlink"/>
                </a:solidFill>
                <a:latin typeface="Arial"/>
                <a:ea typeface="Arial"/>
                <a:cs typeface="Arial"/>
                <a:sym typeface="Arial"/>
                <a:hlinkClick r:id="rId5"/>
              </a:rPr>
              <a:t>METplus</a:t>
            </a:r>
            <a:r>
              <a:rPr b="0" lang="en" sz="1100" u="none" strike="noStrike">
                <a:solidFill>
                  <a:schemeClr val="dk1"/>
                </a:solidFill>
                <a:latin typeface="Arial"/>
                <a:ea typeface="Arial"/>
                <a:cs typeface="Arial"/>
                <a:sym typeface="Arial"/>
              </a:rPr>
              <a:t> components.</a:t>
            </a:r>
            <a:endParaRPr b="0" sz="1100" u="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4: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5" name="Google Shape;345;p14: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5: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4" name="Google Shape;354;p15: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6: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5" name="Google Shape;365;p16: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7: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9" name="Google Shape;389;p17: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92f8c2f65d_1_6: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92f8c2f65d_1_6: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96" name="Google Shape;396;g392f8c2f65d_1_6: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92f8c2f65d_1_0: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92f8c2f65d_1_0: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8" name="Google Shape;408;g392f8c2f65d_1_0: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2:notes"/>
          <p:cNvSpPr txBox="1"/>
          <p:nvPr>
            <p:ph idx="1" type="body"/>
          </p:nvPr>
        </p:nvSpPr>
        <p:spPr>
          <a:xfrm>
            <a:off x="685800" y="4343400"/>
            <a:ext cx="5486040" cy="41144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540"/>
              <a:buFont typeface="Roboto"/>
              <a:buNone/>
            </a:pPr>
            <a:r>
              <a:rPr b="0" lang="en" sz="1540" u="none" strike="noStrike">
                <a:solidFill>
                  <a:schemeClr val="dk1"/>
                </a:solidFill>
                <a:latin typeface="Roboto"/>
                <a:ea typeface="Roboto"/>
                <a:cs typeface="Roboto"/>
                <a:sym typeface="Roboto"/>
              </a:rPr>
              <a:t>04/01/2025</a:t>
            </a:r>
            <a:endParaRPr b="0" sz="154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8: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14" name="Google Shape;414;p18: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0: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24" name="Google Shape;424;p20: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1: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31" name="Google Shape;431;p21: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2: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9" name="Google Shape;449;p22: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3: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55" name="Google Shape;455;p23: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3:notes"/>
          <p:cNvSpPr txBox="1"/>
          <p:nvPr>
            <p:ph idx="1" type="body"/>
          </p:nvPr>
        </p:nvSpPr>
        <p:spPr>
          <a:xfrm>
            <a:off x="685800" y="4343400"/>
            <a:ext cx="5486040" cy="41144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4:notes"/>
          <p:cNvSpPr txBox="1"/>
          <p:nvPr>
            <p:ph idx="1" type="body"/>
          </p:nvPr>
        </p:nvSpPr>
        <p:spPr>
          <a:xfrm>
            <a:off x="685800" y="4343400"/>
            <a:ext cx="5486040" cy="41144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100" u="none" strike="noStrike">
                <a:solidFill>
                  <a:schemeClr val="dk1"/>
                </a:solidFill>
                <a:latin typeface="Arial"/>
                <a:ea typeface="Arial"/>
                <a:cs typeface="Arial"/>
                <a:sym typeface="Arial"/>
              </a:rPr>
              <a:t>Global-EAGLE-Solo</a:t>
            </a:r>
            <a:r>
              <a:rPr b="0" lang="en" sz="1100" u="none" strike="noStrike">
                <a:solidFill>
                  <a:schemeClr val="dk1"/>
                </a:solidFill>
                <a:latin typeface="Arial"/>
                <a:ea typeface="Arial"/>
                <a:cs typeface="Arial"/>
                <a:sym typeface="Arial"/>
              </a:rPr>
              <a:t> is a demonstration environment for “deterministic” models that are initialized from a single GFS initial condition. Global-Eagle-Solo is a complement to the existing NOAA GFS physics-based forecast. In the first version of the Global-Eagle-Solo, NOAA EMC re-trained the GraphCast model using Global Data Assimilation System (GDAS) data as inputs and training targets (Tabas et.al 2025).</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 sz="1100" u="none" strike="noStrike">
                <a:solidFill>
                  <a:schemeClr val="dk1"/>
                </a:solidFill>
                <a:latin typeface="Arial"/>
                <a:ea typeface="Arial"/>
                <a:cs typeface="Arial"/>
                <a:sym typeface="Arial"/>
              </a:rPr>
              <a:t>Global-EAGLE-Ensemble </a:t>
            </a:r>
            <a:r>
              <a:rPr b="0" lang="en" sz="1100" u="none" strike="noStrike">
                <a:solidFill>
                  <a:schemeClr val="dk1"/>
                </a:solidFill>
                <a:latin typeface="Arial"/>
                <a:ea typeface="Arial"/>
                <a:cs typeface="Arial"/>
                <a:sym typeface="Arial"/>
              </a:rPr>
              <a:t>is a demonstration environment for ensemble forecast systems initialized with the ensemble of GEFS initial conditions. Global-Eagle-Ensemble is a complement to the existing NOAA GEFS physics-based ensemble forecast system. The weights for the Global-Eagle-Ensemble members are generated by fine tuning the original GraphCast weights from DeepMind(c) with recent NOAA operational GDAS analyses. The resulting weights are effectively trained on the combination of the European Centre for Medium-Range Weather Forecasts (ECMWF) Reanalysis dataset, version5 (ERA5), European Centre for Medium-Range Weather Forecasts High RESolution (ECMWF HRES), and the NOAA’s Global Data Assimilation System (NOAA GDAS) analysis. Multiple checkpoints were saved to form 31 global ensemble members. The Global-Eagle-Ensemble is driven by the initial conditions of the operational GEFSv12</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 name="Google Shape;166;p5:notes"/>
          <p:cNvSpPr txBox="1"/>
          <p:nvPr>
            <p:ph idx="1" type="body"/>
          </p:nvPr>
        </p:nvSpPr>
        <p:spPr>
          <a:xfrm>
            <a:off x="685800" y="4343400"/>
            <a:ext cx="5486040" cy="41144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100" u="none" strike="noStrike">
                <a:solidFill>
                  <a:schemeClr val="dk1"/>
                </a:solidFill>
                <a:latin typeface="Arial"/>
                <a:ea typeface="Arial"/>
                <a:cs typeface="Arial"/>
                <a:sym typeface="Arial"/>
              </a:rPr>
              <a:t>Global-EAGLE-Solo</a:t>
            </a:r>
            <a:r>
              <a:rPr b="0" lang="en" sz="1100" u="none" strike="noStrike">
                <a:solidFill>
                  <a:schemeClr val="dk1"/>
                </a:solidFill>
                <a:latin typeface="Arial"/>
                <a:ea typeface="Arial"/>
                <a:cs typeface="Arial"/>
                <a:sym typeface="Arial"/>
              </a:rPr>
              <a:t> is a demonstration environment for “deterministic” models that are initialized from a single GFS initial condition. Global-Eagle-Solo is a complement to the existing NOAA GFS physics-based forecast. In the first version of the Global-Eagle-Solo, NOAA EMC re-trained the GraphCast model using Global Data Assimilation System (GDAS) data as inputs and training targets (Tabas et.al 2025).</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 sz="1100" u="none" strike="noStrike">
                <a:solidFill>
                  <a:schemeClr val="dk1"/>
                </a:solidFill>
                <a:latin typeface="Arial"/>
                <a:ea typeface="Arial"/>
                <a:cs typeface="Arial"/>
                <a:sym typeface="Arial"/>
              </a:rPr>
              <a:t>Global-EAGLE-Ensemble </a:t>
            </a:r>
            <a:r>
              <a:rPr b="0" lang="en" sz="1100" u="none" strike="noStrike">
                <a:solidFill>
                  <a:schemeClr val="dk1"/>
                </a:solidFill>
                <a:latin typeface="Arial"/>
                <a:ea typeface="Arial"/>
                <a:cs typeface="Arial"/>
                <a:sym typeface="Arial"/>
              </a:rPr>
              <a:t>is a demonstration environment for ensemble forecast systems initialized with the ensemble of GEFS initial conditions. Global-Eagle-Ensemble is a complement to the existing NOAA GEFS physics-based ensemble forecast system. The weights for the Global-Eagle-Ensemble members are generated by fine tuning the original GraphCast weights from DeepMind(c) with recent NOAA operational GDAS analyses. The resulting weights are effectively trained on the combination of the European Centre for Medium-Range Weather Forecasts (ECMWF) Reanalysis dataset, version5 (ERA5), European Centre for Medium-Range Weather Forecasts High RESolution (ECMWF HRES), and the NOAA’s Global Data Assimilation System (NOAA GDAS) analysis. Multiple checkpoints were saved to form 31 global ensemble members. The Global-Eagle-Ensemble is driven by the initial conditions of the operational GEFSv12</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6:notes"/>
          <p:cNvSpPr txBox="1"/>
          <p:nvPr>
            <p:ph idx="1" type="body"/>
          </p:nvPr>
        </p:nvSpPr>
        <p:spPr>
          <a:xfrm>
            <a:off x="685800" y="4343400"/>
            <a:ext cx="5486040" cy="41144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100" u="none" strike="noStrike">
                <a:solidFill>
                  <a:schemeClr val="dk1"/>
                </a:solidFill>
                <a:latin typeface="Arial"/>
                <a:ea typeface="Arial"/>
                <a:cs typeface="Arial"/>
                <a:sym typeface="Arial"/>
              </a:rPr>
              <a:t>Global-EAGLE-Solo</a:t>
            </a:r>
            <a:r>
              <a:rPr b="0" lang="en" sz="1100" u="none" strike="noStrike">
                <a:solidFill>
                  <a:schemeClr val="dk1"/>
                </a:solidFill>
                <a:latin typeface="Arial"/>
                <a:ea typeface="Arial"/>
                <a:cs typeface="Arial"/>
                <a:sym typeface="Arial"/>
              </a:rPr>
              <a:t> is a demonstration environment for “deterministic” models that are initialized from a single GFS initial condition. Global-Eagle-Solo is a complement to the existing NOAA GFS physics-based forecast. In the first version of the Global-Eagle-Solo, NOAA EMC re-trained the GraphCast model using Global Data Assimilation System (GDAS) data as inputs and training targets (Tabas et.al 2025).</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 sz="1100" u="none" strike="noStrike">
                <a:solidFill>
                  <a:schemeClr val="dk1"/>
                </a:solidFill>
                <a:latin typeface="Arial"/>
                <a:ea typeface="Arial"/>
                <a:cs typeface="Arial"/>
                <a:sym typeface="Arial"/>
              </a:rPr>
              <a:t>Global-EAGLE-Ensemble </a:t>
            </a:r>
            <a:r>
              <a:rPr b="0" lang="en" sz="1100" u="none" strike="noStrike">
                <a:solidFill>
                  <a:schemeClr val="dk1"/>
                </a:solidFill>
                <a:latin typeface="Arial"/>
                <a:ea typeface="Arial"/>
                <a:cs typeface="Arial"/>
                <a:sym typeface="Arial"/>
              </a:rPr>
              <a:t>is a demonstration environment for ensemble forecast systems initialized with the ensemble of GEFS initial conditions. Global-Eagle-Ensemble is a complement to the existing NOAA GEFS physics-based ensemble forecast system. The weights for the Global-Eagle-Ensemble members are generated by fine tuning the original GraphCast weights from DeepMind(c) with recent NOAA operational GDAS analyses. The resulting weights are effectively trained on the combination of the European Centre for Medium-Range Weather Forecasts (ECMWF) Reanalysis dataset, version5 (ERA5), European Centre for Medium-Range Weather Forecasts High RESolution (ECMWF HRES), and the NOAA’s Global Data Assimilation System (NOAA GDAS) analysis. Multiple checkpoints were saved to form 31 global ensemble members. The Global-Eagle-Ensemble is driven by the initial conditions of the operational GEFSv12</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7:notes"/>
          <p:cNvSpPr txBox="1"/>
          <p:nvPr>
            <p:ph idx="1" type="body"/>
          </p:nvPr>
        </p:nvSpPr>
        <p:spPr>
          <a:xfrm>
            <a:off x="685800" y="4343400"/>
            <a:ext cx="5486040" cy="41144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540"/>
              <a:buFont typeface="Roboto"/>
              <a:buNone/>
            </a:pPr>
            <a:r>
              <a:rPr b="0" lang="en" sz="1540" u="none" strike="noStrike">
                <a:solidFill>
                  <a:schemeClr val="dk1"/>
                </a:solidFill>
                <a:latin typeface="Roboto"/>
                <a:ea typeface="Roboto"/>
                <a:cs typeface="Roboto"/>
                <a:sym typeface="Roboto"/>
              </a:rPr>
              <a:t>04/01/2025</a:t>
            </a:r>
            <a:endParaRPr b="0" sz="154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sz="1100" u="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4" name="Google Shape;224;p9:notes"/>
          <p:cNvSpPr/>
          <p:nvPr>
            <p:ph idx="2" type="sldImg"/>
          </p:nvPr>
        </p:nvSpPr>
        <p:spPr>
          <a:xfrm>
            <a:off x="0" y="764280"/>
            <a:ext cx="0" cy="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lt1"/>
        </a:solidFill>
      </p:bgPr>
    </p:bg>
    <p:spTree>
      <p:nvGrpSpPr>
        <p:cNvPr id="10" name="Shape 10"/>
        <p:cNvGrpSpPr/>
        <p:nvPr/>
      </p:nvGrpSpPr>
      <p:grpSpPr>
        <a:xfrm>
          <a:off x="0" y="0"/>
          <a:ext cx="0" cy="0"/>
          <a:chOff x="0" y="0"/>
          <a:chExt cx="0" cy="0"/>
        </a:xfrm>
      </p:grpSpPr>
      <p:pic>
        <p:nvPicPr>
          <p:cNvPr id="11" name="Google Shape;11;p25"/>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12" name="Google Shape;12;p25"/>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13" name="Google Shape;13;p25"/>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14" name="Google Shape;14;p25"/>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15" name="Google Shape;15;p25"/>
          <p:cNvSpPr txBox="1"/>
          <p:nvPr>
            <p:ph type="title"/>
          </p:nvPr>
        </p:nvSpPr>
        <p:spPr>
          <a:xfrm>
            <a:off x="311760" y="1272240"/>
            <a:ext cx="8520120" cy="617040"/>
          </a:xfrm>
          <a:prstGeom prst="rect">
            <a:avLst/>
          </a:prstGeom>
          <a:noFill/>
          <a:ln>
            <a:noFill/>
          </a:ln>
        </p:spPr>
        <p:txBody>
          <a:bodyPr anchorCtr="0" anchor="b" bIns="91425" lIns="91425" spcFirstLastPara="1" rIns="91425" wrap="square" tIns="91425">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 name="Google Shape;16;p2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17" name="Google Shape;17;p25"/>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bg>
      <p:bgPr>
        <a:solidFill>
          <a:schemeClr val="lt1"/>
        </a:solidFill>
      </p:bgPr>
    </p:bg>
    <p:spTree>
      <p:nvGrpSpPr>
        <p:cNvPr id="82" name="Shape 82"/>
        <p:cNvGrpSpPr/>
        <p:nvPr/>
      </p:nvGrpSpPr>
      <p:grpSpPr>
        <a:xfrm>
          <a:off x="0" y="0"/>
          <a:ext cx="0" cy="0"/>
          <a:chOff x="0" y="0"/>
          <a:chExt cx="0" cy="0"/>
        </a:xfrm>
      </p:grpSpPr>
      <p:pic>
        <p:nvPicPr>
          <p:cNvPr id="83" name="Google Shape;83;p34"/>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84" name="Google Shape;84;p34"/>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85" name="Google Shape;85;p34"/>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86" name="Google Shape;86;p34"/>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87" name="Google Shape;87;p3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2">
    <p:bg>
      <p:bgPr>
        <a:solidFill>
          <a:schemeClr val="lt1"/>
        </a:solidFill>
      </p:bgPr>
    </p:bg>
    <p:spTree>
      <p:nvGrpSpPr>
        <p:cNvPr id="88" name="Shape 88"/>
        <p:cNvGrpSpPr/>
        <p:nvPr/>
      </p:nvGrpSpPr>
      <p:grpSpPr>
        <a:xfrm>
          <a:off x="0" y="0"/>
          <a:ext cx="0" cy="0"/>
          <a:chOff x="0" y="0"/>
          <a:chExt cx="0" cy="0"/>
        </a:xfrm>
      </p:grpSpPr>
      <p:pic>
        <p:nvPicPr>
          <p:cNvPr id="89" name="Google Shape;89;p35"/>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90" name="Google Shape;90;p35"/>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91" name="Google Shape;91;p35"/>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92" name="Google Shape;92;p35"/>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93" name="Google Shape;93;p3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g Pic">
  <p:cSld name="1 Lg Pic">
    <p:bg>
      <p:bgPr>
        <a:solidFill>
          <a:schemeClr val="lt1"/>
        </a:solidFill>
      </p:bgPr>
    </p:bg>
    <p:spTree>
      <p:nvGrpSpPr>
        <p:cNvPr id="94" name="Shape 94"/>
        <p:cNvGrpSpPr/>
        <p:nvPr/>
      </p:nvGrpSpPr>
      <p:grpSpPr>
        <a:xfrm>
          <a:off x="0" y="0"/>
          <a:ext cx="0" cy="0"/>
          <a:chOff x="0" y="0"/>
          <a:chExt cx="0" cy="0"/>
        </a:xfrm>
      </p:grpSpPr>
      <p:pic>
        <p:nvPicPr>
          <p:cNvPr id="95" name="Google Shape;95;p36"/>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96" name="Google Shape;96;p36"/>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97" name="Google Shape;97;p36"/>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98" name="Google Shape;98;p36"/>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99" name="Google Shape;99;p36"/>
          <p:cNvSpPr txBox="1"/>
          <p:nvPr>
            <p:ph type="title"/>
          </p:nvPr>
        </p:nvSpPr>
        <p:spPr>
          <a:xfrm>
            <a:off x="0" y="0"/>
            <a:ext cx="7933320" cy="594000"/>
          </a:xfrm>
          <a:prstGeom prst="rect">
            <a:avLst/>
          </a:prstGeom>
          <a:noFill/>
          <a:ln>
            <a:noFill/>
          </a:ln>
        </p:spPr>
        <p:txBody>
          <a:bodyPr anchorCtr="0" anchor="ctr" bIns="68400" lIns="68400" spcFirstLastPara="1" rIns="68400" wrap="square" tIns="684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0" name="Google Shape;100;p36"/>
          <p:cNvSpPr txBox="1"/>
          <p:nvPr>
            <p:ph idx="1" type="body"/>
          </p:nvPr>
        </p:nvSpPr>
        <p:spPr>
          <a:xfrm>
            <a:off x="762120" y="914400"/>
            <a:ext cx="7924320" cy="3714480"/>
          </a:xfrm>
          <a:prstGeom prst="rect">
            <a:avLst/>
          </a:prstGeom>
          <a:solidFill>
            <a:srgbClr val="F2F2F2"/>
          </a:solidFill>
          <a:ln>
            <a:noFill/>
          </a:ln>
        </p:spPr>
        <p:txBody>
          <a:bodyPr anchorCtr="0" anchor="t" bIns="45000" lIns="90000" spcFirstLastPara="1" rIns="90000" wrap="square" tIns="450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01" name="Google Shape;101;p36"/>
          <p:cNvSpPr txBox="1"/>
          <p:nvPr>
            <p:ph idx="12" type="sldNum"/>
          </p:nvPr>
        </p:nvSpPr>
        <p:spPr>
          <a:xfrm>
            <a:off x="8556840" y="4749840"/>
            <a:ext cx="548280" cy="39312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1pPr>
            <a:lvl2pPr indent="0" lvl="1"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2pPr>
            <a:lvl3pPr indent="0" lvl="2"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3pPr>
            <a:lvl4pPr indent="0" lvl="3"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4pPr>
            <a:lvl5pPr indent="0" lvl="4"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5pPr>
            <a:lvl6pPr indent="0" lvl="5"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6pPr>
            <a:lvl7pPr indent="0" lvl="6"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7pPr>
            <a:lvl8pPr indent="0" lvl="7"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8pPr>
            <a:lvl9pPr indent="0" lvl="8"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p:cSld name="BLANK_1">
    <p:bg>
      <p:bgPr>
        <a:solidFill>
          <a:schemeClr val="lt1"/>
        </a:solidFill>
      </p:bgPr>
    </p:bg>
    <p:spTree>
      <p:nvGrpSpPr>
        <p:cNvPr id="102" name="Shape 102"/>
        <p:cNvGrpSpPr/>
        <p:nvPr/>
      </p:nvGrpSpPr>
      <p:grpSpPr>
        <a:xfrm>
          <a:off x="0" y="0"/>
          <a:ext cx="0" cy="0"/>
          <a:chOff x="0" y="0"/>
          <a:chExt cx="0" cy="0"/>
        </a:xfrm>
      </p:grpSpPr>
      <p:pic>
        <p:nvPicPr>
          <p:cNvPr id="103" name="Google Shape;103;p37"/>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104" name="Google Shape;104;p37"/>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105" name="Google Shape;105;p37"/>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106" name="Google Shape;106;p37"/>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107" name="Google Shape;107;p37"/>
          <p:cNvSpPr txBox="1"/>
          <p:nvPr>
            <p:ph idx="12" type="sldNum"/>
          </p:nvPr>
        </p:nvSpPr>
        <p:spPr>
          <a:xfrm>
            <a:off x="8777160" y="4663080"/>
            <a:ext cx="548280" cy="39312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1pPr>
            <a:lvl2pPr indent="0" lvl="1"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2pPr>
            <a:lvl3pPr indent="0" lvl="2"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3pPr>
            <a:lvl4pPr indent="0" lvl="3"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4pPr>
            <a:lvl5pPr indent="0" lvl="4"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5pPr>
            <a:lvl6pPr indent="0" lvl="5"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6pPr>
            <a:lvl7pPr indent="0" lvl="6"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7pPr>
            <a:lvl8pPr indent="0" lvl="7"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8pPr>
            <a:lvl9pPr indent="0" lvl="8"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b="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108" name="Shape 108"/>
        <p:cNvGrpSpPr/>
        <p:nvPr/>
      </p:nvGrpSpPr>
      <p:grpSpPr>
        <a:xfrm>
          <a:off x="0" y="0"/>
          <a:ext cx="0" cy="0"/>
          <a:chOff x="0" y="0"/>
          <a:chExt cx="0" cy="0"/>
        </a:xfrm>
      </p:grpSpPr>
      <p:pic>
        <p:nvPicPr>
          <p:cNvPr id="109" name="Google Shape;109;p38"/>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110" name="Google Shape;110;p38"/>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111" name="Google Shape;111;p38"/>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112" name="Google Shape;112;p38"/>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113" name="Google Shape;113;p38"/>
          <p:cNvSpPr txBox="1"/>
          <p:nvPr>
            <p:ph idx="1" type="body"/>
          </p:nvPr>
        </p:nvSpPr>
        <p:spPr>
          <a:xfrm>
            <a:off x="457200" y="962640"/>
            <a:ext cx="8229240" cy="3717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14" name="Google Shape;114;p38"/>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5" name="Google Shape;115;p38"/>
          <p:cNvSpPr txBox="1"/>
          <p:nvPr>
            <p:ph idx="12" type="sldNum"/>
          </p:nvPr>
        </p:nvSpPr>
        <p:spPr>
          <a:xfrm>
            <a:off x="8556840" y="4749840"/>
            <a:ext cx="548280" cy="39312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1pPr>
            <a:lvl2pPr indent="0" lvl="1"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2pPr>
            <a:lvl3pPr indent="0" lvl="2"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3pPr>
            <a:lvl4pPr indent="0" lvl="3"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4pPr>
            <a:lvl5pPr indent="0" lvl="4"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5pPr>
            <a:lvl6pPr indent="0" lvl="5"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6pPr>
            <a:lvl7pPr indent="0" lvl="6"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7pPr>
            <a:lvl8pPr indent="0" lvl="7"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8pPr>
            <a:lvl9pPr indent="0" lvl="8"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chemeClr val="lt1"/>
        </a:solidFill>
      </p:bgPr>
    </p:bg>
    <p:spTree>
      <p:nvGrpSpPr>
        <p:cNvPr id="116" name="Shape 116"/>
        <p:cNvGrpSpPr/>
        <p:nvPr/>
      </p:nvGrpSpPr>
      <p:grpSpPr>
        <a:xfrm>
          <a:off x="0" y="0"/>
          <a:ext cx="0" cy="0"/>
          <a:chOff x="0" y="0"/>
          <a:chExt cx="0" cy="0"/>
        </a:xfrm>
      </p:grpSpPr>
      <p:pic>
        <p:nvPicPr>
          <p:cNvPr id="117" name="Google Shape;117;p39"/>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118" name="Google Shape;118;p39"/>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119" name="Google Shape;119;p39"/>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120" name="Google Shape;120;p39"/>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121" name="Google Shape;121;p39"/>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2" name="Google Shape;122;p39"/>
          <p:cNvSpPr txBox="1"/>
          <p:nvPr>
            <p:ph idx="12" type="sldNum"/>
          </p:nvPr>
        </p:nvSpPr>
        <p:spPr>
          <a:xfrm>
            <a:off x="8556840" y="4749840"/>
            <a:ext cx="548280" cy="39312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1pPr>
            <a:lvl2pPr indent="0" lvl="1"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2pPr>
            <a:lvl3pPr indent="0" lvl="2"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3pPr>
            <a:lvl4pPr indent="0" lvl="3"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4pPr>
            <a:lvl5pPr indent="0" lvl="4"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5pPr>
            <a:lvl6pPr indent="0" lvl="5"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6pPr>
            <a:lvl7pPr indent="0" lvl="6"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7pPr>
            <a:lvl8pPr indent="0" lvl="7"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8pPr>
            <a:lvl9pPr indent="0" lvl="8" marL="0" marR="0" rtl="0" algn="r">
              <a:lnSpc>
                <a:spcPct val="100000"/>
              </a:lnSpc>
              <a:spcBef>
                <a:spcPts val="0"/>
              </a:spcBef>
              <a:buClr>
                <a:schemeClr val="dk2"/>
              </a:buClr>
              <a:buSzPts val="1300"/>
              <a:buFont typeface="Roboto"/>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bg>
      <p:bgPr>
        <a:solidFill>
          <a:schemeClr val="lt1"/>
        </a:solidFill>
      </p:bgPr>
    </p:bg>
    <p:spTree>
      <p:nvGrpSpPr>
        <p:cNvPr id="123" name="Shape 123"/>
        <p:cNvGrpSpPr/>
        <p:nvPr/>
      </p:nvGrpSpPr>
      <p:grpSpPr>
        <a:xfrm>
          <a:off x="0" y="0"/>
          <a:ext cx="0" cy="0"/>
          <a:chOff x="0" y="0"/>
          <a:chExt cx="0" cy="0"/>
        </a:xfrm>
      </p:grpSpPr>
      <p:pic>
        <p:nvPicPr>
          <p:cNvPr id="124" name="Google Shape;124;p40"/>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125" name="Google Shape;125;p40"/>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126" name="Google Shape;126;p40"/>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127" name="Google Shape;127;p40"/>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128" name="Google Shape;128;p40"/>
          <p:cNvSpPr txBox="1"/>
          <p:nvPr>
            <p:ph type="title"/>
          </p:nvPr>
        </p:nvSpPr>
        <p:spPr>
          <a:xfrm>
            <a:off x="311760" y="744480"/>
            <a:ext cx="8520120" cy="205236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9" name="Google Shape;129;p40"/>
          <p:cNvSpPr txBox="1"/>
          <p:nvPr>
            <p:ph idx="12" type="sldNum"/>
          </p:nvPr>
        </p:nvSpPr>
        <p:spPr>
          <a:xfrm>
            <a:off x="8777160" y="4663080"/>
            <a:ext cx="548280" cy="39312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1pPr>
            <a:lvl2pPr indent="0" lvl="1"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2pPr>
            <a:lvl3pPr indent="0" lvl="2"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3pPr>
            <a:lvl4pPr indent="0" lvl="3"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4pPr>
            <a:lvl5pPr indent="0" lvl="4"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5pPr>
            <a:lvl6pPr indent="0" lvl="5"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6pPr>
            <a:lvl7pPr indent="0" lvl="6"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7pPr>
            <a:lvl8pPr indent="0" lvl="7"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8pPr>
            <a:lvl9pPr indent="0" lvl="8"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b="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type="blank">
  <p:cSld name="BLANK">
    <p:bg>
      <p:bgPr>
        <a:solidFill>
          <a:schemeClr val="lt1"/>
        </a:solidFill>
      </p:bgPr>
    </p:bg>
    <p:spTree>
      <p:nvGrpSpPr>
        <p:cNvPr id="18" name="Shape 18"/>
        <p:cNvGrpSpPr/>
        <p:nvPr/>
      </p:nvGrpSpPr>
      <p:grpSpPr>
        <a:xfrm>
          <a:off x="0" y="0"/>
          <a:ext cx="0" cy="0"/>
          <a:chOff x="0" y="0"/>
          <a:chExt cx="0" cy="0"/>
        </a:xfrm>
      </p:grpSpPr>
      <p:pic>
        <p:nvPicPr>
          <p:cNvPr id="19" name="Google Shape;19;p26"/>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20" name="Google Shape;20;p26"/>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21" name="Google Shape;21;p26"/>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22" name="Google Shape;22;p26"/>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23" name="Google Shape;23;p26"/>
          <p:cNvSpPr txBox="1"/>
          <p:nvPr>
            <p:ph idx="1" type="body"/>
          </p:nvPr>
        </p:nvSpPr>
        <p:spPr>
          <a:xfrm>
            <a:off x="311760" y="1389600"/>
            <a:ext cx="5532120" cy="3179160"/>
          </a:xfrm>
          <a:prstGeom prst="rect">
            <a:avLst/>
          </a:prstGeom>
          <a:noFill/>
          <a:ln>
            <a:noFill/>
          </a:ln>
        </p:spPr>
        <p:txBody>
          <a:bodyPr anchorCtr="0" anchor="t" bIns="91425" lIns="91425" spcFirstLastPara="1" rIns="91425" wrap="square" tIns="91425">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4" name="Google Shape;24;p2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pic>
        <p:nvPicPr>
          <p:cNvPr id="25" name="Google Shape;25;p26"/>
          <p:cNvPicPr preferRelativeResize="0"/>
          <p:nvPr/>
        </p:nvPicPr>
        <p:blipFill rotWithShape="1">
          <a:blip r:embed="rId6">
            <a:alphaModFix/>
          </a:blip>
          <a:srcRect b="0" l="0" r="0" t="0"/>
          <a:stretch/>
        </p:blipFill>
        <p:spPr>
          <a:xfrm>
            <a:off x="5606640" y="1072080"/>
            <a:ext cx="2865240" cy="2840040"/>
          </a:xfrm>
          <a:prstGeom prst="rect">
            <a:avLst/>
          </a:prstGeom>
          <a:noFill/>
          <a:ln>
            <a:noFill/>
          </a:ln>
        </p:spPr>
      </p:pic>
      <p:sp>
        <p:nvSpPr>
          <p:cNvPr id="26" name="Google Shape;26;p26"/>
          <p:cNvSpPr txBox="1"/>
          <p:nvPr>
            <p:ph type="title"/>
          </p:nvPr>
        </p:nvSpPr>
        <p:spPr>
          <a:xfrm>
            <a:off x="0" y="0"/>
            <a:ext cx="8520120" cy="572400"/>
          </a:xfrm>
          <a:prstGeom prst="rect">
            <a:avLst/>
          </a:prstGeom>
          <a:noFill/>
          <a:ln>
            <a:noFill/>
          </a:ln>
        </p:spPr>
        <p:txBody>
          <a:bodyPr anchorCtr="0" anchor="t" bIns="91425" lIns="91425" spcFirstLastPara="1" rIns="91425" wrap="square" tIns="91425">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bg>
      <p:bgPr>
        <a:solidFill>
          <a:schemeClr val="lt1"/>
        </a:solidFill>
      </p:bgPr>
    </p:bg>
    <p:spTree>
      <p:nvGrpSpPr>
        <p:cNvPr id="27" name="Shape 27"/>
        <p:cNvGrpSpPr/>
        <p:nvPr/>
      </p:nvGrpSpPr>
      <p:grpSpPr>
        <a:xfrm>
          <a:off x="0" y="0"/>
          <a:ext cx="0" cy="0"/>
          <a:chOff x="0" y="0"/>
          <a:chExt cx="0" cy="0"/>
        </a:xfrm>
      </p:grpSpPr>
      <p:pic>
        <p:nvPicPr>
          <p:cNvPr id="28" name="Google Shape;28;p27"/>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29" name="Google Shape;29;p27"/>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30" name="Google Shape;30;p27"/>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31" name="Google Shape;31;p27"/>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32" name="Google Shape;32;p27"/>
          <p:cNvSpPr txBox="1"/>
          <p:nvPr>
            <p:ph idx="1" type="body"/>
          </p:nvPr>
        </p:nvSpPr>
        <p:spPr>
          <a:xfrm>
            <a:off x="394200" y="966960"/>
            <a:ext cx="8343720" cy="383832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3" name="Google Shape;33;p27"/>
          <p:cNvSpPr txBox="1"/>
          <p:nvPr>
            <p:ph idx="12" type="sldNum"/>
          </p:nvPr>
        </p:nvSpPr>
        <p:spPr>
          <a:xfrm>
            <a:off x="8556840" y="4749840"/>
            <a:ext cx="548280" cy="39312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buClr>
                <a:schemeClr val="dk1"/>
              </a:buClr>
              <a:buSzPts val="1300"/>
              <a:buFont typeface="Roboto"/>
              <a:buNone/>
              <a:defRPr b="0" i="0" sz="1300" u="none" cap="none" strike="noStrike">
                <a:solidFill>
                  <a:schemeClr val="dk1"/>
                </a:solidFill>
                <a:latin typeface="Roboto"/>
                <a:ea typeface="Roboto"/>
                <a:cs typeface="Roboto"/>
                <a:sym typeface="Roboto"/>
              </a:defRPr>
            </a:lvl1pPr>
            <a:lvl2pPr indent="0" lvl="1" marL="0" marR="0" rtl="0" algn="r">
              <a:lnSpc>
                <a:spcPct val="100000"/>
              </a:lnSpc>
              <a:spcBef>
                <a:spcPts val="0"/>
              </a:spcBef>
              <a:buClr>
                <a:schemeClr val="dk1"/>
              </a:buClr>
              <a:buSzPts val="1300"/>
              <a:buFont typeface="Roboto"/>
              <a:buNone/>
              <a:defRPr b="0" i="0" sz="1300" u="none" cap="none" strike="noStrike">
                <a:solidFill>
                  <a:schemeClr val="dk1"/>
                </a:solidFill>
                <a:latin typeface="Roboto"/>
                <a:ea typeface="Roboto"/>
                <a:cs typeface="Roboto"/>
                <a:sym typeface="Roboto"/>
              </a:defRPr>
            </a:lvl2pPr>
            <a:lvl3pPr indent="0" lvl="2" marL="0" marR="0" rtl="0" algn="r">
              <a:lnSpc>
                <a:spcPct val="100000"/>
              </a:lnSpc>
              <a:spcBef>
                <a:spcPts val="0"/>
              </a:spcBef>
              <a:buClr>
                <a:schemeClr val="dk1"/>
              </a:buClr>
              <a:buSzPts val="1300"/>
              <a:buFont typeface="Roboto"/>
              <a:buNone/>
              <a:defRPr b="0" i="0" sz="1300" u="none" cap="none" strike="noStrike">
                <a:solidFill>
                  <a:schemeClr val="dk1"/>
                </a:solidFill>
                <a:latin typeface="Roboto"/>
                <a:ea typeface="Roboto"/>
                <a:cs typeface="Roboto"/>
                <a:sym typeface="Roboto"/>
              </a:defRPr>
            </a:lvl3pPr>
            <a:lvl4pPr indent="0" lvl="3" marL="0" marR="0" rtl="0" algn="r">
              <a:lnSpc>
                <a:spcPct val="100000"/>
              </a:lnSpc>
              <a:spcBef>
                <a:spcPts val="0"/>
              </a:spcBef>
              <a:buClr>
                <a:schemeClr val="dk1"/>
              </a:buClr>
              <a:buSzPts val="1300"/>
              <a:buFont typeface="Roboto"/>
              <a:buNone/>
              <a:defRPr b="0" i="0" sz="1300" u="none" cap="none" strike="noStrike">
                <a:solidFill>
                  <a:schemeClr val="dk1"/>
                </a:solidFill>
                <a:latin typeface="Roboto"/>
                <a:ea typeface="Roboto"/>
                <a:cs typeface="Roboto"/>
                <a:sym typeface="Roboto"/>
              </a:defRPr>
            </a:lvl4pPr>
            <a:lvl5pPr indent="0" lvl="4" marL="0" marR="0" rtl="0" algn="r">
              <a:lnSpc>
                <a:spcPct val="100000"/>
              </a:lnSpc>
              <a:spcBef>
                <a:spcPts val="0"/>
              </a:spcBef>
              <a:buClr>
                <a:schemeClr val="dk1"/>
              </a:buClr>
              <a:buSzPts val="1300"/>
              <a:buFont typeface="Roboto"/>
              <a:buNone/>
              <a:defRPr b="0" i="0" sz="1300" u="none" cap="none" strike="noStrike">
                <a:solidFill>
                  <a:schemeClr val="dk1"/>
                </a:solidFill>
                <a:latin typeface="Roboto"/>
                <a:ea typeface="Roboto"/>
                <a:cs typeface="Roboto"/>
                <a:sym typeface="Roboto"/>
              </a:defRPr>
            </a:lvl5pPr>
            <a:lvl6pPr indent="0" lvl="5" marL="0" marR="0" rtl="0" algn="r">
              <a:lnSpc>
                <a:spcPct val="100000"/>
              </a:lnSpc>
              <a:spcBef>
                <a:spcPts val="0"/>
              </a:spcBef>
              <a:buClr>
                <a:schemeClr val="dk1"/>
              </a:buClr>
              <a:buSzPts val="1300"/>
              <a:buFont typeface="Roboto"/>
              <a:buNone/>
              <a:defRPr b="0" i="0" sz="1300" u="none" cap="none" strike="noStrike">
                <a:solidFill>
                  <a:schemeClr val="dk1"/>
                </a:solidFill>
                <a:latin typeface="Roboto"/>
                <a:ea typeface="Roboto"/>
                <a:cs typeface="Roboto"/>
                <a:sym typeface="Roboto"/>
              </a:defRPr>
            </a:lvl6pPr>
            <a:lvl7pPr indent="0" lvl="6" marL="0" marR="0" rtl="0" algn="r">
              <a:lnSpc>
                <a:spcPct val="100000"/>
              </a:lnSpc>
              <a:spcBef>
                <a:spcPts val="0"/>
              </a:spcBef>
              <a:buClr>
                <a:schemeClr val="dk1"/>
              </a:buClr>
              <a:buSzPts val="1300"/>
              <a:buFont typeface="Roboto"/>
              <a:buNone/>
              <a:defRPr b="0" i="0" sz="1300" u="none" cap="none" strike="noStrike">
                <a:solidFill>
                  <a:schemeClr val="dk1"/>
                </a:solidFill>
                <a:latin typeface="Roboto"/>
                <a:ea typeface="Roboto"/>
                <a:cs typeface="Roboto"/>
                <a:sym typeface="Roboto"/>
              </a:defRPr>
            </a:lvl7pPr>
            <a:lvl8pPr indent="0" lvl="7" marL="0" marR="0" rtl="0" algn="r">
              <a:lnSpc>
                <a:spcPct val="100000"/>
              </a:lnSpc>
              <a:spcBef>
                <a:spcPts val="0"/>
              </a:spcBef>
              <a:buClr>
                <a:schemeClr val="dk1"/>
              </a:buClr>
              <a:buSzPts val="1300"/>
              <a:buFont typeface="Roboto"/>
              <a:buNone/>
              <a:defRPr b="0" i="0" sz="1300" u="none" cap="none" strike="noStrike">
                <a:solidFill>
                  <a:schemeClr val="dk1"/>
                </a:solidFill>
                <a:latin typeface="Roboto"/>
                <a:ea typeface="Roboto"/>
                <a:cs typeface="Roboto"/>
                <a:sym typeface="Roboto"/>
              </a:defRPr>
            </a:lvl8pPr>
            <a:lvl9pPr indent="0" lvl="8" marL="0" marR="0" rtl="0" algn="r">
              <a:lnSpc>
                <a:spcPct val="100000"/>
              </a:lnSpc>
              <a:spcBef>
                <a:spcPts val="0"/>
              </a:spcBef>
              <a:buClr>
                <a:schemeClr val="dk1"/>
              </a:buClr>
              <a:buSzPts val="1300"/>
              <a:buFont typeface="Roboto"/>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34" name="Google Shape;34;p27"/>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bg>
      <p:bgPr>
        <a:solidFill>
          <a:schemeClr val="lt1"/>
        </a:solidFill>
      </p:bgPr>
    </p:bg>
    <p:spTree>
      <p:nvGrpSpPr>
        <p:cNvPr id="35" name="Shape 35"/>
        <p:cNvGrpSpPr/>
        <p:nvPr/>
      </p:nvGrpSpPr>
      <p:grpSpPr>
        <a:xfrm>
          <a:off x="0" y="0"/>
          <a:ext cx="0" cy="0"/>
          <a:chOff x="0" y="0"/>
          <a:chExt cx="0" cy="0"/>
        </a:xfrm>
      </p:grpSpPr>
      <p:pic>
        <p:nvPicPr>
          <p:cNvPr id="36" name="Google Shape;36;p28"/>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37" name="Google Shape;37;p28"/>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38" name="Google Shape;38;p28"/>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39" name="Google Shape;39;p28"/>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40" name="Google Shape;40;p28"/>
          <p:cNvSpPr txBox="1"/>
          <p:nvPr>
            <p:ph type="title"/>
          </p:nvPr>
        </p:nvSpPr>
        <p:spPr>
          <a:xfrm>
            <a:off x="0" y="0"/>
            <a:ext cx="8520120" cy="572400"/>
          </a:xfrm>
          <a:prstGeom prst="rect">
            <a:avLst/>
          </a:prstGeom>
          <a:noFill/>
          <a:ln>
            <a:noFill/>
          </a:ln>
        </p:spPr>
        <p:txBody>
          <a:bodyPr anchorCtr="0" anchor="t" bIns="91425" lIns="91425" spcFirstLastPara="1" rIns="91425" wrap="square" tIns="91425">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1" name="Google Shape;41;p2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42" name="Google Shape;42;p28"/>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bg>
      <p:bgPr>
        <a:solidFill>
          <a:schemeClr val="lt1"/>
        </a:solidFill>
      </p:bgPr>
    </p:bg>
    <p:spTree>
      <p:nvGrpSpPr>
        <p:cNvPr id="43" name="Shape 43"/>
        <p:cNvGrpSpPr/>
        <p:nvPr/>
      </p:nvGrpSpPr>
      <p:grpSpPr>
        <a:xfrm>
          <a:off x="0" y="0"/>
          <a:ext cx="0" cy="0"/>
          <a:chOff x="0" y="0"/>
          <a:chExt cx="0" cy="0"/>
        </a:xfrm>
      </p:grpSpPr>
      <p:pic>
        <p:nvPicPr>
          <p:cNvPr id="44" name="Google Shape;44;p29"/>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45" name="Google Shape;45;p29"/>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46" name="Google Shape;46;p29"/>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47" name="Google Shape;47;p29"/>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48" name="Google Shape;48;p29"/>
          <p:cNvSpPr txBox="1"/>
          <p:nvPr>
            <p:ph idx="1" type="body"/>
          </p:nvPr>
        </p:nvSpPr>
        <p:spPr>
          <a:xfrm>
            <a:off x="311760" y="980640"/>
            <a:ext cx="8520120" cy="358812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9" name="Google Shape;49;p29"/>
          <p:cNvSpPr txBox="1"/>
          <p:nvPr>
            <p:ph type="title"/>
          </p:nvPr>
        </p:nvSpPr>
        <p:spPr>
          <a:xfrm>
            <a:off x="0" y="0"/>
            <a:ext cx="6048000" cy="5724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0" name="Google Shape;50;p29"/>
          <p:cNvSpPr txBox="1"/>
          <p:nvPr>
            <p:ph idx="12" type="sldNum"/>
          </p:nvPr>
        </p:nvSpPr>
        <p:spPr>
          <a:xfrm>
            <a:off x="8777160" y="4663080"/>
            <a:ext cx="548280" cy="39312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1pPr>
            <a:lvl2pPr indent="0" lvl="1"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2pPr>
            <a:lvl3pPr indent="0" lvl="2"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3pPr>
            <a:lvl4pPr indent="0" lvl="3"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4pPr>
            <a:lvl5pPr indent="0" lvl="4"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5pPr>
            <a:lvl6pPr indent="0" lvl="5"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6pPr>
            <a:lvl7pPr indent="0" lvl="6"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7pPr>
            <a:lvl8pPr indent="0" lvl="7"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8pPr>
            <a:lvl9pPr indent="0" lvl="8" marL="0" marR="0" rtl="0" algn="l">
              <a:lnSpc>
                <a:spcPct val="100000"/>
              </a:lnSpc>
              <a:spcBef>
                <a:spcPts val="0"/>
              </a:spcBef>
              <a:buClr>
                <a:schemeClr val="dk2"/>
              </a:buClr>
              <a:buSzPts val="800"/>
              <a:buFont typeface="Arial"/>
              <a:buNone/>
              <a:defRPr b="1"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b="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bg>
      <p:bgPr>
        <a:solidFill>
          <a:schemeClr val="lt1"/>
        </a:solidFill>
      </p:bgPr>
    </p:bg>
    <p:spTree>
      <p:nvGrpSpPr>
        <p:cNvPr id="51" name="Shape 51"/>
        <p:cNvGrpSpPr/>
        <p:nvPr/>
      </p:nvGrpSpPr>
      <p:grpSpPr>
        <a:xfrm>
          <a:off x="0" y="0"/>
          <a:ext cx="0" cy="0"/>
          <a:chOff x="0" y="0"/>
          <a:chExt cx="0" cy="0"/>
        </a:xfrm>
      </p:grpSpPr>
      <p:pic>
        <p:nvPicPr>
          <p:cNvPr id="52" name="Google Shape;52;p30"/>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53" name="Google Shape;53;p30"/>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54" name="Google Shape;54;p30"/>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55" name="Google Shape;55;p30"/>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56" name="Google Shape;56;p30"/>
          <p:cNvSpPr txBox="1"/>
          <p:nvPr>
            <p:ph type="title"/>
          </p:nvPr>
        </p:nvSpPr>
        <p:spPr>
          <a:xfrm>
            <a:off x="311760" y="2151000"/>
            <a:ext cx="8520120" cy="841320"/>
          </a:xfrm>
          <a:prstGeom prst="rect">
            <a:avLst/>
          </a:prstGeom>
          <a:noFill/>
          <a:ln>
            <a:noFill/>
          </a:ln>
        </p:spPr>
        <p:txBody>
          <a:bodyPr anchorCtr="0" anchor="ctr" bIns="91425" lIns="91425" spcFirstLastPara="1" rIns="91425" wrap="square" tIns="91425">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7" name="Google Shape;57;p3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bg>
      <p:bgPr>
        <a:solidFill>
          <a:schemeClr val="lt1"/>
        </a:solidFill>
      </p:bgPr>
    </p:bg>
    <p:spTree>
      <p:nvGrpSpPr>
        <p:cNvPr id="58" name="Shape 58"/>
        <p:cNvGrpSpPr/>
        <p:nvPr/>
      </p:nvGrpSpPr>
      <p:grpSpPr>
        <a:xfrm>
          <a:off x="0" y="0"/>
          <a:ext cx="0" cy="0"/>
          <a:chOff x="0" y="0"/>
          <a:chExt cx="0" cy="0"/>
        </a:xfrm>
      </p:grpSpPr>
      <p:pic>
        <p:nvPicPr>
          <p:cNvPr id="59" name="Google Shape;59;p31"/>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60" name="Google Shape;60;p31"/>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61" name="Google Shape;61;p31"/>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62" name="Google Shape;62;p31"/>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63" name="Google Shape;63;p31"/>
          <p:cNvSpPr txBox="1"/>
          <p:nvPr>
            <p:ph type="title"/>
          </p:nvPr>
        </p:nvSpPr>
        <p:spPr>
          <a:xfrm>
            <a:off x="0" y="0"/>
            <a:ext cx="8520120" cy="572400"/>
          </a:xfrm>
          <a:prstGeom prst="rect">
            <a:avLst/>
          </a:prstGeom>
          <a:noFill/>
          <a:ln>
            <a:noFill/>
          </a:ln>
        </p:spPr>
        <p:txBody>
          <a:bodyPr anchorCtr="0" anchor="t" bIns="91425" lIns="91425" spcFirstLastPara="1" rIns="91425" wrap="square" tIns="91425">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4" name="Google Shape;64;p31"/>
          <p:cNvSpPr txBox="1"/>
          <p:nvPr>
            <p:ph idx="1" type="body"/>
          </p:nvPr>
        </p:nvSpPr>
        <p:spPr>
          <a:xfrm>
            <a:off x="311760" y="1152360"/>
            <a:ext cx="8520120" cy="3416040"/>
          </a:xfrm>
          <a:prstGeom prst="rect">
            <a:avLst/>
          </a:prstGeom>
          <a:noFill/>
          <a:ln>
            <a:noFill/>
          </a:ln>
        </p:spPr>
        <p:txBody>
          <a:bodyPr anchorCtr="0" anchor="t" bIns="91425" lIns="91425" spcFirstLastPara="1" rIns="91425" wrap="square" tIns="91425">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5" name="Google Shape;65;p3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Obj">
  <p:cSld name="TWO_OBJECTS">
    <p:bg>
      <p:bgPr>
        <a:solidFill>
          <a:schemeClr val="lt1"/>
        </a:solidFill>
      </p:bgPr>
    </p:bg>
    <p:spTree>
      <p:nvGrpSpPr>
        <p:cNvPr id="66" name="Shape 66"/>
        <p:cNvGrpSpPr/>
        <p:nvPr/>
      </p:nvGrpSpPr>
      <p:grpSpPr>
        <a:xfrm>
          <a:off x="0" y="0"/>
          <a:ext cx="0" cy="0"/>
          <a:chOff x="0" y="0"/>
          <a:chExt cx="0" cy="0"/>
        </a:xfrm>
      </p:grpSpPr>
      <p:pic>
        <p:nvPicPr>
          <p:cNvPr id="67" name="Google Shape;67;p32"/>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68" name="Google Shape;68;p32"/>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69" name="Google Shape;69;p32"/>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70" name="Google Shape;70;p32"/>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71" name="Google Shape;71;p32"/>
          <p:cNvSpPr txBox="1"/>
          <p:nvPr>
            <p:ph type="title"/>
          </p:nvPr>
        </p:nvSpPr>
        <p:spPr>
          <a:xfrm>
            <a:off x="0" y="0"/>
            <a:ext cx="8520120" cy="572400"/>
          </a:xfrm>
          <a:prstGeom prst="rect">
            <a:avLst/>
          </a:prstGeom>
          <a:noFill/>
          <a:ln>
            <a:noFill/>
          </a:ln>
        </p:spPr>
        <p:txBody>
          <a:bodyPr anchorCtr="0" anchor="t" bIns="91425" lIns="91425" spcFirstLastPara="1" rIns="91425" wrap="square" tIns="91425">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2" name="Google Shape;72;p32"/>
          <p:cNvSpPr txBox="1"/>
          <p:nvPr>
            <p:ph idx="1" type="body"/>
          </p:nvPr>
        </p:nvSpPr>
        <p:spPr>
          <a:xfrm>
            <a:off x="311760" y="1152360"/>
            <a:ext cx="3999600" cy="3416040"/>
          </a:xfrm>
          <a:prstGeom prst="rect">
            <a:avLst/>
          </a:prstGeom>
          <a:noFill/>
          <a:ln>
            <a:noFill/>
          </a:ln>
        </p:spPr>
        <p:txBody>
          <a:bodyPr anchorCtr="0" anchor="t" bIns="91425" lIns="91425" spcFirstLastPara="1" rIns="91425" wrap="square" tIns="91425">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3" name="Google Shape;73;p32"/>
          <p:cNvSpPr txBox="1"/>
          <p:nvPr>
            <p:ph idx="2" type="body"/>
          </p:nvPr>
        </p:nvSpPr>
        <p:spPr>
          <a:xfrm>
            <a:off x="4832280" y="1152360"/>
            <a:ext cx="3999600" cy="3416040"/>
          </a:xfrm>
          <a:prstGeom prst="rect">
            <a:avLst/>
          </a:prstGeom>
          <a:noFill/>
          <a:ln>
            <a:noFill/>
          </a:ln>
        </p:spPr>
        <p:txBody>
          <a:bodyPr anchorCtr="0" anchor="t" bIns="91425" lIns="91425" spcFirstLastPara="1" rIns="91425" wrap="square" tIns="91425">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4" name="Google Shape;74;p3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bg>
      <p:bgPr>
        <a:solidFill>
          <a:schemeClr val="lt1"/>
        </a:solidFill>
      </p:bgPr>
    </p:bg>
    <p:spTree>
      <p:nvGrpSpPr>
        <p:cNvPr id="75" name="Shape 75"/>
        <p:cNvGrpSpPr/>
        <p:nvPr/>
      </p:nvGrpSpPr>
      <p:grpSpPr>
        <a:xfrm>
          <a:off x="0" y="0"/>
          <a:ext cx="0" cy="0"/>
          <a:chOff x="0" y="0"/>
          <a:chExt cx="0" cy="0"/>
        </a:xfrm>
      </p:grpSpPr>
      <p:pic>
        <p:nvPicPr>
          <p:cNvPr id="76" name="Google Shape;76;p33"/>
          <p:cNvPicPr preferRelativeResize="0"/>
          <p:nvPr/>
        </p:nvPicPr>
        <p:blipFill rotWithShape="1">
          <a:blip r:embed="rId2">
            <a:alphaModFix amt="60000"/>
          </a:blip>
          <a:srcRect b="0" l="0" r="0" t="49153"/>
          <a:stretch/>
        </p:blipFill>
        <p:spPr>
          <a:xfrm>
            <a:off x="0" y="0"/>
            <a:ext cx="9143640" cy="885240"/>
          </a:xfrm>
          <a:prstGeom prst="rect">
            <a:avLst/>
          </a:prstGeom>
          <a:noFill/>
          <a:ln>
            <a:noFill/>
          </a:ln>
        </p:spPr>
      </p:pic>
      <p:pic>
        <p:nvPicPr>
          <p:cNvPr id="77" name="Google Shape;77;p33"/>
          <p:cNvPicPr preferRelativeResize="0"/>
          <p:nvPr/>
        </p:nvPicPr>
        <p:blipFill rotWithShape="1">
          <a:blip r:embed="rId3">
            <a:alphaModFix/>
          </a:blip>
          <a:srcRect b="0" l="0" r="0" t="0"/>
          <a:stretch/>
        </p:blipFill>
        <p:spPr>
          <a:xfrm>
            <a:off x="459360" y="4765320"/>
            <a:ext cx="333000" cy="333000"/>
          </a:xfrm>
          <a:prstGeom prst="rect">
            <a:avLst/>
          </a:prstGeom>
          <a:noFill/>
          <a:ln>
            <a:noFill/>
          </a:ln>
        </p:spPr>
      </p:pic>
      <p:pic>
        <p:nvPicPr>
          <p:cNvPr id="78" name="Google Shape;78;p33"/>
          <p:cNvPicPr preferRelativeResize="0"/>
          <p:nvPr/>
        </p:nvPicPr>
        <p:blipFill rotWithShape="1">
          <a:blip r:embed="rId4">
            <a:alphaModFix/>
          </a:blip>
          <a:srcRect b="0" l="0" r="0" t="0"/>
          <a:stretch/>
        </p:blipFill>
        <p:spPr>
          <a:xfrm>
            <a:off x="834120" y="4765320"/>
            <a:ext cx="333000" cy="333000"/>
          </a:xfrm>
          <a:prstGeom prst="rect">
            <a:avLst/>
          </a:prstGeom>
          <a:noFill/>
          <a:ln>
            <a:noFill/>
          </a:ln>
        </p:spPr>
      </p:pic>
      <p:pic>
        <p:nvPicPr>
          <p:cNvPr id="79" name="Google Shape;79;p33"/>
          <p:cNvPicPr preferRelativeResize="0"/>
          <p:nvPr/>
        </p:nvPicPr>
        <p:blipFill rotWithShape="1">
          <a:blip r:embed="rId5">
            <a:alphaModFix/>
          </a:blip>
          <a:srcRect b="9736" l="11258" r="9481" t="10664"/>
          <a:stretch/>
        </p:blipFill>
        <p:spPr>
          <a:xfrm>
            <a:off x="105480" y="4764960"/>
            <a:ext cx="333000" cy="334440"/>
          </a:xfrm>
          <a:prstGeom prst="rect">
            <a:avLst/>
          </a:prstGeom>
          <a:noFill/>
          <a:ln>
            <a:noFill/>
          </a:ln>
        </p:spPr>
      </p:pic>
      <p:sp>
        <p:nvSpPr>
          <p:cNvPr id="80" name="Google Shape;80;p33"/>
          <p:cNvSpPr txBox="1"/>
          <p:nvPr>
            <p:ph type="title"/>
          </p:nvPr>
        </p:nvSpPr>
        <p:spPr>
          <a:xfrm>
            <a:off x="490320" y="450000"/>
            <a:ext cx="6367320" cy="4090320"/>
          </a:xfrm>
          <a:prstGeom prst="rect">
            <a:avLst/>
          </a:prstGeom>
          <a:noFill/>
          <a:ln>
            <a:noFill/>
          </a:ln>
        </p:spPr>
        <p:txBody>
          <a:bodyPr anchorCtr="0" anchor="ctr" bIns="91425" lIns="91425" spcFirstLastPara="1" rIns="91425" wrap="square" tIns="91425">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1" name="Google Shape;81;p3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github.com/NOAA-GSL/wxv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github.com/conda-forge/miniforge/releases/download/25.3.0-3/Miniforge3-Linux-x86_64.sh" TargetMode="External"/><Relationship Id="rId4" Type="http://schemas.openxmlformats.org/officeDocument/2006/relationships/hyperlink" Target="https://github.com/conda-forge/miniforge/releases/download/25.3.0-3/Miniforge3-Linux-x86_64.sh" TargetMode="External"/><Relationship Id="rId5" Type="http://schemas.openxmlformats.org/officeDocument/2006/relationships/hyperlink" Target="https://github.com/conda-forge/miniforge/releases/download/25.3.0-3/Miniforge3-Linux-x86_64.sh" TargetMode="External"/><Relationship Id="rId6" Type="http://schemas.openxmlformats.org/officeDocument/2006/relationships/hyperlink" Target="http://conda.s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21.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epic.noaa.gov/ai/eagle-overvie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epic.noaa.gov/ai/eagle-overvie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p:nvPr/>
        </p:nvSpPr>
        <p:spPr>
          <a:xfrm>
            <a:off x="0" y="-461880"/>
            <a:ext cx="189432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1"/>
          <p:cNvSpPr txBox="1"/>
          <p:nvPr>
            <p:ph type="title"/>
          </p:nvPr>
        </p:nvSpPr>
        <p:spPr>
          <a:xfrm>
            <a:off x="311760" y="1807560"/>
            <a:ext cx="8520120" cy="61704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080"/>
              <a:buFont typeface="Roboto"/>
              <a:buNone/>
            </a:pPr>
            <a:r>
              <a:rPr b="1" lang="en" sz="3080" u="none" strike="noStrike">
                <a:solidFill>
                  <a:schemeClr val="dk1"/>
                </a:solidFill>
                <a:latin typeface="Roboto"/>
                <a:ea typeface="Roboto"/>
                <a:cs typeface="Roboto"/>
                <a:sym typeface="Roboto"/>
              </a:rPr>
              <a:t>Supporting ML Weather Prediction at NOAA: A Flexible Verification Pipeline with wxvx</a:t>
            </a:r>
            <a:endParaRPr b="0" sz="3080" u="none" strike="noStrike">
              <a:solidFill>
                <a:srgbClr val="000000"/>
              </a:solidFill>
              <a:latin typeface="Arial"/>
              <a:ea typeface="Arial"/>
              <a:cs typeface="Arial"/>
              <a:sym typeface="Arial"/>
            </a:endParaRPr>
          </a:p>
        </p:txBody>
      </p:sp>
      <p:sp>
        <p:nvSpPr>
          <p:cNvPr id="136" name="Google Shape;136;p1"/>
          <p:cNvSpPr txBox="1"/>
          <p:nvPr>
            <p:ph idx="1" type="subTitle"/>
          </p:nvPr>
        </p:nvSpPr>
        <p:spPr>
          <a:xfrm>
            <a:off x="311760" y="2430720"/>
            <a:ext cx="8520120" cy="79236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chemeClr val="dk2"/>
              </a:buClr>
              <a:buSzPts val="2200"/>
              <a:buFont typeface="Roboto"/>
              <a:buNone/>
            </a:pPr>
            <a:r>
              <a:rPr b="0" i="0" lang="en" sz="2200" u="none" cap="none" strike="noStrike">
                <a:solidFill>
                  <a:schemeClr val="dk2"/>
                </a:solidFill>
                <a:latin typeface="Roboto"/>
                <a:ea typeface="Roboto"/>
                <a:cs typeface="Roboto"/>
                <a:sym typeface="Roboto"/>
              </a:rPr>
              <a:t>An </a:t>
            </a:r>
            <a:r>
              <a:rPr b="1" i="0" lang="en" sz="2200" u="none" cap="none" strike="noStrike">
                <a:solidFill>
                  <a:schemeClr val="dk2"/>
                </a:solidFill>
                <a:latin typeface="Roboto"/>
                <a:ea typeface="Roboto"/>
                <a:cs typeface="Roboto"/>
                <a:sym typeface="Roboto"/>
              </a:rPr>
              <a:t>EPIC</a:t>
            </a:r>
            <a:r>
              <a:rPr b="1" baseline="30000" i="0" lang="en" sz="2200" u="none" cap="none" strike="noStrike">
                <a:solidFill>
                  <a:schemeClr val="dk2"/>
                </a:solidFill>
                <a:latin typeface="Roboto"/>
                <a:ea typeface="Roboto"/>
                <a:cs typeface="Roboto"/>
                <a:sym typeface="Roboto"/>
              </a:rPr>
              <a:t>1</a:t>
            </a:r>
            <a:r>
              <a:rPr b="0" i="0" lang="en" sz="2200" u="none" cap="none" strike="noStrike">
                <a:solidFill>
                  <a:schemeClr val="dk2"/>
                </a:solidFill>
                <a:latin typeface="Roboto"/>
                <a:ea typeface="Roboto"/>
                <a:cs typeface="Roboto"/>
                <a:sym typeface="Roboto"/>
              </a:rPr>
              <a:t>, PSL</a:t>
            </a:r>
            <a:r>
              <a:rPr b="0" baseline="30000" i="0" lang="en" sz="2200" u="none" cap="none" strike="noStrike">
                <a:solidFill>
                  <a:schemeClr val="dk2"/>
                </a:solidFill>
                <a:latin typeface="Roboto"/>
                <a:ea typeface="Roboto"/>
                <a:cs typeface="Roboto"/>
                <a:sym typeface="Roboto"/>
              </a:rPr>
              <a:t>4</a:t>
            </a:r>
            <a:r>
              <a:rPr b="0" i="0" lang="en" sz="2200" u="none" cap="none" strike="noStrike">
                <a:solidFill>
                  <a:schemeClr val="dk2"/>
                </a:solidFill>
                <a:latin typeface="Roboto"/>
                <a:ea typeface="Roboto"/>
                <a:cs typeface="Roboto"/>
                <a:sym typeface="Roboto"/>
              </a:rPr>
              <a:t>, GSL</a:t>
            </a:r>
            <a:r>
              <a:rPr b="0" baseline="30000" i="0" lang="en" sz="2200" u="none" cap="none" strike="noStrike">
                <a:solidFill>
                  <a:schemeClr val="dk2"/>
                </a:solidFill>
                <a:latin typeface="Roboto"/>
                <a:ea typeface="Roboto"/>
                <a:cs typeface="Roboto"/>
                <a:sym typeface="Roboto"/>
              </a:rPr>
              <a:t>5</a:t>
            </a:r>
            <a:r>
              <a:rPr b="0" i="0" lang="en" sz="2200" u="none" cap="none" strike="noStrike">
                <a:solidFill>
                  <a:schemeClr val="dk2"/>
                </a:solidFill>
                <a:latin typeface="Roboto"/>
                <a:ea typeface="Roboto"/>
                <a:cs typeface="Roboto"/>
                <a:sym typeface="Roboto"/>
              </a:rPr>
              <a:t>, and EMC</a:t>
            </a:r>
            <a:r>
              <a:rPr b="0" baseline="30000" i="0" lang="en" sz="2200" u="none" cap="none" strike="noStrike">
                <a:solidFill>
                  <a:schemeClr val="dk2"/>
                </a:solidFill>
                <a:latin typeface="Roboto"/>
                <a:ea typeface="Roboto"/>
                <a:cs typeface="Roboto"/>
                <a:sym typeface="Roboto"/>
              </a:rPr>
              <a:t>6</a:t>
            </a:r>
            <a:r>
              <a:rPr b="0" i="0" lang="en" sz="2200" u="none" cap="none" strike="noStrike">
                <a:solidFill>
                  <a:schemeClr val="dk2"/>
                </a:solidFill>
                <a:latin typeface="Roboto"/>
                <a:ea typeface="Roboto"/>
                <a:cs typeface="Roboto"/>
                <a:sym typeface="Roboto"/>
              </a:rPr>
              <a:t> collaboration</a:t>
            </a:r>
            <a:endParaRPr b="0" i="0" sz="2200" u="none" cap="none" strike="noStrike">
              <a:solidFill>
                <a:srgbClr val="000000"/>
              </a:solidFill>
              <a:latin typeface="Arial"/>
              <a:ea typeface="Arial"/>
              <a:cs typeface="Arial"/>
              <a:sym typeface="Arial"/>
            </a:endParaRPr>
          </a:p>
        </p:txBody>
      </p:sp>
      <p:sp>
        <p:nvSpPr>
          <p:cNvPr id="137" name="Google Shape;137;p1"/>
          <p:cNvSpPr/>
          <p:nvPr/>
        </p:nvSpPr>
        <p:spPr>
          <a:xfrm>
            <a:off x="781200" y="3539880"/>
            <a:ext cx="7800120" cy="100548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Collaborators: </a:t>
            </a:r>
            <a:r>
              <a:rPr b="1" i="0" lang="en" sz="1800" u="none" cap="none" strike="noStrike">
                <a:solidFill>
                  <a:schemeClr val="dk2"/>
                </a:solidFill>
                <a:latin typeface="Roboto"/>
                <a:ea typeface="Roboto"/>
                <a:cs typeface="Roboto"/>
                <a:sym typeface="Roboto"/>
              </a:rPr>
              <a:t>D. Alex Burrows</a:t>
            </a:r>
            <a:r>
              <a:rPr b="1" baseline="30000" i="0" lang="en" sz="1800" u="none" cap="none" strike="noStrike">
                <a:solidFill>
                  <a:schemeClr val="dk2"/>
                </a:solidFill>
                <a:latin typeface="Roboto"/>
                <a:ea typeface="Roboto"/>
                <a:cs typeface="Roboto"/>
                <a:sym typeface="Roboto"/>
              </a:rPr>
              <a:t>1,2</a:t>
            </a:r>
            <a:r>
              <a:rPr b="0" i="0" lang="en" sz="1800" u="none" cap="none" strike="noStrike">
                <a:solidFill>
                  <a:schemeClr val="dk2"/>
                </a:solidFill>
                <a:latin typeface="Roboto"/>
                <a:ea typeface="Roboto"/>
                <a:cs typeface="Roboto"/>
                <a:sym typeface="Roboto"/>
              </a:rPr>
              <a:t>, Anil Kumar</a:t>
            </a:r>
            <a:r>
              <a:rPr b="0" baseline="30000" i="0" lang="en" sz="1800" u="none" cap="none" strike="noStrike">
                <a:solidFill>
                  <a:schemeClr val="dk2"/>
                </a:solidFill>
                <a:latin typeface="Roboto"/>
                <a:ea typeface="Roboto"/>
                <a:cs typeface="Roboto"/>
                <a:sym typeface="Roboto"/>
              </a:rPr>
              <a:t>1,3</a:t>
            </a:r>
            <a:r>
              <a:rPr b="0" i="0" lang="en" sz="1800" u="none" cap="none" strike="noStrike">
                <a:solidFill>
                  <a:schemeClr val="dk2"/>
                </a:solidFill>
                <a:latin typeface="Roboto"/>
                <a:ea typeface="Roboto"/>
                <a:cs typeface="Roboto"/>
                <a:sym typeface="Roboto"/>
              </a:rPr>
              <a:t>, Mariah Pope</a:t>
            </a:r>
            <a:r>
              <a:rPr b="0" baseline="30000" i="0" lang="en" sz="1800" u="none" cap="none" strike="noStrike">
                <a:solidFill>
                  <a:schemeClr val="dk2"/>
                </a:solidFill>
                <a:latin typeface="Roboto"/>
                <a:ea typeface="Roboto"/>
                <a:cs typeface="Roboto"/>
                <a:sym typeface="Roboto"/>
              </a:rPr>
              <a:t>1,3</a:t>
            </a:r>
            <a:r>
              <a:rPr b="0" i="0" lang="en" sz="1800" u="none" cap="none" strike="noStrike">
                <a:solidFill>
                  <a:schemeClr val="dk2"/>
                </a:solidFill>
                <a:latin typeface="Roboto"/>
                <a:ea typeface="Roboto"/>
                <a:cs typeface="Roboto"/>
                <a:sym typeface="Roboto"/>
              </a:rPr>
              <a:t>, Tim Smith</a:t>
            </a:r>
            <a:r>
              <a:rPr b="0" baseline="30000" i="0" lang="en" sz="1800" u="none" cap="none" strike="noStrike">
                <a:solidFill>
                  <a:schemeClr val="dk2"/>
                </a:solidFill>
                <a:latin typeface="Roboto"/>
                <a:ea typeface="Roboto"/>
                <a:cs typeface="Roboto"/>
                <a:sym typeface="Roboto"/>
              </a:rPr>
              <a:t>4</a:t>
            </a:r>
            <a:r>
              <a:rPr b="0" i="0" lang="en" sz="1800" u="none" cap="none" strike="noStrike">
                <a:solidFill>
                  <a:schemeClr val="dk2"/>
                </a:solidFill>
                <a:latin typeface="Roboto"/>
                <a:ea typeface="Roboto"/>
                <a:cs typeface="Roboto"/>
                <a:sym typeface="Roboto"/>
              </a:rPr>
              <a:t>, Sergey Frolov</a:t>
            </a:r>
            <a:r>
              <a:rPr b="0" baseline="30000" i="0" lang="en" sz="1800" u="none" cap="none" strike="noStrike">
                <a:solidFill>
                  <a:schemeClr val="dk2"/>
                </a:solidFill>
                <a:latin typeface="Roboto"/>
                <a:ea typeface="Roboto"/>
                <a:cs typeface="Roboto"/>
                <a:sym typeface="Roboto"/>
              </a:rPr>
              <a:t>4</a:t>
            </a:r>
            <a:r>
              <a:rPr b="0" i="0" lang="en" sz="1800" u="none" cap="none" strike="noStrike">
                <a:solidFill>
                  <a:schemeClr val="dk2"/>
                </a:solidFill>
                <a:latin typeface="Roboto"/>
                <a:ea typeface="Roboto"/>
                <a:cs typeface="Roboto"/>
                <a:sym typeface="Roboto"/>
              </a:rPr>
              <a:t>, Paul Madden</a:t>
            </a:r>
            <a:r>
              <a:rPr b="0" baseline="30000" i="0" lang="en" sz="1800" u="none" cap="none" strike="noStrike">
                <a:solidFill>
                  <a:schemeClr val="dk2"/>
                </a:solidFill>
                <a:latin typeface="Roboto"/>
                <a:ea typeface="Roboto"/>
                <a:cs typeface="Roboto"/>
                <a:sym typeface="Roboto"/>
              </a:rPr>
              <a:t>5</a:t>
            </a:r>
            <a:r>
              <a:rPr b="0" i="0" lang="en" sz="1800" u="none" cap="none" strike="noStrike">
                <a:solidFill>
                  <a:schemeClr val="dk2"/>
                </a:solidFill>
                <a:latin typeface="Roboto"/>
                <a:ea typeface="Roboto"/>
                <a:cs typeface="Roboto"/>
                <a:sym typeface="Roboto"/>
              </a:rPr>
              <a:t>, Isidora Jankov</a:t>
            </a:r>
            <a:r>
              <a:rPr b="0" baseline="30000" i="0" lang="en" sz="1800" u="none" cap="none" strike="noStrike">
                <a:solidFill>
                  <a:schemeClr val="dk2"/>
                </a:solidFill>
                <a:latin typeface="Roboto"/>
                <a:ea typeface="Roboto"/>
                <a:cs typeface="Roboto"/>
                <a:sym typeface="Roboto"/>
              </a:rPr>
              <a:t>5</a:t>
            </a:r>
            <a:r>
              <a:rPr b="0" i="0" lang="en" sz="1800" u="none" cap="none" strike="noStrike">
                <a:solidFill>
                  <a:schemeClr val="dk2"/>
                </a:solidFill>
                <a:latin typeface="Roboto"/>
                <a:ea typeface="Roboto"/>
                <a:cs typeface="Roboto"/>
                <a:sym typeface="Roboto"/>
              </a:rPr>
              <a:t>, Jacob Carley</a:t>
            </a:r>
            <a:r>
              <a:rPr b="0" baseline="30000" i="0" lang="en" sz="1800" u="none" cap="none" strike="noStrike">
                <a:solidFill>
                  <a:schemeClr val="dk2"/>
                </a:solidFill>
                <a:latin typeface="Roboto"/>
                <a:ea typeface="Roboto"/>
                <a:cs typeface="Roboto"/>
                <a:sym typeface="Roboto"/>
              </a:rPr>
              <a:t>6</a:t>
            </a:r>
            <a:r>
              <a:rPr b="0" i="0" lang="en" sz="1800" u="none" cap="none" strike="noStrike">
                <a:solidFill>
                  <a:schemeClr val="dk2"/>
                </a:solidFill>
                <a:latin typeface="Roboto"/>
                <a:ea typeface="Roboto"/>
                <a:cs typeface="Roboto"/>
                <a:sym typeface="Roboto"/>
              </a:rPr>
              <a:t>, Jun Wang</a:t>
            </a:r>
            <a:r>
              <a:rPr b="0" baseline="30000" i="0" lang="en" sz="1800" u="none" cap="none" strike="noStrike">
                <a:solidFill>
                  <a:schemeClr val="dk2"/>
                </a:solidFill>
                <a:latin typeface="Roboto"/>
                <a:ea typeface="Roboto"/>
                <a:cs typeface="Roboto"/>
                <a:sym typeface="Roboto"/>
              </a:rPr>
              <a:t>6</a:t>
            </a:r>
            <a:endParaRPr b="0" i="0" sz="1800" u="none" cap="none" strike="noStrike">
              <a:solidFill>
                <a:srgbClr val="000000"/>
              </a:solidFill>
              <a:latin typeface="Arial"/>
              <a:ea typeface="Arial"/>
              <a:cs typeface="Arial"/>
              <a:sym typeface="Arial"/>
            </a:endParaRPr>
          </a:p>
        </p:txBody>
      </p:sp>
      <p:pic>
        <p:nvPicPr>
          <p:cNvPr id="138" name="Google Shape;138;p1"/>
          <p:cNvPicPr preferRelativeResize="0"/>
          <p:nvPr/>
        </p:nvPicPr>
        <p:blipFill rotWithShape="1">
          <a:blip r:embed="rId3">
            <a:alphaModFix/>
          </a:blip>
          <a:srcRect b="0" l="0" r="0" t="0"/>
          <a:stretch/>
        </p:blipFill>
        <p:spPr>
          <a:xfrm>
            <a:off x="1198080" y="4776840"/>
            <a:ext cx="921240" cy="366480"/>
          </a:xfrm>
          <a:prstGeom prst="rect">
            <a:avLst/>
          </a:prstGeom>
          <a:noFill/>
          <a:ln>
            <a:noFill/>
          </a:ln>
        </p:spPr>
      </p:pic>
      <p:sp>
        <p:nvSpPr>
          <p:cNvPr id="139" name="Google Shape;139;p1"/>
          <p:cNvSpPr/>
          <p:nvPr/>
        </p:nvSpPr>
        <p:spPr>
          <a:xfrm>
            <a:off x="1996200" y="4675320"/>
            <a:ext cx="31320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baseline="30000" i="0" lang="en" sz="1800" u="none" cap="none" strike="noStrike">
                <a:solidFill>
                  <a:schemeClr val="dk2"/>
                </a:solidFill>
                <a:latin typeface="Roboto"/>
                <a:ea typeface="Roboto"/>
                <a:cs typeface="Roboto"/>
                <a:sym typeface="Roboto"/>
              </a:rPr>
              <a:t>2</a:t>
            </a:r>
            <a:endParaRPr b="0" i="0" sz="1800" u="none" cap="none" strike="noStrike">
              <a:solidFill>
                <a:srgbClr val="000000"/>
              </a:solidFill>
              <a:latin typeface="Arial"/>
              <a:ea typeface="Arial"/>
              <a:cs typeface="Arial"/>
              <a:sym typeface="Arial"/>
            </a:endParaRPr>
          </a:p>
        </p:txBody>
      </p:sp>
      <p:pic>
        <p:nvPicPr>
          <p:cNvPr id="140" name="Google Shape;140;p1"/>
          <p:cNvPicPr preferRelativeResize="0"/>
          <p:nvPr/>
        </p:nvPicPr>
        <p:blipFill rotWithShape="1">
          <a:blip r:embed="rId4">
            <a:alphaModFix/>
          </a:blip>
          <a:srcRect b="0" l="0" r="0" t="0"/>
          <a:stretch/>
        </p:blipFill>
        <p:spPr>
          <a:xfrm>
            <a:off x="2309760" y="4821120"/>
            <a:ext cx="1415520" cy="277560"/>
          </a:xfrm>
          <a:prstGeom prst="rect">
            <a:avLst/>
          </a:prstGeom>
          <a:noFill/>
          <a:ln>
            <a:noFill/>
          </a:ln>
        </p:spPr>
      </p:pic>
      <p:sp>
        <p:nvSpPr>
          <p:cNvPr id="141" name="Google Shape;141;p1"/>
          <p:cNvSpPr/>
          <p:nvPr/>
        </p:nvSpPr>
        <p:spPr>
          <a:xfrm>
            <a:off x="3710160" y="4742280"/>
            <a:ext cx="31320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baseline="30000" i="0" lang="en" sz="1800" u="none" cap="none" strike="noStrike">
                <a:solidFill>
                  <a:schemeClr val="dk2"/>
                </a:solidFill>
                <a:latin typeface="Roboto"/>
                <a:ea typeface="Roboto"/>
                <a:cs typeface="Roboto"/>
                <a:sym typeface="Roboto"/>
              </a:rPr>
              <a:t>3</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0"/>
          <p:cNvSpPr/>
          <p:nvPr/>
        </p:nvSpPr>
        <p:spPr>
          <a:xfrm>
            <a:off x="6880680" y="795600"/>
            <a:ext cx="2259360" cy="39528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10"/>
          <p:cNvSpPr/>
          <p:nvPr/>
        </p:nvSpPr>
        <p:spPr>
          <a:xfrm>
            <a:off x="55080" y="794880"/>
            <a:ext cx="4350960" cy="39528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10"/>
          <p:cNvSpPr/>
          <p:nvPr/>
        </p:nvSpPr>
        <p:spPr>
          <a:xfrm>
            <a:off x="4392000" y="795600"/>
            <a:ext cx="2488320" cy="3952800"/>
          </a:xfrm>
          <a:prstGeom prst="rect">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10"/>
          <p:cNvSpPr/>
          <p:nvPr/>
        </p:nvSpPr>
        <p:spPr>
          <a:xfrm>
            <a:off x="408960" y="2289960"/>
            <a:ext cx="1558440" cy="738720"/>
          </a:xfrm>
          <a:prstGeom prst="rect">
            <a:avLst/>
          </a:prstGeom>
          <a:noFill/>
          <a:ln cap="flat" cmpd="sng" w="19050">
            <a:solidFill>
              <a:srgbClr val="4285F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NOAA-</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EAGLE</a:t>
            </a:r>
            <a:endParaRPr b="0" i="0" sz="1800" u="none" cap="none" strike="noStrike">
              <a:solidFill>
                <a:srgbClr val="000000"/>
              </a:solidFill>
              <a:latin typeface="Arial"/>
              <a:ea typeface="Arial"/>
              <a:cs typeface="Arial"/>
              <a:sym typeface="Arial"/>
            </a:endParaRPr>
          </a:p>
        </p:txBody>
      </p:sp>
      <p:sp>
        <p:nvSpPr>
          <p:cNvPr id="274" name="Google Shape;274;p10"/>
          <p:cNvSpPr/>
          <p:nvPr/>
        </p:nvSpPr>
        <p:spPr>
          <a:xfrm>
            <a:off x="2739600" y="2289960"/>
            <a:ext cx="1447200" cy="73872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UFS2ARCO</a:t>
            </a:r>
            <a:endParaRPr b="0" i="0" sz="1800" u="none" cap="none" strike="noStrike">
              <a:solidFill>
                <a:srgbClr val="000000"/>
              </a:solidFill>
              <a:latin typeface="Arial"/>
              <a:ea typeface="Arial"/>
              <a:cs typeface="Arial"/>
              <a:sym typeface="Arial"/>
            </a:endParaRPr>
          </a:p>
        </p:txBody>
      </p:sp>
      <p:cxnSp>
        <p:nvCxnSpPr>
          <p:cNvPr id="275" name="Google Shape;275;p10"/>
          <p:cNvCxnSpPr>
            <a:stCxn id="273" idx="3"/>
            <a:endCxn id="274" idx="1"/>
          </p:cNvCxnSpPr>
          <p:nvPr/>
        </p:nvCxnSpPr>
        <p:spPr>
          <a:xfrm>
            <a:off x="1967400" y="2659320"/>
            <a:ext cx="772200" cy="0"/>
          </a:xfrm>
          <a:prstGeom prst="straightConnector1">
            <a:avLst/>
          </a:prstGeom>
          <a:noFill/>
          <a:ln cap="flat" cmpd="sng" w="9525">
            <a:solidFill>
              <a:srgbClr val="595959"/>
            </a:solidFill>
            <a:prstDash val="solid"/>
            <a:round/>
            <a:headEnd len="sm" w="sm" type="none"/>
            <a:tailEnd len="med" w="med" type="triangle"/>
          </a:ln>
        </p:spPr>
      </p:cxnSp>
      <p:sp>
        <p:nvSpPr>
          <p:cNvPr id="276" name="Google Shape;276;p10"/>
          <p:cNvSpPr/>
          <p:nvPr/>
        </p:nvSpPr>
        <p:spPr>
          <a:xfrm>
            <a:off x="408960" y="30862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277" name="Google Shape;277;p10"/>
          <p:cNvSpPr/>
          <p:nvPr/>
        </p:nvSpPr>
        <p:spPr>
          <a:xfrm>
            <a:off x="2641680" y="30862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278" name="Google Shape;278;p10"/>
          <p:cNvSpPr/>
          <p:nvPr/>
        </p:nvSpPr>
        <p:spPr>
          <a:xfrm>
            <a:off x="4675320" y="187164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279" name="Google Shape;279;p10"/>
          <p:cNvSpPr/>
          <p:nvPr/>
        </p:nvSpPr>
        <p:spPr>
          <a:xfrm>
            <a:off x="4874400" y="3770640"/>
            <a:ext cx="1558440" cy="461520"/>
          </a:xfrm>
          <a:prstGeom prst="rect">
            <a:avLst/>
          </a:prstGeom>
          <a:noFill/>
          <a:ln cap="flat" cmpd="sng" w="19050">
            <a:solidFill>
              <a:srgbClr val="78909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Inference</a:t>
            </a:r>
            <a:endParaRPr b="0" i="0" sz="1800" u="none" cap="none" strike="noStrike">
              <a:solidFill>
                <a:srgbClr val="000000"/>
              </a:solidFill>
              <a:latin typeface="Arial"/>
              <a:ea typeface="Arial"/>
              <a:cs typeface="Arial"/>
              <a:sym typeface="Arial"/>
            </a:endParaRPr>
          </a:p>
        </p:txBody>
      </p:sp>
      <p:sp>
        <p:nvSpPr>
          <p:cNvPr id="280" name="Google Shape;280;p10"/>
          <p:cNvSpPr/>
          <p:nvPr/>
        </p:nvSpPr>
        <p:spPr>
          <a:xfrm>
            <a:off x="7428600" y="2911680"/>
            <a:ext cx="1558440" cy="738720"/>
          </a:xfrm>
          <a:prstGeom prst="rect">
            <a:avLst/>
          </a:prstGeom>
          <a:noFill/>
          <a:ln cap="flat" cmpd="sng" w="76200">
            <a:solidFill>
              <a:srgbClr val="EEFF4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Verification: wxvx/met2go</a:t>
            </a:r>
            <a:endParaRPr b="0" i="0" sz="1800" u="none" cap="none" strike="noStrike">
              <a:solidFill>
                <a:srgbClr val="000000"/>
              </a:solidFill>
              <a:latin typeface="Arial"/>
              <a:ea typeface="Arial"/>
              <a:cs typeface="Arial"/>
              <a:sym typeface="Arial"/>
            </a:endParaRPr>
          </a:p>
        </p:txBody>
      </p:sp>
      <p:sp>
        <p:nvSpPr>
          <p:cNvPr id="281" name="Google Shape;281;p10"/>
          <p:cNvSpPr/>
          <p:nvPr/>
        </p:nvSpPr>
        <p:spPr>
          <a:xfrm>
            <a:off x="4649760" y="330876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(4)</a:t>
            </a:r>
            <a:endParaRPr b="0" i="0" sz="1800" u="none" cap="none" strike="noStrike">
              <a:solidFill>
                <a:srgbClr val="000000"/>
              </a:solidFill>
              <a:latin typeface="Arial"/>
              <a:ea typeface="Arial"/>
              <a:cs typeface="Arial"/>
              <a:sym typeface="Arial"/>
            </a:endParaRPr>
          </a:p>
        </p:txBody>
      </p:sp>
      <p:sp>
        <p:nvSpPr>
          <p:cNvPr id="282" name="Google Shape;282;p10"/>
          <p:cNvSpPr/>
          <p:nvPr/>
        </p:nvSpPr>
        <p:spPr>
          <a:xfrm>
            <a:off x="6880680" y="273276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cxnSp>
        <p:nvCxnSpPr>
          <p:cNvPr id="283" name="Google Shape;283;p10"/>
          <p:cNvCxnSpPr>
            <a:stCxn id="274" idx="3"/>
            <a:endCxn id="284" idx="1"/>
          </p:cNvCxnSpPr>
          <p:nvPr/>
        </p:nvCxnSpPr>
        <p:spPr>
          <a:xfrm flipH="1" rot="10800000">
            <a:off x="4186800" y="2659020"/>
            <a:ext cx="462900" cy="300"/>
          </a:xfrm>
          <a:prstGeom prst="straightConnector1">
            <a:avLst/>
          </a:prstGeom>
          <a:noFill/>
          <a:ln cap="flat" cmpd="sng" w="9525">
            <a:solidFill>
              <a:srgbClr val="595959"/>
            </a:solidFill>
            <a:prstDash val="solid"/>
            <a:round/>
            <a:headEnd len="sm" w="sm" type="none"/>
            <a:tailEnd len="med" w="med" type="triangle"/>
          </a:ln>
        </p:spPr>
      </p:cxnSp>
      <p:sp>
        <p:nvSpPr>
          <p:cNvPr id="285" name="Google Shape;285;p10"/>
          <p:cNvSpPr/>
          <p:nvPr/>
        </p:nvSpPr>
        <p:spPr>
          <a:xfrm>
            <a:off x="7384320" y="3931560"/>
            <a:ext cx="1647000" cy="738720"/>
          </a:xfrm>
          <a:prstGeom prst="rect">
            <a:avLst/>
          </a:prstGeom>
          <a:noFill/>
          <a:ln cap="flat" cmpd="sng" w="19050">
            <a:solidFill>
              <a:srgbClr val="0097A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Display at epic.noaa.gov</a:t>
            </a:r>
            <a:endParaRPr b="0" i="0" sz="1800" u="none" cap="none" strike="noStrike">
              <a:solidFill>
                <a:srgbClr val="000000"/>
              </a:solidFill>
              <a:latin typeface="Arial"/>
              <a:ea typeface="Arial"/>
              <a:cs typeface="Arial"/>
              <a:sym typeface="Arial"/>
            </a:endParaRPr>
          </a:p>
        </p:txBody>
      </p:sp>
      <p:cxnSp>
        <p:nvCxnSpPr>
          <p:cNvPr id="286" name="Google Shape;286;p10"/>
          <p:cNvCxnSpPr>
            <a:stCxn id="284" idx="2"/>
            <a:endCxn id="279" idx="0"/>
          </p:cNvCxnSpPr>
          <p:nvPr/>
        </p:nvCxnSpPr>
        <p:spPr>
          <a:xfrm flipH="1">
            <a:off x="5653500" y="3028320"/>
            <a:ext cx="300" cy="742200"/>
          </a:xfrm>
          <a:prstGeom prst="straightConnector1">
            <a:avLst/>
          </a:prstGeom>
          <a:noFill/>
          <a:ln cap="flat" cmpd="sng" w="9525">
            <a:solidFill>
              <a:srgbClr val="595959"/>
            </a:solidFill>
            <a:prstDash val="solid"/>
            <a:round/>
            <a:headEnd len="sm" w="sm" type="none"/>
            <a:tailEnd len="med" w="med" type="triangle"/>
          </a:ln>
        </p:spPr>
      </p:cxnSp>
      <p:cxnSp>
        <p:nvCxnSpPr>
          <p:cNvPr id="287" name="Google Shape;287;p10"/>
          <p:cNvCxnSpPr>
            <a:stCxn id="279" idx="3"/>
            <a:endCxn id="280" idx="1"/>
          </p:cNvCxnSpPr>
          <p:nvPr/>
        </p:nvCxnSpPr>
        <p:spPr>
          <a:xfrm flipH="1" rot="10800000">
            <a:off x="6432840" y="3281100"/>
            <a:ext cx="995700" cy="720300"/>
          </a:xfrm>
          <a:prstGeom prst="straightConnector1">
            <a:avLst/>
          </a:prstGeom>
          <a:noFill/>
          <a:ln cap="flat" cmpd="sng" w="9525">
            <a:solidFill>
              <a:srgbClr val="595959"/>
            </a:solidFill>
            <a:prstDash val="solid"/>
            <a:round/>
            <a:headEnd len="sm" w="sm" type="none"/>
            <a:tailEnd len="med" w="med" type="triangle"/>
          </a:ln>
        </p:spPr>
      </p:cxnSp>
      <p:cxnSp>
        <p:nvCxnSpPr>
          <p:cNvPr id="288" name="Google Shape;288;p10"/>
          <p:cNvCxnSpPr>
            <a:stCxn id="280" idx="2"/>
            <a:endCxn id="285" idx="0"/>
          </p:cNvCxnSpPr>
          <p:nvPr/>
        </p:nvCxnSpPr>
        <p:spPr>
          <a:xfrm>
            <a:off x="8207820" y="3650400"/>
            <a:ext cx="0" cy="281100"/>
          </a:xfrm>
          <a:prstGeom prst="straightConnector1">
            <a:avLst/>
          </a:prstGeom>
          <a:noFill/>
          <a:ln cap="flat" cmpd="sng" w="9525">
            <a:solidFill>
              <a:srgbClr val="595959"/>
            </a:solidFill>
            <a:prstDash val="solid"/>
            <a:round/>
            <a:headEnd len="sm" w="sm" type="none"/>
            <a:tailEnd len="med" w="med" type="triangle"/>
          </a:ln>
        </p:spPr>
      </p:cxnSp>
      <p:sp>
        <p:nvSpPr>
          <p:cNvPr id="289" name="Google Shape;289;p10"/>
          <p:cNvSpPr/>
          <p:nvPr/>
        </p:nvSpPr>
        <p:spPr>
          <a:xfrm>
            <a:off x="249480" y="865080"/>
            <a:ext cx="1765800" cy="12927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NOAA Workflow/ Configuration layer</a:t>
            </a:r>
            <a:endParaRPr b="0" i="0" sz="1800" u="none" cap="none" strike="noStrike">
              <a:solidFill>
                <a:srgbClr val="000000"/>
              </a:solidFill>
              <a:latin typeface="Arial"/>
              <a:ea typeface="Arial"/>
              <a:cs typeface="Arial"/>
              <a:sym typeface="Arial"/>
            </a:endParaRPr>
          </a:p>
        </p:txBody>
      </p:sp>
      <p:sp>
        <p:nvSpPr>
          <p:cNvPr id="290" name="Google Shape;290;p10"/>
          <p:cNvSpPr/>
          <p:nvPr/>
        </p:nvSpPr>
        <p:spPr>
          <a:xfrm>
            <a:off x="2517120" y="865080"/>
            <a:ext cx="1813680" cy="12927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 Preprocessing</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 Datasets to Zarr</a:t>
            </a:r>
            <a:endParaRPr b="0" i="0" sz="1800" u="none" cap="none" strike="noStrike">
              <a:solidFill>
                <a:srgbClr val="000000"/>
              </a:solidFill>
              <a:latin typeface="Arial"/>
              <a:ea typeface="Arial"/>
              <a:cs typeface="Arial"/>
              <a:sym typeface="Arial"/>
            </a:endParaRPr>
          </a:p>
        </p:txBody>
      </p:sp>
      <p:sp>
        <p:nvSpPr>
          <p:cNvPr id="291" name="Google Shape;291;p10"/>
          <p:cNvSpPr/>
          <p:nvPr/>
        </p:nvSpPr>
        <p:spPr>
          <a:xfrm>
            <a:off x="4596480" y="1141920"/>
            <a:ext cx="2114280" cy="73872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ECMWF Anemoi Pipeline</a:t>
            </a:r>
            <a:endParaRPr b="0" i="0" sz="1800" u="none" cap="none" strike="noStrike">
              <a:solidFill>
                <a:srgbClr val="000000"/>
              </a:solidFill>
              <a:latin typeface="Arial"/>
              <a:ea typeface="Arial"/>
              <a:cs typeface="Arial"/>
              <a:sym typeface="Arial"/>
            </a:endParaRPr>
          </a:p>
        </p:txBody>
      </p:sp>
      <p:sp>
        <p:nvSpPr>
          <p:cNvPr id="292" name="Google Shape;292;p10"/>
          <p:cNvSpPr/>
          <p:nvPr/>
        </p:nvSpPr>
        <p:spPr>
          <a:xfrm>
            <a:off x="7324920" y="1003680"/>
            <a:ext cx="1765800" cy="10155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NOAA Verification and Display</a:t>
            </a:r>
            <a:endParaRPr b="0" i="0" sz="1800" u="none" cap="none" strike="noStrike">
              <a:solidFill>
                <a:srgbClr val="000000"/>
              </a:solidFill>
              <a:latin typeface="Arial"/>
              <a:ea typeface="Arial"/>
              <a:cs typeface="Arial"/>
              <a:sym typeface="Arial"/>
            </a:endParaRPr>
          </a:p>
        </p:txBody>
      </p:sp>
      <p:cxnSp>
        <p:nvCxnSpPr>
          <p:cNvPr id="293" name="Google Shape;293;p10"/>
          <p:cNvCxnSpPr>
            <a:stCxn id="279" idx="3"/>
            <a:endCxn id="285" idx="1"/>
          </p:cNvCxnSpPr>
          <p:nvPr/>
        </p:nvCxnSpPr>
        <p:spPr>
          <a:xfrm>
            <a:off x="6432840" y="4001400"/>
            <a:ext cx="951600" cy="299400"/>
          </a:xfrm>
          <a:prstGeom prst="straightConnector1">
            <a:avLst/>
          </a:prstGeom>
          <a:noFill/>
          <a:ln cap="flat" cmpd="sng" w="9525">
            <a:solidFill>
              <a:srgbClr val="595959"/>
            </a:solidFill>
            <a:prstDash val="solid"/>
            <a:round/>
            <a:headEnd len="sm" w="sm" type="none"/>
            <a:tailEnd len="med" w="med" type="triangle"/>
          </a:ln>
        </p:spPr>
      </p:cxnSp>
      <p:sp>
        <p:nvSpPr>
          <p:cNvPr id="284" name="Google Shape;284;p10"/>
          <p:cNvSpPr/>
          <p:nvPr/>
        </p:nvSpPr>
        <p:spPr>
          <a:xfrm>
            <a:off x="4649760" y="2289600"/>
            <a:ext cx="2008080" cy="738720"/>
          </a:xfrm>
          <a:prstGeom prst="rect">
            <a:avLst/>
          </a:prstGeom>
          <a:noFill/>
          <a:ln cap="flat" cmpd="sng" w="19050">
            <a:solidFill>
              <a:srgbClr val="78909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Training: 1° GFS; 15 km HRRR</a:t>
            </a:r>
            <a:endParaRPr b="0" i="0" sz="1800" u="none" cap="none" strike="noStrike">
              <a:solidFill>
                <a:srgbClr val="000000"/>
              </a:solidFill>
              <a:latin typeface="Arial"/>
              <a:ea typeface="Arial"/>
              <a:cs typeface="Arial"/>
              <a:sym typeface="Arial"/>
            </a:endParaRPr>
          </a:p>
        </p:txBody>
      </p:sp>
      <p:sp>
        <p:nvSpPr>
          <p:cNvPr id="294" name="Google Shape;294;p10"/>
          <p:cNvSpPr txBox="1"/>
          <p:nvPr>
            <p:ph type="title"/>
          </p:nvPr>
        </p:nvSpPr>
        <p:spPr>
          <a:xfrm>
            <a:off x="0" y="0"/>
            <a:ext cx="8229240" cy="53964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2820"/>
              <a:buFont typeface="Roboto"/>
              <a:buNone/>
            </a:pPr>
            <a:r>
              <a:rPr b="1" lang="en" sz="2820" u="none" strike="noStrike">
                <a:solidFill>
                  <a:schemeClr val="dk1"/>
                </a:solidFill>
                <a:latin typeface="Roboto"/>
                <a:ea typeface="Roboto"/>
                <a:cs typeface="Roboto"/>
                <a:sym typeface="Roboto"/>
              </a:rPr>
              <a:t>NOAA’s Nested-EAGLE: Pipeline</a:t>
            </a:r>
            <a:endParaRPr b="0" sz="2820" u="none" strike="noStrike">
              <a:solidFill>
                <a:srgbClr val="000000"/>
              </a:solidFill>
              <a:latin typeface="Arial"/>
              <a:ea typeface="Arial"/>
              <a:cs typeface="Arial"/>
              <a:sym typeface="Arial"/>
            </a:endParaRPr>
          </a:p>
        </p:txBody>
      </p:sp>
      <p:sp>
        <p:nvSpPr>
          <p:cNvPr id="295" name="Google Shape;295;p10"/>
          <p:cNvSpPr/>
          <p:nvPr/>
        </p:nvSpPr>
        <p:spPr>
          <a:xfrm>
            <a:off x="6915240" y="36496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(6)</a:t>
            </a:r>
            <a:endParaRPr b="0" i="0" sz="1800" u="none" cap="none" strike="noStrike">
              <a:solidFill>
                <a:srgbClr val="000000"/>
              </a:solidFill>
              <a:latin typeface="Arial"/>
              <a:ea typeface="Arial"/>
              <a:cs typeface="Arial"/>
              <a:sym typeface="Arial"/>
            </a:endParaRPr>
          </a:p>
        </p:txBody>
      </p:sp>
      <p:sp>
        <p:nvSpPr>
          <p:cNvPr id="296" name="Google Shape;296;p10"/>
          <p:cNvSpPr/>
          <p:nvPr/>
        </p:nvSpPr>
        <p:spPr>
          <a:xfrm>
            <a:off x="6711480" y="794880"/>
            <a:ext cx="2432520" cy="399852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10"/>
          <p:cNvSpPr/>
          <p:nvPr/>
        </p:nvSpPr>
        <p:spPr>
          <a:xfrm>
            <a:off x="6711480" y="1705320"/>
            <a:ext cx="2432520" cy="233928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Training: Uses Zarr files created by UFS2ARCO for Anemoi training: Graph Neural Network, Graph Transformer, Deterministic, Ensemble ⇒</a:t>
            </a:r>
            <a:r>
              <a:rPr b="1" i="0" lang="en" sz="1400" u="none" cap="none" strike="noStrike">
                <a:solidFill>
                  <a:schemeClr val="dk1"/>
                </a:solidFill>
                <a:latin typeface="Arial"/>
                <a:ea typeface="Arial"/>
                <a:cs typeface="Arial"/>
                <a:sym typeface="Arial"/>
              </a:rPr>
              <a:t> main scientific configurations for NOAA model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Inference: Run the forecast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1"/>
          <p:cNvSpPr/>
          <p:nvPr/>
        </p:nvSpPr>
        <p:spPr>
          <a:xfrm>
            <a:off x="6880680" y="795600"/>
            <a:ext cx="2259360" cy="39528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11"/>
          <p:cNvSpPr/>
          <p:nvPr/>
        </p:nvSpPr>
        <p:spPr>
          <a:xfrm>
            <a:off x="55080" y="794880"/>
            <a:ext cx="4350960" cy="39528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11"/>
          <p:cNvSpPr/>
          <p:nvPr/>
        </p:nvSpPr>
        <p:spPr>
          <a:xfrm>
            <a:off x="4392000" y="795600"/>
            <a:ext cx="2488320" cy="3952800"/>
          </a:xfrm>
          <a:prstGeom prst="rect">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11"/>
          <p:cNvSpPr/>
          <p:nvPr/>
        </p:nvSpPr>
        <p:spPr>
          <a:xfrm>
            <a:off x="408960" y="2289960"/>
            <a:ext cx="1558440" cy="738720"/>
          </a:xfrm>
          <a:prstGeom prst="rect">
            <a:avLst/>
          </a:prstGeom>
          <a:noFill/>
          <a:ln cap="flat" cmpd="sng" w="19050">
            <a:solidFill>
              <a:srgbClr val="4285F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NOAA-</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EAGLE</a:t>
            </a:r>
            <a:endParaRPr b="0" i="0" sz="1800" u="none" cap="none" strike="noStrike">
              <a:solidFill>
                <a:srgbClr val="000000"/>
              </a:solidFill>
              <a:latin typeface="Arial"/>
              <a:ea typeface="Arial"/>
              <a:cs typeface="Arial"/>
              <a:sym typeface="Arial"/>
            </a:endParaRPr>
          </a:p>
        </p:txBody>
      </p:sp>
      <p:sp>
        <p:nvSpPr>
          <p:cNvPr id="306" name="Google Shape;306;p11"/>
          <p:cNvSpPr/>
          <p:nvPr/>
        </p:nvSpPr>
        <p:spPr>
          <a:xfrm>
            <a:off x="2739600" y="2289960"/>
            <a:ext cx="1447200" cy="73872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UFS2ARCO</a:t>
            </a:r>
            <a:endParaRPr b="0" i="0" sz="1800" u="none" cap="none" strike="noStrike">
              <a:solidFill>
                <a:srgbClr val="000000"/>
              </a:solidFill>
              <a:latin typeface="Arial"/>
              <a:ea typeface="Arial"/>
              <a:cs typeface="Arial"/>
              <a:sym typeface="Arial"/>
            </a:endParaRPr>
          </a:p>
        </p:txBody>
      </p:sp>
      <p:cxnSp>
        <p:nvCxnSpPr>
          <p:cNvPr id="307" name="Google Shape;307;p11"/>
          <p:cNvCxnSpPr>
            <a:stCxn id="305" idx="3"/>
            <a:endCxn id="306" idx="1"/>
          </p:cNvCxnSpPr>
          <p:nvPr/>
        </p:nvCxnSpPr>
        <p:spPr>
          <a:xfrm>
            <a:off x="1967400" y="2659320"/>
            <a:ext cx="772200" cy="0"/>
          </a:xfrm>
          <a:prstGeom prst="straightConnector1">
            <a:avLst/>
          </a:prstGeom>
          <a:noFill/>
          <a:ln cap="flat" cmpd="sng" w="9525">
            <a:solidFill>
              <a:srgbClr val="595959"/>
            </a:solidFill>
            <a:prstDash val="solid"/>
            <a:round/>
            <a:headEnd len="sm" w="sm" type="none"/>
            <a:tailEnd len="med" w="med" type="triangle"/>
          </a:ln>
        </p:spPr>
      </p:cxnSp>
      <p:sp>
        <p:nvSpPr>
          <p:cNvPr id="308" name="Google Shape;308;p11"/>
          <p:cNvSpPr/>
          <p:nvPr/>
        </p:nvSpPr>
        <p:spPr>
          <a:xfrm>
            <a:off x="408960" y="30862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309" name="Google Shape;309;p11"/>
          <p:cNvSpPr/>
          <p:nvPr/>
        </p:nvSpPr>
        <p:spPr>
          <a:xfrm>
            <a:off x="2641680" y="30862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310" name="Google Shape;310;p11"/>
          <p:cNvSpPr/>
          <p:nvPr/>
        </p:nvSpPr>
        <p:spPr>
          <a:xfrm>
            <a:off x="4675320" y="187164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311" name="Google Shape;311;p11"/>
          <p:cNvSpPr/>
          <p:nvPr/>
        </p:nvSpPr>
        <p:spPr>
          <a:xfrm>
            <a:off x="4874400" y="3770640"/>
            <a:ext cx="1558440" cy="461520"/>
          </a:xfrm>
          <a:prstGeom prst="rect">
            <a:avLst/>
          </a:prstGeom>
          <a:noFill/>
          <a:ln cap="flat" cmpd="sng" w="19050">
            <a:solidFill>
              <a:srgbClr val="78909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Inference</a:t>
            </a:r>
            <a:endParaRPr b="0" i="0" sz="1800" u="none" cap="none" strike="noStrike">
              <a:solidFill>
                <a:srgbClr val="000000"/>
              </a:solidFill>
              <a:latin typeface="Arial"/>
              <a:ea typeface="Arial"/>
              <a:cs typeface="Arial"/>
              <a:sym typeface="Arial"/>
            </a:endParaRPr>
          </a:p>
        </p:txBody>
      </p:sp>
      <p:sp>
        <p:nvSpPr>
          <p:cNvPr id="312" name="Google Shape;312;p11"/>
          <p:cNvSpPr/>
          <p:nvPr/>
        </p:nvSpPr>
        <p:spPr>
          <a:xfrm>
            <a:off x="7428600" y="2911680"/>
            <a:ext cx="1558440" cy="738720"/>
          </a:xfrm>
          <a:prstGeom prst="rect">
            <a:avLst/>
          </a:prstGeom>
          <a:noFill/>
          <a:ln cap="flat" cmpd="sng" w="76200">
            <a:solidFill>
              <a:srgbClr val="EEFF4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Verification: wxvx/met2go</a:t>
            </a:r>
            <a:endParaRPr b="0" i="0" sz="1800" u="none" cap="none" strike="noStrike">
              <a:solidFill>
                <a:srgbClr val="000000"/>
              </a:solidFill>
              <a:latin typeface="Arial"/>
              <a:ea typeface="Arial"/>
              <a:cs typeface="Arial"/>
              <a:sym typeface="Arial"/>
            </a:endParaRPr>
          </a:p>
        </p:txBody>
      </p:sp>
      <p:sp>
        <p:nvSpPr>
          <p:cNvPr id="313" name="Google Shape;313;p11"/>
          <p:cNvSpPr/>
          <p:nvPr/>
        </p:nvSpPr>
        <p:spPr>
          <a:xfrm>
            <a:off x="4649760" y="330876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(4)</a:t>
            </a:r>
            <a:endParaRPr b="0" i="0" sz="1800" u="none" cap="none" strike="noStrike">
              <a:solidFill>
                <a:srgbClr val="000000"/>
              </a:solidFill>
              <a:latin typeface="Arial"/>
              <a:ea typeface="Arial"/>
              <a:cs typeface="Arial"/>
              <a:sym typeface="Arial"/>
            </a:endParaRPr>
          </a:p>
        </p:txBody>
      </p:sp>
      <p:sp>
        <p:nvSpPr>
          <p:cNvPr id="314" name="Google Shape;314;p11"/>
          <p:cNvSpPr/>
          <p:nvPr/>
        </p:nvSpPr>
        <p:spPr>
          <a:xfrm>
            <a:off x="6880680" y="273276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cxnSp>
        <p:nvCxnSpPr>
          <p:cNvPr id="315" name="Google Shape;315;p11"/>
          <p:cNvCxnSpPr>
            <a:stCxn id="306" idx="3"/>
            <a:endCxn id="316" idx="1"/>
          </p:cNvCxnSpPr>
          <p:nvPr/>
        </p:nvCxnSpPr>
        <p:spPr>
          <a:xfrm flipH="1" rot="10800000">
            <a:off x="4186800" y="2659020"/>
            <a:ext cx="462900" cy="300"/>
          </a:xfrm>
          <a:prstGeom prst="straightConnector1">
            <a:avLst/>
          </a:prstGeom>
          <a:noFill/>
          <a:ln cap="flat" cmpd="sng" w="9525">
            <a:solidFill>
              <a:srgbClr val="595959"/>
            </a:solidFill>
            <a:prstDash val="solid"/>
            <a:round/>
            <a:headEnd len="sm" w="sm" type="none"/>
            <a:tailEnd len="med" w="med" type="triangle"/>
          </a:ln>
        </p:spPr>
      </p:cxnSp>
      <p:sp>
        <p:nvSpPr>
          <p:cNvPr id="317" name="Google Shape;317;p11"/>
          <p:cNvSpPr/>
          <p:nvPr/>
        </p:nvSpPr>
        <p:spPr>
          <a:xfrm>
            <a:off x="7384320" y="3931560"/>
            <a:ext cx="1647000" cy="738720"/>
          </a:xfrm>
          <a:prstGeom prst="rect">
            <a:avLst/>
          </a:prstGeom>
          <a:noFill/>
          <a:ln cap="flat" cmpd="sng" w="19050">
            <a:solidFill>
              <a:srgbClr val="0097A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Display at epic.noaa.gov</a:t>
            </a:r>
            <a:endParaRPr b="0" i="0" sz="1800" u="none" cap="none" strike="noStrike">
              <a:solidFill>
                <a:srgbClr val="000000"/>
              </a:solidFill>
              <a:latin typeface="Arial"/>
              <a:ea typeface="Arial"/>
              <a:cs typeface="Arial"/>
              <a:sym typeface="Arial"/>
            </a:endParaRPr>
          </a:p>
        </p:txBody>
      </p:sp>
      <p:cxnSp>
        <p:nvCxnSpPr>
          <p:cNvPr id="318" name="Google Shape;318;p11"/>
          <p:cNvCxnSpPr>
            <a:stCxn id="316" idx="2"/>
            <a:endCxn id="311" idx="0"/>
          </p:cNvCxnSpPr>
          <p:nvPr/>
        </p:nvCxnSpPr>
        <p:spPr>
          <a:xfrm flipH="1">
            <a:off x="5653500" y="3028320"/>
            <a:ext cx="300" cy="742200"/>
          </a:xfrm>
          <a:prstGeom prst="straightConnector1">
            <a:avLst/>
          </a:prstGeom>
          <a:noFill/>
          <a:ln cap="flat" cmpd="sng" w="9525">
            <a:solidFill>
              <a:srgbClr val="595959"/>
            </a:solidFill>
            <a:prstDash val="solid"/>
            <a:round/>
            <a:headEnd len="sm" w="sm" type="none"/>
            <a:tailEnd len="med" w="med" type="triangle"/>
          </a:ln>
        </p:spPr>
      </p:cxnSp>
      <p:cxnSp>
        <p:nvCxnSpPr>
          <p:cNvPr id="319" name="Google Shape;319;p11"/>
          <p:cNvCxnSpPr>
            <a:stCxn id="311" idx="3"/>
            <a:endCxn id="312" idx="1"/>
          </p:cNvCxnSpPr>
          <p:nvPr/>
        </p:nvCxnSpPr>
        <p:spPr>
          <a:xfrm flipH="1" rot="10800000">
            <a:off x="6432840" y="3281100"/>
            <a:ext cx="995700" cy="720300"/>
          </a:xfrm>
          <a:prstGeom prst="straightConnector1">
            <a:avLst/>
          </a:prstGeom>
          <a:noFill/>
          <a:ln cap="flat" cmpd="sng" w="9525">
            <a:solidFill>
              <a:srgbClr val="595959"/>
            </a:solidFill>
            <a:prstDash val="solid"/>
            <a:round/>
            <a:headEnd len="sm" w="sm" type="none"/>
            <a:tailEnd len="med" w="med" type="triangle"/>
          </a:ln>
        </p:spPr>
      </p:cxnSp>
      <p:cxnSp>
        <p:nvCxnSpPr>
          <p:cNvPr id="320" name="Google Shape;320;p11"/>
          <p:cNvCxnSpPr>
            <a:stCxn id="312" idx="2"/>
            <a:endCxn id="317" idx="0"/>
          </p:cNvCxnSpPr>
          <p:nvPr/>
        </p:nvCxnSpPr>
        <p:spPr>
          <a:xfrm>
            <a:off x="8207820" y="3650400"/>
            <a:ext cx="0" cy="281100"/>
          </a:xfrm>
          <a:prstGeom prst="straightConnector1">
            <a:avLst/>
          </a:prstGeom>
          <a:noFill/>
          <a:ln cap="flat" cmpd="sng" w="9525">
            <a:solidFill>
              <a:srgbClr val="595959"/>
            </a:solidFill>
            <a:prstDash val="solid"/>
            <a:round/>
            <a:headEnd len="sm" w="sm" type="none"/>
            <a:tailEnd len="med" w="med" type="triangle"/>
          </a:ln>
        </p:spPr>
      </p:cxnSp>
      <p:sp>
        <p:nvSpPr>
          <p:cNvPr id="321" name="Google Shape;321;p11"/>
          <p:cNvSpPr/>
          <p:nvPr/>
        </p:nvSpPr>
        <p:spPr>
          <a:xfrm>
            <a:off x="249480" y="865080"/>
            <a:ext cx="1765800" cy="12927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NOAA Workflow/ Configuration layer</a:t>
            </a:r>
            <a:endParaRPr b="0" i="0" sz="1800" u="none" cap="none" strike="noStrike">
              <a:solidFill>
                <a:srgbClr val="000000"/>
              </a:solidFill>
              <a:latin typeface="Arial"/>
              <a:ea typeface="Arial"/>
              <a:cs typeface="Arial"/>
              <a:sym typeface="Arial"/>
            </a:endParaRPr>
          </a:p>
        </p:txBody>
      </p:sp>
      <p:sp>
        <p:nvSpPr>
          <p:cNvPr id="322" name="Google Shape;322;p11"/>
          <p:cNvSpPr/>
          <p:nvPr/>
        </p:nvSpPr>
        <p:spPr>
          <a:xfrm>
            <a:off x="2517120" y="865080"/>
            <a:ext cx="1813680" cy="12927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 Preprocessing</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 Datasets to Zarr</a:t>
            </a:r>
            <a:endParaRPr b="0" i="0" sz="1800" u="none" cap="none" strike="noStrike">
              <a:solidFill>
                <a:srgbClr val="000000"/>
              </a:solidFill>
              <a:latin typeface="Arial"/>
              <a:ea typeface="Arial"/>
              <a:cs typeface="Arial"/>
              <a:sym typeface="Arial"/>
            </a:endParaRPr>
          </a:p>
        </p:txBody>
      </p:sp>
      <p:sp>
        <p:nvSpPr>
          <p:cNvPr id="323" name="Google Shape;323;p11"/>
          <p:cNvSpPr/>
          <p:nvPr/>
        </p:nvSpPr>
        <p:spPr>
          <a:xfrm>
            <a:off x="4596480" y="1141920"/>
            <a:ext cx="2114280" cy="73872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ECMWF Anemoi Pipeline</a:t>
            </a:r>
            <a:endParaRPr b="0" i="0" sz="1800" u="none" cap="none" strike="noStrike">
              <a:solidFill>
                <a:srgbClr val="000000"/>
              </a:solidFill>
              <a:latin typeface="Arial"/>
              <a:ea typeface="Arial"/>
              <a:cs typeface="Arial"/>
              <a:sym typeface="Arial"/>
            </a:endParaRPr>
          </a:p>
        </p:txBody>
      </p:sp>
      <p:sp>
        <p:nvSpPr>
          <p:cNvPr id="324" name="Google Shape;324;p11"/>
          <p:cNvSpPr/>
          <p:nvPr/>
        </p:nvSpPr>
        <p:spPr>
          <a:xfrm>
            <a:off x="7324920" y="1003680"/>
            <a:ext cx="1765800" cy="10155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NOAA Verification and Display</a:t>
            </a:r>
            <a:endParaRPr b="0" i="0" sz="1800" u="none" cap="none" strike="noStrike">
              <a:solidFill>
                <a:srgbClr val="000000"/>
              </a:solidFill>
              <a:latin typeface="Arial"/>
              <a:ea typeface="Arial"/>
              <a:cs typeface="Arial"/>
              <a:sym typeface="Arial"/>
            </a:endParaRPr>
          </a:p>
        </p:txBody>
      </p:sp>
      <p:cxnSp>
        <p:nvCxnSpPr>
          <p:cNvPr id="325" name="Google Shape;325;p11"/>
          <p:cNvCxnSpPr>
            <a:stCxn id="311" idx="3"/>
            <a:endCxn id="317" idx="1"/>
          </p:cNvCxnSpPr>
          <p:nvPr/>
        </p:nvCxnSpPr>
        <p:spPr>
          <a:xfrm>
            <a:off x="6432840" y="4001400"/>
            <a:ext cx="951600" cy="299400"/>
          </a:xfrm>
          <a:prstGeom prst="straightConnector1">
            <a:avLst/>
          </a:prstGeom>
          <a:noFill/>
          <a:ln cap="flat" cmpd="sng" w="9525">
            <a:solidFill>
              <a:srgbClr val="595959"/>
            </a:solidFill>
            <a:prstDash val="solid"/>
            <a:round/>
            <a:headEnd len="sm" w="sm" type="none"/>
            <a:tailEnd len="med" w="med" type="triangle"/>
          </a:ln>
        </p:spPr>
      </p:cxnSp>
      <p:sp>
        <p:nvSpPr>
          <p:cNvPr id="316" name="Google Shape;316;p11"/>
          <p:cNvSpPr/>
          <p:nvPr/>
        </p:nvSpPr>
        <p:spPr>
          <a:xfrm>
            <a:off x="4649760" y="2289600"/>
            <a:ext cx="2008080" cy="738720"/>
          </a:xfrm>
          <a:prstGeom prst="rect">
            <a:avLst/>
          </a:prstGeom>
          <a:noFill/>
          <a:ln cap="flat" cmpd="sng" w="19050">
            <a:solidFill>
              <a:srgbClr val="78909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Training: 1° GFS; 15 km HRRR</a:t>
            </a:r>
            <a:endParaRPr b="0" i="0" sz="1800" u="none" cap="none" strike="noStrike">
              <a:solidFill>
                <a:srgbClr val="000000"/>
              </a:solidFill>
              <a:latin typeface="Arial"/>
              <a:ea typeface="Arial"/>
              <a:cs typeface="Arial"/>
              <a:sym typeface="Arial"/>
            </a:endParaRPr>
          </a:p>
        </p:txBody>
      </p:sp>
      <p:sp>
        <p:nvSpPr>
          <p:cNvPr id="326" name="Google Shape;326;p11"/>
          <p:cNvSpPr txBox="1"/>
          <p:nvPr>
            <p:ph type="title"/>
          </p:nvPr>
        </p:nvSpPr>
        <p:spPr>
          <a:xfrm>
            <a:off x="0" y="0"/>
            <a:ext cx="8229240" cy="53964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2820"/>
              <a:buFont typeface="Roboto"/>
              <a:buNone/>
            </a:pPr>
            <a:r>
              <a:rPr b="1" lang="en" sz="2820" u="none" strike="noStrike">
                <a:solidFill>
                  <a:schemeClr val="dk1"/>
                </a:solidFill>
                <a:latin typeface="Roboto"/>
                <a:ea typeface="Roboto"/>
                <a:cs typeface="Roboto"/>
                <a:sym typeface="Roboto"/>
              </a:rPr>
              <a:t>NOAA’s Nested-EAGLE: Pipeline</a:t>
            </a:r>
            <a:endParaRPr b="0" sz="2820" u="none" strike="noStrike">
              <a:solidFill>
                <a:srgbClr val="000000"/>
              </a:solidFill>
              <a:latin typeface="Arial"/>
              <a:ea typeface="Arial"/>
              <a:cs typeface="Arial"/>
              <a:sym typeface="Arial"/>
            </a:endParaRPr>
          </a:p>
        </p:txBody>
      </p:sp>
      <p:sp>
        <p:nvSpPr>
          <p:cNvPr id="327" name="Google Shape;327;p11"/>
          <p:cNvSpPr/>
          <p:nvPr/>
        </p:nvSpPr>
        <p:spPr>
          <a:xfrm>
            <a:off x="6915240" y="36496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(6)</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2"/>
          <p:cNvSpPr txBox="1"/>
          <p:nvPr>
            <p:ph idx="1" type="body"/>
          </p:nvPr>
        </p:nvSpPr>
        <p:spPr>
          <a:xfrm>
            <a:off x="394200" y="747720"/>
            <a:ext cx="8343720" cy="3647880"/>
          </a:xfrm>
          <a:prstGeom prst="rect">
            <a:avLst/>
          </a:prstGeom>
          <a:noFill/>
          <a:ln>
            <a:noFill/>
          </a:ln>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WXVX…What is it? Why use it?</a:t>
            </a:r>
            <a:endParaRPr/>
          </a:p>
          <a:p>
            <a:pPr indent="-317500" lvl="0" marL="457200" rtl="0" algn="l">
              <a:spcBef>
                <a:spcPts val="0"/>
              </a:spcBef>
              <a:spcAft>
                <a:spcPts val="0"/>
              </a:spcAft>
              <a:buSzPts val="1400"/>
              <a:buChar char="●"/>
            </a:pPr>
            <a:r>
              <a:rPr lang="en" u="sng">
                <a:solidFill>
                  <a:schemeClr val="hlink"/>
                </a:solidFill>
                <a:hlinkClick r:id="rId3"/>
              </a:rPr>
              <a:t>https://github.com/NOAA-GSL/wxvx</a:t>
            </a:r>
            <a:r>
              <a:rPr lang="en"/>
              <a:t> “A workflow tool for weather-model verification, leveraging uwtools to drive Model Evaluation Tools (MET)” from DTC</a:t>
            </a:r>
            <a:endParaRPr/>
          </a:p>
          <a:p>
            <a:pPr indent="-317500" lvl="0" marL="457200" rtl="0" algn="l">
              <a:spcBef>
                <a:spcPts val="0"/>
              </a:spcBef>
              <a:spcAft>
                <a:spcPts val="0"/>
              </a:spcAft>
              <a:buSzPts val="1400"/>
              <a:buChar char="●"/>
            </a:pPr>
            <a:r>
              <a:rPr lang="en"/>
              <a:t>Portable: wxvx is a python wrapper using Conda environments that provides pre-built MET and METplus components for Linux systems</a:t>
            </a:r>
            <a:endParaRPr/>
          </a:p>
          <a:p>
            <a:pPr indent="-317500" lvl="1" marL="914400" rtl="0" algn="l">
              <a:spcBef>
                <a:spcPts val="0"/>
              </a:spcBef>
              <a:spcAft>
                <a:spcPts val="0"/>
              </a:spcAft>
              <a:buSzPts val="1400"/>
              <a:buChar char="○"/>
            </a:pPr>
            <a:r>
              <a:rPr lang="en"/>
              <a:t>No need for spack or spack-stack type installations</a:t>
            </a:r>
            <a:endParaRPr/>
          </a:p>
          <a:p>
            <a:pPr indent="-317500" lvl="0" marL="457200" rtl="0" algn="l">
              <a:spcBef>
                <a:spcPts val="0"/>
              </a:spcBef>
              <a:spcAft>
                <a:spcPts val="0"/>
              </a:spcAft>
              <a:buSzPts val="1400"/>
              <a:buChar char="●"/>
            </a:pPr>
            <a:r>
              <a:rPr lang="en"/>
              <a:t>Generates mean error and root-mean squared error statistics for various atmospheric fields, e.g., temperature, winds, height, etc.</a:t>
            </a:r>
            <a:endParaRPr/>
          </a:p>
          <a:p>
            <a:pPr indent="-317500" lvl="1" marL="914400" rtl="0" algn="l">
              <a:spcBef>
                <a:spcPts val="0"/>
              </a:spcBef>
              <a:spcAft>
                <a:spcPts val="0"/>
              </a:spcAft>
              <a:buSzPts val="1400"/>
              <a:buChar char="○"/>
            </a:pPr>
            <a:r>
              <a:rPr lang="en"/>
              <a:t>Current configuration: grid-to-grid and grid-to-observation statistics</a:t>
            </a:r>
            <a:endParaRPr/>
          </a:p>
          <a:p>
            <a:pPr indent="-317500" lvl="0" marL="457200" rtl="0" algn="l">
              <a:lnSpc>
                <a:spcPct val="110000"/>
              </a:lnSpc>
              <a:spcBef>
                <a:spcPts val="0"/>
              </a:spcBef>
              <a:spcAft>
                <a:spcPts val="0"/>
              </a:spcAft>
              <a:buSzPts val="1400"/>
              <a:buChar char="●"/>
            </a:pPr>
            <a:r>
              <a:rPr lang="en"/>
              <a:t>Flexible to model output, e.g., variable naming, different vertical levels, different coordinate configurations, number of foreca</a:t>
            </a:r>
            <a:r>
              <a:rPr b="0" lang="en" sz="1700" u="none" strike="noStrike">
                <a:solidFill>
                  <a:schemeClr val="dk1"/>
                </a:solidFill>
                <a:latin typeface="Roboto"/>
                <a:ea typeface="Roboto"/>
                <a:cs typeface="Roboto"/>
                <a:sym typeface="Roboto"/>
              </a:rPr>
              <a:t>st cycles, forecast lengths and more</a:t>
            </a:r>
            <a:endParaRPr b="0" sz="1700" u="none" strike="noStrike">
              <a:solidFill>
                <a:srgbClr val="000000"/>
              </a:solidFill>
              <a:latin typeface="Arial"/>
              <a:ea typeface="Arial"/>
              <a:cs typeface="Arial"/>
              <a:sym typeface="Arial"/>
            </a:endParaRPr>
          </a:p>
        </p:txBody>
      </p:sp>
      <p:sp>
        <p:nvSpPr>
          <p:cNvPr id="333" name="Google Shape;333;p12"/>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NOAA’s Nested-EAGLE: Verification</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3"/>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NOAA’s Nested-EAGLE: Verification</a:t>
            </a:r>
            <a:endParaRPr b="0" i="0" sz="2800" u="none" cap="none" strike="noStrike">
              <a:solidFill>
                <a:srgbClr val="000000"/>
              </a:solidFill>
              <a:latin typeface="Arial"/>
              <a:ea typeface="Arial"/>
              <a:cs typeface="Arial"/>
              <a:sym typeface="Arial"/>
            </a:endParaRPr>
          </a:p>
        </p:txBody>
      </p:sp>
      <p:sp>
        <p:nvSpPr>
          <p:cNvPr id="339" name="Google Shape;339;p13"/>
          <p:cNvSpPr txBox="1"/>
          <p:nvPr>
            <p:ph idx="1" type="body"/>
          </p:nvPr>
        </p:nvSpPr>
        <p:spPr>
          <a:xfrm>
            <a:off x="311760" y="655560"/>
            <a:ext cx="8520120" cy="3416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900"/>
              <a:buNone/>
            </a:pPr>
            <a:r>
              <a:t/>
            </a:r>
            <a:endParaRPr b="0" sz="1900" u="none" strike="noStrike">
              <a:solidFill>
                <a:srgbClr val="000000"/>
              </a:solidFill>
              <a:latin typeface="Arial"/>
              <a:ea typeface="Arial"/>
              <a:cs typeface="Arial"/>
              <a:sym typeface="Arial"/>
            </a:endParaRPr>
          </a:p>
          <a:p>
            <a:pPr indent="0" lvl="0" marL="0" rtl="0" algn="l">
              <a:lnSpc>
                <a:spcPct val="100000"/>
              </a:lnSpc>
              <a:spcBef>
                <a:spcPts val="799"/>
              </a:spcBef>
              <a:spcAft>
                <a:spcPts val="0"/>
              </a:spcAft>
              <a:buClr>
                <a:schemeClr val="dk1"/>
              </a:buClr>
              <a:buSzPts val="1900"/>
              <a:buFont typeface="Roboto"/>
              <a:buNone/>
            </a:pPr>
            <a:r>
              <a:rPr b="0" lang="en" sz="1900" u="none" strike="noStrike">
                <a:solidFill>
                  <a:schemeClr val="dk1"/>
                </a:solidFill>
                <a:latin typeface="Roboto"/>
                <a:ea typeface="Roboto"/>
                <a:cs typeface="Roboto"/>
                <a:sym typeface="Roboto"/>
              </a:rPr>
              <a:t>wget </a:t>
            </a:r>
            <a:r>
              <a:rPr b="0" lang="en" sz="1900" u="sng" strike="noStrike">
                <a:solidFill>
                  <a:schemeClr val="dk1"/>
                </a:solidFill>
                <a:latin typeface="Roboto"/>
                <a:ea typeface="Roboto"/>
                <a:cs typeface="Roboto"/>
                <a:sym typeface="Roboto"/>
                <a:hlinkClick r:id="rId3">
                  <a:extLst>
                    <a:ext uri="{A12FA001-AC4F-418D-AE19-62706E023703}">
                      <ahyp:hlinkClr val="tx"/>
                    </a:ext>
                  </a:extLst>
                </a:hlinkClick>
              </a:rPr>
              <a:t>https://github.com/conda-forge/miniforge/releases/download/25.3.0-3/Miniforge3-</a:t>
            </a:r>
            <a:r>
              <a:rPr b="1" lang="en" sz="1900" u="sng" strike="noStrike">
                <a:solidFill>
                  <a:schemeClr val="dk1"/>
                </a:solidFill>
                <a:latin typeface="Roboto"/>
                <a:ea typeface="Roboto"/>
                <a:cs typeface="Roboto"/>
                <a:sym typeface="Roboto"/>
                <a:hlinkClick r:id="rId4">
                  <a:extLst>
                    <a:ext uri="{A12FA001-AC4F-418D-AE19-62706E023703}">
                      <ahyp:hlinkClr val="tx"/>
                    </a:ext>
                  </a:extLst>
                </a:hlinkClick>
              </a:rPr>
              <a:t>Linux-x86_64</a:t>
            </a:r>
            <a:r>
              <a:rPr b="0" lang="en" sz="1900" u="sng" strike="noStrike">
                <a:solidFill>
                  <a:schemeClr val="dk1"/>
                </a:solidFill>
                <a:latin typeface="Roboto"/>
                <a:ea typeface="Roboto"/>
                <a:cs typeface="Roboto"/>
                <a:sym typeface="Roboto"/>
                <a:hlinkClick r:id="rId5">
                  <a:extLst>
                    <a:ext uri="{A12FA001-AC4F-418D-AE19-62706E023703}">
                      <ahyp:hlinkClr val="tx"/>
                    </a:ext>
                  </a:extLst>
                </a:hlinkClick>
              </a:rPr>
              <a:t>.s</a:t>
            </a:r>
            <a:r>
              <a:rPr b="0" lang="en" sz="1900" u="none" strike="noStrike">
                <a:solidFill>
                  <a:schemeClr val="dk1"/>
                </a:solidFill>
                <a:latin typeface="Roboto"/>
                <a:ea typeface="Roboto"/>
                <a:cs typeface="Roboto"/>
                <a:sym typeface="Roboto"/>
              </a:rPr>
              <a:t>h</a:t>
            </a:r>
            <a:endParaRPr b="0" sz="1900" u="none" strike="noStrike">
              <a:solidFill>
                <a:srgbClr val="000000"/>
              </a:solidFill>
              <a:latin typeface="Arial"/>
              <a:ea typeface="Arial"/>
              <a:cs typeface="Arial"/>
              <a:sym typeface="Arial"/>
            </a:endParaRPr>
          </a:p>
          <a:p>
            <a:pPr indent="0" lvl="0" marL="0" rtl="0" algn="l">
              <a:lnSpc>
                <a:spcPct val="100000"/>
              </a:lnSpc>
              <a:spcBef>
                <a:spcPts val="799"/>
              </a:spcBef>
              <a:spcAft>
                <a:spcPts val="0"/>
              </a:spcAft>
              <a:buClr>
                <a:schemeClr val="dk1"/>
              </a:buClr>
              <a:buSzPts val="1900"/>
              <a:buFont typeface="Roboto"/>
              <a:buNone/>
            </a:pPr>
            <a:r>
              <a:rPr b="0" lang="en" sz="1900" u="none" strike="noStrike">
                <a:solidFill>
                  <a:schemeClr val="dk1"/>
                </a:solidFill>
                <a:latin typeface="Roboto"/>
                <a:ea typeface="Roboto"/>
                <a:cs typeface="Roboto"/>
                <a:sym typeface="Roboto"/>
              </a:rPr>
              <a:t>bash Miniforge3-</a:t>
            </a:r>
            <a:r>
              <a:rPr b="1" lang="en" sz="1900" u="none" strike="noStrike">
                <a:solidFill>
                  <a:schemeClr val="dk1"/>
                </a:solidFill>
                <a:latin typeface="Roboto"/>
                <a:ea typeface="Roboto"/>
                <a:cs typeface="Roboto"/>
                <a:sym typeface="Roboto"/>
              </a:rPr>
              <a:t>Linux-x86_64</a:t>
            </a:r>
            <a:r>
              <a:rPr b="0" lang="en" sz="1900" u="none" strike="noStrike">
                <a:solidFill>
                  <a:schemeClr val="dk1"/>
                </a:solidFill>
                <a:latin typeface="Roboto"/>
                <a:ea typeface="Roboto"/>
                <a:cs typeface="Roboto"/>
                <a:sym typeface="Roboto"/>
              </a:rPr>
              <a:t>.sh -bfp conda</a:t>
            </a:r>
            <a:endParaRPr b="0" sz="1900" u="none" strike="noStrike">
              <a:solidFill>
                <a:srgbClr val="000000"/>
              </a:solidFill>
              <a:latin typeface="Arial"/>
              <a:ea typeface="Arial"/>
              <a:cs typeface="Arial"/>
              <a:sym typeface="Arial"/>
            </a:endParaRPr>
          </a:p>
          <a:p>
            <a:pPr indent="0" lvl="0" marL="0" rtl="0" algn="l">
              <a:lnSpc>
                <a:spcPct val="100000"/>
              </a:lnSpc>
              <a:spcBef>
                <a:spcPts val="799"/>
              </a:spcBef>
              <a:spcAft>
                <a:spcPts val="0"/>
              </a:spcAft>
              <a:buClr>
                <a:schemeClr val="dk1"/>
              </a:buClr>
              <a:buSzPts val="1900"/>
              <a:buFont typeface="Roboto"/>
              <a:buNone/>
            </a:pPr>
            <a:r>
              <a:rPr b="0" lang="en" sz="1900" u="none" strike="noStrike">
                <a:solidFill>
                  <a:schemeClr val="dk1"/>
                </a:solidFill>
                <a:latin typeface="Roboto"/>
                <a:ea typeface="Roboto"/>
                <a:cs typeface="Roboto"/>
                <a:sym typeface="Roboto"/>
              </a:rPr>
              <a:t>. conda/etc/profile.d/</a:t>
            </a:r>
            <a:r>
              <a:rPr b="0" lang="en" sz="1900" u="sng" strike="noStrike">
                <a:solidFill>
                  <a:schemeClr val="hlink"/>
                </a:solidFill>
                <a:latin typeface="Roboto"/>
                <a:ea typeface="Roboto"/>
                <a:cs typeface="Roboto"/>
                <a:sym typeface="Roboto"/>
                <a:hlinkClick r:id="rId6"/>
              </a:rPr>
              <a:t>conda.sh</a:t>
            </a:r>
            <a:endParaRPr b="0" sz="1900" u="none" strike="noStrike">
              <a:solidFill>
                <a:srgbClr val="000000"/>
              </a:solidFill>
              <a:latin typeface="Arial"/>
              <a:ea typeface="Arial"/>
              <a:cs typeface="Arial"/>
              <a:sym typeface="Arial"/>
            </a:endParaRPr>
          </a:p>
          <a:p>
            <a:pPr indent="0" lvl="0" marL="0" rtl="0" algn="l">
              <a:lnSpc>
                <a:spcPct val="100000"/>
              </a:lnSpc>
              <a:spcBef>
                <a:spcPts val="799"/>
              </a:spcBef>
              <a:spcAft>
                <a:spcPts val="0"/>
              </a:spcAft>
              <a:buClr>
                <a:schemeClr val="dk1"/>
              </a:buClr>
              <a:buSzPts val="1900"/>
              <a:buFont typeface="Roboto"/>
              <a:buNone/>
            </a:pPr>
            <a:r>
              <a:rPr b="0" lang="en" sz="1900" u="none" strike="noStrike">
                <a:solidFill>
                  <a:schemeClr val="dk1"/>
                </a:solidFill>
                <a:latin typeface="Roboto"/>
                <a:ea typeface="Roboto"/>
                <a:cs typeface="Roboto"/>
                <a:sym typeface="Roboto"/>
              </a:rPr>
              <a:t>conda activate</a:t>
            </a:r>
            <a:endParaRPr b="0" sz="1900" u="none" strike="noStrike">
              <a:solidFill>
                <a:srgbClr val="000000"/>
              </a:solidFill>
              <a:latin typeface="Arial"/>
              <a:ea typeface="Arial"/>
              <a:cs typeface="Arial"/>
              <a:sym typeface="Arial"/>
            </a:endParaRPr>
          </a:p>
          <a:p>
            <a:pPr indent="0" lvl="0" marL="0" rtl="0" algn="l">
              <a:lnSpc>
                <a:spcPct val="100000"/>
              </a:lnSpc>
              <a:spcBef>
                <a:spcPts val="799"/>
              </a:spcBef>
              <a:spcAft>
                <a:spcPts val="0"/>
              </a:spcAft>
              <a:buClr>
                <a:schemeClr val="dk1"/>
              </a:buClr>
              <a:buSzPts val="1900"/>
              <a:buFont typeface="Roboto"/>
              <a:buNone/>
            </a:pPr>
            <a:r>
              <a:rPr b="0" lang="en" sz="1900" u="none" strike="noStrike">
                <a:solidFill>
                  <a:schemeClr val="dk1"/>
                </a:solidFill>
                <a:latin typeface="Roboto"/>
                <a:ea typeface="Roboto"/>
                <a:cs typeface="Roboto"/>
                <a:sym typeface="Roboto"/>
              </a:rPr>
              <a:t>conda create -y -n wxvx -c ufs-community -c paul.madden wxvx</a:t>
            </a:r>
            <a:endParaRPr b="0" sz="1900" u="none" strike="noStrike">
              <a:solidFill>
                <a:srgbClr val="000000"/>
              </a:solidFill>
              <a:latin typeface="Arial"/>
              <a:ea typeface="Arial"/>
              <a:cs typeface="Arial"/>
              <a:sym typeface="Arial"/>
            </a:endParaRPr>
          </a:p>
          <a:p>
            <a:pPr indent="0" lvl="0" marL="0" rtl="0" algn="l">
              <a:lnSpc>
                <a:spcPct val="100000"/>
              </a:lnSpc>
              <a:spcBef>
                <a:spcPts val="799"/>
              </a:spcBef>
              <a:spcAft>
                <a:spcPts val="0"/>
              </a:spcAft>
              <a:buClr>
                <a:schemeClr val="dk1"/>
              </a:buClr>
              <a:buSzPts val="1900"/>
              <a:buFont typeface="Roboto"/>
              <a:buNone/>
            </a:pPr>
            <a:r>
              <a:rPr b="0" lang="en" sz="1900" u="none" strike="noStrike">
                <a:solidFill>
                  <a:schemeClr val="dk1"/>
                </a:solidFill>
                <a:latin typeface="Roboto"/>
                <a:ea typeface="Roboto"/>
                <a:cs typeface="Roboto"/>
                <a:sym typeface="Roboto"/>
              </a:rPr>
              <a:t>conda activate wxvx</a:t>
            </a:r>
            <a:endParaRPr b="0" sz="1900" u="none" strike="noStrike">
              <a:solidFill>
                <a:srgbClr val="000000"/>
              </a:solidFill>
              <a:latin typeface="Arial"/>
              <a:ea typeface="Arial"/>
              <a:cs typeface="Arial"/>
              <a:sym typeface="Arial"/>
            </a:endParaRPr>
          </a:p>
          <a:p>
            <a:pPr indent="0" lvl="0" marL="0" rtl="0" algn="l">
              <a:lnSpc>
                <a:spcPct val="100000"/>
              </a:lnSpc>
              <a:spcBef>
                <a:spcPts val="799"/>
              </a:spcBef>
              <a:spcAft>
                <a:spcPts val="0"/>
              </a:spcAft>
              <a:buClr>
                <a:schemeClr val="dk1"/>
              </a:buClr>
              <a:buSzPts val="1900"/>
              <a:buFont typeface="Roboto"/>
              <a:buNone/>
            </a:pPr>
            <a:r>
              <a:rPr b="0" lang="en" sz="1900" u="none" strike="noStrike">
                <a:solidFill>
                  <a:schemeClr val="dk1"/>
                </a:solidFill>
                <a:latin typeface="Roboto"/>
                <a:ea typeface="Roboto"/>
                <a:cs typeface="Roboto"/>
                <a:sym typeface="Roboto"/>
              </a:rPr>
              <a:t>wxvx --version</a:t>
            </a:r>
            <a:endParaRPr b="0" sz="1900" u="none" strike="noStrike">
              <a:solidFill>
                <a:srgbClr val="000000"/>
              </a:solidFill>
              <a:latin typeface="Arial"/>
              <a:ea typeface="Arial"/>
              <a:cs typeface="Arial"/>
              <a:sym typeface="Arial"/>
            </a:endParaRPr>
          </a:p>
        </p:txBody>
      </p:sp>
      <p:sp>
        <p:nvSpPr>
          <p:cNvPr id="340" name="Google Shape;340;p13"/>
          <p:cNvSpPr/>
          <p:nvPr/>
        </p:nvSpPr>
        <p:spPr>
          <a:xfrm>
            <a:off x="3220920" y="3850560"/>
            <a:ext cx="5892120" cy="129276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Note: The activated virtual environment includes the met2go package, which provides MET and select METplus executables and data files. In particular, </a:t>
            </a:r>
            <a:r>
              <a:rPr b="1" i="0" lang="en" sz="1800" u="none" cap="none" strike="noStrike">
                <a:solidFill>
                  <a:schemeClr val="dk2"/>
                </a:solidFill>
                <a:latin typeface="Arial"/>
                <a:ea typeface="Arial"/>
                <a:cs typeface="Arial"/>
                <a:sym typeface="Arial"/>
              </a:rPr>
              <a:t>grid_stat</a:t>
            </a:r>
            <a:r>
              <a:rPr b="0" i="0" lang="en" sz="1800" u="none" cap="none" strike="noStrike">
                <a:solidFill>
                  <a:schemeClr val="dk2"/>
                </a:solidFill>
                <a:latin typeface="Arial"/>
                <a:ea typeface="Arial"/>
                <a:cs typeface="Arial"/>
                <a:sym typeface="Arial"/>
              </a:rPr>
              <a:t> and </a:t>
            </a:r>
            <a:r>
              <a:rPr b="1" i="0" lang="en" sz="1800" u="none" cap="none" strike="noStrike">
                <a:solidFill>
                  <a:schemeClr val="dk2"/>
                </a:solidFill>
                <a:latin typeface="Arial"/>
                <a:ea typeface="Arial"/>
                <a:cs typeface="Arial"/>
                <a:sym typeface="Arial"/>
              </a:rPr>
              <a:t>point_stat </a:t>
            </a:r>
            <a:r>
              <a:rPr b="0" i="0" lang="en" sz="1800" u="none" cap="none" strike="noStrike">
                <a:solidFill>
                  <a:schemeClr val="dk2"/>
                </a:solidFill>
                <a:latin typeface="Arial"/>
                <a:ea typeface="Arial"/>
                <a:cs typeface="Arial"/>
                <a:sym typeface="Arial"/>
              </a:rPr>
              <a:t>executables</a:t>
            </a:r>
            <a:endParaRPr b="0" i="0" sz="1800" u="none" cap="none" strike="noStrike">
              <a:solidFill>
                <a:srgbClr val="000000"/>
              </a:solidFill>
              <a:latin typeface="Arial"/>
              <a:ea typeface="Arial"/>
              <a:cs typeface="Arial"/>
              <a:sym typeface="Arial"/>
            </a:endParaRPr>
          </a:p>
        </p:txBody>
      </p:sp>
      <p:sp>
        <p:nvSpPr>
          <p:cNvPr id="341" name="Google Shape;341;p13"/>
          <p:cNvSpPr/>
          <p:nvPr/>
        </p:nvSpPr>
        <p:spPr>
          <a:xfrm>
            <a:off x="5450040" y="1933200"/>
            <a:ext cx="3677400" cy="101556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Obtain package: git clone </a:t>
            </a:r>
            <a:r>
              <a:rPr lang="en" sz="1800">
                <a:solidFill>
                  <a:schemeClr val="dk2"/>
                </a:solidFill>
              </a:rPr>
              <a:t>https://github.com/NOAA-GSL/wxvx.git</a:t>
            </a:r>
            <a:endParaRPr b="0" i="0" sz="1800" u="none" cap="none" strike="noStrike">
              <a:solidFill>
                <a:srgbClr val="000000"/>
              </a:solidFill>
              <a:latin typeface="Arial"/>
              <a:ea typeface="Arial"/>
              <a:cs typeface="Arial"/>
              <a:sym typeface="Arial"/>
            </a:endParaRPr>
          </a:p>
        </p:txBody>
      </p:sp>
      <p:sp>
        <p:nvSpPr>
          <p:cNvPr id="342" name="Google Shape;342;p13"/>
          <p:cNvSpPr/>
          <p:nvPr/>
        </p:nvSpPr>
        <p:spPr>
          <a:xfrm>
            <a:off x="289440" y="577440"/>
            <a:ext cx="6196680" cy="47664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 sz="1900" u="none" cap="none" strike="noStrike">
                <a:solidFill>
                  <a:schemeClr val="dk1"/>
                </a:solidFill>
                <a:latin typeface="Roboto"/>
                <a:ea typeface="Roboto"/>
                <a:cs typeface="Roboto"/>
                <a:sym typeface="Roboto"/>
              </a:rPr>
              <a:t>Download, install, and activate Miniforge for Miniconda</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4"/>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NOAA’s Nested-EAGLE: Verification</a:t>
            </a:r>
            <a:endParaRPr b="0" i="0" sz="2800" u="none" cap="none" strike="noStrike">
              <a:solidFill>
                <a:srgbClr val="000000"/>
              </a:solidFill>
              <a:latin typeface="Arial"/>
              <a:ea typeface="Arial"/>
              <a:cs typeface="Arial"/>
              <a:sym typeface="Arial"/>
            </a:endParaRPr>
          </a:p>
        </p:txBody>
      </p:sp>
      <p:sp>
        <p:nvSpPr>
          <p:cNvPr id="348" name="Google Shape;348;p14"/>
          <p:cNvSpPr/>
          <p:nvPr/>
        </p:nvSpPr>
        <p:spPr>
          <a:xfrm>
            <a:off x="298080" y="509400"/>
            <a:ext cx="4655880" cy="448776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wxvx --help</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usage: wxvx [-c FILE] [-t TASK] [-d] [-h] [-k] [-l] [-n N] [-s] [-v]</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Required arguments:</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-c, --config FILE</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Configuration file</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-t, --task TASK</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Task to execute</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Optional arguments:</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-d, --debug</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Log all messages</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-k, --check</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Check config and exit</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-l, --list</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List available tasks and exit</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-n, --threads N</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Number of threads</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-s, --show</a:t>
            </a:r>
            <a:endParaRPr b="0" i="0" sz="119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None/>
            </a:pPr>
            <a:r>
              <a:rPr b="0" i="0" lang="en" sz="1190" u="none" cap="none" strike="noStrike">
                <a:solidFill>
                  <a:srgbClr val="595959"/>
                </a:solidFill>
                <a:latin typeface="Arial"/>
                <a:ea typeface="Arial"/>
                <a:cs typeface="Arial"/>
                <a:sym typeface="Arial"/>
              </a:rPr>
              <a:t>      Show the realized config and exit</a:t>
            </a:r>
            <a:endParaRPr b="0" i="0" sz="1190" u="none" cap="none" strike="noStrike">
              <a:solidFill>
                <a:srgbClr val="000000"/>
              </a:solidFill>
              <a:latin typeface="Arial"/>
              <a:ea typeface="Arial"/>
              <a:cs typeface="Arial"/>
              <a:sym typeface="Arial"/>
            </a:endParaRPr>
          </a:p>
        </p:txBody>
      </p:sp>
      <p:sp>
        <p:nvSpPr>
          <p:cNvPr id="349" name="Google Shape;349;p14"/>
          <p:cNvSpPr/>
          <p:nvPr/>
        </p:nvSpPr>
        <p:spPr>
          <a:xfrm>
            <a:off x="3830400" y="1109520"/>
            <a:ext cx="4860360" cy="212364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wxvx $ </a:t>
            </a:r>
            <a:r>
              <a:rPr b="1" i="0" lang="en" sz="1400" u="none" cap="none" strike="noStrike">
                <a:solidFill>
                  <a:srgbClr val="000000"/>
                </a:solidFill>
                <a:latin typeface="Arial"/>
                <a:ea typeface="Arial"/>
                <a:cs typeface="Arial"/>
                <a:sym typeface="Arial"/>
              </a:rPr>
              <a:t>wxvx -l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[2025-12-03T15:23:30]     INFO Available tasks: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[2025-12-03T15:23:30]     INFO   grids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[2025-12-03T15:23:30]     INFO   grids_baseline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[2025-12-03T15:23:30]     INFO   grids_forecast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[2025-12-03T15:23:30]     INFO   ncobs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[2025-12-03T15:23:30]     INFO   obs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[2025-12-03T15:23:30]     INFO   plots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[2025-12-03T15:23:30]     INFO   stats</a:t>
            </a:r>
            <a:endParaRPr b="0" i="0" sz="1400" u="none" cap="none" strike="noStrike">
              <a:solidFill>
                <a:srgbClr val="000000"/>
              </a:solidFill>
              <a:latin typeface="Arial"/>
              <a:ea typeface="Arial"/>
              <a:cs typeface="Arial"/>
              <a:sym typeface="Arial"/>
            </a:endParaRPr>
          </a:p>
        </p:txBody>
      </p:sp>
      <p:cxnSp>
        <p:nvCxnSpPr>
          <p:cNvPr id="350" name="Google Shape;350;p14"/>
          <p:cNvCxnSpPr>
            <a:endCxn id="349" idx="1"/>
          </p:cNvCxnSpPr>
          <p:nvPr/>
        </p:nvCxnSpPr>
        <p:spPr>
          <a:xfrm flipH="1" rot="10800000">
            <a:off x="2449500" y="2171340"/>
            <a:ext cx="1380900" cy="995400"/>
          </a:xfrm>
          <a:prstGeom prst="straightConnector1">
            <a:avLst/>
          </a:prstGeom>
          <a:noFill/>
          <a:ln cap="flat" cmpd="sng" w="9525">
            <a:solidFill>
              <a:srgbClr val="595959"/>
            </a:solidFill>
            <a:prstDash val="solid"/>
            <a:round/>
            <a:headEnd len="sm" w="sm" type="none"/>
            <a:tailEnd len="med" w="med" type="triangle"/>
          </a:ln>
        </p:spPr>
      </p:cxnSp>
      <p:sp>
        <p:nvSpPr>
          <p:cNvPr id="351" name="Google Shape;351;p14"/>
          <p:cNvSpPr/>
          <p:nvPr/>
        </p:nvSpPr>
        <p:spPr>
          <a:xfrm>
            <a:off x="3304080" y="3296520"/>
            <a:ext cx="5776920" cy="1846800"/>
          </a:xfrm>
          <a:prstGeom prst="rect">
            <a:avLst/>
          </a:prstGeom>
          <a:noFill/>
          <a:ln>
            <a:noFill/>
          </a:ln>
        </p:spPr>
        <p:txBody>
          <a:bodyPr anchorCtr="0" anchor="t" bIns="91425" lIns="91425" spcFirstLastPara="1" rIns="91425" wrap="square" tIns="91425">
            <a:spAutoFit/>
          </a:bodyPr>
          <a:lstStyle/>
          <a:p>
            <a:pPr indent="-343080" lvl="0" marL="457200" marR="0" rtl="0" algn="l">
              <a:lnSpc>
                <a:spcPct val="100000"/>
              </a:lnSpc>
              <a:spcBef>
                <a:spcPts val="0"/>
              </a:spcBef>
              <a:spcAft>
                <a:spcPts val="0"/>
              </a:spcAft>
              <a:buClr>
                <a:srgbClr val="595959"/>
              </a:buClr>
              <a:buSzPts val="1800"/>
              <a:buFont typeface="Roboto"/>
              <a:buChar char="●"/>
            </a:pPr>
            <a:r>
              <a:rPr b="0" i="0" lang="en" sz="1800" u="none" cap="none" strike="noStrike">
                <a:solidFill>
                  <a:schemeClr val="dk2"/>
                </a:solidFill>
                <a:latin typeface="Roboto"/>
                <a:ea typeface="Roboto"/>
                <a:cs typeface="Roboto"/>
                <a:sym typeface="Roboto"/>
              </a:rPr>
              <a:t>grids, grids_baseline, and grids_forecast prepare gridded forecast for grid_stat calculation</a:t>
            </a:r>
            <a:endParaRPr b="0" i="0" sz="1800" u="none" cap="none" strike="noStrike">
              <a:solidFill>
                <a:srgbClr val="000000"/>
              </a:solidFill>
              <a:latin typeface="Arial"/>
              <a:ea typeface="Arial"/>
              <a:cs typeface="Arial"/>
              <a:sym typeface="Arial"/>
            </a:endParaRPr>
          </a:p>
          <a:p>
            <a:pPr indent="-343080" lvl="0" marL="457200" marR="0" rtl="0" algn="l">
              <a:lnSpc>
                <a:spcPct val="100000"/>
              </a:lnSpc>
              <a:spcBef>
                <a:spcPts val="0"/>
              </a:spcBef>
              <a:spcAft>
                <a:spcPts val="0"/>
              </a:spcAft>
              <a:buClr>
                <a:srgbClr val="595959"/>
              </a:buClr>
              <a:buSzPts val="1800"/>
              <a:buFont typeface="Roboto"/>
              <a:buChar char="●"/>
            </a:pPr>
            <a:r>
              <a:rPr b="0" i="0" lang="en" sz="1800" u="none" cap="none" strike="noStrike">
                <a:solidFill>
                  <a:schemeClr val="dk2"/>
                </a:solidFill>
                <a:latin typeface="Roboto"/>
                <a:ea typeface="Roboto"/>
                <a:cs typeface="Roboto"/>
                <a:sym typeface="Roboto"/>
              </a:rPr>
              <a:t>ncobs and obs prepare PrepBufr files for point_stat calculation</a:t>
            </a:r>
            <a:endParaRPr b="0" i="0" sz="1800" u="none" cap="none" strike="noStrike">
              <a:solidFill>
                <a:srgbClr val="000000"/>
              </a:solidFill>
              <a:latin typeface="Arial"/>
              <a:ea typeface="Arial"/>
              <a:cs typeface="Arial"/>
              <a:sym typeface="Arial"/>
            </a:endParaRPr>
          </a:p>
          <a:p>
            <a:pPr indent="-343080" lvl="0" marL="457200" marR="0" rtl="0" algn="l">
              <a:lnSpc>
                <a:spcPct val="100000"/>
              </a:lnSpc>
              <a:spcBef>
                <a:spcPts val="0"/>
              </a:spcBef>
              <a:spcAft>
                <a:spcPts val="0"/>
              </a:spcAft>
              <a:buClr>
                <a:srgbClr val="595959"/>
              </a:buClr>
              <a:buSzPts val="1800"/>
              <a:buFont typeface="Roboto"/>
              <a:buChar char="●"/>
            </a:pPr>
            <a:r>
              <a:rPr b="0" i="0" lang="en" sz="1800" u="none" cap="none" strike="noStrike">
                <a:solidFill>
                  <a:schemeClr val="dk2"/>
                </a:solidFill>
                <a:latin typeface="Roboto"/>
                <a:ea typeface="Roboto"/>
                <a:cs typeface="Roboto"/>
                <a:sym typeface="Roboto"/>
              </a:rPr>
              <a:t>stats produces .stat files typical of MET/METPlus</a:t>
            </a:r>
            <a:endParaRPr b="0" i="0" sz="1800" u="none" cap="none" strike="noStrike">
              <a:solidFill>
                <a:srgbClr val="000000"/>
              </a:solidFill>
              <a:latin typeface="Arial"/>
              <a:ea typeface="Arial"/>
              <a:cs typeface="Arial"/>
              <a:sym typeface="Arial"/>
            </a:endParaRPr>
          </a:p>
          <a:p>
            <a:pPr indent="-343080" lvl="0" marL="457200" marR="0" rtl="0" algn="l">
              <a:lnSpc>
                <a:spcPct val="100000"/>
              </a:lnSpc>
              <a:spcBef>
                <a:spcPts val="0"/>
              </a:spcBef>
              <a:spcAft>
                <a:spcPts val="0"/>
              </a:spcAft>
              <a:buClr>
                <a:srgbClr val="595959"/>
              </a:buClr>
              <a:buSzPts val="1800"/>
              <a:buFont typeface="Roboto"/>
              <a:buChar char="●"/>
            </a:pPr>
            <a:r>
              <a:rPr b="0" i="0" lang="en" sz="1800" u="none" cap="none" strike="noStrike">
                <a:solidFill>
                  <a:schemeClr val="dk2"/>
                </a:solidFill>
                <a:latin typeface="Roboto"/>
                <a:ea typeface="Roboto"/>
                <a:cs typeface="Roboto"/>
                <a:sym typeface="Roboto"/>
              </a:rPr>
              <a:t>plots generates RMSE and ME plots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5"/>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NOAA’s Nested-EAGLE: Verification</a:t>
            </a:r>
            <a:endParaRPr b="0" i="0" sz="2800" u="none" cap="none" strike="noStrike">
              <a:solidFill>
                <a:srgbClr val="000000"/>
              </a:solidFill>
              <a:latin typeface="Arial"/>
              <a:ea typeface="Arial"/>
              <a:cs typeface="Arial"/>
              <a:sym typeface="Arial"/>
            </a:endParaRPr>
          </a:p>
        </p:txBody>
      </p:sp>
      <p:pic>
        <p:nvPicPr>
          <p:cNvPr id="357" name="Google Shape;357;p15"/>
          <p:cNvPicPr preferRelativeResize="0"/>
          <p:nvPr/>
        </p:nvPicPr>
        <p:blipFill rotWithShape="1">
          <a:blip r:embed="rId3">
            <a:alphaModFix/>
          </a:blip>
          <a:srcRect b="0" l="0" r="0" t="0"/>
          <a:stretch/>
        </p:blipFill>
        <p:spPr>
          <a:xfrm>
            <a:off x="450000" y="2017080"/>
            <a:ext cx="2474640" cy="2530080"/>
          </a:xfrm>
          <a:prstGeom prst="rect">
            <a:avLst/>
          </a:prstGeom>
          <a:noFill/>
          <a:ln>
            <a:noFill/>
          </a:ln>
        </p:spPr>
      </p:pic>
      <p:pic>
        <p:nvPicPr>
          <p:cNvPr id="358" name="Google Shape;358;p15"/>
          <p:cNvPicPr preferRelativeResize="0"/>
          <p:nvPr/>
        </p:nvPicPr>
        <p:blipFill rotWithShape="1">
          <a:blip r:embed="rId4">
            <a:alphaModFix/>
          </a:blip>
          <a:srcRect b="0" l="0" r="0" t="0"/>
          <a:stretch/>
        </p:blipFill>
        <p:spPr>
          <a:xfrm>
            <a:off x="3063960" y="1402920"/>
            <a:ext cx="5927400" cy="3639240"/>
          </a:xfrm>
          <a:prstGeom prst="rect">
            <a:avLst/>
          </a:prstGeom>
          <a:noFill/>
          <a:ln>
            <a:noFill/>
          </a:ln>
        </p:spPr>
      </p:pic>
      <p:sp>
        <p:nvSpPr>
          <p:cNvPr id="359" name="Google Shape;359;p15"/>
          <p:cNvSpPr/>
          <p:nvPr/>
        </p:nvSpPr>
        <p:spPr>
          <a:xfrm>
            <a:off x="316800" y="1073880"/>
            <a:ext cx="2608200" cy="43092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 sz="1600" u="none" cap="none" strike="noStrike">
                <a:solidFill>
                  <a:schemeClr val="dk2"/>
                </a:solidFill>
                <a:latin typeface="Roboto"/>
                <a:ea typeface="Roboto"/>
                <a:cs typeface="Roboto"/>
                <a:sym typeface="Roboto"/>
              </a:rPr>
              <a:t>Grid-stat Config YAML:</a:t>
            </a:r>
            <a:endParaRPr b="0" i="0" sz="1600" u="none" cap="none" strike="noStrike">
              <a:solidFill>
                <a:srgbClr val="000000"/>
              </a:solidFill>
              <a:latin typeface="Arial"/>
              <a:ea typeface="Arial"/>
              <a:cs typeface="Arial"/>
              <a:sym typeface="Arial"/>
            </a:endParaRPr>
          </a:p>
        </p:txBody>
      </p:sp>
      <p:sp>
        <p:nvSpPr>
          <p:cNvPr id="360" name="Google Shape;360;p15"/>
          <p:cNvSpPr/>
          <p:nvPr/>
        </p:nvSpPr>
        <p:spPr>
          <a:xfrm>
            <a:off x="450000" y="1555200"/>
            <a:ext cx="2474640" cy="46152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Forecast setup:</a:t>
            </a:r>
            <a:endParaRPr b="0" i="0" sz="1800" u="none" cap="none" strike="noStrike">
              <a:solidFill>
                <a:srgbClr val="000000"/>
              </a:solidFill>
              <a:latin typeface="Arial"/>
              <a:ea typeface="Arial"/>
              <a:cs typeface="Arial"/>
              <a:sym typeface="Arial"/>
            </a:endParaRPr>
          </a:p>
        </p:txBody>
      </p:sp>
      <p:sp>
        <p:nvSpPr>
          <p:cNvPr id="361" name="Google Shape;361;p15"/>
          <p:cNvSpPr/>
          <p:nvPr/>
        </p:nvSpPr>
        <p:spPr>
          <a:xfrm>
            <a:off x="3063960" y="941040"/>
            <a:ext cx="5927400" cy="46152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Truth/baseline setup:</a:t>
            </a:r>
            <a:endParaRPr b="0" i="0" sz="1800" u="none" cap="none" strike="noStrike">
              <a:solidFill>
                <a:srgbClr val="000000"/>
              </a:solidFill>
              <a:latin typeface="Arial"/>
              <a:ea typeface="Arial"/>
              <a:cs typeface="Arial"/>
              <a:sym typeface="Arial"/>
            </a:endParaRPr>
          </a:p>
        </p:txBody>
      </p:sp>
      <p:sp>
        <p:nvSpPr>
          <p:cNvPr id="362" name="Google Shape;362;p15"/>
          <p:cNvSpPr/>
          <p:nvPr/>
        </p:nvSpPr>
        <p:spPr>
          <a:xfrm>
            <a:off x="180000" y="606960"/>
            <a:ext cx="3331800" cy="44604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 sz="1700" u="none" cap="none" strike="noStrike">
                <a:solidFill>
                  <a:schemeClr val="dk1"/>
                </a:solidFill>
                <a:latin typeface="Arial"/>
                <a:ea typeface="Arial"/>
                <a:cs typeface="Arial"/>
                <a:sym typeface="Arial"/>
              </a:rPr>
              <a:t>wxvx -c gridstat.yaml -t plots</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6"/>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NOAA’s Nested-EAGLE: Verification</a:t>
            </a:r>
            <a:endParaRPr b="0" i="0" sz="2800" u="none" cap="none" strike="noStrike">
              <a:solidFill>
                <a:srgbClr val="000000"/>
              </a:solidFill>
              <a:latin typeface="Arial"/>
              <a:ea typeface="Arial"/>
              <a:cs typeface="Arial"/>
              <a:sym typeface="Arial"/>
            </a:endParaRPr>
          </a:p>
        </p:txBody>
      </p:sp>
      <p:pic>
        <p:nvPicPr>
          <p:cNvPr id="368" name="Google Shape;368;p16"/>
          <p:cNvPicPr preferRelativeResize="0"/>
          <p:nvPr/>
        </p:nvPicPr>
        <p:blipFill rotWithShape="1">
          <a:blip r:embed="rId3">
            <a:alphaModFix/>
          </a:blip>
          <a:srcRect b="0" l="0" r="0" t="0"/>
          <a:stretch/>
        </p:blipFill>
        <p:spPr>
          <a:xfrm>
            <a:off x="450000" y="2017080"/>
            <a:ext cx="2474640" cy="2530080"/>
          </a:xfrm>
          <a:prstGeom prst="rect">
            <a:avLst/>
          </a:prstGeom>
          <a:noFill/>
          <a:ln>
            <a:noFill/>
          </a:ln>
        </p:spPr>
      </p:pic>
      <p:pic>
        <p:nvPicPr>
          <p:cNvPr id="369" name="Google Shape;369;p16"/>
          <p:cNvPicPr preferRelativeResize="0"/>
          <p:nvPr/>
        </p:nvPicPr>
        <p:blipFill rotWithShape="1">
          <a:blip r:embed="rId4">
            <a:alphaModFix/>
          </a:blip>
          <a:srcRect b="0" l="0" r="0" t="0"/>
          <a:stretch/>
        </p:blipFill>
        <p:spPr>
          <a:xfrm>
            <a:off x="3063960" y="1402920"/>
            <a:ext cx="5927400" cy="3639240"/>
          </a:xfrm>
          <a:prstGeom prst="rect">
            <a:avLst/>
          </a:prstGeom>
          <a:noFill/>
          <a:ln>
            <a:noFill/>
          </a:ln>
        </p:spPr>
      </p:pic>
      <p:sp>
        <p:nvSpPr>
          <p:cNvPr id="370" name="Google Shape;370;p16"/>
          <p:cNvSpPr/>
          <p:nvPr/>
        </p:nvSpPr>
        <p:spPr>
          <a:xfrm>
            <a:off x="316800" y="1073880"/>
            <a:ext cx="2608200" cy="43092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 sz="1600" u="none" cap="none" strike="noStrike">
                <a:solidFill>
                  <a:schemeClr val="dk2"/>
                </a:solidFill>
                <a:latin typeface="Roboto"/>
                <a:ea typeface="Roboto"/>
                <a:cs typeface="Roboto"/>
                <a:sym typeface="Roboto"/>
              </a:rPr>
              <a:t>Grid-stat Config YAML:</a:t>
            </a:r>
            <a:endParaRPr b="0" i="0" sz="1600" u="none" cap="none" strike="noStrike">
              <a:solidFill>
                <a:srgbClr val="000000"/>
              </a:solidFill>
              <a:latin typeface="Arial"/>
              <a:ea typeface="Arial"/>
              <a:cs typeface="Arial"/>
              <a:sym typeface="Arial"/>
            </a:endParaRPr>
          </a:p>
        </p:txBody>
      </p:sp>
      <p:sp>
        <p:nvSpPr>
          <p:cNvPr id="371" name="Google Shape;371;p16"/>
          <p:cNvSpPr/>
          <p:nvPr/>
        </p:nvSpPr>
        <p:spPr>
          <a:xfrm>
            <a:off x="450000" y="1555200"/>
            <a:ext cx="2474640" cy="46152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Forecast setup:</a:t>
            </a:r>
            <a:endParaRPr b="0" i="0" sz="1800" u="none" cap="none" strike="noStrike">
              <a:solidFill>
                <a:srgbClr val="000000"/>
              </a:solidFill>
              <a:latin typeface="Arial"/>
              <a:ea typeface="Arial"/>
              <a:cs typeface="Arial"/>
              <a:sym typeface="Arial"/>
            </a:endParaRPr>
          </a:p>
        </p:txBody>
      </p:sp>
      <p:sp>
        <p:nvSpPr>
          <p:cNvPr id="372" name="Google Shape;372;p16"/>
          <p:cNvSpPr/>
          <p:nvPr/>
        </p:nvSpPr>
        <p:spPr>
          <a:xfrm>
            <a:off x="3063960" y="941040"/>
            <a:ext cx="5927400" cy="46152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Truth/baseline setup:</a:t>
            </a:r>
            <a:endParaRPr b="0" i="0" sz="1800" u="none" cap="none" strike="noStrike">
              <a:solidFill>
                <a:srgbClr val="000000"/>
              </a:solidFill>
              <a:latin typeface="Arial"/>
              <a:ea typeface="Arial"/>
              <a:cs typeface="Arial"/>
              <a:sym typeface="Arial"/>
            </a:endParaRPr>
          </a:p>
        </p:txBody>
      </p:sp>
      <p:sp>
        <p:nvSpPr>
          <p:cNvPr id="373" name="Google Shape;373;p16"/>
          <p:cNvSpPr/>
          <p:nvPr/>
        </p:nvSpPr>
        <p:spPr>
          <a:xfrm>
            <a:off x="180000" y="606960"/>
            <a:ext cx="3331800" cy="44604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 sz="1700" u="none" cap="none" strike="noStrike">
                <a:solidFill>
                  <a:schemeClr val="dk1"/>
                </a:solidFill>
                <a:latin typeface="Arial"/>
                <a:ea typeface="Arial"/>
                <a:cs typeface="Arial"/>
                <a:sym typeface="Arial"/>
              </a:rPr>
              <a:t>wxvx -c gridstat.yaml -t plots</a:t>
            </a:r>
            <a:endParaRPr b="0" i="0" sz="1700" u="none" cap="none" strike="noStrike">
              <a:solidFill>
                <a:srgbClr val="000000"/>
              </a:solidFill>
              <a:latin typeface="Arial"/>
              <a:ea typeface="Arial"/>
              <a:cs typeface="Arial"/>
              <a:sym typeface="Arial"/>
            </a:endParaRPr>
          </a:p>
        </p:txBody>
      </p:sp>
      <p:sp>
        <p:nvSpPr>
          <p:cNvPr id="374" name="Google Shape;374;p16"/>
          <p:cNvSpPr/>
          <p:nvPr/>
        </p:nvSpPr>
        <p:spPr>
          <a:xfrm>
            <a:off x="90360" y="53640"/>
            <a:ext cx="8926560" cy="498888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5" name="Google Shape;375;p16"/>
          <p:cNvGrpSpPr/>
          <p:nvPr/>
        </p:nvGrpSpPr>
        <p:grpSpPr>
          <a:xfrm>
            <a:off x="1579680" y="18000"/>
            <a:ext cx="5984280" cy="5128560"/>
            <a:chOff x="1579680" y="18000"/>
            <a:chExt cx="5984280" cy="5128560"/>
          </a:xfrm>
        </p:grpSpPr>
        <p:pic>
          <p:nvPicPr>
            <p:cNvPr id="376" name="Google Shape;376;p16"/>
            <p:cNvPicPr preferRelativeResize="0"/>
            <p:nvPr/>
          </p:nvPicPr>
          <p:blipFill rotWithShape="1">
            <a:blip r:embed="rId5">
              <a:alphaModFix/>
            </a:blip>
            <a:srcRect b="0" l="0" r="25483" t="0"/>
            <a:stretch/>
          </p:blipFill>
          <p:spPr>
            <a:xfrm>
              <a:off x="3389760" y="2646720"/>
              <a:ext cx="2608200" cy="2114280"/>
            </a:xfrm>
            <a:prstGeom prst="rect">
              <a:avLst/>
            </a:prstGeom>
            <a:noFill/>
            <a:ln cap="flat" cmpd="sng" w="9525">
              <a:solidFill>
                <a:srgbClr val="FFFFFF"/>
              </a:solidFill>
              <a:prstDash val="solid"/>
              <a:round/>
              <a:headEnd len="sm" w="sm" type="none"/>
              <a:tailEnd len="sm" w="sm" type="none"/>
            </a:ln>
          </p:spPr>
        </p:pic>
        <p:pic>
          <p:nvPicPr>
            <p:cNvPr id="377" name="Google Shape;377;p16"/>
            <p:cNvPicPr preferRelativeResize="0"/>
            <p:nvPr/>
          </p:nvPicPr>
          <p:blipFill rotWithShape="1">
            <a:blip r:embed="rId6">
              <a:alphaModFix/>
            </a:blip>
            <a:srcRect b="3614" l="0" r="25483" t="0"/>
            <a:stretch/>
          </p:blipFill>
          <p:spPr>
            <a:xfrm>
              <a:off x="4955760" y="344880"/>
              <a:ext cx="2608200" cy="2037960"/>
            </a:xfrm>
            <a:prstGeom prst="rect">
              <a:avLst/>
            </a:prstGeom>
            <a:noFill/>
            <a:ln cap="flat" cmpd="sng" w="9525">
              <a:solidFill>
                <a:srgbClr val="FFFFFF"/>
              </a:solidFill>
              <a:prstDash val="solid"/>
              <a:round/>
              <a:headEnd len="sm" w="sm" type="none"/>
              <a:tailEnd len="sm" w="sm" type="none"/>
            </a:ln>
          </p:spPr>
        </p:pic>
        <p:pic>
          <p:nvPicPr>
            <p:cNvPr id="378" name="Google Shape;378;p16"/>
            <p:cNvPicPr preferRelativeResize="0"/>
            <p:nvPr/>
          </p:nvPicPr>
          <p:blipFill rotWithShape="1">
            <a:blip r:embed="rId7">
              <a:alphaModFix/>
            </a:blip>
            <a:srcRect b="3614" l="0" r="25483" t="0"/>
            <a:stretch/>
          </p:blipFill>
          <p:spPr>
            <a:xfrm>
              <a:off x="1964880" y="344880"/>
              <a:ext cx="2608200" cy="2037960"/>
            </a:xfrm>
            <a:prstGeom prst="rect">
              <a:avLst/>
            </a:prstGeom>
            <a:noFill/>
            <a:ln cap="flat" cmpd="sng" w="9525">
              <a:solidFill>
                <a:srgbClr val="FFFFFF"/>
              </a:solidFill>
              <a:prstDash val="solid"/>
              <a:round/>
              <a:headEnd len="sm" w="sm" type="none"/>
              <a:tailEnd len="sm" w="sm" type="none"/>
            </a:ln>
          </p:spPr>
        </p:pic>
        <p:sp>
          <p:nvSpPr>
            <p:cNvPr id="379" name="Google Shape;379;p16"/>
            <p:cNvSpPr/>
            <p:nvPr/>
          </p:nvSpPr>
          <p:spPr>
            <a:xfrm rot="-5400000">
              <a:off x="791280" y="1133280"/>
              <a:ext cx="2038320" cy="46152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RMSE (g/kg)</a:t>
              </a:r>
              <a:endParaRPr b="0" i="0" sz="1800" u="none" cap="none" strike="noStrike">
                <a:solidFill>
                  <a:srgbClr val="000000"/>
                </a:solidFill>
                <a:latin typeface="Arial"/>
                <a:ea typeface="Arial"/>
                <a:cs typeface="Arial"/>
                <a:sym typeface="Arial"/>
              </a:endParaRPr>
            </a:p>
          </p:txBody>
        </p:sp>
        <p:sp>
          <p:nvSpPr>
            <p:cNvPr id="380" name="Google Shape;380;p16"/>
            <p:cNvSpPr/>
            <p:nvPr/>
          </p:nvSpPr>
          <p:spPr>
            <a:xfrm rot="-5400000">
              <a:off x="3753720" y="1165320"/>
              <a:ext cx="2101680" cy="46152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RMSE (m)</a:t>
              </a:r>
              <a:endParaRPr b="0" i="0" sz="1800" u="none" cap="none" strike="noStrike">
                <a:solidFill>
                  <a:srgbClr val="000000"/>
                </a:solidFill>
                <a:latin typeface="Arial"/>
                <a:ea typeface="Arial"/>
                <a:cs typeface="Arial"/>
                <a:sym typeface="Arial"/>
              </a:endParaRPr>
            </a:p>
          </p:txBody>
        </p:sp>
        <p:sp>
          <p:nvSpPr>
            <p:cNvPr id="381" name="Google Shape;381;p16"/>
            <p:cNvSpPr/>
            <p:nvPr/>
          </p:nvSpPr>
          <p:spPr>
            <a:xfrm rot="-5400000">
              <a:off x="2111760" y="3346200"/>
              <a:ext cx="2246760" cy="46152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RMSE (K)</a:t>
              </a:r>
              <a:endParaRPr b="0" i="0" sz="1800" u="none" cap="none" strike="noStrike">
                <a:solidFill>
                  <a:srgbClr val="000000"/>
                </a:solidFill>
                <a:latin typeface="Arial"/>
                <a:ea typeface="Arial"/>
                <a:cs typeface="Arial"/>
                <a:sym typeface="Arial"/>
              </a:endParaRPr>
            </a:p>
          </p:txBody>
        </p:sp>
        <p:sp>
          <p:nvSpPr>
            <p:cNvPr id="382" name="Google Shape;382;p16"/>
            <p:cNvSpPr/>
            <p:nvPr/>
          </p:nvSpPr>
          <p:spPr>
            <a:xfrm>
              <a:off x="1623960" y="18000"/>
              <a:ext cx="3331800" cy="46152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500 hPa Spec. Hum.</a:t>
              </a:r>
              <a:endParaRPr b="0" i="0" sz="1800" u="none" cap="none" strike="noStrike">
                <a:solidFill>
                  <a:srgbClr val="000000"/>
                </a:solidFill>
                <a:latin typeface="Arial"/>
                <a:ea typeface="Arial"/>
                <a:cs typeface="Arial"/>
                <a:sym typeface="Arial"/>
              </a:endParaRPr>
            </a:p>
          </p:txBody>
        </p:sp>
        <p:sp>
          <p:nvSpPr>
            <p:cNvPr id="383" name="Google Shape;383;p16"/>
            <p:cNvSpPr/>
            <p:nvPr/>
          </p:nvSpPr>
          <p:spPr>
            <a:xfrm>
              <a:off x="4955760" y="18000"/>
              <a:ext cx="2608200" cy="46152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500 hPa Height</a:t>
              </a:r>
              <a:endParaRPr b="0" i="0" sz="1800" u="none" cap="none" strike="noStrike">
                <a:solidFill>
                  <a:srgbClr val="000000"/>
                </a:solidFill>
                <a:latin typeface="Arial"/>
                <a:ea typeface="Arial"/>
                <a:cs typeface="Arial"/>
                <a:sym typeface="Arial"/>
              </a:endParaRPr>
            </a:p>
          </p:txBody>
        </p:sp>
        <p:sp>
          <p:nvSpPr>
            <p:cNvPr id="384" name="Google Shape;384;p16"/>
            <p:cNvSpPr/>
            <p:nvPr/>
          </p:nvSpPr>
          <p:spPr>
            <a:xfrm>
              <a:off x="3004560" y="2328480"/>
              <a:ext cx="2993400" cy="46152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2 m Temp.</a:t>
              </a:r>
              <a:endParaRPr b="0" i="0" sz="1800" u="none" cap="none" strike="noStrike">
                <a:solidFill>
                  <a:srgbClr val="000000"/>
                </a:solidFill>
                <a:latin typeface="Arial"/>
                <a:ea typeface="Arial"/>
                <a:cs typeface="Arial"/>
                <a:sym typeface="Arial"/>
              </a:endParaRPr>
            </a:p>
          </p:txBody>
        </p:sp>
        <p:sp>
          <p:nvSpPr>
            <p:cNvPr id="385" name="Google Shape;385;p16"/>
            <p:cNvSpPr/>
            <p:nvPr/>
          </p:nvSpPr>
          <p:spPr>
            <a:xfrm>
              <a:off x="3031920" y="4685040"/>
              <a:ext cx="2966040" cy="46152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Leadtime</a:t>
              </a:r>
              <a:endParaRPr b="0" i="0" sz="1800" u="none" cap="none" strike="noStrike">
                <a:solidFill>
                  <a:srgbClr val="000000"/>
                </a:solidFill>
                <a:latin typeface="Arial"/>
                <a:ea typeface="Arial"/>
                <a:cs typeface="Arial"/>
                <a:sym typeface="Arial"/>
              </a:endParaRPr>
            </a:p>
          </p:txBody>
        </p:sp>
      </p:grpSp>
      <p:sp>
        <p:nvSpPr>
          <p:cNvPr id="386" name="Google Shape;386;p16"/>
          <p:cNvSpPr/>
          <p:nvPr/>
        </p:nvSpPr>
        <p:spPr>
          <a:xfrm>
            <a:off x="5997960" y="2383200"/>
            <a:ext cx="2738880" cy="73872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rgbClr val="FF0000"/>
                </a:solidFill>
                <a:latin typeface="Roboto"/>
                <a:ea typeface="Roboto"/>
                <a:cs typeface="Roboto"/>
                <a:sym typeface="Roboto"/>
              </a:rPr>
              <a:t>HRRR</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800" u="none" cap="none" strike="noStrike">
                <a:solidFill>
                  <a:srgbClr val="0000FF"/>
                </a:solidFill>
                <a:latin typeface="Roboto"/>
                <a:ea typeface="Roboto"/>
                <a:cs typeface="Roboto"/>
                <a:sym typeface="Roboto"/>
              </a:rPr>
              <a:t>nested-EAGLE Prototype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7"/>
          <p:cNvSpPr txBox="1"/>
          <p:nvPr>
            <p:ph idx="1" type="body"/>
          </p:nvPr>
        </p:nvSpPr>
        <p:spPr>
          <a:xfrm>
            <a:off x="394200" y="716087"/>
            <a:ext cx="8343600" cy="3801300"/>
          </a:xfrm>
          <a:prstGeom prst="rect">
            <a:avLst/>
          </a:prstGeom>
          <a:noFill/>
          <a:ln>
            <a:noFill/>
          </a:ln>
        </p:spPr>
        <p:txBody>
          <a:bodyPr anchorCtr="0" anchor="t" bIns="0" lIns="0" spcFirstLastPara="1" rIns="0" wrap="square" tIns="0">
            <a:noAutofit/>
          </a:bodyPr>
          <a:lstStyle/>
          <a:p>
            <a:pPr indent="-317500" lvl="0" marL="457200" rtl="0" algn="l">
              <a:spcBef>
                <a:spcPts val="0"/>
              </a:spcBef>
              <a:spcAft>
                <a:spcPts val="0"/>
              </a:spcAft>
              <a:buSzPts val="1400"/>
              <a:buChar char="●"/>
            </a:pPr>
            <a:r>
              <a:rPr lang="en"/>
              <a:t>Verification with wxvx, current capabilities:</a:t>
            </a:r>
            <a:endParaRPr/>
          </a:p>
          <a:p>
            <a:pPr indent="-317500" lvl="1" marL="914400" rtl="0" algn="l">
              <a:spcBef>
                <a:spcPts val="0"/>
              </a:spcBef>
              <a:spcAft>
                <a:spcPts val="0"/>
              </a:spcAft>
              <a:buSzPts val="1400"/>
              <a:buChar char="○"/>
            </a:pPr>
            <a:r>
              <a:rPr lang="en"/>
              <a:t>Grid-to-grid and grid-to-observation verification using MET’s grid-stat and point-stat tool</a:t>
            </a:r>
            <a:endParaRPr/>
          </a:p>
          <a:p>
            <a:pPr indent="-317500" lvl="2" marL="1371600" rtl="0" algn="l">
              <a:spcBef>
                <a:spcPts val="0"/>
              </a:spcBef>
              <a:spcAft>
                <a:spcPts val="0"/>
              </a:spcAft>
              <a:buSzPts val="1400"/>
              <a:buChar char="■"/>
            </a:pPr>
            <a:r>
              <a:rPr lang="en"/>
              <a:t>Baseline/truth for grid-stat: GFS and HRRR</a:t>
            </a:r>
            <a:endParaRPr/>
          </a:p>
          <a:p>
            <a:pPr indent="-317500" lvl="2" marL="1371600" rtl="0" algn="l">
              <a:spcBef>
                <a:spcPts val="0"/>
              </a:spcBef>
              <a:spcAft>
                <a:spcPts val="0"/>
              </a:spcAft>
              <a:buSzPts val="1400"/>
              <a:buChar char="■"/>
            </a:pPr>
            <a:r>
              <a:rPr lang="en"/>
              <a:t>Baseline/truth for point-stat: PrepBufr files</a:t>
            </a:r>
            <a:endParaRPr/>
          </a:p>
          <a:p>
            <a:pPr indent="-317500" lvl="2" marL="1371600" rtl="0" algn="l">
              <a:spcBef>
                <a:spcPts val="0"/>
              </a:spcBef>
              <a:spcAft>
                <a:spcPts val="0"/>
              </a:spcAft>
              <a:buSzPts val="1400"/>
              <a:buChar char="■"/>
            </a:pPr>
            <a:r>
              <a:rPr lang="en"/>
              <a:t>Diagnostics: Mean error and Root-mean squared error (RMSE)</a:t>
            </a:r>
            <a:endParaRPr/>
          </a:p>
          <a:p>
            <a:pPr indent="-317500" lvl="0" marL="457200" rtl="0" algn="l">
              <a:spcBef>
                <a:spcPts val="0"/>
              </a:spcBef>
              <a:spcAft>
                <a:spcPts val="0"/>
              </a:spcAft>
              <a:buSzPts val="1400"/>
              <a:buChar char="●"/>
            </a:pPr>
            <a:r>
              <a:rPr lang="en"/>
              <a:t>w</a:t>
            </a:r>
            <a:r>
              <a:rPr lang="en"/>
              <a:t>xvx highlights</a:t>
            </a:r>
            <a:endParaRPr/>
          </a:p>
          <a:p>
            <a:pPr indent="-317500" lvl="1" marL="914400" rtl="0" algn="l">
              <a:spcBef>
                <a:spcPts val="0"/>
              </a:spcBef>
              <a:spcAft>
                <a:spcPts val="0"/>
              </a:spcAft>
              <a:buSzPts val="1400"/>
              <a:buChar char="○"/>
            </a:pPr>
            <a:r>
              <a:rPr lang="en"/>
              <a:t>Flexible to model outputs</a:t>
            </a:r>
            <a:endParaRPr/>
          </a:p>
          <a:p>
            <a:pPr indent="-317500" lvl="1" marL="914400" rtl="0" algn="l">
              <a:spcBef>
                <a:spcPts val="0"/>
              </a:spcBef>
              <a:spcAft>
                <a:spcPts val="0"/>
              </a:spcAft>
              <a:buSzPts val="1400"/>
              <a:buChar char="○"/>
            </a:pPr>
            <a:r>
              <a:rPr lang="en"/>
              <a:t>Portable to multiple Linux architecture</a:t>
            </a:r>
            <a:endParaRPr/>
          </a:p>
          <a:p>
            <a:pPr indent="-317500" lvl="0" marL="457200" rtl="0" algn="l">
              <a:spcBef>
                <a:spcPts val="0"/>
              </a:spcBef>
              <a:spcAft>
                <a:spcPts val="0"/>
              </a:spcAft>
              <a:buSzPts val="1400"/>
              <a:buChar char="●"/>
            </a:pPr>
            <a:r>
              <a:rPr lang="en"/>
              <a:t>Future development will re-evaluate the use of a stand-alone </a:t>
            </a:r>
            <a:r>
              <a:rPr lang="en"/>
              <a:t>version of MET/METPlus that DTC is currently developing for agnostic verification across multiple platforms and systems</a:t>
            </a:r>
            <a:endParaRPr/>
          </a:p>
        </p:txBody>
      </p:sp>
      <p:sp>
        <p:nvSpPr>
          <p:cNvPr id="392" name="Google Shape;392;p17"/>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Conclusion</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92f8c2f65d_1_6"/>
          <p:cNvSpPr txBox="1"/>
          <p:nvPr>
            <p:ph type="title"/>
          </p:nvPr>
        </p:nvSpPr>
        <p:spPr>
          <a:xfrm>
            <a:off x="0" y="0"/>
            <a:ext cx="8229300" cy="53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Acknowledgements</a:t>
            </a:r>
            <a:endParaRPr/>
          </a:p>
        </p:txBody>
      </p:sp>
      <p:pic>
        <p:nvPicPr>
          <p:cNvPr id="399" name="Google Shape;399;g392f8c2f65d_1_6"/>
          <p:cNvPicPr preferRelativeResize="0"/>
          <p:nvPr/>
        </p:nvPicPr>
        <p:blipFill rotWithShape="1">
          <a:blip r:embed="rId3">
            <a:alphaModFix/>
          </a:blip>
          <a:srcRect b="0" l="0" r="0" t="0"/>
          <a:stretch/>
        </p:blipFill>
        <p:spPr>
          <a:xfrm>
            <a:off x="1573614" y="2968160"/>
            <a:ext cx="2248200" cy="894350"/>
          </a:xfrm>
          <a:prstGeom prst="rect">
            <a:avLst/>
          </a:prstGeom>
          <a:noFill/>
          <a:ln>
            <a:noFill/>
          </a:ln>
        </p:spPr>
      </p:pic>
      <p:pic>
        <p:nvPicPr>
          <p:cNvPr id="400" name="Google Shape;400;g392f8c2f65d_1_6"/>
          <p:cNvPicPr preferRelativeResize="0"/>
          <p:nvPr/>
        </p:nvPicPr>
        <p:blipFill rotWithShape="1">
          <a:blip r:embed="rId4">
            <a:alphaModFix/>
          </a:blip>
          <a:srcRect b="0" l="0" r="0" t="0"/>
          <a:stretch/>
        </p:blipFill>
        <p:spPr>
          <a:xfrm>
            <a:off x="5005779" y="1166254"/>
            <a:ext cx="3823524" cy="749725"/>
          </a:xfrm>
          <a:prstGeom prst="rect">
            <a:avLst/>
          </a:prstGeom>
          <a:noFill/>
          <a:ln>
            <a:noFill/>
          </a:ln>
        </p:spPr>
      </p:pic>
      <p:pic>
        <p:nvPicPr>
          <p:cNvPr id="401" name="Google Shape;401;g392f8c2f65d_1_6"/>
          <p:cNvPicPr preferRelativeResize="0"/>
          <p:nvPr/>
        </p:nvPicPr>
        <p:blipFill>
          <a:blip r:embed="rId5">
            <a:alphaModFix/>
          </a:blip>
          <a:stretch>
            <a:fillRect/>
          </a:stretch>
        </p:blipFill>
        <p:spPr>
          <a:xfrm>
            <a:off x="527947" y="1166246"/>
            <a:ext cx="3457575" cy="561975"/>
          </a:xfrm>
          <a:prstGeom prst="rect">
            <a:avLst/>
          </a:prstGeom>
          <a:noFill/>
          <a:ln>
            <a:noFill/>
          </a:ln>
        </p:spPr>
      </p:pic>
      <p:pic>
        <p:nvPicPr>
          <p:cNvPr id="402" name="Google Shape;402;g392f8c2f65d_1_6"/>
          <p:cNvPicPr preferRelativeResize="0"/>
          <p:nvPr/>
        </p:nvPicPr>
        <p:blipFill>
          <a:blip r:embed="rId6">
            <a:alphaModFix/>
          </a:blip>
          <a:stretch>
            <a:fillRect/>
          </a:stretch>
        </p:blipFill>
        <p:spPr>
          <a:xfrm>
            <a:off x="5998364" y="2360152"/>
            <a:ext cx="1838325" cy="561975"/>
          </a:xfrm>
          <a:prstGeom prst="rect">
            <a:avLst/>
          </a:prstGeom>
          <a:noFill/>
          <a:ln>
            <a:noFill/>
          </a:ln>
        </p:spPr>
      </p:pic>
      <p:pic>
        <p:nvPicPr>
          <p:cNvPr id="403" name="Google Shape;403;g392f8c2f65d_1_6"/>
          <p:cNvPicPr preferRelativeResize="0"/>
          <p:nvPr/>
        </p:nvPicPr>
        <p:blipFill>
          <a:blip r:embed="rId7">
            <a:alphaModFix/>
          </a:blip>
          <a:stretch>
            <a:fillRect/>
          </a:stretch>
        </p:blipFill>
        <p:spPr>
          <a:xfrm>
            <a:off x="314697" y="2163133"/>
            <a:ext cx="4552950" cy="771525"/>
          </a:xfrm>
          <a:prstGeom prst="rect">
            <a:avLst/>
          </a:prstGeom>
          <a:noFill/>
          <a:ln>
            <a:noFill/>
          </a:ln>
        </p:spPr>
      </p:pic>
      <p:pic>
        <p:nvPicPr>
          <p:cNvPr id="404" name="Google Shape;404;g392f8c2f65d_1_6"/>
          <p:cNvPicPr preferRelativeResize="0"/>
          <p:nvPr/>
        </p:nvPicPr>
        <p:blipFill>
          <a:blip r:embed="rId8">
            <a:alphaModFix/>
          </a:blip>
          <a:stretch>
            <a:fillRect/>
          </a:stretch>
        </p:blipFill>
        <p:spPr>
          <a:xfrm>
            <a:off x="5283439" y="3501004"/>
            <a:ext cx="3095625" cy="47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392f8c2f65d_1_0"/>
          <p:cNvSpPr txBox="1"/>
          <p:nvPr>
            <p:ph idx="1" type="body"/>
          </p:nvPr>
        </p:nvSpPr>
        <p:spPr>
          <a:xfrm>
            <a:off x="394200" y="966960"/>
            <a:ext cx="8343600" cy="383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Backup slides beyond here</a:t>
            </a:r>
            <a:endParaRPr/>
          </a:p>
        </p:txBody>
      </p:sp>
      <p:sp>
        <p:nvSpPr>
          <p:cNvPr id="411" name="Google Shape;411;g392f8c2f65d_1_0"/>
          <p:cNvSpPr txBox="1"/>
          <p:nvPr>
            <p:ph type="title"/>
          </p:nvPr>
        </p:nvSpPr>
        <p:spPr>
          <a:xfrm>
            <a:off x="0" y="0"/>
            <a:ext cx="8229300" cy="53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
          <p:cNvSpPr/>
          <p:nvPr/>
        </p:nvSpPr>
        <p:spPr>
          <a:xfrm>
            <a:off x="0" y="-461880"/>
            <a:ext cx="189432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2"/>
          <p:cNvSpPr txBox="1"/>
          <p:nvPr>
            <p:ph idx="1" type="body"/>
          </p:nvPr>
        </p:nvSpPr>
        <p:spPr>
          <a:xfrm>
            <a:off x="311760" y="1389600"/>
            <a:ext cx="5779800" cy="3179160"/>
          </a:xfrm>
          <a:prstGeom prst="rect">
            <a:avLst/>
          </a:prstGeom>
          <a:noFill/>
          <a:ln>
            <a:noFill/>
          </a:ln>
        </p:spPr>
        <p:txBody>
          <a:bodyPr anchorCtr="0" anchor="t" bIns="91425" lIns="91425" spcFirstLastPara="1" rIns="91425" wrap="square" tIns="91425">
            <a:normAutofit/>
          </a:bodyPr>
          <a:lstStyle/>
          <a:p>
            <a:pPr indent="-368280" lvl="0" marL="457200" rtl="0" algn="l">
              <a:lnSpc>
                <a:spcPct val="115000"/>
              </a:lnSpc>
              <a:spcBef>
                <a:spcPts val="0"/>
              </a:spcBef>
              <a:spcAft>
                <a:spcPts val="0"/>
              </a:spcAft>
              <a:buClr>
                <a:srgbClr val="595959"/>
              </a:buClr>
              <a:buSzPts val="2200"/>
              <a:buFont typeface="Roboto"/>
              <a:buChar char="●"/>
            </a:pPr>
            <a:r>
              <a:rPr b="1" lang="en" sz="2200" u="none" strike="noStrike">
                <a:solidFill>
                  <a:schemeClr val="dk2"/>
                </a:solidFill>
                <a:latin typeface="Roboto"/>
                <a:ea typeface="Roboto"/>
                <a:cs typeface="Roboto"/>
                <a:sym typeface="Roboto"/>
              </a:rPr>
              <a:t>Current State of </a:t>
            </a:r>
            <a:r>
              <a:rPr b="1" lang="en" sz="2200">
                <a:solidFill>
                  <a:schemeClr val="dk2"/>
                </a:solidFill>
                <a:latin typeface="Roboto"/>
                <a:ea typeface="Roboto"/>
                <a:cs typeface="Roboto"/>
                <a:sym typeface="Roboto"/>
              </a:rPr>
              <a:t>Machine Learning (ML)</a:t>
            </a:r>
            <a:r>
              <a:rPr b="1" lang="en" sz="2200" u="none" strike="noStrike">
                <a:solidFill>
                  <a:schemeClr val="dk2"/>
                </a:solidFill>
                <a:latin typeface="Roboto"/>
                <a:ea typeface="Roboto"/>
                <a:cs typeface="Roboto"/>
                <a:sym typeface="Roboto"/>
              </a:rPr>
              <a:t> Forecast Models</a:t>
            </a:r>
            <a:endParaRPr b="0" sz="2200" u="none" strike="noStrike">
              <a:solidFill>
                <a:srgbClr val="000000"/>
              </a:solidFill>
              <a:latin typeface="Arial"/>
              <a:ea typeface="Arial"/>
              <a:cs typeface="Arial"/>
              <a:sym typeface="Arial"/>
            </a:endParaRPr>
          </a:p>
          <a:p>
            <a:pPr indent="-368280" lvl="1" marL="914400" rtl="0" algn="l">
              <a:lnSpc>
                <a:spcPct val="115000"/>
              </a:lnSpc>
              <a:spcBef>
                <a:spcPts val="0"/>
              </a:spcBef>
              <a:spcAft>
                <a:spcPts val="0"/>
              </a:spcAft>
              <a:buClr>
                <a:srgbClr val="595959"/>
              </a:buClr>
              <a:buSzPts val="2200"/>
              <a:buFont typeface="Roboto"/>
              <a:buChar char="○"/>
            </a:pPr>
            <a:r>
              <a:rPr b="1" lang="en" sz="2200" u="none" strike="noStrike">
                <a:solidFill>
                  <a:schemeClr val="dk2"/>
                </a:solidFill>
                <a:latin typeface="Roboto"/>
                <a:ea typeface="Roboto"/>
                <a:cs typeface="Roboto"/>
                <a:sym typeface="Roboto"/>
              </a:rPr>
              <a:t>non-NOAA</a:t>
            </a:r>
            <a:endParaRPr b="0" sz="2200" u="none" strike="noStrike">
              <a:solidFill>
                <a:srgbClr val="000000"/>
              </a:solidFill>
              <a:latin typeface="Arial"/>
              <a:ea typeface="Arial"/>
              <a:cs typeface="Arial"/>
              <a:sym typeface="Arial"/>
            </a:endParaRPr>
          </a:p>
          <a:p>
            <a:pPr indent="-368280" lvl="1" marL="914400" rtl="0" algn="l">
              <a:lnSpc>
                <a:spcPct val="115000"/>
              </a:lnSpc>
              <a:spcBef>
                <a:spcPts val="0"/>
              </a:spcBef>
              <a:spcAft>
                <a:spcPts val="0"/>
              </a:spcAft>
              <a:buClr>
                <a:srgbClr val="595959"/>
              </a:buClr>
              <a:buSzPts val="2200"/>
              <a:buFont typeface="Roboto"/>
              <a:buChar char="○"/>
            </a:pPr>
            <a:r>
              <a:rPr b="1" lang="en" sz="2200" u="none" strike="noStrike">
                <a:solidFill>
                  <a:schemeClr val="dk2"/>
                </a:solidFill>
                <a:latin typeface="Roboto"/>
                <a:ea typeface="Roboto"/>
                <a:cs typeface="Roboto"/>
                <a:sym typeface="Roboto"/>
              </a:rPr>
              <a:t>NOAA</a:t>
            </a:r>
            <a:endParaRPr b="0" sz="2200" u="none" strike="noStrike">
              <a:solidFill>
                <a:srgbClr val="000000"/>
              </a:solidFill>
              <a:latin typeface="Arial"/>
              <a:ea typeface="Arial"/>
              <a:cs typeface="Arial"/>
              <a:sym typeface="Arial"/>
            </a:endParaRPr>
          </a:p>
          <a:p>
            <a:pPr indent="-368280" lvl="0" marL="457200" rtl="0" algn="l">
              <a:lnSpc>
                <a:spcPct val="115000"/>
              </a:lnSpc>
              <a:spcBef>
                <a:spcPts val="0"/>
              </a:spcBef>
              <a:spcAft>
                <a:spcPts val="0"/>
              </a:spcAft>
              <a:buClr>
                <a:srgbClr val="595959"/>
              </a:buClr>
              <a:buSzPts val="2200"/>
              <a:buFont typeface="Roboto"/>
              <a:buChar char="●"/>
            </a:pPr>
            <a:r>
              <a:rPr b="0" lang="en" sz="2200" u="none" strike="noStrike">
                <a:solidFill>
                  <a:schemeClr val="dk2"/>
                </a:solidFill>
                <a:latin typeface="Roboto"/>
                <a:ea typeface="Roboto"/>
                <a:cs typeface="Roboto"/>
                <a:sym typeface="Roboto"/>
              </a:rPr>
              <a:t>NOAA’s Nested-EAGLE </a:t>
            </a:r>
            <a:endParaRPr b="0" sz="2200" u="none" strike="noStrike">
              <a:solidFill>
                <a:srgbClr val="000000"/>
              </a:solidFill>
              <a:latin typeface="Arial"/>
              <a:ea typeface="Arial"/>
              <a:cs typeface="Arial"/>
              <a:sym typeface="Arial"/>
            </a:endParaRPr>
          </a:p>
          <a:p>
            <a:pPr indent="-368280" lvl="1" marL="914400" rtl="0" algn="l">
              <a:lnSpc>
                <a:spcPct val="115000"/>
              </a:lnSpc>
              <a:spcBef>
                <a:spcPts val="0"/>
              </a:spcBef>
              <a:spcAft>
                <a:spcPts val="0"/>
              </a:spcAft>
              <a:buClr>
                <a:srgbClr val="595959"/>
              </a:buClr>
              <a:buSzPts val="2200"/>
              <a:buFont typeface="Roboto"/>
              <a:buChar char="○"/>
            </a:pPr>
            <a:r>
              <a:rPr b="0" lang="en" sz="2200" u="none" strike="noStrike">
                <a:solidFill>
                  <a:schemeClr val="dk2"/>
                </a:solidFill>
                <a:latin typeface="Roboto"/>
                <a:ea typeface="Roboto"/>
                <a:cs typeface="Roboto"/>
                <a:sym typeface="Roboto"/>
              </a:rPr>
              <a:t>Pipeline</a:t>
            </a:r>
            <a:endParaRPr b="0" sz="2200" u="none" strike="noStrike">
              <a:solidFill>
                <a:srgbClr val="000000"/>
              </a:solidFill>
              <a:latin typeface="Arial"/>
              <a:ea typeface="Arial"/>
              <a:cs typeface="Arial"/>
              <a:sym typeface="Arial"/>
            </a:endParaRPr>
          </a:p>
          <a:p>
            <a:pPr indent="-368280" lvl="1" marL="914400" rtl="0" algn="l">
              <a:lnSpc>
                <a:spcPct val="115000"/>
              </a:lnSpc>
              <a:spcBef>
                <a:spcPts val="0"/>
              </a:spcBef>
              <a:spcAft>
                <a:spcPts val="0"/>
              </a:spcAft>
              <a:buClr>
                <a:srgbClr val="595959"/>
              </a:buClr>
              <a:buSzPts val="2200"/>
              <a:buFont typeface="Roboto"/>
              <a:buChar char="○"/>
            </a:pPr>
            <a:r>
              <a:rPr b="0" lang="en" sz="2200" u="none" strike="noStrike">
                <a:solidFill>
                  <a:schemeClr val="dk2"/>
                </a:solidFill>
                <a:latin typeface="Roboto"/>
                <a:ea typeface="Roboto"/>
                <a:cs typeface="Roboto"/>
                <a:sym typeface="Roboto"/>
              </a:rPr>
              <a:t>Verification</a:t>
            </a:r>
            <a:endParaRPr b="0" sz="2200" u="none" strike="noStrike">
              <a:solidFill>
                <a:srgbClr val="000000"/>
              </a:solidFill>
              <a:latin typeface="Arial"/>
              <a:ea typeface="Arial"/>
              <a:cs typeface="Arial"/>
              <a:sym typeface="Arial"/>
            </a:endParaRPr>
          </a:p>
        </p:txBody>
      </p:sp>
      <p:sp>
        <p:nvSpPr>
          <p:cNvPr id="148" name="Google Shape;148;p2"/>
          <p:cNvSpPr txBox="1"/>
          <p:nvPr>
            <p:ph type="title"/>
          </p:nvPr>
        </p:nvSpPr>
        <p:spPr>
          <a:xfrm>
            <a:off x="0" y="0"/>
            <a:ext cx="8520120" cy="57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40"/>
              <a:buFont typeface="Roboto"/>
              <a:buNone/>
            </a:pPr>
            <a:r>
              <a:rPr b="1" i="0" lang="en" sz="2840" u="none" cap="none" strike="noStrike">
                <a:solidFill>
                  <a:schemeClr val="dk1"/>
                </a:solidFill>
                <a:latin typeface="Roboto"/>
                <a:ea typeface="Roboto"/>
                <a:cs typeface="Roboto"/>
                <a:sym typeface="Roboto"/>
              </a:rPr>
              <a:t>Outline</a:t>
            </a:r>
            <a:endParaRPr b="0" i="0" sz="284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8"/>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NOAA’s Nested-EAGLE: Verification</a:t>
            </a:r>
            <a:endParaRPr b="0" i="0" sz="2800" u="none" cap="none" strike="noStrike">
              <a:solidFill>
                <a:srgbClr val="000000"/>
              </a:solidFill>
              <a:latin typeface="Arial"/>
              <a:ea typeface="Arial"/>
              <a:cs typeface="Arial"/>
              <a:sym typeface="Arial"/>
            </a:endParaRPr>
          </a:p>
        </p:txBody>
      </p:sp>
      <p:sp>
        <p:nvSpPr>
          <p:cNvPr id="417" name="Google Shape;417;p18"/>
          <p:cNvSpPr/>
          <p:nvPr/>
        </p:nvSpPr>
        <p:spPr>
          <a:xfrm>
            <a:off x="272160" y="693000"/>
            <a:ext cx="2840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 sz="1800" u="none" cap="none" strike="noStrike">
                <a:solidFill>
                  <a:schemeClr val="dk2"/>
                </a:solidFill>
                <a:latin typeface="Roboto"/>
                <a:ea typeface="Roboto"/>
                <a:cs typeface="Roboto"/>
                <a:sym typeface="Roboto"/>
              </a:rPr>
              <a:t>Point-stat Config YAML:</a:t>
            </a:r>
            <a:endParaRPr b="0" i="0" sz="1800" u="none" cap="none" strike="noStrike">
              <a:solidFill>
                <a:srgbClr val="000000"/>
              </a:solidFill>
              <a:latin typeface="Arial"/>
              <a:ea typeface="Arial"/>
              <a:cs typeface="Arial"/>
              <a:sym typeface="Arial"/>
            </a:endParaRPr>
          </a:p>
        </p:txBody>
      </p:sp>
      <p:pic>
        <p:nvPicPr>
          <p:cNvPr id="418" name="Google Shape;418;p18"/>
          <p:cNvPicPr preferRelativeResize="0"/>
          <p:nvPr/>
        </p:nvPicPr>
        <p:blipFill rotWithShape="1">
          <a:blip r:embed="rId3">
            <a:alphaModFix/>
          </a:blip>
          <a:srcRect b="0" l="0" r="10803" t="0"/>
          <a:stretch/>
        </p:blipFill>
        <p:spPr>
          <a:xfrm>
            <a:off x="272160" y="2007360"/>
            <a:ext cx="3112920" cy="2350080"/>
          </a:xfrm>
          <a:prstGeom prst="rect">
            <a:avLst/>
          </a:prstGeom>
          <a:noFill/>
          <a:ln>
            <a:noFill/>
          </a:ln>
        </p:spPr>
      </p:pic>
      <p:pic>
        <p:nvPicPr>
          <p:cNvPr id="419" name="Google Shape;419;p18"/>
          <p:cNvPicPr preferRelativeResize="0"/>
          <p:nvPr/>
        </p:nvPicPr>
        <p:blipFill rotWithShape="1">
          <a:blip r:embed="rId4">
            <a:alphaModFix/>
          </a:blip>
          <a:srcRect b="0" l="0" r="0" t="0"/>
          <a:stretch/>
        </p:blipFill>
        <p:spPr>
          <a:xfrm>
            <a:off x="3494880" y="1523160"/>
            <a:ext cx="5550120" cy="3510000"/>
          </a:xfrm>
          <a:prstGeom prst="rect">
            <a:avLst/>
          </a:prstGeom>
          <a:noFill/>
          <a:ln>
            <a:noFill/>
          </a:ln>
        </p:spPr>
      </p:pic>
      <p:sp>
        <p:nvSpPr>
          <p:cNvPr id="420" name="Google Shape;420;p18"/>
          <p:cNvSpPr/>
          <p:nvPr/>
        </p:nvSpPr>
        <p:spPr>
          <a:xfrm>
            <a:off x="272160" y="1555200"/>
            <a:ext cx="3112920" cy="46152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Forecast setup:</a:t>
            </a:r>
            <a:endParaRPr b="0" i="0" sz="1800" u="none" cap="none" strike="noStrike">
              <a:solidFill>
                <a:srgbClr val="000000"/>
              </a:solidFill>
              <a:latin typeface="Arial"/>
              <a:ea typeface="Arial"/>
              <a:cs typeface="Arial"/>
              <a:sym typeface="Arial"/>
            </a:endParaRPr>
          </a:p>
        </p:txBody>
      </p:sp>
      <p:sp>
        <p:nvSpPr>
          <p:cNvPr id="421" name="Google Shape;421;p18"/>
          <p:cNvSpPr/>
          <p:nvPr/>
        </p:nvSpPr>
        <p:spPr>
          <a:xfrm>
            <a:off x="3494880" y="1054800"/>
            <a:ext cx="5496120" cy="46152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Roboto"/>
                <a:ea typeface="Roboto"/>
                <a:cs typeface="Roboto"/>
                <a:sym typeface="Roboto"/>
              </a:rPr>
              <a:t>Truth/baseline setup:</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p20"/>
          <p:cNvPicPr preferRelativeResize="0"/>
          <p:nvPr/>
        </p:nvPicPr>
        <p:blipFill rotWithShape="1">
          <a:blip r:embed="rId3">
            <a:alphaModFix/>
          </a:blip>
          <a:srcRect b="0" l="0" r="0" t="0"/>
          <a:stretch/>
        </p:blipFill>
        <p:spPr>
          <a:xfrm rot="-165000">
            <a:off x="254880" y="2224800"/>
            <a:ext cx="9143640" cy="4348440"/>
          </a:xfrm>
          <a:prstGeom prst="rect">
            <a:avLst/>
          </a:prstGeom>
          <a:noFill/>
          <a:ln>
            <a:noFill/>
          </a:ln>
        </p:spPr>
      </p:pic>
      <p:sp>
        <p:nvSpPr>
          <p:cNvPr id="427" name="Google Shape;427;p20"/>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20"/>
              <a:buFont typeface="Roboto"/>
              <a:buNone/>
            </a:pPr>
            <a:r>
              <a:rPr b="1" i="0" lang="en" sz="2820" u="none" cap="none" strike="noStrike">
                <a:solidFill>
                  <a:schemeClr val="dk1"/>
                </a:solidFill>
                <a:latin typeface="Roboto"/>
                <a:ea typeface="Roboto"/>
                <a:cs typeface="Roboto"/>
                <a:sym typeface="Roboto"/>
              </a:rPr>
              <a:t>NOAA’s Nested-EAGLE: Pipeline</a:t>
            </a:r>
            <a:endParaRPr b="0" i="0" sz="2820" u="none" cap="none" strike="noStrike">
              <a:solidFill>
                <a:srgbClr val="000000"/>
              </a:solidFill>
              <a:latin typeface="Arial"/>
              <a:ea typeface="Arial"/>
              <a:cs typeface="Arial"/>
              <a:sym typeface="Arial"/>
            </a:endParaRPr>
          </a:p>
        </p:txBody>
      </p:sp>
      <p:graphicFrame>
        <p:nvGraphicFramePr>
          <p:cNvPr id="428" name="Google Shape;428;p20"/>
          <p:cNvGraphicFramePr/>
          <p:nvPr/>
        </p:nvGraphicFramePr>
        <p:xfrm>
          <a:off x="69840" y="542520"/>
          <a:ext cx="3000000" cy="3000000"/>
        </p:xfrm>
        <a:graphic>
          <a:graphicData uri="http://schemas.openxmlformats.org/drawingml/2006/table">
            <a:tbl>
              <a:tblPr>
                <a:noFill/>
                <a:tableStyleId>{A598C294-5067-4E0C-B910-B12C30DB3466}</a:tableStyleId>
              </a:tblPr>
              <a:tblGrid>
                <a:gridCol w="1183325"/>
                <a:gridCol w="7797950"/>
              </a:tblGrid>
              <a:tr h="563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Pipeline Component</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What/Why?</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r h="8661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NOAA-</a:t>
                      </a:r>
                      <a:endParaRPr b="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EAGLE</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To house the platform agnostic workflow configs and scientific configs; contains pointers to other pipeline components and scripts to run the entire pipeline.  </a:t>
                      </a:r>
                      <a:r>
                        <a:rPr b="1" lang="en" sz="1400" u="none" cap="none" strike="noStrike">
                          <a:solidFill>
                            <a:srgbClr val="000000"/>
                          </a:solidFill>
                          <a:latin typeface="Arial"/>
                          <a:ea typeface="Arial"/>
                          <a:cs typeface="Arial"/>
                          <a:sym typeface="Arial"/>
                        </a:rPr>
                        <a:t>Starting point for nested-EAGLE pipeline</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1"/>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20"/>
              <a:buFont typeface="Roboto"/>
              <a:buNone/>
            </a:pPr>
            <a:r>
              <a:rPr b="1" i="0" lang="en" sz="2820" u="none" cap="none" strike="noStrike">
                <a:solidFill>
                  <a:schemeClr val="dk1"/>
                </a:solidFill>
                <a:latin typeface="Roboto"/>
                <a:ea typeface="Roboto"/>
                <a:cs typeface="Roboto"/>
                <a:sym typeface="Roboto"/>
              </a:rPr>
              <a:t>NOAA’s Nested-EAGLE: Pipeline</a:t>
            </a:r>
            <a:endParaRPr b="0" i="0" sz="2820" u="none" cap="none" strike="noStrike">
              <a:solidFill>
                <a:srgbClr val="000000"/>
              </a:solidFill>
              <a:latin typeface="Arial"/>
              <a:ea typeface="Arial"/>
              <a:cs typeface="Arial"/>
              <a:sym typeface="Arial"/>
            </a:endParaRPr>
          </a:p>
        </p:txBody>
      </p:sp>
      <p:graphicFrame>
        <p:nvGraphicFramePr>
          <p:cNvPr id="434" name="Google Shape;434;p21"/>
          <p:cNvGraphicFramePr/>
          <p:nvPr/>
        </p:nvGraphicFramePr>
        <p:xfrm>
          <a:off x="69840" y="542520"/>
          <a:ext cx="3000000" cy="3000000"/>
        </p:xfrm>
        <a:graphic>
          <a:graphicData uri="http://schemas.openxmlformats.org/drawingml/2006/table">
            <a:tbl>
              <a:tblPr>
                <a:noFill/>
                <a:tableStyleId>{A598C294-5067-4E0C-B910-B12C30DB3466}</a:tableStyleId>
              </a:tblPr>
              <a:tblGrid>
                <a:gridCol w="1183325"/>
                <a:gridCol w="7797950"/>
              </a:tblGrid>
              <a:tr h="563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Pipeline Component</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What/Why?</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r h="8661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NOAA-</a:t>
                      </a:r>
                      <a:endParaRPr b="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EAGLE</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chemeClr val="dk1"/>
                          </a:solidFill>
                          <a:latin typeface="Arial"/>
                          <a:ea typeface="Arial"/>
                          <a:cs typeface="Arial"/>
                          <a:sym typeface="Arial"/>
                        </a:rPr>
                        <a:t>To house the p</a:t>
                      </a:r>
                      <a:r>
                        <a:rPr b="0" lang="en" sz="1400" u="none" cap="none" strike="noStrike">
                          <a:solidFill>
                            <a:srgbClr val="000000"/>
                          </a:solidFill>
                          <a:latin typeface="Arial"/>
                          <a:ea typeface="Arial"/>
                          <a:cs typeface="Arial"/>
                          <a:sym typeface="Arial"/>
                        </a:rPr>
                        <a:t>latform agnostic workflow configs and scientific configs; contains pointers to other pipeline components and scripts to run the entire pipeline.  </a:t>
                      </a:r>
                      <a:r>
                        <a:rPr b="1" lang="en" sz="1400" u="none" cap="none" strike="noStrike">
                          <a:solidFill>
                            <a:srgbClr val="000000"/>
                          </a:solidFill>
                          <a:latin typeface="Arial"/>
                          <a:ea typeface="Arial"/>
                          <a:cs typeface="Arial"/>
                          <a:sym typeface="Arial"/>
                        </a:rPr>
                        <a:t>Starting point for nested-EAGLE pipeline</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r h="563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UFS2ARCO</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“Python package designed to make NOAA forecast, reanalysis, and reforecast datasets more accessible for scientific analysis and machine learning model development” For nested-EAGLE, </a:t>
                      </a:r>
                      <a:r>
                        <a:rPr b="1" lang="en" sz="1400" u="none" cap="none" strike="noStrike">
                          <a:solidFill>
                            <a:srgbClr val="000000"/>
                          </a:solidFill>
                          <a:latin typeface="Arial"/>
                          <a:ea typeface="Arial"/>
                          <a:cs typeface="Arial"/>
                          <a:sym typeface="Arial"/>
                        </a:rPr>
                        <a:t>converts </a:t>
                      </a:r>
                      <a:r>
                        <a:rPr b="1" lang="en" sz="1400" u="none" cap="none" strike="noStrike">
                          <a:solidFill>
                            <a:schemeClr val="dk1"/>
                          </a:solidFill>
                          <a:latin typeface="Arial"/>
                          <a:ea typeface="Arial"/>
                          <a:cs typeface="Arial"/>
                          <a:sym typeface="Arial"/>
                        </a:rPr>
                        <a:t>1° global GFS and 15-km CONUS HRRR to Zarr format for training</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bl>
          </a:graphicData>
        </a:graphic>
      </p:graphicFrame>
      <p:grpSp>
        <p:nvGrpSpPr>
          <p:cNvPr id="435" name="Google Shape;435;p21"/>
          <p:cNvGrpSpPr/>
          <p:nvPr/>
        </p:nvGrpSpPr>
        <p:grpSpPr>
          <a:xfrm>
            <a:off x="1672200" y="2841120"/>
            <a:ext cx="5799240" cy="2273760"/>
            <a:chOff x="1672200" y="2841120"/>
            <a:chExt cx="5799240" cy="2273760"/>
          </a:xfrm>
        </p:grpSpPr>
        <p:grpSp>
          <p:nvGrpSpPr>
            <p:cNvPr id="436" name="Google Shape;436;p21"/>
            <p:cNvGrpSpPr/>
            <p:nvPr/>
          </p:nvGrpSpPr>
          <p:grpSpPr>
            <a:xfrm>
              <a:off x="1672200" y="3333600"/>
              <a:ext cx="5799240" cy="1781280"/>
              <a:chOff x="1672200" y="3333600"/>
              <a:chExt cx="5799240" cy="1781280"/>
            </a:xfrm>
          </p:grpSpPr>
          <p:sp>
            <p:nvSpPr>
              <p:cNvPr id="437" name="Google Shape;437;p21"/>
              <p:cNvSpPr/>
              <p:nvPr/>
            </p:nvSpPr>
            <p:spPr>
              <a:xfrm>
                <a:off x="1672200" y="3333600"/>
                <a:ext cx="1743480" cy="765000"/>
              </a:xfrm>
              <a:prstGeom prst="ellipse">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Roboto"/>
                    <a:ea typeface="Roboto"/>
                    <a:cs typeface="Roboto"/>
                    <a:sym typeface="Roboto"/>
                  </a:rPr>
                  <a:t>1° global GFS</a:t>
                </a:r>
                <a:endParaRPr b="0" i="0" sz="1400" u="none" cap="none" strike="noStrike">
                  <a:solidFill>
                    <a:srgbClr val="000000"/>
                  </a:solidFill>
                  <a:latin typeface="Arial"/>
                  <a:ea typeface="Arial"/>
                  <a:cs typeface="Arial"/>
                  <a:sym typeface="Arial"/>
                </a:endParaRPr>
              </a:p>
            </p:txBody>
          </p:sp>
          <p:sp>
            <p:nvSpPr>
              <p:cNvPr id="438" name="Google Shape;438;p21"/>
              <p:cNvSpPr/>
              <p:nvPr/>
            </p:nvSpPr>
            <p:spPr>
              <a:xfrm>
                <a:off x="1736640" y="4326480"/>
                <a:ext cx="1743480" cy="765000"/>
              </a:xfrm>
              <a:prstGeom prst="ellipse">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Roboto"/>
                    <a:ea typeface="Roboto"/>
                    <a:cs typeface="Roboto"/>
                    <a:sym typeface="Roboto"/>
                  </a:rPr>
                  <a:t>15 km CONUS HRRR</a:t>
                </a:r>
                <a:endParaRPr b="0" i="0" sz="1400" u="none" cap="none" strike="noStrike">
                  <a:solidFill>
                    <a:srgbClr val="000000"/>
                  </a:solidFill>
                  <a:latin typeface="Arial"/>
                  <a:ea typeface="Arial"/>
                  <a:cs typeface="Arial"/>
                  <a:sym typeface="Arial"/>
                </a:endParaRPr>
              </a:p>
            </p:txBody>
          </p:sp>
          <p:sp>
            <p:nvSpPr>
              <p:cNvPr id="439" name="Google Shape;439;p21"/>
              <p:cNvSpPr/>
              <p:nvPr/>
            </p:nvSpPr>
            <p:spPr>
              <a:xfrm>
                <a:off x="3783600" y="3851640"/>
                <a:ext cx="1743480" cy="765000"/>
              </a:xfrm>
              <a:prstGeom prst="ellipse">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Roboto"/>
                    <a:ea typeface="Roboto"/>
                    <a:cs typeface="Roboto"/>
                    <a:sym typeface="Roboto"/>
                  </a:rPr>
                  <a:t>ufs2arco</a:t>
                </a:r>
                <a:endParaRPr b="0" i="0" sz="1400" u="none" cap="none" strike="noStrike">
                  <a:solidFill>
                    <a:srgbClr val="000000"/>
                  </a:solidFill>
                  <a:latin typeface="Arial"/>
                  <a:ea typeface="Arial"/>
                  <a:cs typeface="Arial"/>
                  <a:sym typeface="Arial"/>
                </a:endParaRPr>
              </a:p>
            </p:txBody>
          </p:sp>
          <p:sp>
            <p:nvSpPr>
              <p:cNvPr id="440" name="Google Shape;440;p21"/>
              <p:cNvSpPr/>
              <p:nvPr/>
            </p:nvSpPr>
            <p:spPr>
              <a:xfrm>
                <a:off x="5663520" y="3357000"/>
                <a:ext cx="1743480" cy="765000"/>
              </a:xfrm>
              <a:prstGeom prst="ellipse">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Roboto"/>
                    <a:ea typeface="Roboto"/>
                    <a:cs typeface="Roboto"/>
                    <a:sym typeface="Roboto"/>
                  </a:rPr>
                  <a:t>GFS.zarr</a:t>
                </a:r>
                <a:endParaRPr b="0" i="0" sz="1400" u="none" cap="none" strike="noStrike">
                  <a:solidFill>
                    <a:srgbClr val="000000"/>
                  </a:solidFill>
                  <a:latin typeface="Arial"/>
                  <a:ea typeface="Arial"/>
                  <a:cs typeface="Arial"/>
                  <a:sym typeface="Arial"/>
                </a:endParaRPr>
              </a:p>
            </p:txBody>
          </p:sp>
          <p:sp>
            <p:nvSpPr>
              <p:cNvPr id="441" name="Google Shape;441;p21"/>
              <p:cNvSpPr/>
              <p:nvPr/>
            </p:nvSpPr>
            <p:spPr>
              <a:xfrm>
                <a:off x="5727960" y="4349880"/>
                <a:ext cx="1743480" cy="765000"/>
              </a:xfrm>
              <a:prstGeom prst="ellipse">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Roboto"/>
                    <a:ea typeface="Roboto"/>
                    <a:cs typeface="Roboto"/>
                    <a:sym typeface="Roboto"/>
                  </a:rPr>
                  <a:t>HRRR.zarr</a:t>
                </a:r>
                <a:endParaRPr b="0" i="0" sz="1400" u="none" cap="none" strike="noStrike">
                  <a:solidFill>
                    <a:srgbClr val="000000"/>
                  </a:solidFill>
                  <a:latin typeface="Arial"/>
                  <a:ea typeface="Arial"/>
                  <a:cs typeface="Arial"/>
                  <a:sym typeface="Arial"/>
                </a:endParaRPr>
              </a:p>
            </p:txBody>
          </p:sp>
          <p:cxnSp>
            <p:nvCxnSpPr>
              <p:cNvPr id="442" name="Google Shape;442;p21"/>
              <p:cNvCxnSpPr/>
              <p:nvPr/>
            </p:nvCxnSpPr>
            <p:spPr>
              <a:xfrm>
                <a:off x="3415680" y="3716280"/>
                <a:ext cx="623160" cy="247680"/>
              </a:xfrm>
              <a:prstGeom prst="straightConnector1">
                <a:avLst/>
              </a:prstGeom>
              <a:noFill/>
              <a:ln cap="flat" cmpd="sng" w="9525">
                <a:solidFill>
                  <a:srgbClr val="595959"/>
                </a:solidFill>
                <a:prstDash val="solid"/>
                <a:round/>
                <a:headEnd len="sm" w="sm" type="none"/>
                <a:tailEnd len="med" w="med" type="triangle"/>
              </a:ln>
            </p:spPr>
          </p:cxnSp>
          <p:cxnSp>
            <p:nvCxnSpPr>
              <p:cNvPr id="443" name="Google Shape;443;p21"/>
              <p:cNvCxnSpPr/>
              <p:nvPr/>
            </p:nvCxnSpPr>
            <p:spPr>
              <a:xfrm flipH="1" rot="10800000">
                <a:off x="3480480" y="4504680"/>
                <a:ext cx="558720" cy="204840"/>
              </a:xfrm>
              <a:prstGeom prst="straightConnector1">
                <a:avLst/>
              </a:prstGeom>
              <a:noFill/>
              <a:ln cap="flat" cmpd="sng" w="9525">
                <a:solidFill>
                  <a:srgbClr val="595959"/>
                </a:solidFill>
                <a:prstDash val="solid"/>
                <a:round/>
                <a:headEnd len="sm" w="sm" type="none"/>
                <a:tailEnd len="med" w="med" type="triangle"/>
              </a:ln>
            </p:spPr>
          </p:cxnSp>
          <p:cxnSp>
            <p:nvCxnSpPr>
              <p:cNvPr id="444" name="Google Shape;444;p21"/>
              <p:cNvCxnSpPr/>
              <p:nvPr/>
            </p:nvCxnSpPr>
            <p:spPr>
              <a:xfrm flipH="1" rot="10800000">
                <a:off x="5271840" y="3739320"/>
                <a:ext cx="391680" cy="224640"/>
              </a:xfrm>
              <a:prstGeom prst="straightConnector1">
                <a:avLst/>
              </a:prstGeom>
              <a:noFill/>
              <a:ln cap="flat" cmpd="sng" w="9525">
                <a:solidFill>
                  <a:srgbClr val="595959"/>
                </a:solidFill>
                <a:prstDash val="solid"/>
                <a:round/>
                <a:headEnd len="sm" w="sm" type="none"/>
                <a:tailEnd len="med" w="med" type="triangle"/>
              </a:ln>
            </p:spPr>
          </p:cxnSp>
          <p:cxnSp>
            <p:nvCxnSpPr>
              <p:cNvPr id="445" name="Google Shape;445;p21"/>
              <p:cNvCxnSpPr/>
              <p:nvPr/>
            </p:nvCxnSpPr>
            <p:spPr>
              <a:xfrm>
                <a:off x="5271840" y="4504680"/>
                <a:ext cx="456120" cy="227880"/>
              </a:xfrm>
              <a:prstGeom prst="straightConnector1">
                <a:avLst/>
              </a:prstGeom>
              <a:noFill/>
              <a:ln cap="flat" cmpd="sng" w="9525">
                <a:solidFill>
                  <a:srgbClr val="595959"/>
                </a:solidFill>
                <a:prstDash val="solid"/>
                <a:round/>
                <a:headEnd len="sm" w="sm" type="none"/>
                <a:tailEnd len="med" w="med" type="triangle"/>
              </a:ln>
            </p:spPr>
          </p:cxnSp>
        </p:grpSp>
        <p:sp>
          <p:nvSpPr>
            <p:cNvPr id="446" name="Google Shape;446;p21"/>
            <p:cNvSpPr/>
            <p:nvPr/>
          </p:nvSpPr>
          <p:spPr>
            <a:xfrm>
              <a:off x="1672200" y="2841120"/>
              <a:ext cx="5799240" cy="49212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0000"/>
                </a:lnSpc>
                <a:spcBef>
                  <a:spcPts val="0"/>
                </a:spcBef>
                <a:spcAft>
                  <a:spcPts val="0"/>
                </a:spcAft>
                <a:buNone/>
              </a:pPr>
              <a:r>
                <a:rPr b="1" i="0" lang="en" sz="2000" u="none" cap="none" strike="noStrike">
                  <a:solidFill>
                    <a:schemeClr val="dk1"/>
                  </a:solidFill>
                  <a:latin typeface="Roboto"/>
                  <a:ea typeface="Roboto"/>
                  <a:cs typeface="Roboto"/>
                  <a:sym typeface="Roboto"/>
                </a:rPr>
                <a:t>UFS2ARCO schematic for nested-EAGLE:</a:t>
              </a:r>
              <a:endParaRPr b="0" i="0" sz="20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2"/>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20"/>
              <a:buFont typeface="Roboto"/>
              <a:buNone/>
            </a:pPr>
            <a:r>
              <a:rPr b="1" i="0" lang="en" sz="2820" u="none" cap="none" strike="noStrike">
                <a:solidFill>
                  <a:schemeClr val="dk1"/>
                </a:solidFill>
                <a:latin typeface="Roboto"/>
                <a:ea typeface="Roboto"/>
                <a:cs typeface="Roboto"/>
                <a:sym typeface="Roboto"/>
              </a:rPr>
              <a:t>NOAA’s Nested-EAGLE: Pipeline</a:t>
            </a:r>
            <a:endParaRPr b="0" i="0" sz="2820" u="none" cap="none" strike="noStrike">
              <a:solidFill>
                <a:srgbClr val="000000"/>
              </a:solidFill>
              <a:latin typeface="Arial"/>
              <a:ea typeface="Arial"/>
              <a:cs typeface="Arial"/>
              <a:sym typeface="Arial"/>
            </a:endParaRPr>
          </a:p>
        </p:txBody>
      </p:sp>
      <p:graphicFrame>
        <p:nvGraphicFramePr>
          <p:cNvPr id="452" name="Google Shape;452;p22"/>
          <p:cNvGraphicFramePr/>
          <p:nvPr/>
        </p:nvGraphicFramePr>
        <p:xfrm>
          <a:off x="69840" y="542520"/>
          <a:ext cx="3000000" cy="3000000"/>
        </p:xfrm>
        <a:graphic>
          <a:graphicData uri="http://schemas.openxmlformats.org/drawingml/2006/table">
            <a:tbl>
              <a:tblPr>
                <a:noFill/>
                <a:tableStyleId>{A598C294-5067-4E0C-B910-B12C30DB3466}</a:tableStyleId>
              </a:tblPr>
              <a:tblGrid>
                <a:gridCol w="1183325"/>
                <a:gridCol w="7797950"/>
              </a:tblGrid>
              <a:tr h="563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Pipeline Component</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What/Why?</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r h="8661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NOAA-</a:t>
                      </a:r>
                      <a:endParaRPr b="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EAGLE</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chemeClr val="dk1"/>
                          </a:solidFill>
                          <a:latin typeface="Arial"/>
                          <a:ea typeface="Arial"/>
                          <a:cs typeface="Arial"/>
                          <a:sym typeface="Arial"/>
                        </a:rPr>
                        <a:t>To house the p</a:t>
                      </a:r>
                      <a:r>
                        <a:rPr b="0" lang="en" sz="1400" u="none" cap="none" strike="noStrike">
                          <a:solidFill>
                            <a:srgbClr val="000000"/>
                          </a:solidFill>
                          <a:latin typeface="Arial"/>
                          <a:ea typeface="Arial"/>
                          <a:cs typeface="Arial"/>
                          <a:sym typeface="Arial"/>
                        </a:rPr>
                        <a:t>latform agnostic workflow configs and scientific configs; contains pointers to other pipeline components and scripts to run the entire pipeline.  </a:t>
                      </a:r>
                      <a:r>
                        <a:rPr b="1" lang="en" sz="1400" u="none" cap="none" strike="noStrike">
                          <a:solidFill>
                            <a:srgbClr val="000000"/>
                          </a:solidFill>
                          <a:latin typeface="Arial"/>
                          <a:ea typeface="Arial"/>
                          <a:cs typeface="Arial"/>
                          <a:sym typeface="Arial"/>
                        </a:rPr>
                        <a:t>Starting point for nested-EAGLE pipeline</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r h="563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UFS2ARCO</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“Python package designed to make NOAA forecast, reanalysis, and reforecast datasets more accessible for scientific analysis and machine learning model development” For nested-EAGLE, </a:t>
                      </a:r>
                      <a:r>
                        <a:rPr b="1" lang="en" sz="1400" u="none" cap="none" strike="noStrike">
                          <a:solidFill>
                            <a:srgbClr val="000000"/>
                          </a:solidFill>
                          <a:latin typeface="Arial"/>
                          <a:ea typeface="Arial"/>
                          <a:cs typeface="Arial"/>
                          <a:sym typeface="Arial"/>
                        </a:rPr>
                        <a:t>converts </a:t>
                      </a:r>
                      <a:r>
                        <a:rPr b="1" lang="en" sz="1400" u="none" cap="none" strike="noStrike">
                          <a:solidFill>
                            <a:schemeClr val="dk1"/>
                          </a:solidFill>
                          <a:latin typeface="Arial"/>
                          <a:ea typeface="Arial"/>
                          <a:cs typeface="Arial"/>
                          <a:sym typeface="Arial"/>
                        </a:rPr>
                        <a:t>1° global GFS and 15-km CONUS HRRR to Zarr format for training</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r h="752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Anemoi Training</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Uses Zarr files created by UFS2ARCO for Anemoi training: Graph Neural Network, Graph Transformer, Deterministic, Ensemble ⇒ </a:t>
                      </a:r>
                      <a:r>
                        <a:rPr b="1" lang="en" sz="1400" u="none" cap="none" strike="noStrike">
                          <a:solidFill>
                            <a:srgbClr val="000000"/>
                          </a:solidFill>
                          <a:latin typeface="Arial"/>
                          <a:ea typeface="Arial"/>
                          <a:cs typeface="Arial"/>
                          <a:sym typeface="Arial"/>
                        </a:rPr>
                        <a:t>host of the main scientific configurations for NOAA collaboration</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solidFill>
                      <a:schemeClr val="lt2"/>
                    </a:solidFill>
                  </a:tcPr>
                </a:tc>
              </a:tr>
              <a:tr h="563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Anemoi Inference</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Run the forecast</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3"/>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20"/>
              <a:buFont typeface="Roboto"/>
              <a:buNone/>
            </a:pPr>
            <a:r>
              <a:rPr b="1" i="0" lang="en" sz="2820" u="none" cap="none" strike="noStrike">
                <a:solidFill>
                  <a:schemeClr val="dk1"/>
                </a:solidFill>
                <a:latin typeface="Roboto"/>
                <a:ea typeface="Roboto"/>
                <a:cs typeface="Roboto"/>
                <a:sym typeface="Roboto"/>
              </a:rPr>
              <a:t>NOAA’s Nested-EAGLE: Pipeline</a:t>
            </a:r>
            <a:endParaRPr b="0" i="0" sz="2820" u="none" cap="none" strike="noStrike">
              <a:solidFill>
                <a:srgbClr val="000000"/>
              </a:solidFill>
              <a:latin typeface="Arial"/>
              <a:ea typeface="Arial"/>
              <a:cs typeface="Arial"/>
              <a:sym typeface="Arial"/>
            </a:endParaRPr>
          </a:p>
        </p:txBody>
      </p:sp>
      <p:graphicFrame>
        <p:nvGraphicFramePr>
          <p:cNvPr id="458" name="Google Shape;458;p23"/>
          <p:cNvGraphicFramePr/>
          <p:nvPr/>
        </p:nvGraphicFramePr>
        <p:xfrm>
          <a:off x="69840" y="542520"/>
          <a:ext cx="3000000" cy="3000000"/>
        </p:xfrm>
        <a:graphic>
          <a:graphicData uri="http://schemas.openxmlformats.org/drawingml/2006/table">
            <a:tbl>
              <a:tblPr>
                <a:noFill/>
                <a:tableStyleId>{A598C294-5067-4E0C-B910-B12C30DB3466}</a:tableStyleId>
              </a:tblPr>
              <a:tblGrid>
                <a:gridCol w="1183325"/>
                <a:gridCol w="7797950"/>
              </a:tblGrid>
              <a:tr h="563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Pipeline Component</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What/Why?</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r h="8661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NOAA-</a:t>
                      </a:r>
                      <a:endParaRPr b="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EAGLE</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chemeClr val="dk1"/>
                          </a:solidFill>
                          <a:latin typeface="Arial"/>
                          <a:ea typeface="Arial"/>
                          <a:cs typeface="Arial"/>
                          <a:sym typeface="Arial"/>
                        </a:rPr>
                        <a:t>To house the p</a:t>
                      </a:r>
                      <a:r>
                        <a:rPr b="0" lang="en" sz="1400" u="none" cap="none" strike="noStrike">
                          <a:solidFill>
                            <a:srgbClr val="000000"/>
                          </a:solidFill>
                          <a:latin typeface="Arial"/>
                          <a:ea typeface="Arial"/>
                          <a:cs typeface="Arial"/>
                          <a:sym typeface="Arial"/>
                        </a:rPr>
                        <a:t>latform agnostic workflow configs and scientific configs; contains pointers to other pipeline components and scripts to run the entire pipeline.  </a:t>
                      </a:r>
                      <a:r>
                        <a:rPr b="1" lang="en" sz="1400" u="none" cap="none" strike="noStrike">
                          <a:solidFill>
                            <a:srgbClr val="000000"/>
                          </a:solidFill>
                          <a:latin typeface="Arial"/>
                          <a:ea typeface="Arial"/>
                          <a:cs typeface="Arial"/>
                          <a:sym typeface="Arial"/>
                        </a:rPr>
                        <a:t>Starting point for nested-EAGLE pipeline</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r h="563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UFS2ARCO</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“Python package designed to make NOAA forecast, reanalysis, and reforecast datasets more accessible for scientific analysis and machine learning model development” For nested-EAGLE, </a:t>
                      </a:r>
                      <a:r>
                        <a:rPr b="1" lang="en" sz="1400" u="none" cap="none" strike="noStrike">
                          <a:solidFill>
                            <a:srgbClr val="000000"/>
                          </a:solidFill>
                          <a:latin typeface="Arial"/>
                          <a:ea typeface="Arial"/>
                          <a:cs typeface="Arial"/>
                          <a:sym typeface="Arial"/>
                        </a:rPr>
                        <a:t>converts </a:t>
                      </a:r>
                      <a:r>
                        <a:rPr b="1" lang="en" sz="1400" u="none" cap="none" strike="noStrike">
                          <a:solidFill>
                            <a:schemeClr val="dk1"/>
                          </a:solidFill>
                          <a:latin typeface="Arial"/>
                          <a:ea typeface="Arial"/>
                          <a:cs typeface="Arial"/>
                          <a:sym typeface="Arial"/>
                        </a:rPr>
                        <a:t>1° global GFS and 15-km CONUS HRRR to Zarr format for training</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tcPr>
                </a:tc>
              </a:tr>
              <a:tr h="752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Anemoi Training</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Uses Zarr files created by UFS2ARCO for Anemoi training: Graph Neural Network, Graph Transformer, Deterministic, Ensemble ⇒ </a:t>
                      </a:r>
                      <a:r>
                        <a:rPr b="1" lang="en" sz="1400" u="none" cap="none" strike="noStrike">
                          <a:solidFill>
                            <a:srgbClr val="000000"/>
                          </a:solidFill>
                          <a:latin typeface="Arial"/>
                          <a:ea typeface="Arial"/>
                          <a:cs typeface="Arial"/>
                          <a:sym typeface="Arial"/>
                        </a:rPr>
                        <a:t>host of the main scientific configurations for NOAA collaboration</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28075">
                      <a:solidFill>
                        <a:srgbClr val="000000"/>
                      </a:solidFill>
                      <a:prstDash val="solid"/>
                      <a:round/>
                      <a:headEnd len="sm" w="sm" type="none"/>
                      <a:tailEnd len="sm" w="sm" type="none"/>
                    </a:lnB>
                    <a:solidFill>
                      <a:schemeClr val="lt2"/>
                    </a:solidFill>
                  </a:tcPr>
                </a:tc>
              </a:tr>
              <a:tr h="563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Anemoi Inference</a:t>
                      </a:r>
                      <a:endParaRPr b="0" sz="1400" u="none" cap="none" strike="noStrike">
                        <a:solidFill>
                          <a:srgbClr val="000000"/>
                        </a:solidFill>
                        <a:latin typeface="Arial"/>
                        <a:ea typeface="Arial"/>
                        <a:cs typeface="Arial"/>
                        <a:sym typeface="Arial"/>
                      </a:endParaRPr>
                    </a:p>
                  </a:txBody>
                  <a:tcPr marT="45725" marB="45725" marR="91075" marL="91075" anchor="ctr">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38150">
                      <a:solidFill>
                        <a:srgbClr val="EEFF4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Run the forecast</a:t>
                      </a:r>
                      <a:endParaRPr b="0" sz="1400" u="none" cap="none" strike="noStrike">
                        <a:solidFill>
                          <a:srgbClr val="000000"/>
                        </a:solidFill>
                        <a:latin typeface="Arial"/>
                        <a:ea typeface="Arial"/>
                        <a:cs typeface="Arial"/>
                        <a:sym typeface="Arial"/>
                      </a:endParaRPr>
                    </a:p>
                  </a:txBody>
                  <a:tcPr marT="45725" marB="45725" marR="91075" marL="91075">
                    <a:lnL cap="flat" cmpd="sng" w="28075">
                      <a:solidFill>
                        <a:srgbClr val="000000"/>
                      </a:solidFill>
                      <a:prstDash val="solid"/>
                      <a:round/>
                      <a:headEnd len="sm" w="sm" type="none"/>
                      <a:tailEnd len="sm" w="sm" type="none"/>
                    </a:lnL>
                    <a:lnR cap="flat" cmpd="sng" w="28075">
                      <a:solidFill>
                        <a:srgbClr val="000000"/>
                      </a:solidFill>
                      <a:prstDash val="solid"/>
                      <a:round/>
                      <a:headEnd len="sm" w="sm" type="none"/>
                      <a:tailEnd len="sm" w="sm" type="none"/>
                    </a:lnR>
                    <a:lnT cap="flat" cmpd="sng" w="28075">
                      <a:solidFill>
                        <a:srgbClr val="000000"/>
                      </a:solidFill>
                      <a:prstDash val="solid"/>
                      <a:round/>
                      <a:headEnd len="sm" w="sm" type="none"/>
                      <a:tailEnd len="sm" w="sm" type="none"/>
                    </a:lnT>
                    <a:lnB cap="flat" cmpd="sng" w="38150">
                      <a:solidFill>
                        <a:srgbClr val="EEFF41"/>
                      </a:solidFill>
                      <a:prstDash val="solid"/>
                      <a:round/>
                      <a:headEnd len="sm" w="sm" type="none"/>
                      <a:tailEnd len="sm" w="sm" type="none"/>
                    </a:lnB>
                    <a:solidFill>
                      <a:schemeClr val="lt2"/>
                    </a:solidFill>
                  </a:tcPr>
                </a:tc>
              </a:tr>
              <a:tr h="563050">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WXVX - Verification</a:t>
                      </a:r>
                      <a:endParaRPr b="0" sz="1400" u="none" cap="none" strike="noStrike">
                        <a:solidFill>
                          <a:srgbClr val="000000"/>
                        </a:solidFill>
                        <a:latin typeface="Arial"/>
                        <a:ea typeface="Arial"/>
                        <a:cs typeface="Arial"/>
                        <a:sym typeface="Arial"/>
                      </a:endParaRPr>
                    </a:p>
                  </a:txBody>
                  <a:tcPr marT="45725" marB="45725" marR="91075" marL="91075" anchor="ctr">
                    <a:lnL cap="flat" cmpd="sng" w="38150">
                      <a:solidFill>
                        <a:srgbClr val="EEFF41"/>
                      </a:solidFill>
                      <a:prstDash val="solid"/>
                      <a:round/>
                      <a:headEnd len="sm" w="sm" type="none"/>
                      <a:tailEnd len="sm" w="sm" type="none"/>
                    </a:lnL>
                    <a:lnR cap="flat" cmpd="sng" w="38150">
                      <a:solidFill>
                        <a:srgbClr val="EEFF41"/>
                      </a:solidFill>
                      <a:prstDash val="solid"/>
                      <a:round/>
                      <a:headEnd len="sm" w="sm" type="none"/>
                      <a:tailEnd len="sm" w="sm" type="none"/>
                    </a:lnR>
                    <a:lnT cap="flat" cmpd="sng" w="38150">
                      <a:solidFill>
                        <a:srgbClr val="EEFF41"/>
                      </a:solidFill>
                      <a:prstDash val="solid"/>
                      <a:round/>
                      <a:headEnd len="sm" w="sm" type="none"/>
                      <a:tailEnd len="sm" w="sm" type="none"/>
                    </a:lnT>
                    <a:lnB cap="flat" cmpd="sng" w="38150">
                      <a:solidFill>
                        <a:srgbClr val="EEFF4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“A workflow tool for weather-model verification, leveraging uwtools to drive MET”</a:t>
                      </a:r>
                      <a:endParaRPr b="0" sz="1400" u="none" cap="none" strike="noStrike">
                        <a:solidFill>
                          <a:srgbClr val="000000"/>
                        </a:solidFill>
                        <a:latin typeface="Arial"/>
                        <a:ea typeface="Arial"/>
                        <a:cs typeface="Arial"/>
                        <a:sym typeface="Arial"/>
                      </a:endParaRPr>
                    </a:p>
                  </a:txBody>
                  <a:tcPr marT="45725" marB="45725" marR="91075" marL="91075">
                    <a:lnL cap="flat" cmpd="sng" w="38150">
                      <a:solidFill>
                        <a:srgbClr val="EEFF41"/>
                      </a:solidFill>
                      <a:prstDash val="solid"/>
                      <a:round/>
                      <a:headEnd len="sm" w="sm" type="none"/>
                      <a:tailEnd len="sm" w="sm" type="none"/>
                    </a:lnL>
                    <a:lnR cap="flat" cmpd="sng" w="38150">
                      <a:solidFill>
                        <a:srgbClr val="EEFF41"/>
                      </a:solidFill>
                      <a:prstDash val="solid"/>
                      <a:round/>
                      <a:headEnd len="sm" w="sm" type="none"/>
                      <a:tailEnd len="sm" w="sm" type="none"/>
                    </a:lnR>
                    <a:lnT cap="flat" cmpd="sng" w="38150">
                      <a:solidFill>
                        <a:srgbClr val="EEFF41"/>
                      </a:solidFill>
                      <a:prstDash val="solid"/>
                      <a:round/>
                      <a:headEnd len="sm" w="sm" type="none"/>
                      <a:tailEnd len="sm" w="sm" type="none"/>
                    </a:lnT>
                    <a:lnB cap="flat" cmpd="sng" w="38150">
                      <a:solidFill>
                        <a:srgbClr val="EEFF41"/>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
          <p:cNvSpPr/>
          <p:nvPr/>
        </p:nvSpPr>
        <p:spPr>
          <a:xfrm>
            <a:off x="0" y="-461880"/>
            <a:ext cx="189432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3"/>
          <p:cNvSpPr txBox="1"/>
          <p:nvPr>
            <p:ph idx="1" type="body"/>
          </p:nvPr>
        </p:nvSpPr>
        <p:spPr>
          <a:xfrm>
            <a:off x="7400160" y="3065760"/>
            <a:ext cx="1743480" cy="1346040"/>
          </a:xfrm>
          <a:prstGeom prst="rect">
            <a:avLst/>
          </a:prstGeom>
          <a:solidFill>
            <a:schemeClr val="accent5"/>
          </a:solidFill>
          <a:ln>
            <a:noFill/>
          </a:ln>
        </p:spPr>
        <p:txBody>
          <a:bodyPr anchorCtr="0" anchor="t" bIns="0" lIns="0" spcFirstLastPara="1" rIns="0" wrap="square" tIns="0">
            <a:noAutofit/>
          </a:bodyPr>
          <a:lstStyle/>
          <a:p>
            <a:pPr indent="0" lvl="0" marL="0" rtl="0" algn="ctr">
              <a:lnSpc>
                <a:spcPct val="110000"/>
              </a:lnSpc>
              <a:spcBef>
                <a:spcPts val="0"/>
              </a:spcBef>
              <a:spcAft>
                <a:spcPts val="0"/>
              </a:spcAft>
              <a:buClr>
                <a:schemeClr val="lt1"/>
              </a:buClr>
              <a:buSzPts val="2000"/>
              <a:buFont typeface="Roboto"/>
              <a:buNone/>
            </a:pPr>
            <a:r>
              <a:rPr b="0" lang="en" sz="2000" u="none" strike="noStrike">
                <a:solidFill>
                  <a:schemeClr val="lt1"/>
                </a:solidFill>
                <a:latin typeface="Roboto"/>
                <a:ea typeface="Roboto"/>
                <a:cs typeface="Roboto"/>
                <a:sym typeface="Roboto"/>
              </a:rPr>
              <a:t>What is the state of NOAA ML forecast models?</a:t>
            </a:r>
            <a:endParaRPr b="0" sz="2000" u="none" strike="noStrike">
              <a:solidFill>
                <a:srgbClr val="000000"/>
              </a:solidFill>
              <a:latin typeface="Arial"/>
              <a:ea typeface="Arial"/>
              <a:cs typeface="Arial"/>
              <a:sym typeface="Arial"/>
            </a:endParaRPr>
          </a:p>
        </p:txBody>
      </p:sp>
      <p:sp>
        <p:nvSpPr>
          <p:cNvPr id="155" name="Google Shape;155;p3"/>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Current State of ML Forecast Models: non-NOAA</a:t>
            </a:r>
            <a:endParaRPr b="0" i="0" sz="2800" u="none" cap="none" strike="noStrike">
              <a:solidFill>
                <a:srgbClr val="000000"/>
              </a:solidFill>
              <a:latin typeface="Arial"/>
              <a:ea typeface="Arial"/>
              <a:cs typeface="Arial"/>
              <a:sym typeface="Arial"/>
            </a:endParaRPr>
          </a:p>
        </p:txBody>
      </p:sp>
      <p:graphicFrame>
        <p:nvGraphicFramePr>
          <p:cNvPr id="156" name="Google Shape;156;p3"/>
          <p:cNvGraphicFramePr/>
          <p:nvPr/>
        </p:nvGraphicFramePr>
        <p:xfrm>
          <a:off x="0" y="529920"/>
          <a:ext cx="3000000" cy="3000000"/>
        </p:xfrm>
        <a:graphic>
          <a:graphicData uri="http://schemas.openxmlformats.org/drawingml/2006/table">
            <a:tbl>
              <a:tblPr>
                <a:noFill/>
                <a:tableStyleId>{A598C294-5067-4E0C-B910-B12C30DB3466}</a:tableStyleId>
              </a:tblPr>
              <a:tblGrid>
                <a:gridCol w="1447550"/>
                <a:gridCol w="1447550"/>
                <a:gridCol w="1447550"/>
                <a:gridCol w="1447550"/>
                <a:gridCol w="1608850"/>
              </a:tblGrid>
              <a:tr h="380875">
                <a:tc>
                  <a:txBody>
                    <a:bodyPr/>
                    <a:lstStyle/>
                    <a:p>
                      <a:pPr indent="0" lvl="0" marL="0" marR="0" rtl="0" algn="ctr">
                        <a:lnSpc>
                          <a:spcPct val="100000"/>
                        </a:lnSpc>
                        <a:spcBef>
                          <a:spcPts val="0"/>
                        </a:spcBef>
                        <a:spcAft>
                          <a:spcPts val="0"/>
                        </a:spcAft>
                        <a:buNone/>
                      </a:pPr>
                      <a:r>
                        <a:rPr b="1" lang="en" sz="1600" u="none" cap="none" strike="noStrike">
                          <a:solidFill>
                            <a:srgbClr val="000000"/>
                          </a:solidFill>
                          <a:latin typeface="Arial"/>
                          <a:ea typeface="Arial"/>
                          <a:cs typeface="Arial"/>
                          <a:sym typeface="Arial"/>
                        </a:rPr>
                        <a:t>Model</a:t>
                      </a:r>
                      <a:endParaRPr b="0" sz="16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1600" u="none" cap="none" strike="noStrike">
                          <a:solidFill>
                            <a:srgbClr val="000000"/>
                          </a:solidFill>
                          <a:latin typeface="Arial"/>
                          <a:ea typeface="Arial"/>
                          <a:cs typeface="Arial"/>
                          <a:sym typeface="Arial"/>
                        </a:rPr>
                        <a:t>Developer</a:t>
                      </a:r>
                      <a:endParaRPr b="0" sz="16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1600" u="none" cap="none" strike="noStrike">
                          <a:solidFill>
                            <a:srgbClr val="000000"/>
                          </a:solidFill>
                          <a:latin typeface="Arial"/>
                          <a:ea typeface="Arial"/>
                          <a:cs typeface="Arial"/>
                          <a:sym typeface="Arial"/>
                        </a:rPr>
                        <a:t>Resolution</a:t>
                      </a:r>
                      <a:endParaRPr b="0" sz="16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1600" u="none" cap="none" strike="noStrike">
                          <a:solidFill>
                            <a:srgbClr val="000000"/>
                          </a:solidFill>
                          <a:latin typeface="Arial"/>
                          <a:ea typeface="Arial"/>
                          <a:cs typeface="Arial"/>
                          <a:sym typeface="Arial"/>
                        </a:rPr>
                        <a:t>Architecture</a:t>
                      </a:r>
                      <a:endParaRPr b="0" sz="16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1600" u="none" cap="none" strike="noStrike">
                          <a:solidFill>
                            <a:srgbClr val="000000"/>
                          </a:solidFill>
                          <a:latin typeface="Arial"/>
                          <a:ea typeface="Arial"/>
                          <a:cs typeface="Arial"/>
                          <a:sym typeface="Arial"/>
                        </a:rPr>
                        <a:t>Training Data</a:t>
                      </a:r>
                      <a:endParaRPr b="0" sz="16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r>
              <a:tr h="380875">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GraphCast</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Google DeepMind</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~0.25°</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Graph Neural Network</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ECMWF ERA5</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r>
              <a:tr h="380875">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Pangu-Weather</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Huawei</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chemeClr val="dk1"/>
                          </a:solidFill>
                          <a:latin typeface="Arial"/>
                          <a:ea typeface="Arial"/>
                          <a:cs typeface="Arial"/>
                          <a:sym typeface="Arial"/>
                        </a:rPr>
                        <a:t>~0.25°</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3D U-Net + Earth-specific </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ECMWF ERA5</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r>
              <a:tr h="380875">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FourCastNet</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NVIDIA/ Universities</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chemeClr val="dk1"/>
                          </a:solidFill>
                          <a:latin typeface="Arial"/>
                          <a:ea typeface="Arial"/>
                          <a:cs typeface="Arial"/>
                          <a:sym typeface="Arial"/>
                        </a:rPr>
                        <a:t>~0.25°</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Fourier Neural Operator (FNO)</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chemeClr val="dk1"/>
                          </a:solidFill>
                          <a:latin typeface="Arial"/>
                          <a:ea typeface="Arial"/>
                          <a:cs typeface="Arial"/>
                          <a:sym typeface="Arial"/>
                        </a:rPr>
                        <a:t>ECMWF ERA5</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r>
              <a:tr h="380875">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FengWu</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CMA (China)</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0.125</a:t>
                      </a:r>
                      <a:r>
                        <a:rPr b="0" lang="en" sz="1400" u="none" cap="none" strike="noStrike">
                          <a:solidFill>
                            <a:schemeClr val="dk1"/>
                          </a:solidFill>
                          <a:latin typeface="Arial"/>
                          <a:ea typeface="Arial"/>
                          <a:cs typeface="Arial"/>
                          <a:sym typeface="Arial"/>
                        </a:rPr>
                        <a:t>°</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Transformer (Swin/ViT)</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chemeClr val="dk1"/>
                          </a:solidFill>
                          <a:latin typeface="Arial"/>
                          <a:ea typeface="Arial"/>
                          <a:cs typeface="Arial"/>
                          <a:sym typeface="Arial"/>
                        </a:rPr>
                        <a:t>ECMWF ERA5</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r>
              <a:tr h="380875">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Aurora</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Microsoft</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variable </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3D Swin Transformer</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en" sz="1400" u="none" cap="none" strike="noStrike">
                          <a:solidFill>
                            <a:srgbClr val="000000"/>
                          </a:solidFill>
                          <a:latin typeface="Arial"/>
                          <a:ea typeface="Arial"/>
                          <a:cs typeface="Arial"/>
                          <a:sym typeface="Arial"/>
                        </a:rPr>
                        <a:t>ERA5, CMIP6, IFS, GFS, obs</a:t>
                      </a:r>
                      <a:endParaRPr b="0" sz="1400" u="none" cap="none" strike="noStrike">
                        <a:solidFill>
                          <a:srgbClr val="000000"/>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tcPr>
                </a:tc>
              </a:tr>
              <a:tr h="380875">
                <a:tc>
                  <a:txBody>
                    <a:bodyPr/>
                    <a:lstStyle/>
                    <a:p>
                      <a:pPr indent="0" lvl="0" marL="0" marR="0" rtl="0" algn="ctr">
                        <a:lnSpc>
                          <a:spcPct val="100000"/>
                        </a:lnSpc>
                        <a:spcBef>
                          <a:spcPts val="0"/>
                        </a:spcBef>
                        <a:spcAft>
                          <a:spcPts val="0"/>
                        </a:spcAft>
                        <a:buNone/>
                      </a:pPr>
                      <a:r>
                        <a:rPr b="0" lang="en" sz="1400" u="none" cap="none" strike="noStrike">
                          <a:solidFill>
                            <a:schemeClr val="lt1"/>
                          </a:solidFill>
                          <a:latin typeface="Arial"/>
                          <a:ea typeface="Arial"/>
                          <a:cs typeface="Arial"/>
                          <a:sym typeface="Arial"/>
                        </a:rPr>
                        <a:t>EAGLE</a:t>
                      </a:r>
                      <a:endParaRPr b="0" sz="1400" u="none" cap="none" strike="noStrike">
                        <a:solidFill>
                          <a:srgbClr val="FFFFFF"/>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b="0" lang="en" sz="1400" u="none" cap="none" strike="noStrike">
                          <a:solidFill>
                            <a:schemeClr val="lt1"/>
                          </a:solidFill>
                          <a:latin typeface="Arial"/>
                          <a:ea typeface="Arial"/>
                          <a:cs typeface="Arial"/>
                          <a:sym typeface="Arial"/>
                        </a:rPr>
                        <a:t>NOAA</a:t>
                      </a:r>
                      <a:endParaRPr b="0" sz="1400" u="none" cap="none" strike="noStrike">
                        <a:solidFill>
                          <a:srgbClr val="FFFFFF"/>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b="0" lang="en" sz="1400" u="none" cap="none" strike="noStrike">
                          <a:solidFill>
                            <a:schemeClr val="lt1"/>
                          </a:solidFill>
                          <a:latin typeface="Arial"/>
                          <a:ea typeface="Arial"/>
                          <a:cs typeface="Arial"/>
                          <a:sym typeface="Arial"/>
                        </a:rPr>
                        <a:t>???</a:t>
                      </a:r>
                      <a:endParaRPr b="0" sz="1400" u="none" cap="none" strike="noStrike">
                        <a:solidFill>
                          <a:srgbClr val="FFFFFF"/>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b="0" lang="en" sz="1400" u="none" cap="none" strike="noStrike">
                          <a:solidFill>
                            <a:schemeClr val="lt1"/>
                          </a:solidFill>
                          <a:latin typeface="Arial"/>
                          <a:ea typeface="Arial"/>
                          <a:cs typeface="Arial"/>
                          <a:sym typeface="Arial"/>
                        </a:rPr>
                        <a:t>???</a:t>
                      </a:r>
                      <a:endParaRPr b="0" sz="1400" u="none" cap="none" strike="noStrike">
                        <a:solidFill>
                          <a:srgbClr val="FFFFFF"/>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None/>
                      </a:pPr>
                      <a:r>
                        <a:rPr b="0" lang="en" sz="1400" u="none" cap="none" strike="noStrike">
                          <a:solidFill>
                            <a:schemeClr val="lt1"/>
                          </a:solidFill>
                          <a:latin typeface="Arial"/>
                          <a:ea typeface="Arial"/>
                          <a:cs typeface="Arial"/>
                          <a:sym typeface="Arial"/>
                        </a:rPr>
                        <a:t>???</a:t>
                      </a:r>
                      <a:endParaRPr b="0" sz="1400" u="none" cap="none" strike="noStrike">
                        <a:solidFill>
                          <a:srgbClr val="FFFFFF"/>
                        </a:solidFill>
                        <a:latin typeface="Arial"/>
                        <a:ea typeface="Arial"/>
                        <a:cs typeface="Arial"/>
                        <a:sym typeface="Arial"/>
                      </a:endParaRPr>
                    </a:p>
                  </a:txBody>
                  <a:tcPr marT="45725" marB="45725" marR="91075" marL="91075" anchor="ctr">
                    <a:lnL cap="flat" cmpd="sng" w="18700">
                      <a:solidFill>
                        <a:srgbClr val="9E9E9E"/>
                      </a:solidFill>
                      <a:prstDash val="solid"/>
                      <a:round/>
                      <a:headEnd len="sm" w="sm" type="none"/>
                      <a:tailEnd len="sm" w="sm" type="none"/>
                    </a:lnL>
                    <a:lnR cap="flat" cmpd="sng" w="18700">
                      <a:solidFill>
                        <a:srgbClr val="9E9E9E"/>
                      </a:solidFill>
                      <a:prstDash val="solid"/>
                      <a:round/>
                      <a:headEnd len="sm" w="sm" type="none"/>
                      <a:tailEnd len="sm" w="sm" type="none"/>
                    </a:lnR>
                    <a:lnT cap="flat" cmpd="sng" w="18700">
                      <a:solidFill>
                        <a:srgbClr val="9E9E9E"/>
                      </a:solidFill>
                      <a:prstDash val="solid"/>
                      <a:round/>
                      <a:headEnd len="sm" w="sm" type="none"/>
                      <a:tailEnd len="sm" w="sm" type="none"/>
                    </a:lnT>
                    <a:lnB cap="flat" cmpd="sng" w="18700">
                      <a:solidFill>
                        <a:srgbClr val="9E9E9E"/>
                      </a:solidFill>
                      <a:prstDash val="solid"/>
                      <a:round/>
                      <a:headEnd len="sm" w="sm" type="none"/>
                      <a:tailEnd len="sm" w="sm" type="none"/>
                    </a:lnB>
                    <a:solidFill>
                      <a:schemeClr val="accent5"/>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p:nvPr/>
        </p:nvSpPr>
        <p:spPr>
          <a:xfrm>
            <a:off x="0" y="-461880"/>
            <a:ext cx="189432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4"/>
          <p:cNvSpPr txBox="1"/>
          <p:nvPr>
            <p:ph idx="1" type="body"/>
          </p:nvPr>
        </p:nvSpPr>
        <p:spPr>
          <a:xfrm>
            <a:off x="683280" y="652680"/>
            <a:ext cx="8343720" cy="3838320"/>
          </a:xfrm>
          <a:prstGeom prst="rect">
            <a:avLst/>
          </a:prstGeom>
          <a:noFill/>
          <a:ln>
            <a:noFill/>
          </a:ln>
        </p:spPr>
        <p:txBody>
          <a:bodyPr anchorCtr="0" anchor="t" bIns="0" lIns="0" spcFirstLastPara="1" rIns="0" wrap="square" tIns="0">
            <a:noAutofit/>
          </a:bodyPr>
          <a:lstStyle/>
          <a:p>
            <a:pPr indent="-355680" lvl="0" marL="457200" rtl="0" algn="l">
              <a:lnSpc>
                <a:spcPct val="110000"/>
              </a:lnSpc>
              <a:spcBef>
                <a:spcPts val="0"/>
              </a:spcBef>
              <a:spcAft>
                <a:spcPts val="0"/>
              </a:spcAft>
              <a:buClr>
                <a:srgbClr val="595959"/>
              </a:buClr>
              <a:buSzPts val="2000"/>
              <a:buFont typeface="Roboto"/>
              <a:buChar char="●"/>
            </a:pPr>
            <a:r>
              <a:rPr b="0" lang="en" sz="2000" u="none" strike="noStrike">
                <a:solidFill>
                  <a:schemeClr val="dk1"/>
                </a:solidFill>
                <a:latin typeface="Roboto"/>
                <a:ea typeface="Roboto"/>
                <a:cs typeface="Roboto"/>
                <a:sym typeface="Roboto"/>
              </a:rPr>
              <a:t>NOAA’s motivation for ML pipeline</a:t>
            </a:r>
            <a:endParaRPr b="0" sz="2000" u="none" strike="noStrike">
              <a:solidFill>
                <a:srgbClr val="000000"/>
              </a:solidFill>
              <a:latin typeface="Arial"/>
              <a:ea typeface="Arial"/>
              <a:cs typeface="Arial"/>
              <a:sym typeface="Arial"/>
            </a:endParaRPr>
          </a:p>
          <a:p>
            <a:pPr indent="-362160" lvl="1" marL="914400" rtl="0" algn="l">
              <a:lnSpc>
                <a:spcPct val="110000"/>
              </a:lnSpc>
              <a:spcBef>
                <a:spcPts val="0"/>
              </a:spcBef>
              <a:spcAft>
                <a:spcPts val="0"/>
              </a:spcAft>
              <a:buClr>
                <a:srgbClr val="595959"/>
              </a:buClr>
              <a:buSzPts val="1800"/>
              <a:buFont typeface="Arial Black"/>
              <a:buChar char="–"/>
            </a:pPr>
            <a:r>
              <a:rPr b="0" lang="en" sz="1800" u="none" strike="noStrike">
                <a:solidFill>
                  <a:schemeClr val="dk1"/>
                </a:solidFill>
                <a:latin typeface="Roboto"/>
                <a:ea typeface="Roboto"/>
                <a:cs typeface="Roboto"/>
                <a:sym typeface="Roboto"/>
              </a:rPr>
              <a:t>To enable NOAA model development for science and operations in a single ML pipeline (i.e., dev-ops type environment)</a:t>
            </a:r>
            <a:endParaRPr b="0" sz="1800" u="none" strike="noStrike">
              <a:solidFill>
                <a:srgbClr val="000000"/>
              </a:solidFill>
              <a:latin typeface="Arial"/>
              <a:ea typeface="Arial"/>
              <a:cs typeface="Arial"/>
              <a:sym typeface="Arial"/>
            </a:endParaRPr>
          </a:p>
          <a:p>
            <a:pPr indent="-362159" lvl="1" marL="914400" rtl="0" algn="l">
              <a:lnSpc>
                <a:spcPct val="110000"/>
              </a:lnSpc>
              <a:spcBef>
                <a:spcPts val="0"/>
              </a:spcBef>
              <a:spcAft>
                <a:spcPts val="0"/>
              </a:spcAft>
              <a:buClr>
                <a:srgbClr val="595959"/>
              </a:buClr>
              <a:buSzPts val="1800"/>
              <a:buFont typeface="Arial Black"/>
              <a:buChar char="–"/>
            </a:pPr>
            <a:r>
              <a:rPr lang="en">
                <a:solidFill>
                  <a:schemeClr val="dk1"/>
                </a:solidFill>
                <a:latin typeface="Roboto"/>
                <a:ea typeface="Roboto"/>
                <a:cs typeface="Roboto"/>
                <a:sym typeface="Roboto"/>
              </a:rPr>
              <a:t>Scientific development to include</a:t>
            </a:r>
            <a:r>
              <a:rPr b="0" lang="en" sz="1800" u="none" strike="noStrike">
                <a:solidFill>
                  <a:schemeClr val="dk1"/>
                </a:solidFill>
                <a:latin typeface="Roboto"/>
                <a:ea typeface="Roboto"/>
                <a:cs typeface="Roboto"/>
                <a:sym typeface="Roboto"/>
              </a:rPr>
              <a:t> preprocessing, training, forecast, and verification</a:t>
            </a:r>
            <a:endParaRPr b="0" sz="1800" u="none" strike="noStrike">
              <a:solidFill>
                <a:schemeClr val="dk1"/>
              </a:solidFill>
              <a:latin typeface="Roboto"/>
              <a:ea typeface="Roboto"/>
              <a:cs typeface="Roboto"/>
              <a:sym typeface="Roboto"/>
            </a:endParaRPr>
          </a:p>
          <a:p>
            <a:pPr indent="-362159" lvl="1" marL="914400" rtl="0" algn="l">
              <a:lnSpc>
                <a:spcPct val="110000"/>
              </a:lnSpc>
              <a:spcBef>
                <a:spcPts val="0"/>
              </a:spcBef>
              <a:spcAft>
                <a:spcPts val="0"/>
              </a:spcAft>
              <a:buClr>
                <a:srgbClr val="595959"/>
              </a:buClr>
              <a:buSzPts val="1800"/>
              <a:buFont typeface="Arial Black"/>
              <a:buChar char="–"/>
            </a:pPr>
            <a:r>
              <a:rPr lang="en">
                <a:solidFill>
                  <a:schemeClr val="dk1"/>
                </a:solidFill>
                <a:latin typeface="Roboto"/>
                <a:ea typeface="Roboto"/>
                <a:cs typeface="Roboto"/>
                <a:sym typeface="Roboto"/>
              </a:rPr>
              <a:t>Operational configuration</a:t>
            </a:r>
            <a:r>
              <a:rPr lang="en">
                <a:solidFill>
                  <a:schemeClr val="dk1"/>
                </a:solidFill>
                <a:latin typeface="Roboto"/>
                <a:ea typeface="Roboto"/>
                <a:cs typeface="Roboto"/>
                <a:sym typeface="Roboto"/>
              </a:rPr>
              <a:t> to include forecast and verification</a:t>
            </a:r>
            <a:endParaRPr>
              <a:solidFill>
                <a:schemeClr val="dk1"/>
              </a:solidFill>
              <a:latin typeface="Roboto"/>
              <a:ea typeface="Roboto"/>
              <a:cs typeface="Roboto"/>
              <a:sym typeface="Roboto"/>
            </a:endParaRPr>
          </a:p>
          <a:p>
            <a:pPr indent="-362160" lvl="1" marL="914400" rtl="0" algn="l">
              <a:lnSpc>
                <a:spcPct val="110000"/>
              </a:lnSpc>
              <a:spcBef>
                <a:spcPts val="0"/>
              </a:spcBef>
              <a:spcAft>
                <a:spcPts val="0"/>
              </a:spcAft>
              <a:buClr>
                <a:srgbClr val="595959"/>
              </a:buClr>
              <a:buSzPts val="1800"/>
              <a:buFont typeface="Arial Black"/>
              <a:buChar char="–"/>
            </a:pPr>
            <a:r>
              <a:rPr b="0" lang="en" sz="1800" u="none" strike="noStrike">
                <a:solidFill>
                  <a:schemeClr val="dk1"/>
                </a:solidFill>
                <a:latin typeface="Roboto"/>
                <a:ea typeface="Roboto"/>
                <a:cs typeface="Roboto"/>
                <a:sym typeface="Roboto"/>
              </a:rPr>
              <a:t>To produce competitive forecasts</a:t>
            </a:r>
            <a:endParaRPr b="0" sz="1800" u="none" strike="noStrike">
              <a:solidFill>
                <a:srgbClr val="000000"/>
              </a:solidFill>
              <a:latin typeface="Arial"/>
              <a:ea typeface="Arial"/>
              <a:cs typeface="Arial"/>
              <a:sym typeface="Arial"/>
            </a:endParaRPr>
          </a:p>
          <a:p>
            <a:pPr indent="0" lvl="0" marL="0" rtl="0" algn="l">
              <a:lnSpc>
                <a:spcPct val="110000"/>
              </a:lnSpc>
              <a:spcBef>
                <a:spcPts val="799"/>
              </a:spcBef>
              <a:spcAft>
                <a:spcPts val="0"/>
              </a:spcAft>
              <a:buSzPts val="2000"/>
              <a:buNone/>
            </a:pPr>
            <a:r>
              <a:t/>
            </a:r>
            <a:endParaRPr b="0" sz="2000" u="none" strike="noStrike">
              <a:solidFill>
                <a:srgbClr val="000000"/>
              </a:solidFill>
              <a:latin typeface="Arial"/>
              <a:ea typeface="Arial"/>
              <a:cs typeface="Arial"/>
              <a:sym typeface="Arial"/>
            </a:endParaRPr>
          </a:p>
          <a:p>
            <a:pPr indent="-355680" lvl="0" marL="457200" rtl="0" algn="l">
              <a:lnSpc>
                <a:spcPct val="110000"/>
              </a:lnSpc>
              <a:spcBef>
                <a:spcPts val="799"/>
              </a:spcBef>
              <a:spcAft>
                <a:spcPts val="0"/>
              </a:spcAft>
              <a:buClr>
                <a:srgbClr val="595959"/>
              </a:buClr>
              <a:buSzPts val="2000"/>
              <a:buFont typeface="Roboto"/>
              <a:buChar char="●"/>
            </a:pPr>
            <a:r>
              <a:rPr b="0" lang="en" sz="2000" u="none" strike="noStrike">
                <a:solidFill>
                  <a:schemeClr val="dk1"/>
                </a:solidFill>
                <a:latin typeface="Roboto"/>
                <a:ea typeface="Roboto"/>
                <a:cs typeface="Roboto"/>
                <a:sym typeface="Roboto"/>
              </a:rPr>
              <a:t>NOAA-EAGLE - Experimental AI Global and Limited-area Ensemble forecast system - </a:t>
            </a:r>
            <a:r>
              <a:rPr b="0" lang="en" sz="2000" u="sng" strike="noStrike">
                <a:solidFill>
                  <a:schemeClr val="hlink"/>
                </a:solidFill>
                <a:latin typeface="Roboto"/>
                <a:ea typeface="Roboto"/>
                <a:cs typeface="Roboto"/>
                <a:sym typeface="Roboto"/>
                <a:hlinkClick r:id="rId3"/>
              </a:rPr>
              <a:t>https://epic.noaa.gov/ai/eagle-overview/</a:t>
            </a:r>
            <a:endParaRPr b="0" sz="2000" u="none" strike="noStrike">
              <a:solidFill>
                <a:srgbClr val="000000"/>
              </a:solidFill>
              <a:latin typeface="Arial"/>
              <a:ea typeface="Arial"/>
              <a:cs typeface="Arial"/>
              <a:sym typeface="Arial"/>
            </a:endParaRPr>
          </a:p>
          <a:p>
            <a:pPr indent="-355680" lvl="0" marL="457200" rtl="0" algn="l">
              <a:lnSpc>
                <a:spcPct val="110000"/>
              </a:lnSpc>
              <a:spcBef>
                <a:spcPts val="0"/>
              </a:spcBef>
              <a:spcAft>
                <a:spcPts val="0"/>
              </a:spcAft>
              <a:buClr>
                <a:srgbClr val="595959"/>
              </a:buClr>
              <a:buSzPts val="2000"/>
              <a:buFont typeface="Roboto"/>
              <a:buChar char="●"/>
            </a:pPr>
            <a:r>
              <a:rPr b="0" lang="en" sz="2000" u="none" strike="noStrike">
                <a:solidFill>
                  <a:schemeClr val="dk1"/>
                </a:solidFill>
                <a:latin typeface="Roboto"/>
                <a:ea typeface="Roboto"/>
                <a:cs typeface="Roboto"/>
                <a:sym typeface="Roboto"/>
              </a:rPr>
              <a:t>Current/Future for EAGLE…</a:t>
            </a:r>
            <a:endParaRPr b="0" sz="2000" u="none" strike="noStrike">
              <a:solidFill>
                <a:srgbClr val="000000"/>
              </a:solidFill>
              <a:latin typeface="Arial"/>
              <a:ea typeface="Arial"/>
              <a:cs typeface="Arial"/>
              <a:sym typeface="Arial"/>
            </a:endParaRPr>
          </a:p>
          <a:p>
            <a:pPr indent="0" lvl="0" marL="0" rtl="0" algn="l">
              <a:lnSpc>
                <a:spcPct val="110000"/>
              </a:lnSpc>
              <a:spcBef>
                <a:spcPts val="799"/>
              </a:spcBef>
              <a:spcAft>
                <a:spcPts val="0"/>
              </a:spcAft>
              <a:buSzPts val="2000"/>
              <a:buNone/>
            </a:pPr>
            <a:r>
              <a:t/>
            </a:r>
            <a:endParaRPr b="0" sz="2000" u="none" strike="noStrike">
              <a:solidFill>
                <a:srgbClr val="000000"/>
              </a:solidFill>
              <a:latin typeface="Arial"/>
              <a:ea typeface="Arial"/>
              <a:cs typeface="Arial"/>
              <a:sym typeface="Arial"/>
            </a:endParaRPr>
          </a:p>
        </p:txBody>
      </p:sp>
      <p:sp>
        <p:nvSpPr>
          <p:cNvPr id="163" name="Google Shape;163;p4"/>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Current State of ML Forecast Models: NOAA</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
          <p:cNvSpPr/>
          <p:nvPr/>
        </p:nvSpPr>
        <p:spPr>
          <a:xfrm>
            <a:off x="0" y="-461880"/>
            <a:ext cx="189432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5"/>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Current State of ML Forecast Models: NOAA</a:t>
            </a:r>
            <a:endParaRPr b="0" i="0" sz="2800" u="none" cap="none" strike="noStrike">
              <a:solidFill>
                <a:srgbClr val="000000"/>
              </a:solidFill>
              <a:latin typeface="Arial"/>
              <a:ea typeface="Arial"/>
              <a:cs typeface="Arial"/>
              <a:sym typeface="Arial"/>
            </a:endParaRPr>
          </a:p>
        </p:txBody>
      </p:sp>
      <p:sp>
        <p:nvSpPr>
          <p:cNvPr id="170" name="Google Shape;170;p5"/>
          <p:cNvSpPr/>
          <p:nvPr/>
        </p:nvSpPr>
        <p:spPr>
          <a:xfrm>
            <a:off x="1243800" y="672480"/>
            <a:ext cx="3235320" cy="361152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1" i="0" lang="en" sz="2000" u="none" cap="none" strike="noStrike">
                <a:solidFill>
                  <a:schemeClr val="dk1"/>
                </a:solidFill>
                <a:latin typeface="Roboto"/>
                <a:ea typeface="Roboto"/>
                <a:cs typeface="Roboto"/>
                <a:sym typeface="Roboto"/>
              </a:rPr>
              <a:t>Global-EAGLE-solo</a:t>
            </a:r>
            <a:r>
              <a:rPr b="0" i="0" lang="en" sz="2000" u="none" cap="none" strike="noStrike">
                <a:solidFill>
                  <a:schemeClr val="lt1"/>
                </a:solidFill>
                <a:latin typeface="Roboto"/>
                <a:ea typeface="Roboto"/>
                <a:cs typeface="Roboto"/>
                <a:sym typeface="Roboto"/>
              </a:rPr>
              <a:t> based on Google DeepMind’s GraphCast model</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Training</a:t>
            </a:r>
            <a:r>
              <a:rPr b="0" i="0" lang="en" sz="2000" u="none" cap="none" strike="noStrike">
                <a:solidFill>
                  <a:schemeClr val="lt1"/>
                </a:solidFill>
                <a:latin typeface="Roboto"/>
                <a:ea typeface="Roboto"/>
                <a:cs typeface="Roboto"/>
                <a:sym typeface="Roboto"/>
              </a:rPr>
              <a:t>: GDAS</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I</a:t>
            </a:r>
            <a:r>
              <a:rPr lang="en" sz="2000" u="sng">
                <a:solidFill>
                  <a:schemeClr val="lt1"/>
                </a:solidFill>
                <a:latin typeface="Roboto"/>
                <a:ea typeface="Roboto"/>
                <a:cs typeface="Roboto"/>
                <a:sym typeface="Roboto"/>
              </a:rPr>
              <a:t>nitial Conditions</a:t>
            </a:r>
            <a:r>
              <a:rPr b="0" i="0" lang="en" sz="2000" u="none" cap="none" strike="noStrike">
                <a:solidFill>
                  <a:schemeClr val="lt1"/>
                </a:solidFill>
                <a:latin typeface="Roboto"/>
                <a:ea typeface="Roboto"/>
                <a:cs typeface="Roboto"/>
                <a:sym typeface="Roboto"/>
              </a:rPr>
              <a:t>: GFS</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Purpose</a:t>
            </a:r>
            <a:r>
              <a:rPr b="0" i="0" lang="en" sz="2000" u="none" cap="none" strike="noStrike">
                <a:solidFill>
                  <a:schemeClr val="lt1"/>
                </a:solidFill>
                <a:latin typeface="Roboto"/>
                <a:ea typeface="Roboto"/>
                <a:cs typeface="Roboto"/>
                <a:sym typeface="Roboto"/>
              </a:rPr>
              <a:t>: Complement to GFS physics-based forecasts</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lang="en" sz="2000">
                <a:solidFill>
                  <a:schemeClr val="lt1"/>
                </a:solidFill>
                <a:latin typeface="Roboto"/>
                <a:ea typeface="Roboto"/>
                <a:cs typeface="Roboto"/>
                <a:sym typeface="Roboto"/>
              </a:rPr>
              <a:t>Went l</a:t>
            </a:r>
            <a:r>
              <a:rPr b="0" i="0" lang="en" sz="2000" u="none" cap="none" strike="noStrike">
                <a:solidFill>
                  <a:schemeClr val="lt1"/>
                </a:solidFill>
                <a:latin typeface="Roboto"/>
                <a:ea typeface="Roboto"/>
                <a:cs typeface="Roboto"/>
                <a:sym typeface="Roboto"/>
              </a:rPr>
              <a:t>ive 12/17/2025</a:t>
            </a:r>
            <a:endParaRPr b="0" i="0" sz="2000" u="none" cap="none" strike="noStrike">
              <a:solidFill>
                <a:srgbClr val="FFFFFF"/>
              </a:solidFill>
              <a:latin typeface="Arial"/>
              <a:ea typeface="Arial"/>
              <a:cs typeface="Arial"/>
              <a:sym typeface="Arial"/>
            </a:endParaRPr>
          </a:p>
        </p:txBody>
      </p:sp>
      <p:sp>
        <p:nvSpPr>
          <p:cNvPr id="171" name="Google Shape;171;p5"/>
          <p:cNvSpPr/>
          <p:nvPr/>
        </p:nvSpPr>
        <p:spPr>
          <a:xfrm>
            <a:off x="4572000" y="672480"/>
            <a:ext cx="4062600" cy="361152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1" i="0" lang="en" sz="2000" u="none" cap="none" strike="noStrike">
                <a:solidFill>
                  <a:schemeClr val="dk1"/>
                </a:solidFill>
                <a:latin typeface="Roboto"/>
                <a:ea typeface="Roboto"/>
                <a:cs typeface="Roboto"/>
                <a:sym typeface="Roboto"/>
              </a:rPr>
              <a:t>Global-EAGLE-ensemble</a:t>
            </a:r>
            <a:r>
              <a:rPr b="0" i="0" lang="en" sz="2000" u="none" cap="none" strike="noStrike">
                <a:solidFill>
                  <a:schemeClr val="lt1"/>
                </a:solidFill>
                <a:latin typeface="Roboto"/>
                <a:ea typeface="Roboto"/>
                <a:cs typeface="Roboto"/>
                <a:sym typeface="Roboto"/>
              </a:rPr>
              <a:t> based on Google DeepMind’s GraphCast model</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Training</a:t>
            </a:r>
            <a:r>
              <a:rPr b="0" i="0" lang="en" sz="2000" u="none" cap="none" strike="noStrike">
                <a:solidFill>
                  <a:schemeClr val="lt1"/>
                </a:solidFill>
                <a:latin typeface="Roboto"/>
                <a:ea typeface="Roboto"/>
                <a:cs typeface="Roboto"/>
                <a:sym typeface="Roboto"/>
              </a:rPr>
              <a:t>: ECMWF ERA5, HRES &amp; GDAS</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Init</a:t>
            </a:r>
            <a:r>
              <a:rPr lang="en" sz="2000" u="sng">
                <a:solidFill>
                  <a:schemeClr val="lt1"/>
                </a:solidFill>
                <a:latin typeface="Roboto"/>
                <a:ea typeface="Roboto"/>
                <a:cs typeface="Roboto"/>
                <a:sym typeface="Roboto"/>
              </a:rPr>
              <a:t>ial Conditions</a:t>
            </a:r>
            <a:r>
              <a:rPr b="0" i="0" lang="en" sz="2000" u="none" cap="none" strike="noStrike">
                <a:solidFill>
                  <a:schemeClr val="lt1"/>
                </a:solidFill>
                <a:latin typeface="Roboto"/>
                <a:ea typeface="Roboto"/>
                <a:cs typeface="Roboto"/>
                <a:sym typeface="Roboto"/>
              </a:rPr>
              <a:t>: GEFS</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Purpose</a:t>
            </a:r>
            <a:r>
              <a:rPr b="0" i="0" lang="en" sz="2000" u="none" cap="none" strike="noStrike">
                <a:solidFill>
                  <a:schemeClr val="lt1"/>
                </a:solidFill>
                <a:latin typeface="Roboto"/>
                <a:ea typeface="Roboto"/>
                <a:cs typeface="Roboto"/>
                <a:sym typeface="Roboto"/>
              </a:rPr>
              <a:t>: Complement to GEFS physics-based ensemble forecast</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lang="en" sz="2000">
                <a:solidFill>
                  <a:schemeClr val="lt1"/>
                </a:solidFill>
                <a:latin typeface="Roboto"/>
                <a:ea typeface="Roboto"/>
                <a:cs typeface="Roboto"/>
                <a:sym typeface="Roboto"/>
              </a:rPr>
              <a:t>Went</a:t>
            </a:r>
            <a:r>
              <a:rPr b="0" i="0" lang="en" sz="2000" u="none" cap="none" strike="noStrike">
                <a:solidFill>
                  <a:schemeClr val="lt1"/>
                </a:solidFill>
                <a:latin typeface="Roboto"/>
                <a:ea typeface="Roboto"/>
                <a:cs typeface="Roboto"/>
                <a:sym typeface="Roboto"/>
              </a:rPr>
              <a:t> live 12/17/2025</a:t>
            </a:r>
            <a:endParaRPr b="0" i="0" sz="2000" u="none" cap="none" strike="noStrike">
              <a:solidFill>
                <a:srgbClr val="FFFFFF"/>
              </a:solidFill>
              <a:latin typeface="Arial"/>
              <a:ea typeface="Arial"/>
              <a:cs typeface="Arial"/>
              <a:sym typeface="Arial"/>
            </a:endParaRPr>
          </a:p>
        </p:txBody>
      </p:sp>
      <p:sp>
        <p:nvSpPr>
          <p:cNvPr id="172" name="Google Shape;172;p5"/>
          <p:cNvSpPr/>
          <p:nvPr/>
        </p:nvSpPr>
        <p:spPr>
          <a:xfrm>
            <a:off x="1243800" y="4284720"/>
            <a:ext cx="7390800" cy="461520"/>
          </a:xfrm>
          <a:prstGeom prst="rect">
            <a:avLst/>
          </a:prstGeom>
          <a:noFill/>
          <a:ln>
            <a:noFill/>
          </a:ln>
        </p:spPr>
        <p:txBody>
          <a:bodyPr anchorCtr="0" anchor="t" bIns="91425" lIns="91425" spcFirstLastPara="1" rIns="91425" wrap="square" tIns="91425">
            <a:spAutoFit/>
          </a:bodyPr>
          <a:lstStyle/>
          <a:p>
            <a:pPr indent="0" lvl="0" marL="457200" marR="0" rtl="0" algn="l">
              <a:lnSpc>
                <a:spcPct val="110000"/>
              </a:lnSpc>
              <a:spcBef>
                <a:spcPts val="0"/>
              </a:spcBef>
              <a:spcAft>
                <a:spcPts val="0"/>
              </a:spcAft>
              <a:buNone/>
            </a:pPr>
            <a:r>
              <a:rPr b="0" i="0" lang="en" sz="1800" u="none" cap="none" strike="noStrike">
                <a:solidFill>
                  <a:srgbClr val="000000"/>
                </a:solidFill>
                <a:latin typeface="Arial"/>
                <a:ea typeface="Arial"/>
                <a:cs typeface="Arial"/>
                <a:sym typeface="Arial"/>
              </a:rPr>
              <a:t>For more details, see: </a:t>
            </a:r>
            <a:r>
              <a:rPr b="0" i="0" lang="en" sz="1800" u="sng" cap="none" strike="noStrike">
                <a:solidFill>
                  <a:schemeClr val="accent5"/>
                </a:solidFill>
                <a:latin typeface="Roboto"/>
                <a:ea typeface="Roboto"/>
                <a:cs typeface="Roboto"/>
                <a:sym typeface="Roboto"/>
                <a:hlinkClick r:id="rId3">
                  <a:extLst>
                    <a:ext uri="{A12FA001-AC4F-418D-AE19-62706E023703}">
                      <ahyp:hlinkClr val="tx"/>
                    </a:ext>
                  </a:extLst>
                </a:hlinkClick>
              </a:rPr>
              <a:t>https://epic.noaa.gov/ai/eagle-overview/</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p:nvPr/>
        </p:nvSpPr>
        <p:spPr>
          <a:xfrm>
            <a:off x="0" y="-461880"/>
            <a:ext cx="189432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6"/>
          <p:cNvSpPr txBox="1"/>
          <p:nvPr>
            <p:ph type="title"/>
          </p:nvPr>
        </p:nvSpPr>
        <p:spPr>
          <a:xfrm>
            <a:off x="0" y="0"/>
            <a:ext cx="8229240" cy="53964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Roboto"/>
              <a:buNone/>
            </a:pPr>
            <a:r>
              <a:rPr b="1" i="0" lang="en" sz="2800" u="none" cap="none" strike="noStrike">
                <a:solidFill>
                  <a:schemeClr val="dk1"/>
                </a:solidFill>
                <a:latin typeface="Roboto"/>
                <a:ea typeface="Roboto"/>
                <a:cs typeface="Roboto"/>
                <a:sym typeface="Roboto"/>
              </a:rPr>
              <a:t>Current State of ML Forecast Models: NOAA</a:t>
            </a:r>
            <a:endParaRPr b="0" i="0" sz="2800" u="none" cap="none" strike="noStrike">
              <a:solidFill>
                <a:srgbClr val="000000"/>
              </a:solidFill>
              <a:latin typeface="Arial"/>
              <a:ea typeface="Arial"/>
              <a:cs typeface="Arial"/>
              <a:sym typeface="Arial"/>
            </a:endParaRPr>
          </a:p>
        </p:txBody>
      </p:sp>
      <p:sp>
        <p:nvSpPr>
          <p:cNvPr id="179" name="Google Shape;179;p6"/>
          <p:cNvSpPr/>
          <p:nvPr/>
        </p:nvSpPr>
        <p:spPr>
          <a:xfrm>
            <a:off x="1243800" y="672480"/>
            <a:ext cx="3235320" cy="317052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1" i="0" lang="en" sz="2000" u="none" cap="none" strike="noStrike">
                <a:solidFill>
                  <a:schemeClr val="dk1"/>
                </a:solidFill>
                <a:latin typeface="Roboto"/>
                <a:ea typeface="Roboto"/>
                <a:cs typeface="Roboto"/>
                <a:sym typeface="Roboto"/>
              </a:rPr>
              <a:t>Global-EAGLE-solo</a:t>
            </a:r>
            <a:r>
              <a:rPr b="0" i="0" lang="en" sz="2000" u="none" cap="none" strike="noStrike">
                <a:solidFill>
                  <a:schemeClr val="lt1"/>
                </a:solidFill>
                <a:latin typeface="Roboto"/>
                <a:ea typeface="Roboto"/>
                <a:cs typeface="Roboto"/>
                <a:sym typeface="Roboto"/>
              </a:rPr>
              <a:t> based on Google DeepMind’s GraphCast model</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Training</a:t>
            </a:r>
            <a:r>
              <a:rPr b="0" i="0" lang="en" sz="2000" u="none" cap="none" strike="noStrike">
                <a:solidFill>
                  <a:schemeClr val="lt1"/>
                </a:solidFill>
                <a:latin typeface="Roboto"/>
                <a:ea typeface="Roboto"/>
                <a:cs typeface="Roboto"/>
                <a:sym typeface="Roboto"/>
              </a:rPr>
              <a:t>: GDAS</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Initial</a:t>
            </a:r>
            <a:r>
              <a:rPr lang="en" sz="2000" u="sng">
                <a:solidFill>
                  <a:schemeClr val="lt1"/>
                </a:solidFill>
                <a:latin typeface="Roboto"/>
                <a:ea typeface="Roboto"/>
                <a:cs typeface="Roboto"/>
                <a:sym typeface="Roboto"/>
              </a:rPr>
              <a:t> Conditions</a:t>
            </a:r>
            <a:r>
              <a:rPr b="0" i="0" lang="en" sz="2000" u="none" cap="none" strike="noStrike">
                <a:solidFill>
                  <a:schemeClr val="lt1"/>
                </a:solidFill>
                <a:latin typeface="Roboto"/>
                <a:ea typeface="Roboto"/>
                <a:cs typeface="Roboto"/>
                <a:sym typeface="Roboto"/>
              </a:rPr>
              <a:t>: GFS</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Purpose</a:t>
            </a:r>
            <a:r>
              <a:rPr b="0" i="0" lang="en" sz="2000" u="none" cap="none" strike="noStrike">
                <a:solidFill>
                  <a:schemeClr val="lt1"/>
                </a:solidFill>
                <a:latin typeface="Roboto"/>
                <a:ea typeface="Roboto"/>
                <a:cs typeface="Roboto"/>
                <a:sym typeface="Roboto"/>
              </a:rPr>
              <a:t>: Complement to GFS physics-based forecasts</a:t>
            </a:r>
            <a:endParaRPr b="0" i="0" sz="2000" u="none" cap="none" strike="noStrike">
              <a:solidFill>
                <a:srgbClr val="FFFFFF"/>
              </a:solidFill>
              <a:latin typeface="Arial"/>
              <a:ea typeface="Arial"/>
              <a:cs typeface="Arial"/>
              <a:sym typeface="Arial"/>
            </a:endParaRPr>
          </a:p>
        </p:txBody>
      </p:sp>
      <p:sp>
        <p:nvSpPr>
          <p:cNvPr id="180" name="Google Shape;180;p6"/>
          <p:cNvSpPr/>
          <p:nvPr/>
        </p:nvSpPr>
        <p:spPr>
          <a:xfrm>
            <a:off x="4572000" y="672480"/>
            <a:ext cx="4062600" cy="317052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1" i="0" lang="en" sz="2000" u="none" cap="none" strike="noStrike">
                <a:solidFill>
                  <a:schemeClr val="dk1"/>
                </a:solidFill>
                <a:latin typeface="Roboto"/>
                <a:ea typeface="Roboto"/>
                <a:cs typeface="Roboto"/>
                <a:sym typeface="Roboto"/>
              </a:rPr>
              <a:t>Global-EAGLE-ensemble</a:t>
            </a:r>
            <a:r>
              <a:rPr b="0" i="0" lang="en" sz="2000" u="none" cap="none" strike="noStrike">
                <a:solidFill>
                  <a:schemeClr val="lt1"/>
                </a:solidFill>
                <a:latin typeface="Roboto"/>
                <a:ea typeface="Roboto"/>
                <a:cs typeface="Roboto"/>
                <a:sym typeface="Roboto"/>
              </a:rPr>
              <a:t> based on Google DeepMind’s GraphCast model</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Training</a:t>
            </a:r>
            <a:r>
              <a:rPr b="0" i="0" lang="en" sz="2000" u="none" cap="none" strike="noStrike">
                <a:solidFill>
                  <a:schemeClr val="lt1"/>
                </a:solidFill>
                <a:latin typeface="Roboto"/>
                <a:ea typeface="Roboto"/>
                <a:cs typeface="Roboto"/>
                <a:sym typeface="Roboto"/>
              </a:rPr>
              <a:t>: ECMWF ERA5, HRES &amp; GDAS</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Initial</a:t>
            </a:r>
            <a:r>
              <a:rPr lang="en" sz="2000" u="sng">
                <a:solidFill>
                  <a:schemeClr val="lt1"/>
                </a:solidFill>
                <a:latin typeface="Roboto"/>
                <a:ea typeface="Roboto"/>
                <a:cs typeface="Roboto"/>
                <a:sym typeface="Roboto"/>
              </a:rPr>
              <a:t> Conditions</a:t>
            </a:r>
            <a:r>
              <a:rPr b="0" i="0" lang="en" sz="2000" u="none" cap="none" strike="noStrike">
                <a:solidFill>
                  <a:schemeClr val="lt1"/>
                </a:solidFill>
                <a:latin typeface="Roboto"/>
                <a:ea typeface="Roboto"/>
                <a:cs typeface="Roboto"/>
                <a:sym typeface="Roboto"/>
              </a:rPr>
              <a:t>: GEFS</a:t>
            </a:r>
            <a:endParaRPr b="0" i="0" sz="2000" u="none" cap="none" strike="noStrike">
              <a:solidFill>
                <a:srgbClr val="FFFFFF"/>
              </a:solidFill>
              <a:latin typeface="Arial"/>
              <a:ea typeface="Arial"/>
              <a:cs typeface="Arial"/>
              <a:sym typeface="Arial"/>
            </a:endParaRPr>
          </a:p>
          <a:p>
            <a:pPr indent="0" lvl="0" marL="0" marR="0" rtl="0" algn="l">
              <a:lnSpc>
                <a:spcPct val="110000"/>
              </a:lnSpc>
              <a:spcBef>
                <a:spcPts val="799"/>
              </a:spcBef>
              <a:spcAft>
                <a:spcPts val="0"/>
              </a:spcAft>
              <a:buNone/>
            </a:pPr>
            <a:r>
              <a:rPr b="0" i="0" lang="en" sz="2000" u="sng" cap="none" strike="noStrike">
                <a:solidFill>
                  <a:schemeClr val="lt1"/>
                </a:solidFill>
                <a:latin typeface="Roboto"/>
                <a:ea typeface="Roboto"/>
                <a:cs typeface="Roboto"/>
                <a:sym typeface="Roboto"/>
              </a:rPr>
              <a:t>Purpose</a:t>
            </a:r>
            <a:r>
              <a:rPr b="0" i="0" lang="en" sz="2000" u="none" cap="none" strike="noStrike">
                <a:solidFill>
                  <a:schemeClr val="lt1"/>
                </a:solidFill>
                <a:latin typeface="Roboto"/>
                <a:ea typeface="Roboto"/>
                <a:cs typeface="Roboto"/>
                <a:sym typeface="Roboto"/>
              </a:rPr>
              <a:t>: Complement to GEFS physics-based ensemble forecast</a:t>
            </a:r>
            <a:endParaRPr b="0" i="0" sz="2000" u="none" cap="none" strike="noStrike">
              <a:solidFill>
                <a:srgbClr val="FFFFFF"/>
              </a:solidFill>
              <a:latin typeface="Arial"/>
              <a:ea typeface="Arial"/>
              <a:cs typeface="Arial"/>
              <a:sym typeface="Arial"/>
            </a:endParaRPr>
          </a:p>
        </p:txBody>
      </p:sp>
      <p:sp>
        <p:nvSpPr>
          <p:cNvPr id="181" name="Google Shape;181;p6"/>
          <p:cNvSpPr/>
          <p:nvPr/>
        </p:nvSpPr>
        <p:spPr>
          <a:xfrm>
            <a:off x="1243800" y="3935880"/>
            <a:ext cx="7390800" cy="83088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10000"/>
              </a:lnSpc>
              <a:spcBef>
                <a:spcPts val="0"/>
              </a:spcBef>
              <a:spcAft>
                <a:spcPts val="0"/>
              </a:spcAft>
              <a:buNone/>
            </a:pPr>
            <a:r>
              <a:rPr b="0" i="0" lang="en" sz="2000" u="none" cap="none" strike="noStrike">
                <a:solidFill>
                  <a:schemeClr val="lt1"/>
                </a:solidFill>
                <a:latin typeface="Roboto"/>
                <a:ea typeface="Roboto"/>
                <a:cs typeface="Roboto"/>
                <a:sym typeface="Roboto"/>
              </a:rPr>
              <a:t>Next configuration: </a:t>
            </a:r>
            <a:r>
              <a:rPr b="1" i="0" lang="en" sz="2000" u="none" cap="none" strike="noStrike">
                <a:solidFill>
                  <a:schemeClr val="dk1"/>
                </a:solidFill>
                <a:latin typeface="Roboto"/>
                <a:ea typeface="Roboto"/>
                <a:cs typeface="Roboto"/>
                <a:sym typeface="Roboto"/>
              </a:rPr>
              <a:t>Nested-EAGLE (global and CONUS nested configuration) </a:t>
            </a:r>
            <a:r>
              <a:rPr b="0" i="0" lang="en" sz="2000" u="none" cap="none" strike="noStrike">
                <a:solidFill>
                  <a:schemeClr val="lt1"/>
                </a:solidFill>
                <a:latin typeface="Roboto"/>
                <a:ea typeface="Roboto"/>
                <a:cs typeface="Roboto"/>
                <a:sym typeface="Roboto"/>
              </a:rPr>
              <a:t>based on ECMWF’s Anemoi ML framework</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7"/>
          <p:cNvSpPr/>
          <p:nvPr/>
        </p:nvSpPr>
        <p:spPr>
          <a:xfrm>
            <a:off x="0" y="-461880"/>
            <a:ext cx="189432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7"/>
          <p:cNvSpPr txBox="1"/>
          <p:nvPr>
            <p:ph idx="1" type="body"/>
          </p:nvPr>
        </p:nvSpPr>
        <p:spPr>
          <a:xfrm>
            <a:off x="311760" y="1389600"/>
            <a:ext cx="5779800" cy="3179160"/>
          </a:xfrm>
          <a:prstGeom prst="rect">
            <a:avLst/>
          </a:prstGeom>
          <a:noFill/>
          <a:ln>
            <a:noFill/>
          </a:ln>
        </p:spPr>
        <p:txBody>
          <a:bodyPr anchorCtr="0" anchor="t" bIns="91425" lIns="91425" spcFirstLastPara="1" rIns="91425" wrap="square" tIns="91425">
            <a:normAutofit/>
          </a:bodyPr>
          <a:lstStyle/>
          <a:p>
            <a:pPr indent="-368280" lvl="0" marL="457200" rtl="0" algn="l">
              <a:lnSpc>
                <a:spcPct val="115000"/>
              </a:lnSpc>
              <a:spcBef>
                <a:spcPts val="0"/>
              </a:spcBef>
              <a:spcAft>
                <a:spcPts val="0"/>
              </a:spcAft>
              <a:buClr>
                <a:srgbClr val="595959"/>
              </a:buClr>
              <a:buSzPts val="2200"/>
              <a:buFont typeface="Roboto"/>
              <a:buChar char="●"/>
            </a:pPr>
            <a:r>
              <a:rPr b="0" lang="en" sz="2200" u="none" strike="noStrike">
                <a:solidFill>
                  <a:schemeClr val="dk2"/>
                </a:solidFill>
                <a:latin typeface="Roboto"/>
                <a:ea typeface="Roboto"/>
                <a:cs typeface="Roboto"/>
                <a:sym typeface="Roboto"/>
              </a:rPr>
              <a:t>Current State of </a:t>
            </a:r>
            <a:r>
              <a:rPr lang="en" sz="2200">
                <a:solidFill>
                  <a:schemeClr val="dk2"/>
                </a:solidFill>
                <a:latin typeface="Roboto"/>
                <a:ea typeface="Roboto"/>
                <a:cs typeface="Roboto"/>
                <a:sym typeface="Roboto"/>
              </a:rPr>
              <a:t>Machine Learning (ML)</a:t>
            </a:r>
            <a:r>
              <a:rPr b="1" lang="en" sz="2200">
                <a:solidFill>
                  <a:schemeClr val="dk2"/>
                </a:solidFill>
                <a:latin typeface="Roboto"/>
                <a:ea typeface="Roboto"/>
                <a:cs typeface="Roboto"/>
                <a:sym typeface="Roboto"/>
              </a:rPr>
              <a:t> </a:t>
            </a:r>
            <a:r>
              <a:rPr b="0" lang="en" sz="2200" u="none" strike="noStrike">
                <a:solidFill>
                  <a:schemeClr val="dk2"/>
                </a:solidFill>
                <a:latin typeface="Roboto"/>
                <a:ea typeface="Roboto"/>
                <a:cs typeface="Roboto"/>
                <a:sym typeface="Roboto"/>
              </a:rPr>
              <a:t> Forecast Models</a:t>
            </a:r>
            <a:endParaRPr b="0" sz="2200" u="none" strike="noStrike">
              <a:solidFill>
                <a:srgbClr val="000000"/>
              </a:solidFill>
              <a:latin typeface="Arial"/>
              <a:ea typeface="Arial"/>
              <a:cs typeface="Arial"/>
              <a:sym typeface="Arial"/>
            </a:endParaRPr>
          </a:p>
          <a:p>
            <a:pPr indent="-368280" lvl="1" marL="914400" rtl="0" algn="l">
              <a:lnSpc>
                <a:spcPct val="115000"/>
              </a:lnSpc>
              <a:spcBef>
                <a:spcPts val="0"/>
              </a:spcBef>
              <a:spcAft>
                <a:spcPts val="0"/>
              </a:spcAft>
              <a:buClr>
                <a:srgbClr val="595959"/>
              </a:buClr>
              <a:buSzPts val="2200"/>
              <a:buFont typeface="Roboto"/>
              <a:buChar char="○"/>
            </a:pPr>
            <a:r>
              <a:rPr b="0" lang="en" sz="2200" u="none" strike="noStrike">
                <a:solidFill>
                  <a:schemeClr val="dk2"/>
                </a:solidFill>
                <a:latin typeface="Roboto"/>
                <a:ea typeface="Roboto"/>
                <a:cs typeface="Roboto"/>
                <a:sym typeface="Roboto"/>
              </a:rPr>
              <a:t>non-NOAA</a:t>
            </a:r>
            <a:endParaRPr b="0" sz="2200" u="none" strike="noStrike">
              <a:solidFill>
                <a:srgbClr val="000000"/>
              </a:solidFill>
              <a:latin typeface="Arial"/>
              <a:ea typeface="Arial"/>
              <a:cs typeface="Arial"/>
              <a:sym typeface="Arial"/>
            </a:endParaRPr>
          </a:p>
          <a:p>
            <a:pPr indent="-368280" lvl="1" marL="914400" rtl="0" algn="l">
              <a:lnSpc>
                <a:spcPct val="115000"/>
              </a:lnSpc>
              <a:spcBef>
                <a:spcPts val="0"/>
              </a:spcBef>
              <a:spcAft>
                <a:spcPts val="0"/>
              </a:spcAft>
              <a:buClr>
                <a:srgbClr val="595959"/>
              </a:buClr>
              <a:buSzPts val="2200"/>
              <a:buFont typeface="Roboto"/>
              <a:buChar char="○"/>
            </a:pPr>
            <a:r>
              <a:rPr b="0" lang="en" sz="2200" u="none" strike="noStrike">
                <a:solidFill>
                  <a:schemeClr val="dk2"/>
                </a:solidFill>
                <a:latin typeface="Roboto"/>
                <a:ea typeface="Roboto"/>
                <a:cs typeface="Roboto"/>
                <a:sym typeface="Roboto"/>
              </a:rPr>
              <a:t>NOAA</a:t>
            </a:r>
            <a:endParaRPr b="0" sz="2200" u="none" strike="noStrike">
              <a:solidFill>
                <a:srgbClr val="000000"/>
              </a:solidFill>
              <a:latin typeface="Arial"/>
              <a:ea typeface="Arial"/>
              <a:cs typeface="Arial"/>
              <a:sym typeface="Arial"/>
            </a:endParaRPr>
          </a:p>
          <a:p>
            <a:pPr indent="-368280" lvl="0" marL="457200" rtl="0" algn="l">
              <a:lnSpc>
                <a:spcPct val="115000"/>
              </a:lnSpc>
              <a:spcBef>
                <a:spcPts val="0"/>
              </a:spcBef>
              <a:spcAft>
                <a:spcPts val="0"/>
              </a:spcAft>
              <a:buClr>
                <a:srgbClr val="595959"/>
              </a:buClr>
              <a:buSzPts val="2200"/>
              <a:buFont typeface="Roboto"/>
              <a:buChar char="●"/>
            </a:pPr>
            <a:r>
              <a:rPr b="1" lang="en" sz="2200" u="none" strike="noStrike">
                <a:solidFill>
                  <a:schemeClr val="dk2"/>
                </a:solidFill>
                <a:latin typeface="Roboto"/>
                <a:ea typeface="Roboto"/>
                <a:cs typeface="Roboto"/>
                <a:sym typeface="Roboto"/>
              </a:rPr>
              <a:t>NOAA’s Nested-EAGLE </a:t>
            </a:r>
            <a:endParaRPr b="0" sz="2200" u="none" strike="noStrike">
              <a:solidFill>
                <a:srgbClr val="000000"/>
              </a:solidFill>
              <a:latin typeface="Arial"/>
              <a:ea typeface="Arial"/>
              <a:cs typeface="Arial"/>
              <a:sym typeface="Arial"/>
            </a:endParaRPr>
          </a:p>
          <a:p>
            <a:pPr indent="-368280" lvl="1" marL="914400" rtl="0" algn="l">
              <a:lnSpc>
                <a:spcPct val="115000"/>
              </a:lnSpc>
              <a:spcBef>
                <a:spcPts val="0"/>
              </a:spcBef>
              <a:spcAft>
                <a:spcPts val="0"/>
              </a:spcAft>
              <a:buClr>
                <a:srgbClr val="595959"/>
              </a:buClr>
              <a:buSzPts val="2200"/>
              <a:buFont typeface="Roboto"/>
              <a:buChar char="○"/>
            </a:pPr>
            <a:r>
              <a:rPr b="1" lang="en" sz="2200" u="none" strike="noStrike">
                <a:solidFill>
                  <a:schemeClr val="dk2"/>
                </a:solidFill>
                <a:latin typeface="Roboto"/>
                <a:ea typeface="Roboto"/>
                <a:cs typeface="Roboto"/>
                <a:sym typeface="Roboto"/>
              </a:rPr>
              <a:t>Pipeline</a:t>
            </a:r>
            <a:endParaRPr b="0" sz="2200" u="none" strike="noStrike">
              <a:solidFill>
                <a:srgbClr val="000000"/>
              </a:solidFill>
              <a:latin typeface="Arial"/>
              <a:ea typeface="Arial"/>
              <a:cs typeface="Arial"/>
              <a:sym typeface="Arial"/>
            </a:endParaRPr>
          </a:p>
          <a:p>
            <a:pPr indent="-368280" lvl="1" marL="914400" rtl="0" algn="l">
              <a:lnSpc>
                <a:spcPct val="115000"/>
              </a:lnSpc>
              <a:spcBef>
                <a:spcPts val="0"/>
              </a:spcBef>
              <a:spcAft>
                <a:spcPts val="0"/>
              </a:spcAft>
              <a:buClr>
                <a:srgbClr val="595959"/>
              </a:buClr>
              <a:buSzPts val="2200"/>
              <a:buFont typeface="Roboto"/>
              <a:buChar char="○"/>
            </a:pPr>
            <a:r>
              <a:rPr b="1" lang="en" sz="2200" u="none" strike="noStrike">
                <a:solidFill>
                  <a:schemeClr val="dk2"/>
                </a:solidFill>
                <a:latin typeface="Roboto"/>
                <a:ea typeface="Roboto"/>
                <a:cs typeface="Roboto"/>
                <a:sym typeface="Roboto"/>
              </a:rPr>
              <a:t>Verification</a:t>
            </a:r>
            <a:endParaRPr b="0" sz="2200" u="none" strike="noStrike">
              <a:solidFill>
                <a:srgbClr val="000000"/>
              </a:solidFill>
              <a:latin typeface="Arial"/>
              <a:ea typeface="Arial"/>
              <a:cs typeface="Arial"/>
              <a:sym typeface="Arial"/>
            </a:endParaRPr>
          </a:p>
        </p:txBody>
      </p:sp>
      <p:sp>
        <p:nvSpPr>
          <p:cNvPr id="188" name="Google Shape;188;p7"/>
          <p:cNvSpPr txBox="1"/>
          <p:nvPr>
            <p:ph type="title"/>
          </p:nvPr>
        </p:nvSpPr>
        <p:spPr>
          <a:xfrm>
            <a:off x="0" y="0"/>
            <a:ext cx="8520120" cy="57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40"/>
              <a:buFont typeface="Roboto"/>
              <a:buNone/>
            </a:pPr>
            <a:r>
              <a:rPr b="1" i="0" lang="en" sz="2840" u="none" cap="none" strike="noStrike">
                <a:solidFill>
                  <a:schemeClr val="dk1"/>
                </a:solidFill>
                <a:latin typeface="Roboto"/>
                <a:ea typeface="Roboto"/>
                <a:cs typeface="Roboto"/>
                <a:sym typeface="Roboto"/>
              </a:rPr>
              <a:t>Outline</a:t>
            </a:r>
            <a:endParaRPr b="0" i="0" sz="284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
          <p:cNvSpPr/>
          <p:nvPr/>
        </p:nvSpPr>
        <p:spPr>
          <a:xfrm>
            <a:off x="6880680" y="795600"/>
            <a:ext cx="2259360" cy="39528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8"/>
          <p:cNvSpPr/>
          <p:nvPr/>
        </p:nvSpPr>
        <p:spPr>
          <a:xfrm>
            <a:off x="55080" y="794880"/>
            <a:ext cx="4350960" cy="39528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8"/>
          <p:cNvSpPr/>
          <p:nvPr/>
        </p:nvSpPr>
        <p:spPr>
          <a:xfrm>
            <a:off x="4392000" y="795600"/>
            <a:ext cx="2488320" cy="3952800"/>
          </a:xfrm>
          <a:prstGeom prst="rect">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8"/>
          <p:cNvSpPr/>
          <p:nvPr/>
        </p:nvSpPr>
        <p:spPr>
          <a:xfrm>
            <a:off x="408960" y="2289960"/>
            <a:ext cx="1558440" cy="738720"/>
          </a:xfrm>
          <a:prstGeom prst="rect">
            <a:avLst/>
          </a:prstGeom>
          <a:noFill/>
          <a:ln cap="flat" cmpd="sng" w="19050">
            <a:solidFill>
              <a:srgbClr val="4285F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NOAA-</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EAGLE</a:t>
            </a:r>
            <a:endParaRPr b="0" i="0" sz="1800" u="none" cap="none" strike="noStrike">
              <a:solidFill>
                <a:srgbClr val="000000"/>
              </a:solidFill>
              <a:latin typeface="Arial"/>
              <a:ea typeface="Arial"/>
              <a:cs typeface="Arial"/>
              <a:sym typeface="Arial"/>
            </a:endParaRPr>
          </a:p>
        </p:txBody>
      </p:sp>
      <p:sp>
        <p:nvSpPr>
          <p:cNvPr id="197" name="Google Shape;197;p8"/>
          <p:cNvSpPr/>
          <p:nvPr/>
        </p:nvSpPr>
        <p:spPr>
          <a:xfrm>
            <a:off x="2739600" y="2289960"/>
            <a:ext cx="1447200" cy="73872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UFS2ARCO</a:t>
            </a:r>
            <a:endParaRPr b="0" i="0" sz="1800" u="none" cap="none" strike="noStrike">
              <a:solidFill>
                <a:srgbClr val="000000"/>
              </a:solidFill>
              <a:latin typeface="Arial"/>
              <a:ea typeface="Arial"/>
              <a:cs typeface="Arial"/>
              <a:sym typeface="Arial"/>
            </a:endParaRPr>
          </a:p>
        </p:txBody>
      </p:sp>
      <p:cxnSp>
        <p:nvCxnSpPr>
          <p:cNvPr id="198" name="Google Shape;198;p8"/>
          <p:cNvCxnSpPr>
            <a:stCxn id="196" idx="3"/>
            <a:endCxn id="197" idx="1"/>
          </p:cNvCxnSpPr>
          <p:nvPr/>
        </p:nvCxnSpPr>
        <p:spPr>
          <a:xfrm>
            <a:off x="1967400" y="2659320"/>
            <a:ext cx="772200" cy="0"/>
          </a:xfrm>
          <a:prstGeom prst="straightConnector1">
            <a:avLst/>
          </a:prstGeom>
          <a:noFill/>
          <a:ln cap="flat" cmpd="sng" w="9525">
            <a:solidFill>
              <a:srgbClr val="595959"/>
            </a:solidFill>
            <a:prstDash val="solid"/>
            <a:round/>
            <a:headEnd len="sm" w="sm" type="none"/>
            <a:tailEnd len="med" w="med" type="triangle"/>
          </a:ln>
        </p:spPr>
      </p:cxnSp>
      <p:sp>
        <p:nvSpPr>
          <p:cNvPr id="199" name="Google Shape;199;p8"/>
          <p:cNvSpPr/>
          <p:nvPr/>
        </p:nvSpPr>
        <p:spPr>
          <a:xfrm>
            <a:off x="408960" y="30862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200" name="Google Shape;200;p8"/>
          <p:cNvSpPr/>
          <p:nvPr/>
        </p:nvSpPr>
        <p:spPr>
          <a:xfrm>
            <a:off x="2641680" y="30862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201" name="Google Shape;201;p8"/>
          <p:cNvSpPr/>
          <p:nvPr/>
        </p:nvSpPr>
        <p:spPr>
          <a:xfrm>
            <a:off x="4675320" y="187164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202" name="Google Shape;202;p8"/>
          <p:cNvSpPr/>
          <p:nvPr/>
        </p:nvSpPr>
        <p:spPr>
          <a:xfrm>
            <a:off x="4874400" y="3770640"/>
            <a:ext cx="1558440" cy="461520"/>
          </a:xfrm>
          <a:prstGeom prst="rect">
            <a:avLst/>
          </a:prstGeom>
          <a:noFill/>
          <a:ln cap="flat" cmpd="sng" w="19050">
            <a:solidFill>
              <a:srgbClr val="78909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Inference</a:t>
            </a:r>
            <a:endParaRPr b="0" i="0" sz="1800" u="none" cap="none" strike="noStrike">
              <a:solidFill>
                <a:srgbClr val="000000"/>
              </a:solidFill>
              <a:latin typeface="Arial"/>
              <a:ea typeface="Arial"/>
              <a:cs typeface="Arial"/>
              <a:sym typeface="Arial"/>
            </a:endParaRPr>
          </a:p>
        </p:txBody>
      </p:sp>
      <p:sp>
        <p:nvSpPr>
          <p:cNvPr id="203" name="Google Shape;203;p8"/>
          <p:cNvSpPr/>
          <p:nvPr/>
        </p:nvSpPr>
        <p:spPr>
          <a:xfrm>
            <a:off x="7428600" y="2911680"/>
            <a:ext cx="1558440" cy="738720"/>
          </a:xfrm>
          <a:prstGeom prst="rect">
            <a:avLst/>
          </a:prstGeom>
          <a:noFill/>
          <a:ln cap="flat" cmpd="sng" w="76200">
            <a:solidFill>
              <a:srgbClr val="EEFF4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Verification: wxvx/met2go</a:t>
            </a:r>
            <a:endParaRPr b="0" i="0" sz="1800" u="none" cap="none" strike="noStrike">
              <a:solidFill>
                <a:srgbClr val="000000"/>
              </a:solidFill>
              <a:latin typeface="Arial"/>
              <a:ea typeface="Arial"/>
              <a:cs typeface="Arial"/>
              <a:sym typeface="Arial"/>
            </a:endParaRPr>
          </a:p>
        </p:txBody>
      </p:sp>
      <p:sp>
        <p:nvSpPr>
          <p:cNvPr id="204" name="Google Shape;204;p8"/>
          <p:cNvSpPr/>
          <p:nvPr/>
        </p:nvSpPr>
        <p:spPr>
          <a:xfrm>
            <a:off x="4649760" y="330876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(4)</a:t>
            </a:r>
            <a:endParaRPr b="0" i="0" sz="1800" u="none" cap="none" strike="noStrike">
              <a:solidFill>
                <a:srgbClr val="000000"/>
              </a:solidFill>
              <a:latin typeface="Arial"/>
              <a:ea typeface="Arial"/>
              <a:cs typeface="Arial"/>
              <a:sym typeface="Arial"/>
            </a:endParaRPr>
          </a:p>
        </p:txBody>
      </p:sp>
      <p:sp>
        <p:nvSpPr>
          <p:cNvPr id="205" name="Google Shape;205;p8"/>
          <p:cNvSpPr/>
          <p:nvPr/>
        </p:nvSpPr>
        <p:spPr>
          <a:xfrm>
            <a:off x="6880680" y="273276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cxnSp>
        <p:nvCxnSpPr>
          <p:cNvPr id="206" name="Google Shape;206;p8"/>
          <p:cNvCxnSpPr>
            <a:stCxn id="197" idx="3"/>
            <a:endCxn id="207" idx="1"/>
          </p:cNvCxnSpPr>
          <p:nvPr/>
        </p:nvCxnSpPr>
        <p:spPr>
          <a:xfrm flipH="1" rot="10800000">
            <a:off x="4186800" y="2659020"/>
            <a:ext cx="462900" cy="300"/>
          </a:xfrm>
          <a:prstGeom prst="straightConnector1">
            <a:avLst/>
          </a:prstGeom>
          <a:noFill/>
          <a:ln cap="flat" cmpd="sng" w="9525">
            <a:solidFill>
              <a:srgbClr val="595959"/>
            </a:solidFill>
            <a:prstDash val="solid"/>
            <a:round/>
            <a:headEnd len="sm" w="sm" type="none"/>
            <a:tailEnd len="med" w="med" type="triangle"/>
          </a:ln>
        </p:spPr>
      </p:cxnSp>
      <p:sp>
        <p:nvSpPr>
          <p:cNvPr id="208" name="Google Shape;208;p8"/>
          <p:cNvSpPr/>
          <p:nvPr/>
        </p:nvSpPr>
        <p:spPr>
          <a:xfrm>
            <a:off x="7384320" y="3931560"/>
            <a:ext cx="1647000" cy="738720"/>
          </a:xfrm>
          <a:prstGeom prst="rect">
            <a:avLst/>
          </a:prstGeom>
          <a:noFill/>
          <a:ln cap="flat" cmpd="sng" w="19050">
            <a:solidFill>
              <a:srgbClr val="0097A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Display at epic.noaa.gov</a:t>
            </a:r>
            <a:endParaRPr b="0" i="0" sz="1800" u="none" cap="none" strike="noStrike">
              <a:solidFill>
                <a:srgbClr val="000000"/>
              </a:solidFill>
              <a:latin typeface="Arial"/>
              <a:ea typeface="Arial"/>
              <a:cs typeface="Arial"/>
              <a:sym typeface="Arial"/>
            </a:endParaRPr>
          </a:p>
        </p:txBody>
      </p:sp>
      <p:cxnSp>
        <p:nvCxnSpPr>
          <p:cNvPr id="209" name="Google Shape;209;p8"/>
          <p:cNvCxnSpPr>
            <a:stCxn id="207" idx="2"/>
            <a:endCxn id="202" idx="0"/>
          </p:cNvCxnSpPr>
          <p:nvPr/>
        </p:nvCxnSpPr>
        <p:spPr>
          <a:xfrm flipH="1">
            <a:off x="5653500" y="3028320"/>
            <a:ext cx="300" cy="742200"/>
          </a:xfrm>
          <a:prstGeom prst="straightConnector1">
            <a:avLst/>
          </a:prstGeom>
          <a:noFill/>
          <a:ln cap="flat" cmpd="sng" w="9525">
            <a:solidFill>
              <a:srgbClr val="595959"/>
            </a:solidFill>
            <a:prstDash val="solid"/>
            <a:round/>
            <a:headEnd len="sm" w="sm" type="none"/>
            <a:tailEnd len="med" w="med" type="triangle"/>
          </a:ln>
        </p:spPr>
      </p:cxnSp>
      <p:cxnSp>
        <p:nvCxnSpPr>
          <p:cNvPr id="210" name="Google Shape;210;p8"/>
          <p:cNvCxnSpPr>
            <a:stCxn id="202" idx="3"/>
            <a:endCxn id="203" idx="1"/>
          </p:cNvCxnSpPr>
          <p:nvPr/>
        </p:nvCxnSpPr>
        <p:spPr>
          <a:xfrm flipH="1" rot="10800000">
            <a:off x="6432840" y="3281100"/>
            <a:ext cx="995700" cy="720300"/>
          </a:xfrm>
          <a:prstGeom prst="straightConnector1">
            <a:avLst/>
          </a:prstGeom>
          <a:noFill/>
          <a:ln cap="flat" cmpd="sng" w="9525">
            <a:solidFill>
              <a:srgbClr val="595959"/>
            </a:solidFill>
            <a:prstDash val="solid"/>
            <a:round/>
            <a:headEnd len="sm" w="sm" type="none"/>
            <a:tailEnd len="med" w="med" type="triangle"/>
          </a:ln>
        </p:spPr>
      </p:cxnSp>
      <p:cxnSp>
        <p:nvCxnSpPr>
          <p:cNvPr id="211" name="Google Shape;211;p8"/>
          <p:cNvCxnSpPr>
            <a:stCxn id="203" idx="2"/>
            <a:endCxn id="208" idx="0"/>
          </p:cNvCxnSpPr>
          <p:nvPr/>
        </p:nvCxnSpPr>
        <p:spPr>
          <a:xfrm>
            <a:off x="8207820" y="3650400"/>
            <a:ext cx="0" cy="281100"/>
          </a:xfrm>
          <a:prstGeom prst="straightConnector1">
            <a:avLst/>
          </a:prstGeom>
          <a:noFill/>
          <a:ln cap="flat" cmpd="sng" w="9525">
            <a:solidFill>
              <a:srgbClr val="595959"/>
            </a:solidFill>
            <a:prstDash val="solid"/>
            <a:round/>
            <a:headEnd len="sm" w="sm" type="none"/>
            <a:tailEnd len="med" w="med" type="triangle"/>
          </a:ln>
        </p:spPr>
      </p:cxnSp>
      <p:sp>
        <p:nvSpPr>
          <p:cNvPr id="212" name="Google Shape;212;p8"/>
          <p:cNvSpPr/>
          <p:nvPr/>
        </p:nvSpPr>
        <p:spPr>
          <a:xfrm>
            <a:off x="249480" y="865080"/>
            <a:ext cx="1765800" cy="12927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NOAA Workflow/ Configuration layer</a:t>
            </a:r>
            <a:endParaRPr b="0" i="0" sz="1800" u="none" cap="none" strike="noStrike">
              <a:solidFill>
                <a:srgbClr val="000000"/>
              </a:solidFill>
              <a:latin typeface="Arial"/>
              <a:ea typeface="Arial"/>
              <a:cs typeface="Arial"/>
              <a:sym typeface="Arial"/>
            </a:endParaRPr>
          </a:p>
        </p:txBody>
      </p:sp>
      <p:sp>
        <p:nvSpPr>
          <p:cNvPr id="213" name="Google Shape;213;p8"/>
          <p:cNvSpPr/>
          <p:nvPr/>
        </p:nvSpPr>
        <p:spPr>
          <a:xfrm>
            <a:off x="2517120" y="865080"/>
            <a:ext cx="1813680" cy="12927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 Preprocessing</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 Datasets to Zarr</a:t>
            </a:r>
            <a:endParaRPr b="0" i="0" sz="1800" u="none" cap="none" strike="noStrike">
              <a:solidFill>
                <a:srgbClr val="000000"/>
              </a:solidFill>
              <a:latin typeface="Arial"/>
              <a:ea typeface="Arial"/>
              <a:cs typeface="Arial"/>
              <a:sym typeface="Arial"/>
            </a:endParaRPr>
          </a:p>
        </p:txBody>
      </p:sp>
      <p:sp>
        <p:nvSpPr>
          <p:cNvPr id="214" name="Google Shape;214;p8"/>
          <p:cNvSpPr/>
          <p:nvPr/>
        </p:nvSpPr>
        <p:spPr>
          <a:xfrm>
            <a:off x="4596480" y="1141920"/>
            <a:ext cx="2114280" cy="73872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ECMWF Anemoi Pipeline</a:t>
            </a:r>
            <a:endParaRPr b="0" i="0" sz="1800" u="none" cap="none" strike="noStrike">
              <a:solidFill>
                <a:srgbClr val="000000"/>
              </a:solidFill>
              <a:latin typeface="Arial"/>
              <a:ea typeface="Arial"/>
              <a:cs typeface="Arial"/>
              <a:sym typeface="Arial"/>
            </a:endParaRPr>
          </a:p>
        </p:txBody>
      </p:sp>
      <p:sp>
        <p:nvSpPr>
          <p:cNvPr id="215" name="Google Shape;215;p8"/>
          <p:cNvSpPr/>
          <p:nvPr/>
        </p:nvSpPr>
        <p:spPr>
          <a:xfrm>
            <a:off x="7324920" y="1003680"/>
            <a:ext cx="1765800" cy="10155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NOAA Verification and Display</a:t>
            </a:r>
            <a:endParaRPr b="0" i="0" sz="1800" u="none" cap="none" strike="noStrike">
              <a:solidFill>
                <a:srgbClr val="000000"/>
              </a:solidFill>
              <a:latin typeface="Arial"/>
              <a:ea typeface="Arial"/>
              <a:cs typeface="Arial"/>
              <a:sym typeface="Arial"/>
            </a:endParaRPr>
          </a:p>
        </p:txBody>
      </p:sp>
      <p:cxnSp>
        <p:nvCxnSpPr>
          <p:cNvPr id="216" name="Google Shape;216;p8"/>
          <p:cNvCxnSpPr>
            <a:stCxn id="202" idx="3"/>
            <a:endCxn id="208" idx="1"/>
          </p:cNvCxnSpPr>
          <p:nvPr/>
        </p:nvCxnSpPr>
        <p:spPr>
          <a:xfrm>
            <a:off x="6432840" y="4001400"/>
            <a:ext cx="951600" cy="299400"/>
          </a:xfrm>
          <a:prstGeom prst="straightConnector1">
            <a:avLst/>
          </a:prstGeom>
          <a:noFill/>
          <a:ln cap="flat" cmpd="sng" w="9525">
            <a:solidFill>
              <a:srgbClr val="595959"/>
            </a:solidFill>
            <a:prstDash val="solid"/>
            <a:round/>
            <a:headEnd len="sm" w="sm" type="none"/>
            <a:tailEnd len="med" w="med" type="triangle"/>
          </a:ln>
        </p:spPr>
      </p:cxnSp>
      <p:sp>
        <p:nvSpPr>
          <p:cNvPr id="207" name="Google Shape;207;p8"/>
          <p:cNvSpPr/>
          <p:nvPr/>
        </p:nvSpPr>
        <p:spPr>
          <a:xfrm>
            <a:off x="4649760" y="2289600"/>
            <a:ext cx="2008080" cy="738720"/>
          </a:xfrm>
          <a:prstGeom prst="rect">
            <a:avLst/>
          </a:prstGeom>
          <a:noFill/>
          <a:ln cap="flat" cmpd="sng" w="19050">
            <a:solidFill>
              <a:srgbClr val="78909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Training: 1° GFS; 15 km HRRR</a:t>
            </a:r>
            <a:endParaRPr b="0" i="0" sz="1800" u="none" cap="none" strike="noStrike">
              <a:solidFill>
                <a:srgbClr val="000000"/>
              </a:solidFill>
              <a:latin typeface="Arial"/>
              <a:ea typeface="Arial"/>
              <a:cs typeface="Arial"/>
              <a:sym typeface="Arial"/>
            </a:endParaRPr>
          </a:p>
        </p:txBody>
      </p:sp>
      <p:sp>
        <p:nvSpPr>
          <p:cNvPr id="217" name="Google Shape;217;p8"/>
          <p:cNvSpPr txBox="1"/>
          <p:nvPr>
            <p:ph type="title"/>
          </p:nvPr>
        </p:nvSpPr>
        <p:spPr>
          <a:xfrm>
            <a:off x="0" y="0"/>
            <a:ext cx="8229240" cy="53964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2820"/>
              <a:buFont typeface="Roboto"/>
              <a:buNone/>
            </a:pPr>
            <a:r>
              <a:rPr b="1" lang="en" sz="2820" u="none" strike="noStrike">
                <a:solidFill>
                  <a:schemeClr val="dk1"/>
                </a:solidFill>
                <a:latin typeface="Roboto"/>
                <a:ea typeface="Roboto"/>
                <a:cs typeface="Roboto"/>
                <a:sym typeface="Roboto"/>
              </a:rPr>
              <a:t>NOAA’s Nested-EAGLE: Pipeline</a:t>
            </a:r>
            <a:endParaRPr b="0" sz="2820" u="none" strike="noStrike">
              <a:solidFill>
                <a:srgbClr val="000000"/>
              </a:solidFill>
              <a:latin typeface="Arial"/>
              <a:ea typeface="Arial"/>
              <a:cs typeface="Arial"/>
              <a:sym typeface="Arial"/>
            </a:endParaRPr>
          </a:p>
        </p:txBody>
      </p:sp>
      <p:sp>
        <p:nvSpPr>
          <p:cNvPr id="218" name="Google Shape;218;p8"/>
          <p:cNvSpPr/>
          <p:nvPr/>
        </p:nvSpPr>
        <p:spPr>
          <a:xfrm>
            <a:off x="6915240" y="36496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(6)</a:t>
            </a:r>
            <a:endParaRPr b="0" i="0" sz="1800" u="none" cap="none" strike="noStrike">
              <a:solidFill>
                <a:srgbClr val="000000"/>
              </a:solidFill>
              <a:latin typeface="Arial"/>
              <a:ea typeface="Arial"/>
              <a:cs typeface="Arial"/>
              <a:sym typeface="Arial"/>
            </a:endParaRPr>
          </a:p>
        </p:txBody>
      </p:sp>
      <p:sp>
        <p:nvSpPr>
          <p:cNvPr id="219" name="Google Shape;219;p8"/>
          <p:cNvSpPr/>
          <p:nvPr/>
        </p:nvSpPr>
        <p:spPr>
          <a:xfrm>
            <a:off x="2015640" y="794880"/>
            <a:ext cx="7128360" cy="39528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20" name="Google Shape;220;p8"/>
          <p:cNvPicPr preferRelativeResize="0"/>
          <p:nvPr/>
        </p:nvPicPr>
        <p:blipFill rotWithShape="1">
          <a:blip r:embed="rId3">
            <a:alphaModFix/>
          </a:blip>
          <a:srcRect b="0" l="0" r="0" t="0"/>
          <a:stretch/>
        </p:blipFill>
        <p:spPr>
          <a:xfrm rot="-165000">
            <a:off x="2239920" y="2101320"/>
            <a:ext cx="7104600" cy="3378600"/>
          </a:xfrm>
          <a:prstGeom prst="rect">
            <a:avLst/>
          </a:prstGeom>
          <a:noFill/>
          <a:ln>
            <a:noFill/>
          </a:ln>
          <a:effectLst>
            <a:outerShdw blurRad="57240" rotWithShape="0" algn="bl" dir="7192759" dist="114176">
              <a:srgbClr val="000000">
                <a:alpha val="49803"/>
              </a:srgbClr>
            </a:outerShdw>
          </a:effectLst>
        </p:spPr>
      </p:pic>
      <p:sp>
        <p:nvSpPr>
          <p:cNvPr id="221" name="Google Shape;221;p8"/>
          <p:cNvSpPr/>
          <p:nvPr/>
        </p:nvSpPr>
        <p:spPr>
          <a:xfrm>
            <a:off x="4731840" y="880560"/>
            <a:ext cx="4069080" cy="12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Repository to house the platform agnostic workflow configs and scientific configs; contains pointers to other pipeline components and scripts to run the entire pipeline.  </a:t>
            </a:r>
            <a:r>
              <a:rPr b="1" i="0" lang="en" sz="1400" u="none" cap="none" strike="noStrike">
                <a:solidFill>
                  <a:schemeClr val="dk1"/>
                </a:solidFill>
                <a:latin typeface="Arial"/>
                <a:ea typeface="Arial"/>
                <a:cs typeface="Arial"/>
                <a:sym typeface="Arial"/>
              </a:rPr>
              <a:t>Starting point for nested-EAGLE pipeline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p:nvPr/>
        </p:nvSpPr>
        <p:spPr>
          <a:xfrm>
            <a:off x="6880680" y="795600"/>
            <a:ext cx="2259360" cy="39528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9"/>
          <p:cNvSpPr/>
          <p:nvPr/>
        </p:nvSpPr>
        <p:spPr>
          <a:xfrm>
            <a:off x="55080" y="794880"/>
            <a:ext cx="4350960" cy="39528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9"/>
          <p:cNvSpPr/>
          <p:nvPr/>
        </p:nvSpPr>
        <p:spPr>
          <a:xfrm>
            <a:off x="4392000" y="795600"/>
            <a:ext cx="2488320" cy="3952800"/>
          </a:xfrm>
          <a:prstGeom prst="rect">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9"/>
          <p:cNvSpPr/>
          <p:nvPr/>
        </p:nvSpPr>
        <p:spPr>
          <a:xfrm>
            <a:off x="408960" y="2289960"/>
            <a:ext cx="1558440" cy="738720"/>
          </a:xfrm>
          <a:prstGeom prst="rect">
            <a:avLst/>
          </a:prstGeom>
          <a:noFill/>
          <a:ln cap="flat" cmpd="sng" w="19050">
            <a:solidFill>
              <a:srgbClr val="4285F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NOAA-</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EAGLE</a:t>
            </a:r>
            <a:endParaRPr b="0" i="0" sz="1800" u="none" cap="none" strike="noStrike">
              <a:solidFill>
                <a:srgbClr val="000000"/>
              </a:solidFill>
              <a:latin typeface="Arial"/>
              <a:ea typeface="Arial"/>
              <a:cs typeface="Arial"/>
              <a:sym typeface="Arial"/>
            </a:endParaRPr>
          </a:p>
        </p:txBody>
      </p:sp>
      <p:sp>
        <p:nvSpPr>
          <p:cNvPr id="230" name="Google Shape;230;p9"/>
          <p:cNvSpPr/>
          <p:nvPr/>
        </p:nvSpPr>
        <p:spPr>
          <a:xfrm>
            <a:off x="2739600" y="2289960"/>
            <a:ext cx="1447200" cy="73872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UFS2ARCO</a:t>
            </a:r>
            <a:endParaRPr b="0" i="0" sz="1800" u="none" cap="none" strike="noStrike">
              <a:solidFill>
                <a:srgbClr val="000000"/>
              </a:solidFill>
              <a:latin typeface="Arial"/>
              <a:ea typeface="Arial"/>
              <a:cs typeface="Arial"/>
              <a:sym typeface="Arial"/>
            </a:endParaRPr>
          </a:p>
        </p:txBody>
      </p:sp>
      <p:cxnSp>
        <p:nvCxnSpPr>
          <p:cNvPr id="231" name="Google Shape;231;p9"/>
          <p:cNvCxnSpPr>
            <a:stCxn id="229" idx="3"/>
            <a:endCxn id="230" idx="1"/>
          </p:cNvCxnSpPr>
          <p:nvPr/>
        </p:nvCxnSpPr>
        <p:spPr>
          <a:xfrm>
            <a:off x="1967400" y="2659320"/>
            <a:ext cx="772200" cy="0"/>
          </a:xfrm>
          <a:prstGeom prst="straightConnector1">
            <a:avLst/>
          </a:prstGeom>
          <a:noFill/>
          <a:ln cap="flat" cmpd="sng" w="9525">
            <a:solidFill>
              <a:srgbClr val="595959"/>
            </a:solidFill>
            <a:prstDash val="solid"/>
            <a:round/>
            <a:headEnd len="sm" w="sm" type="none"/>
            <a:tailEnd len="med" w="med" type="triangle"/>
          </a:ln>
        </p:spPr>
      </p:cxnSp>
      <p:sp>
        <p:nvSpPr>
          <p:cNvPr id="232" name="Google Shape;232;p9"/>
          <p:cNvSpPr/>
          <p:nvPr/>
        </p:nvSpPr>
        <p:spPr>
          <a:xfrm>
            <a:off x="408960" y="30862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233" name="Google Shape;233;p9"/>
          <p:cNvSpPr/>
          <p:nvPr/>
        </p:nvSpPr>
        <p:spPr>
          <a:xfrm>
            <a:off x="2641680" y="30862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234" name="Google Shape;234;p9"/>
          <p:cNvSpPr/>
          <p:nvPr/>
        </p:nvSpPr>
        <p:spPr>
          <a:xfrm>
            <a:off x="4675320" y="187164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235" name="Google Shape;235;p9"/>
          <p:cNvSpPr/>
          <p:nvPr/>
        </p:nvSpPr>
        <p:spPr>
          <a:xfrm>
            <a:off x="4874400" y="3770640"/>
            <a:ext cx="1558440" cy="461520"/>
          </a:xfrm>
          <a:prstGeom prst="rect">
            <a:avLst/>
          </a:prstGeom>
          <a:noFill/>
          <a:ln cap="flat" cmpd="sng" w="19050">
            <a:solidFill>
              <a:srgbClr val="78909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Inference</a:t>
            </a:r>
            <a:endParaRPr b="0" i="0" sz="1800" u="none" cap="none" strike="noStrike">
              <a:solidFill>
                <a:srgbClr val="000000"/>
              </a:solidFill>
              <a:latin typeface="Arial"/>
              <a:ea typeface="Arial"/>
              <a:cs typeface="Arial"/>
              <a:sym typeface="Arial"/>
            </a:endParaRPr>
          </a:p>
        </p:txBody>
      </p:sp>
      <p:sp>
        <p:nvSpPr>
          <p:cNvPr id="236" name="Google Shape;236;p9"/>
          <p:cNvSpPr/>
          <p:nvPr/>
        </p:nvSpPr>
        <p:spPr>
          <a:xfrm>
            <a:off x="7428600" y="2911680"/>
            <a:ext cx="1558440" cy="738720"/>
          </a:xfrm>
          <a:prstGeom prst="rect">
            <a:avLst/>
          </a:prstGeom>
          <a:noFill/>
          <a:ln cap="flat" cmpd="sng" w="76200">
            <a:solidFill>
              <a:srgbClr val="EEFF4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Verification: wxvx/met2go</a:t>
            </a:r>
            <a:endParaRPr b="0" i="0" sz="1800" u="none" cap="none" strike="noStrike">
              <a:solidFill>
                <a:srgbClr val="000000"/>
              </a:solidFill>
              <a:latin typeface="Arial"/>
              <a:ea typeface="Arial"/>
              <a:cs typeface="Arial"/>
              <a:sym typeface="Arial"/>
            </a:endParaRPr>
          </a:p>
        </p:txBody>
      </p:sp>
      <p:sp>
        <p:nvSpPr>
          <p:cNvPr id="237" name="Google Shape;237;p9"/>
          <p:cNvSpPr/>
          <p:nvPr/>
        </p:nvSpPr>
        <p:spPr>
          <a:xfrm>
            <a:off x="4649760" y="330876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(4)</a:t>
            </a:r>
            <a:endParaRPr b="0" i="0" sz="1800" u="none" cap="none" strike="noStrike">
              <a:solidFill>
                <a:srgbClr val="000000"/>
              </a:solidFill>
              <a:latin typeface="Arial"/>
              <a:ea typeface="Arial"/>
              <a:cs typeface="Arial"/>
              <a:sym typeface="Arial"/>
            </a:endParaRPr>
          </a:p>
        </p:txBody>
      </p:sp>
      <p:sp>
        <p:nvSpPr>
          <p:cNvPr id="238" name="Google Shape;238;p9"/>
          <p:cNvSpPr/>
          <p:nvPr/>
        </p:nvSpPr>
        <p:spPr>
          <a:xfrm>
            <a:off x="6880680" y="273276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cxnSp>
        <p:nvCxnSpPr>
          <p:cNvPr id="239" name="Google Shape;239;p9"/>
          <p:cNvCxnSpPr>
            <a:stCxn id="230" idx="3"/>
            <a:endCxn id="240" idx="1"/>
          </p:cNvCxnSpPr>
          <p:nvPr/>
        </p:nvCxnSpPr>
        <p:spPr>
          <a:xfrm flipH="1" rot="10800000">
            <a:off x="4186800" y="2659020"/>
            <a:ext cx="462900" cy="300"/>
          </a:xfrm>
          <a:prstGeom prst="straightConnector1">
            <a:avLst/>
          </a:prstGeom>
          <a:noFill/>
          <a:ln cap="flat" cmpd="sng" w="9525">
            <a:solidFill>
              <a:srgbClr val="595959"/>
            </a:solidFill>
            <a:prstDash val="solid"/>
            <a:round/>
            <a:headEnd len="sm" w="sm" type="none"/>
            <a:tailEnd len="med" w="med" type="triangle"/>
          </a:ln>
        </p:spPr>
      </p:cxnSp>
      <p:sp>
        <p:nvSpPr>
          <p:cNvPr id="241" name="Google Shape;241;p9"/>
          <p:cNvSpPr/>
          <p:nvPr/>
        </p:nvSpPr>
        <p:spPr>
          <a:xfrm>
            <a:off x="7384320" y="3931560"/>
            <a:ext cx="1647000" cy="738720"/>
          </a:xfrm>
          <a:prstGeom prst="rect">
            <a:avLst/>
          </a:prstGeom>
          <a:noFill/>
          <a:ln cap="flat" cmpd="sng" w="19050">
            <a:solidFill>
              <a:srgbClr val="0097A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Display at epic.noaa.gov</a:t>
            </a:r>
            <a:endParaRPr b="0" i="0" sz="1800" u="none" cap="none" strike="noStrike">
              <a:solidFill>
                <a:srgbClr val="000000"/>
              </a:solidFill>
              <a:latin typeface="Arial"/>
              <a:ea typeface="Arial"/>
              <a:cs typeface="Arial"/>
              <a:sym typeface="Arial"/>
            </a:endParaRPr>
          </a:p>
        </p:txBody>
      </p:sp>
      <p:cxnSp>
        <p:nvCxnSpPr>
          <p:cNvPr id="242" name="Google Shape;242;p9"/>
          <p:cNvCxnSpPr>
            <a:stCxn id="240" idx="2"/>
            <a:endCxn id="235" idx="0"/>
          </p:cNvCxnSpPr>
          <p:nvPr/>
        </p:nvCxnSpPr>
        <p:spPr>
          <a:xfrm flipH="1">
            <a:off x="5653500" y="3028320"/>
            <a:ext cx="300" cy="742200"/>
          </a:xfrm>
          <a:prstGeom prst="straightConnector1">
            <a:avLst/>
          </a:prstGeom>
          <a:noFill/>
          <a:ln cap="flat" cmpd="sng" w="9525">
            <a:solidFill>
              <a:srgbClr val="595959"/>
            </a:solidFill>
            <a:prstDash val="solid"/>
            <a:round/>
            <a:headEnd len="sm" w="sm" type="none"/>
            <a:tailEnd len="med" w="med" type="triangle"/>
          </a:ln>
        </p:spPr>
      </p:cxnSp>
      <p:cxnSp>
        <p:nvCxnSpPr>
          <p:cNvPr id="243" name="Google Shape;243;p9"/>
          <p:cNvCxnSpPr>
            <a:stCxn id="235" idx="3"/>
            <a:endCxn id="236" idx="1"/>
          </p:cNvCxnSpPr>
          <p:nvPr/>
        </p:nvCxnSpPr>
        <p:spPr>
          <a:xfrm flipH="1" rot="10800000">
            <a:off x="6432840" y="3281100"/>
            <a:ext cx="995700" cy="720300"/>
          </a:xfrm>
          <a:prstGeom prst="straightConnector1">
            <a:avLst/>
          </a:prstGeom>
          <a:noFill/>
          <a:ln cap="flat" cmpd="sng" w="9525">
            <a:solidFill>
              <a:srgbClr val="595959"/>
            </a:solidFill>
            <a:prstDash val="solid"/>
            <a:round/>
            <a:headEnd len="sm" w="sm" type="none"/>
            <a:tailEnd len="med" w="med" type="triangle"/>
          </a:ln>
        </p:spPr>
      </p:cxnSp>
      <p:cxnSp>
        <p:nvCxnSpPr>
          <p:cNvPr id="244" name="Google Shape;244;p9"/>
          <p:cNvCxnSpPr>
            <a:stCxn id="236" idx="2"/>
            <a:endCxn id="241" idx="0"/>
          </p:cNvCxnSpPr>
          <p:nvPr/>
        </p:nvCxnSpPr>
        <p:spPr>
          <a:xfrm>
            <a:off x="8207820" y="3650400"/>
            <a:ext cx="0" cy="281100"/>
          </a:xfrm>
          <a:prstGeom prst="straightConnector1">
            <a:avLst/>
          </a:prstGeom>
          <a:noFill/>
          <a:ln cap="flat" cmpd="sng" w="9525">
            <a:solidFill>
              <a:srgbClr val="595959"/>
            </a:solidFill>
            <a:prstDash val="solid"/>
            <a:round/>
            <a:headEnd len="sm" w="sm" type="none"/>
            <a:tailEnd len="med" w="med" type="triangle"/>
          </a:ln>
        </p:spPr>
      </p:cxnSp>
      <p:sp>
        <p:nvSpPr>
          <p:cNvPr id="245" name="Google Shape;245;p9"/>
          <p:cNvSpPr/>
          <p:nvPr/>
        </p:nvSpPr>
        <p:spPr>
          <a:xfrm>
            <a:off x="249480" y="865080"/>
            <a:ext cx="1765800" cy="12927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1"/>
                </a:solidFill>
                <a:latin typeface="Arial"/>
                <a:ea typeface="Arial"/>
                <a:cs typeface="Arial"/>
                <a:sym typeface="Arial"/>
              </a:rPr>
              <a:t>NOAA Workflow/ Configuration layer</a:t>
            </a:r>
            <a:endParaRPr b="0" i="0" sz="1800" u="none" cap="none" strike="noStrike">
              <a:solidFill>
                <a:srgbClr val="000000"/>
              </a:solidFill>
              <a:latin typeface="Arial"/>
              <a:ea typeface="Arial"/>
              <a:cs typeface="Arial"/>
              <a:sym typeface="Arial"/>
            </a:endParaRPr>
          </a:p>
        </p:txBody>
      </p:sp>
      <p:sp>
        <p:nvSpPr>
          <p:cNvPr id="246" name="Google Shape;246;p9"/>
          <p:cNvSpPr/>
          <p:nvPr/>
        </p:nvSpPr>
        <p:spPr>
          <a:xfrm>
            <a:off x="2517120" y="865080"/>
            <a:ext cx="1813680" cy="12927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 </a:t>
            </a:r>
            <a:r>
              <a:rPr b="0" i="0" lang="en" sz="1800" u="none" cap="none" strike="noStrike">
                <a:solidFill>
                  <a:schemeClr val="dk2"/>
                </a:solidFill>
                <a:latin typeface="Arial"/>
                <a:ea typeface="Arial"/>
                <a:cs typeface="Arial"/>
                <a:sym typeface="Arial"/>
              </a:rPr>
              <a:t>Preprocessing</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NOAA Datasets to Zarr</a:t>
            </a:r>
            <a:endParaRPr b="0" i="0" sz="1800" u="none" cap="none" strike="noStrike">
              <a:solidFill>
                <a:srgbClr val="000000"/>
              </a:solidFill>
              <a:latin typeface="Arial"/>
              <a:ea typeface="Arial"/>
              <a:cs typeface="Arial"/>
              <a:sym typeface="Arial"/>
            </a:endParaRPr>
          </a:p>
        </p:txBody>
      </p:sp>
      <p:sp>
        <p:nvSpPr>
          <p:cNvPr id="247" name="Google Shape;247;p9"/>
          <p:cNvSpPr/>
          <p:nvPr/>
        </p:nvSpPr>
        <p:spPr>
          <a:xfrm>
            <a:off x="4596480" y="1141920"/>
            <a:ext cx="2114280" cy="73872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ECMWF Anemoi Pipeline</a:t>
            </a:r>
            <a:endParaRPr b="0" i="0" sz="1800" u="none" cap="none" strike="noStrike">
              <a:solidFill>
                <a:srgbClr val="000000"/>
              </a:solidFill>
              <a:latin typeface="Arial"/>
              <a:ea typeface="Arial"/>
              <a:cs typeface="Arial"/>
              <a:sym typeface="Arial"/>
            </a:endParaRPr>
          </a:p>
        </p:txBody>
      </p:sp>
      <p:sp>
        <p:nvSpPr>
          <p:cNvPr id="248" name="Google Shape;248;p9"/>
          <p:cNvSpPr/>
          <p:nvPr/>
        </p:nvSpPr>
        <p:spPr>
          <a:xfrm>
            <a:off x="7324920" y="1003680"/>
            <a:ext cx="1765800" cy="10155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5"/>
                </a:solidFill>
                <a:latin typeface="Arial"/>
                <a:ea typeface="Arial"/>
                <a:cs typeface="Arial"/>
                <a:sym typeface="Arial"/>
              </a:rPr>
              <a:t>NOAA Verification and Display</a:t>
            </a:r>
            <a:endParaRPr b="0" i="0" sz="1800" u="none" cap="none" strike="noStrike">
              <a:solidFill>
                <a:srgbClr val="000000"/>
              </a:solidFill>
              <a:latin typeface="Arial"/>
              <a:ea typeface="Arial"/>
              <a:cs typeface="Arial"/>
              <a:sym typeface="Arial"/>
            </a:endParaRPr>
          </a:p>
        </p:txBody>
      </p:sp>
      <p:cxnSp>
        <p:nvCxnSpPr>
          <p:cNvPr id="249" name="Google Shape;249;p9"/>
          <p:cNvCxnSpPr>
            <a:stCxn id="235" idx="3"/>
            <a:endCxn id="241" idx="1"/>
          </p:cNvCxnSpPr>
          <p:nvPr/>
        </p:nvCxnSpPr>
        <p:spPr>
          <a:xfrm>
            <a:off x="6432840" y="4001400"/>
            <a:ext cx="951600" cy="299400"/>
          </a:xfrm>
          <a:prstGeom prst="straightConnector1">
            <a:avLst/>
          </a:prstGeom>
          <a:noFill/>
          <a:ln cap="flat" cmpd="sng" w="9525">
            <a:solidFill>
              <a:srgbClr val="595959"/>
            </a:solidFill>
            <a:prstDash val="solid"/>
            <a:round/>
            <a:headEnd len="sm" w="sm" type="none"/>
            <a:tailEnd len="med" w="med" type="triangle"/>
          </a:ln>
        </p:spPr>
      </p:cxnSp>
      <p:sp>
        <p:nvSpPr>
          <p:cNvPr id="240" name="Google Shape;240;p9"/>
          <p:cNvSpPr/>
          <p:nvPr/>
        </p:nvSpPr>
        <p:spPr>
          <a:xfrm>
            <a:off x="4649760" y="2289600"/>
            <a:ext cx="2008080" cy="738720"/>
          </a:xfrm>
          <a:prstGeom prst="rect">
            <a:avLst/>
          </a:prstGeom>
          <a:noFill/>
          <a:ln cap="flat" cmpd="sng" w="19050">
            <a:solidFill>
              <a:srgbClr val="78909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800" u="none" cap="none" strike="noStrike">
                <a:solidFill>
                  <a:schemeClr val="accent3"/>
                </a:solidFill>
                <a:latin typeface="Arial"/>
                <a:ea typeface="Arial"/>
                <a:cs typeface="Arial"/>
                <a:sym typeface="Arial"/>
              </a:rPr>
              <a:t>Training: 1° GFS; 15 km HRRR</a:t>
            </a:r>
            <a:endParaRPr b="0" i="0" sz="1800" u="none" cap="none" strike="noStrike">
              <a:solidFill>
                <a:srgbClr val="000000"/>
              </a:solidFill>
              <a:latin typeface="Arial"/>
              <a:ea typeface="Arial"/>
              <a:cs typeface="Arial"/>
              <a:sym typeface="Arial"/>
            </a:endParaRPr>
          </a:p>
        </p:txBody>
      </p:sp>
      <p:sp>
        <p:nvSpPr>
          <p:cNvPr id="250" name="Google Shape;250;p9"/>
          <p:cNvSpPr txBox="1"/>
          <p:nvPr>
            <p:ph type="title"/>
          </p:nvPr>
        </p:nvSpPr>
        <p:spPr>
          <a:xfrm>
            <a:off x="0" y="0"/>
            <a:ext cx="8229240" cy="53964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2820"/>
              <a:buFont typeface="Roboto"/>
              <a:buNone/>
            </a:pPr>
            <a:r>
              <a:rPr b="1" lang="en" sz="2820" u="none" strike="noStrike">
                <a:solidFill>
                  <a:schemeClr val="dk1"/>
                </a:solidFill>
                <a:latin typeface="Roboto"/>
                <a:ea typeface="Roboto"/>
                <a:cs typeface="Roboto"/>
                <a:sym typeface="Roboto"/>
              </a:rPr>
              <a:t>NOAA’s Nested-EAGLE: Pipeline</a:t>
            </a:r>
            <a:endParaRPr b="0" sz="2820" u="none" strike="noStrike">
              <a:solidFill>
                <a:srgbClr val="000000"/>
              </a:solidFill>
              <a:latin typeface="Arial"/>
              <a:ea typeface="Arial"/>
              <a:cs typeface="Arial"/>
              <a:sym typeface="Arial"/>
            </a:endParaRPr>
          </a:p>
        </p:txBody>
      </p:sp>
      <p:sp>
        <p:nvSpPr>
          <p:cNvPr id="251" name="Google Shape;251;p9"/>
          <p:cNvSpPr/>
          <p:nvPr/>
        </p:nvSpPr>
        <p:spPr>
          <a:xfrm>
            <a:off x="6915240" y="3649680"/>
            <a:ext cx="491760" cy="4615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dk2"/>
                </a:solidFill>
                <a:latin typeface="Arial"/>
                <a:ea typeface="Arial"/>
                <a:cs typeface="Arial"/>
                <a:sym typeface="Arial"/>
              </a:rPr>
              <a:t>(6)</a:t>
            </a:r>
            <a:endParaRPr b="0" i="0" sz="1800" u="none" cap="none" strike="noStrike">
              <a:solidFill>
                <a:srgbClr val="000000"/>
              </a:solidFill>
              <a:latin typeface="Arial"/>
              <a:ea typeface="Arial"/>
              <a:cs typeface="Arial"/>
              <a:sym typeface="Arial"/>
            </a:endParaRPr>
          </a:p>
        </p:txBody>
      </p:sp>
      <p:sp>
        <p:nvSpPr>
          <p:cNvPr id="252" name="Google Shape;252;p9"/>
          <p:cNvSpPr/>
          <p:nvPr/>
        </p:nvSpPr>
        <p:spPr>
          <a:xfrm>
            <a:off x="4239000" y="795600"/>
            <a:ext cx="4905000" cy="399816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4731840" y="880560"/>
            <a:ext cx="4069080" cy="16927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“Python package designed to make NOAA forecast, reanalysis, and reforecast datasets” ready for Anemoi training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For nested-EAGLE, </a:t>
            </a:r>
            <a:r>
              <a:rPr b="1" i="0" lang="en" sz="1400" u="none" cap="none" strike="noStrike">
                <a:solidFill>
                  <a:schemeClr val="dk1"/>
                </a:solidFill>
                <a:latin typeface="Arial"/>
                <a:ea typeface="Arial"/>
                <a:cs typeface="Arial"/>
                <a:sym typeface="Arial"/>
              </a:rPr>
              <a:t>converts 1° global GFS and 15-km CONUS HRRR to Zarr format for training</a:t>
            </a:r>
            <a:endParaRPr b="0" i="0" sz="1400" u="none" cap="none" strike="noStrike">
              <a:solidFill>
                <a:srgbClr val="000000"/>
              </a:solidFill>
              <a:latin typeface="Arial"/>
              <a:ea typeface="Arial"/>
              <a:cs typeface="Arial"/>
              <a:sym typeface="Arial"/>
            </a:endParaRPr>
          </a:p>
        </p:txBody>
      </p:sp>
      <p:grpSp>
        <p:nvGrpSpPr>
          <p:cNvPr id="254" name="Google Shape;254;p9"/>
          <p:cNvGrpSpPr/>
          <p:nvPr/>
        </p:nvGrpSpPr>
        <p:grpSpPr>
          <a:xfrm>
            <a:off x="4311720" y="2774160"/>
            <a:ext cx="4759560" cy="1955520"/>
            <a:chOff x="4311720" y="2774160"/>
            <a:chExt cx="4759560" cy="1955520"/>
          </a:xfrm>
        </p:grpSpPr>
        <p:grpSp>
          <p:nvGrpSpPr>
            <p:cNvPr id="255" name="Google Shape;255;p9"/>
            <p:cNvGrpSpPr/>
            <p:nvPr/>
          </p:nvGrpSpPr>
          <p:grpSpPr>
            <a:xfrm>
              <a:off x="4311720" y="3268080"/>
              <a:ext cx="4759560" cy="1461600"/>
              <a:chOff x="4311720" y="3268080"/>
              <a:chExt cx="4759560" cy="1461600"/>
            </a:xfrm>
          </p:grpSpPr>
          <p:sp>
            <p:nvSpPr>
              <p:cNvPr id="256" name="Google Shape;256;p9"/>
              <p:cNvSpPr/>
              <p:nvPr/>
            </p:nvSpPr>
            <p:spPr>
              <a:xfrm>
                <a:off x="4311720" y="3268080"/>
                <a:ext cx="1431000" cy="627840"/>
              </a:xfrm>
              <a:prstGeom prst="ellipse">
                <a:avLst/>
              </a:prstGeom>
              <a:solidFill>
                <a:schemeClr val="lt2"/>
              </a:solidFill>
              <a:ln cap="flat" cmpd="sng" w="9525">
                <a:solidFill>
                  <a:srgbClr val="595959"/>
                </a:solidFill>
                <a:prstDash val="solid"/>
                <a:round/>
                <a:headEnd len="sm" w="sm" type="none"/>
                <a:tailEnd len="sm" w="sm" type="none"/>
              </a:ln>
            </p:spPr>
            <p:txBody>
              <a:bodyPr anchorCtr="0" anchor="ctr" bIns="74875" lIns="74875" spcFirstLastPara="1" rIns="74875" wrap="square" tIns="74875">
                <a:noAutofit/>
              </a:bodyPr>
              <a:lstStyle/>
              <a:p>
                <a:pPr indent="0" lvl="0" marL="0" marR="0" rtl="0" algn="ctr">
                  <a:lnSpc>
                    <a:spcPct val="100000"/>
                  </a:lnSpc>
                  <a:spcBef>
                    <a:spcPts val="0"/>
                  </a:spcBef>
                  <a:spcAft>
                    <a:spcPts val="0"/>
                  </a:spcAft>
                  <a:buNone/>
                </a:pPr>
                <a:r>
                  <a:rPr b="0" i="0" lang="en" sz="1150" u="none" cap="none" strike="noStrike">
                    <a:solidFill>
                      <a:srgbClr val="000000"/>
                    </a:solidFill>
                    <a:latin typeface="Roboto"/>
                    <a:ea typeface="Roboto"/>
                    <a:cs typeface="Roboto"/>
                    <a:sym typeface="Roboto"/>
                  </a:rPr>
                  <a:t>1° global GFS</a:t>
                </a:r>
                <a:endParaRPr b="0" i="0" sz="1150" u="none" cap="none" strike="noStrike">
                  <a:solidFill>
                    <a:srgbClr val="000000"/>
                  </a:solidFill>
                  <a:latin typeface="Arial"/>
                  <a:ea typeface="Arial"/>
                  <a:cs typeface="Arial"/>
                  <a:sym typeface="Arial"/>
                </a:endParaRPr>
              </a:p>
            </p:txBody>
          </p:sp>
          <p:sp>
            <p:nvSpPr>
              <p:cNvPr id="257" name="Google Shape;257;p9"/>
              <p:cNvSpPr/>
              <p:nvPr/>
            </p:nvSpPr>
            <p:spPr>
              <a:xfrm>
                <a:off x="4364640" y="4082760"/>
                <a:ext cx="1431000" cy="627840"/>
              </a:xfrm>
              <a:prstGeom prst="ellipse">
                <a:avLst/>
              </a:prstGeom>
              <a:solidFill>
                <a:schemeClr val="lt2"/>
              </a:solidFill>
              <a:ln cap="flat" cmpd="sng" w="9525">
                <a:solidFill>
                  <a:srgbClr val="595959"/>
                </a:solidFill>
                <a:prstDash val="solid"/>
                <a:round/>
                <a:headEnd len="sm" w="sm" type="none"/>
                <a:tailEnd len="sm" w="sm" type="none"/>
              </a:ln>
            </p:spPr>
            <p:txBody>
              <a:bodyPr anchorCtr="0" anchor="ctr" bIns="74875" lIns="74875" spcFirstLastPara="1" rIns="74875" wrap="square" tIns="74875">
                <a:noAutofit/>
              </a:bodyPr>
              <a:lstStyle/>
              <a:p>
                <a:pPr indent="0" lvl="0" marL="0" marR="0" rtl="0" algn="ctr">
                  <a:lnSpc>
                    <a:spcPct val="100000"/>
                  </a:lnSpc>
                  <a:spcBef>
                    <a:spcPts val="0"/>
                  </a:spcBef>
                  <a:spcAft>
                    <a:spcPts val="0"/>
                  </a:spcAft>
                  <a:buNone/>
                </a:pPr>
                <a:r>
                  <a:rPr b="0" i="0" lang="en" sz="1150" u="none" cap="none" strike="noStrike">
                    <a:solidFill>
                      <a:srgbClr val="000000"/>
                    </a:solidFill>
                    <a:latin typeface="Roboto"/>
                    <a:ea typeface="Roboto"/>
                    <a:cs typeface="Roboto"/>
                    <a:sym typeface="Roboto"/>
                  </a:rPr>
                  <a:t>15 km CONUS HRRR</a:t>
                </a:r>
                <a:endParaRPr b="0" i="0" sz="1150" u="none" cap="none" strike="noStrike">
                  <a:solidFill>
                    <a:srgbClr val="000000"/>
                  </a:solidFill>
                  <a:latin typeface="Arial"/>
                  <a:ea typeface="Arial"/>
                  <a:cs typeface="Arial"/>
                  <a:sym typeface="Arial"/>
                </a:endParaRPr>
              </a:p>
            </p:txBody>
          </p:sp>
          <p:sp>
            <p:nvSpPr>
              <p:cNvPr id="258" name="Google Shape;258;p9"/>
              <p:cNvSpPr/>
              <p:nvPr/>
            </p:nvSpPr>
            <p:spPr>
              <a:xfrm>
                <a:off x="6044400" y="3693240"/>
                <a:ext cx="1431000" cy="627840"/>
              </a:xfrm>
              <a:prstGeom prst="ellipse">
                <a:avLst/>
              </a:prstGeom>
              <a:solidFill>
                <a:schemeClr val="lt2"/>
              </a:solidFill>
              <a:ln cap="flat" cmpd="sng" w="9525">
                <a:solidFill>
                  <a:srgbClr val="595959"/>
                </a:solidFill>
                <a:prstDash val="solid"/>
                <a:round/>
                <a:headEnd len="sm" w="sm" type="none"/>
                <a:tailEnd len="sm" w="sm" type="none"/>
              </a:ln>
            </p:spPr>
            <p:txBody>
              <a:bodyPr anchorCtr="0" anchor="ctr" bIns="74875" lIns="74875" spcFirstLastPara="1" rIns="74875" wrap="square" tIns="74875">
                <a:noAutofit/>
              </a:bodyPr>
              <a:lstStyle/>
              <a:p>
                <a:pPr indent="0" lvl="0" marL="0" marR="0" rtl="0" algn="ctr">
                  <a:lnSpc>
                    <a:spcPct val="100000"/>
                  </a:lnSpc>
                  <a:spcBef>
                    <a:spcPts val="0"/>
                  </a:spcBef>
                  <a:spcAft>
                    <a:spcPts val="0"/>
                  </a:spcAft>
                  <a:buNone/>
                </a:pPr>
                <a:r>
                  <a:rPr b="0" i="0" lang="en" sz="1150" u="none" cap="none" strike="noStrike">
                    <a:solidFill>
                      <a:srgbClr val="000000"/>
                    </a:solidFill>
                    <a:latin typeface="Roboto"/>
                    <a:ea typeface="Roboto"/>
                    <a:cs typeface="Roboto"/>
                    <a:sym typeface="Roboto"/>
                  </a:rPr>
                  <a:t>ufs2arco</a:t>
                </a:r>
                <a:endParaRPr b="0" i="0" sz="1150" u="none" cap="none" strike="noStrike">
                  <a:solidFill>
                    <a:srgbClr val="000000"/>
                  </a:solidFill>
                  <a:latin typeface="Arial"/>
                  <a:ea typeface="Arial"/>
                  <a:cs typeface="Arial"/>
                  <a:sym typeface="Arial"/>
                </a:endParaRPr>
              </a:p>
            </p:txBody>
          </p:sp>
          <p:sp>
            <p:nvSpPr>
              <p:cNvPr id="259" name="Google Shape;259;p9"/>
              <p:cNvSpPr/>
              <p:nvPr/>
            </p:nvSpPr>
            <p:spPr>
              <a:xfrm>
                <a:off x="7587360" y="3286800"/>
                <a:ext cx="1431000" cy="627840"/>
              </a:xfrm>
              <a:prstGeom prst="ellipse">
                <a:avLst/>
              </a:prstGeom>
              <a:solidFill>
                <a:schemeClr val="lt2"/>
              </a:solidFill>
              <a:ln cap="flat" cmpd="sng" w="9525">
                <a:solidFill>
                  <a:srgbClr val="595959"/>
                </a:solidFill>
                <a:prstDash val="solid"/>
                <a:round/>
                <a:headEnd len="sm" w="sm" type="none"/>
                <a:tailEnd len="sm" w="sm" type="none"/>
              </a:ln>
            </p:spPr>
            <p:txBody>
              <a:bodyPr anchorCtr="0" anchor="ctr" bIns="74875" lIns="74875" spcFirstLastPara="1" rIns="74875" wrap="square" tIns="74875">
                <a:noAutofit/>
              </a:bodyPr>
              <a:lstStyle/>
              <a:p>
                <a:pPr indent="0" lvl="0" marL="0" marR="0" rtl="0" algn="ctr">
                  <a:lnSpc>
                    <a:spcPct val="100000"/>
                  </a:lnSpc>
                  <a:spcBef>
                    <a:spcPts val="0"/>
                  </a:spcBef>
                  <a:spcAft>
                    <a:spcPts val="0"/>
                  </a:spcAft>
                  <a:buNone/>
                </a:pPr>
                <a:r>
                  <a:rPr b="0" i="0" lang="en" sz="1150" u="none" cap="none" strike="noStrike">
                    <a:solidFill>
                      <a:srgbClr val="000000"/>
                    </a:solidFill>
                    <a:latin typeface="Roboto"/>
                    <a:ea typeface="Roboto"/>
                    <a:cs typeface="Roboto"/>
                    <a:sym typeface="Roboto"/>
                  </a:rPr>
                  <a:t>GFS.zarr</a:t>
                </a:r>
                <a:endParaRPr b="0" i="0" sz="1150" u="none" cap="none" strike="noStrike">
                  <a:solidFill>
                    <a:srgbClr val="000000"/>
                  </a:solidFill>
                  <a:latin typeface="Arial"/>
                  <a:ea typeface="Arial"/>
                  <a:cs typeface="Arial"/>
                  <a:sym typeface="Arial"/>
                </a:endParaRPr>
              </a:p>
            </p:txBody>
          </p:sp>
          <p:sp>
            <p:nvSpPr>
              <p:cNvPr id="260" name="Google Shape;260;p9"/>
              <p:cNvSpPr/>
              <p:nvPr/>
            </p:nvSpPr>
            <p:spPr>
              <a:xfrm>
                <a:off x="7640280" y="4101840"/>
                <a:ext cx="1431000" cy="627840"/>
              </a:xfrm>
              <a:prstGeom prst="ellipse">
                <a:avLst/>
              </a:prstGeom>
              <a:solidFill>
                <a:schemeClr val="lt2"/>
              </a:solidFill>
              <a:ln cap="flat" cmpd="sng" w="9525">
                <a:solidFill>
                  <a:srgbClr val="595959"/>
                </a:solidFill>
                <a:prstDash val="solid"/>
                <a:round/>
                <a:headEnd len="sm" w="sm" type="none"/>
                <a:tailEnd len="sm" w="sm" type="none"/>
              </a:ln>
            </p:spPr>
            <p:txBody>
              <a:bodyPr anchorCtr="0" anchor="ctr" bIns="74875" lIns="74875" spcFirstLastPara="1" rIns="74875" wrap="square" tIns="74875">
                <a:noAutofit/>
              </a:bodyPr>
              <a:lstStyle/>
              <a:p>
                <a:pPr indent="0" lvl="0" marL="0" marR="0" rtl="0" algn="ctr">
                  <a:lnSpc>
                    <a:spcPct val="100000"/>
                  </a:lnSpc>
                  <a:spcBef>
                    <a:spcPts val="0"/>
                  </a:spcBef>
                  <a:spcAft>
                    <a:spcPts val="0"/>
                  </a:spcAft>
                  <a:buNone/>
                </a:pPr>
                <a:r>
                  <a:rPr b="0" i="0" lang="en" sz="1150" u="none" cap="none" strike="noStrike">
                    <a:solidFill>
                      <a:srgbClr val="000000"/>
                    </a:solidFill>
                    <a:latin typeface="Roboto"/>
                    <a:ea typeface="Roboto"/>
                    <a:cs typeface="Roboto"/>
                    <a:sym typeface="Roboto"/>
                  </a:rPr>
                  <a:t>HRRR.zarr</a:t>
                </a:r>
                <a:endParaRPr b="0" i="0" sz="1150" u="none" cap="none" strike="noStrike">
                  <a:solidFill>
                    <a:srgbClr val="000000"/>
                  </a:solidFill>
                  <a:latin typeface="Arial"/>
                  <a:ea typeface="Arial"/>
                  <a:cs typeface="Arial"/>
                  <a:sym typeface="Arial"/>
                </a:endParaRPr>
              </a:p>
            </p:txBody>
          </p:sp>
          <p:cxnSp>
            <p:nvCxnSpPr>
              <p:cNvPr id="261" name="Google Shape;261;p9"/>
              <p:cNvCxnSpPr/>
              <p:nvPr/>
            </p:nvCxnSpPr>
            <p:spPr>
              <a:xfrm>
                <a:off x="5742720" y="3582000"/>
                <a:ext cx="511560" cy="203400"/>
              </a:xfrm>
              <a:prstGeom prst="straightConnector1">
                <a:avLst/>
              </a:prstGeom>
              <a:noFill/>
              <a:ln cap="flat" cmpd="sng" w="9525">
                <a:solidFill>
                  <a:srgbClr val="595959"/>
                </a:solidFill>
                <a:prstDash val="solid"/>
                <a:round/>
                <a:headEnd len="sm" w="sm" type="none"/>
                <a:tailEnd len="med" w="med" type="triangle"/>
              </a:ln>
            </p:spPr>
          </p:cxnSp>
          <p:cxnSp>
            <p:nvCxnSpPr>
              <p:cNvPr id="262" name="Google Shape;262;p9"/>
              <p:cNvCxnSpPr/>
              <p:nvPr/>
            </p:nvCxnSpPr>
            <p:spPr>
              <a:xfrm flipH="1" rot="10800000">
                <a:off x="5795640" y="4228920"/>
                <a:ext cx="458640" cy="168120"/>
              </a:xfrm>
              <a:prstGeom prst="straightConnector1">
                <a:avLst/>
              </a:prstGeom>
              <a:noFill/>
              <a:ln cap="flat" cmpd="sng" w="9525">
                <a:solidFill>
                  <a:srgbClr val="595959"/>
                </a:solidFill>
                <a:prstDash val="solid"/>
                <a:round/>
                <a:headEnd len="sm" w="sm" type="none"/>
                <a:tailEnd len="med" w="med" type="triangle"/>
              </a:ln>
            </p:spPr>
          </p:cxnSp>
          <p:cxnSp>
            <p:nvCxnSpPr>
              <p:cNvPr id="263" name="Google Shape;263;p9"/>
              <p:cNvCxnSpPr/>
              <p:nvPr/>
            </p:nvCxnSpPr>
            <p:spPr>
              <a:xfrm flipH="1" rot="10800000">
                <a:off x="7265880" y="3600720"/>
                <a:ext cx="321480" cy="184680"/>
              </a:xfrm>
              <a:prstGeom prst="straightConnector1">
                <a:avLst/>
              </a:prstGeom>
              <a:noFill/>
              <a:ln cap="flat" cmpd="sng" w="9525">
                <a:solidFill>
                  <a:srgbClr val="595959"/>
                </a:solidFill>
                <a:prstDash val="solid"/>
                <a:round/>
                <a:headEnd len="sm" w="sm" type="none"/>
                <a:tailEnd len="med" w="med" type="triangle"/>
              </a:ln>
            </p:spPr>
          </p:cxnSp>
          <p:cxnSp>
            <p:nvCxnSpPr>
              <p:cNvPr id="264" name="Google Shape;264;p9"/>
              <p:cNvCxnSpPr/>
              <p:nvPr/>
            </p:nvCxnSpPr>
            <p:spPr>
              <a:xfrm>
                <a:off x="7265880" y="4228920"/>
                <a:ext cx="374400" cy="187200"/>
              </a:xfrm>
              <a:prstGeom prst="straightConnector1">
                <a:avLst/>
              </a:prstGeom>
              <a:noFill/>
              <a:ln cap="flat" cmpd="sng" w="9525">
                <a:solidFill>
                  <a:srgbClr val="595959"/>
                </a:solidFill>
                <a:prstDash val="solid"/>
                <a:round/>
                <a:headEnd len="sm" w="sm" type="none"/>
                <a:tailEnd len="med" w="med" type="triangle"/>
              </a:ln>
            </p:spPr>
          </p:cxnSp>
        </p:grpSp>
        <p:sp>
          <p:nvSpPr>
            <p:cNvPr id="265" name="Google Shape;265;p9"/>
            <p:cNvSpPr/>
            <p:nvPr/>
          </p:nvSpPr>
          <p:spPr>
            <a:xfrm>
              <a:off x="4311720" y="2774160"/>
              <a:ext cx="4759200" cy="403920"/>
            </a:xfrm>
            <a:prstGeom prst="rect">
              <a:avLst/>
            </a:prstGeom>
            <a:noFill/>
            <a:ln cap="flat" cmpd="sng" w="9525">
              <a:solidFill>
                <a:srgbClr val="000000"/>
              </a:solidFill>
              <a:prstDash val="solid"/>
              <a:round/>
              <a:headEnd len="sm" w="sm" type="none"/>
              <a:tailEnd len="sm" w="sm" type="none"/>
            </a:ln>
          </p:spPr>
          <p:txBody>
            <a:bodyPr anchorCtr="0" anchor="t" bIns="74875" lIns="74875" spcFirstLastPara="1" rIns="74875" wrap="square" tIns="74875">
              <a:spAutoFit/>
            </a:bodyPr>
            <a:lstStyle/>
            <a:p>
              <a:pPr indent="0" lvl="0" marL="0" marR="0" rtl="0" algn="ctr">
                <a:lnSpc>
                  <a:spcPct val="110000"/>
                </a:lnSpc>
                <a:spcBef>
                  <a:spcPts val="0"/>
                </a:spcBef>
                <a:spcAft>
                  <a:spcPts val="0"/>
                </a:spcAft>
                <a:buNone/>
              </a:pPr>
              <a:r>
                <a:rPr b="1" i="0" lang="en" sz="1640" u="none" cap="none" strike="noStrike">
                  <a:solidFill>
                    <a:schemeClr val="dk1"/>
                  </a:solidFill>
                  <a:latin typeface="Roboto"/>
                  <a:ea typeface="Roboto"/>
                  <a:cs typeface="Roboto"/>
                  <a:sym typeface="Roboto"/>
                </a:rPr>
                <a:t>UFS2ARCO schematic for nested-EAGLE:</a:t>
              </a:r>
              <a:endParaRPr b="0" i="0" sz="164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PIC UFS-SC">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