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Roboto"/>
      <p:regular r:id="rId26"/>
      <p:bold r:id="rId27"/>
      <p:italic r:id="rId28"/>
      <p:boldItalic r:id="rId29"/>
    </p:embeddedFont>
    <p:embeddedFont>
      <p:font typeface="Montserrat"/>
      <p:regular r:id="rId30"/>
      <p:bold r:id="rId31"/>
      <p:italic r:id="rId32"/>
      <p:boldItalic r:id="rId33"/>
    </p:embeddedFont>
    <p:embeddedFont>
      <p:font typeface="Lato"/>
      <p:regular r:id="rId34"/>
      <p:bold r:id="rId35"/>
      <p:italic r:id="rId36"/>
      <p:boldItalic r:id="rId37"/>
    </p:embeddedFont>
    <p:embeddedFont>
      <p:font typeface="Montserrat Light"/>
      <p:regular r:id="rId38"/>
      <p:bold r:id="rId39"/>
      <p:italic r:id="rId40"/>
      <p:boldItalic r:id="rId41"/>
    </p:embeddedFont>
    <p:embeddedFont>
      <p:font typeface="Roboto Mono"/>
      <p:regular r:id="rId42"/>
      <p:bold r:id="rId43"/>
      <p:italic r:id="rId44"/>
      <p:boldItalic r:id="rId45"/>
    </p:embeddedFon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45">
          <p15:clr>
            <a:srgbClr val="747775"/>
          </p15:clr>
        </p15:guide>
      </p15:sldGuideLst>
    </p:ext>
    <p:ext uri="GoogleSlidesCustomDataVersion2">
      <go:slidesCustomData xmlns:go="http://customooxmlschemas.google.com/" r:id="rId50" roundtripDataSignature="AMtx7mjsZ3IINHWlkl1PnDzaAqdc7EWN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96FFC6B-85C8-4DC6-838E-068CC96E0DB8}">
  <a:tblStyle styleId="{496FFC6B-85C8-4DC6-838E-068CC96E0DB8}"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45"/>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Light-italic.fntdata"/><Relationship Id="rId42" Type="http://schemas.openxmlformats.org/officeDocument/2006/relationships/font" Target="fonts/RobotoMono-regular.fntdata"/><Relationship Id="rId41" Type="http://schemas.openxmlformats.org/officeDocument/2006/relationships/font" Target="fonts/MontserratLight-boldItalic.fntdata"/><Relationship Id="rId44" Type="http://schemas.openxmlformats.org/officeDocument/2006/relationships/font" Target="fonts/RobotoMono-italic.fntdata"/><Relationship Id="rId43" Type="http://schemas.openxmlformats.org/officeDocument/2006/relationships/font" Target="fonts/RobotoMono-bold.fntdata"/><Relationship Id="rId46" Type="http://schemas.openxmlformats.org/officeDocument/2006/relationships/font" Target="fonts/OpenSans-regular.fntdata"/><Relationship Id="rId45" Type="http://schemas.openxmlformats.org/officeDocument/2006/relationships/font" Target="fonts/RobotoMon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OpenSans-italic.fntdata"/><Relationship Id="rId47" Type="http://schemas.openxmlformats.org/officeDocument/2006/relationships/font" Target="fonts/OpenSans-bold.fntdata"/><Relationship Id="rId49" Type="http://schemas.openxmlformats.org/officeDocument/2006/relationships/font" Target="fonts/OpenSans-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bold.fntdata"/><Relationship Id="rId30" Type="http://schemas.openxmlformats.org/officeDocument/2006/relationships/font" Target="fonts/Montserrat-regular.fntdata"/><Relationship Id="rId33" Type="http://schemas.openxmlformats.org/officeDocument/2006/relationships/font" Target="fonts/Montserrat-boldItalic.fntdata"/><Relationship Id="rId32" Type="http://schemas.openxmlformats.org/officeDocument/2006/relationships/font" Target="fonts/Montserrat-italic.fntdata"/><Relationship Id="rId35" Type="http://schemas.openxmlformats.org/officeDocument/2006/relationships/font" Target="fonts/Lato-bold.fntdata"/><Relationship Id="rId34" Type="http://schemas.openxmlformats.org/officeDocument/2006/relationships/font" Target="fonts/Lato-regular.fntdata"/><Relationship Id="rId37" Type="http://schemas.openxmlformats.org/officeDocument/2006/relationships/font" Target="fonts/Lato-boldItalic.fntdata"/><Relationship Id="rId36" Type="http://schemas.openxmlformats.org/officeDocument/2006/relationships/font" Target="fonts/Lato-italic.fntdata"/><Relationship Id="rId39" Type="http://schemas.openxmlformats.org/officeDocument/2006/relationships/font" Target="fonts/MontserratLight-bold.fntdata"/><Relationship Id="rId38" Type="http://schemas.openxmlformats.org/officeDocument/2006/relationships/font" Target="fonts/MontserratLight-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font" Target="fonts/Roboto-regular.fntdata"/><Relationship Id="rId25" Type="http://schemas.openxmlformats.org/officeDocument/2006/relationships/slide" Target="slides/slide19.xml"/><Relationship Id="rId28" Type="http://schemas.openxmlformats.org/officeDocument/2006/relationships/font" Target="fonts/Roboto-italic.fntdata"/><Relationship Id="rId27" Type="http://schemas.openxmlformats.org/officeDocument/2006/relationships/font" Target="fonts/Roboto-bold.fntdata"/><Relationship Id="rId29" Type="http://schemas.openxmlformats.org/officeDocument/2006/relationships/font" Target="fonts/Roboto-boldItalic.fntdata"/><Relationship Id="rId5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t>Welcome to this Project EAGLE training, an AI-driven weather modeling pipeline video tutorial.</a:t>
            </a:r>
            <a:endParaRPr/>
          </a:p>
          <a:p>
            <a:pPr indent="0" lvl="0" marL="0" rtl="0" algn="l">
              <a:lnSpc>
                <a:spcPct val="115000"/>
              </a:lnSpc>
              <a:spcBef>
                <a:spcPts val="1200"/>
              </a:spcBef>
              <a:spcAft>
                <a:spcPts val="0"/>
              </a:spcAft>
              <a:buClr>
                <a:schemeClr val="dk1"/>
              </a:buClr>
              <a:buSzPts val="1100"/>
              <a:buFont typeface="Arial"/>
              <a:buNone/>
            </a:pPr>
            <a:r>
              <a:rPr lang="en-US"/>
              <a:t>My name is Josh Kublnick, and I am the Scrum Master for the EPIC User Support team.</a:t>
            </a:r>
            <a:endParaRPr/>
          </a:p>
          <a:p>
            <a:pPr indent="0" lvl="0" marL="0" rtl="0" algn="l">
              <a:lnSpc>
                <a:spcPct val="115000"/>
              </a:lnSpc>
              <a:spcBef>
                <a:spcPts val="1200"/>
              </a:spcBef>
              <a:spcAft>
                <a:spcPts val="0"/>
              </a:spcAft>
              <a:buClr>
                <a:schemeClr val="dk1"/>
              </a:buClr>
              <a:buSzPts val="1100"/>
              <a:buFont typeface="Arial"/>
              <a:buNone/>
            </a:pPr>
            <a:r>
              <a:rPr lang="en-US"/>
              <a:t>In this tutorial, I will walk you through how to run each step of the EAGLE pipeline yourself, from preparing training data to training a model, generating a forecast, and verifying the results.</a:t>
            </a:r>
            <a:endParaRPr/>
          </a:p>
          <a:p>
            <a:pPr indent="0" lvl="0" marL="0" rtl="0" algn="l">
              <a:lnSpc>
                <a:spcPct val="100000"/>
              </a:lnSpc>
              <a:spcBef>
                <a:spcPts val="1200"/>
              </a:spcBef>
              <a:spcAft>
                <a:spcPts val="0"/>
              </a:spcAft>
              <a:buSzPts val="1100"/>
              <a:buNone/>
            </a:pPr>
            <a:r>
              <a:t/>
            </a:r>
            <a:endParaRPr/>
          </a:p>
        </p:txBody>
      </p:sp>
      <p:sp>
        <p:nvSpPr>
          <p:cNvPr id="71" name="Google Shape;7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cc9e588ba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3cc9e588ba9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Now that the environment is configured and all dependencies are installed, we can move into the data preparation stage.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To understand how this step works, we will begin by examining the replay.yaml configuration file, which defines how the training and validation datasets will be generated using ufs2arco.</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At the top of the configuration file, you will notice the mover section, which specifies the </a:t>
            </a:r>
            <a:r>
              <a:rPr lang="en-US">
                <a:solidFill>
                  <a:srgbClr val="188038"/>
                </a:solidFill>
                <a:latin typeface="Roboto Mono"/>
                <a:ea typeface="Roboto Mono"/>
                <a:cs typeface="Roboto Mono"/>
                <a:sym typeface="Roboto Mono"/>
              </a:rPr>
              <a:t>mpidatamover</a:t>
            </a:r>
            <a:r>
              <a:rPr lang="en-US">
                <a:solidFill>
                  <a:schemeClr val="dk1"/>
                </a:solidFill>
              </a:rPr>
              <a:t>. MPI is included because this workflow supports parallel data movement. However, in this demonstration we are generating a relatively small dataset, so MPI parallelization will not be used. For larger production jobs, MPI can significantly accelerate data loading and preprocessing.</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Next is the directories section. This defines where the generated outputs will be stored within the Colab environment. The Zarr dataset will be written to the configured Zarr directory, while intermediate cache files and log files will be written to their respective cache and logs directories.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The source section defines where the input data is coming from. In this example, we are pulling data from the NOAA UFS Replay dataset stored in a Google Cloud Storage bucket.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For this demonstration, we are pulling in one week of data, specifically the first week of January 2022, at six hour intervals. This provides a manageable but realistic dataset for training and validation.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Within the source configuration, we also define the variables that will be extracted from the dataset. These include three dimensional atmospheric variables such as wind components, temperature, humidity, and vertical motion. We also include two dimensional surface fields such as surface pressure, ten meter winds, and two meter temperature. Static fields such as land mask and surface height are included to provide geographic context.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The next section defines transforms applied to the data. The Replay dataset is stored on model levels, so we apply a finite volume vertical regridding transformation. This interpolates the data onto standard pressure levels ranging from 0 to 1000 hectopascals. Converting to pressure levels provides a consistent vertical coordinate that is well suited for machine learning applications.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After the transforms, the target section defines how the processed data will be structured for training. In this workflow, the target format is Anemoi. The configuration also specifies how variables should be sorted and how the dataset should be chunked for efficient storage and loading.</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You will notice that although the dataset spans January 1 through January 7, the </a:t>
            </a:r>
            <a:r>
              <a:rPr b="1" lang="en-US">
                <a:solidFill>
                  <a:schemeClr val="dk1"/>
                </a:solidFill>
              </a:rPr>
              <a:t>statistics period</a:t>
            </a:r>
            <a:r>
              <a:rPr lang="en-US">
                <a:solidFill>
                  <a:schemeClr val="dk1"/>
                </a:solidFill>
              </a:rPr>
              <a:t> stops on January 4. The reason for this is to prevent data leakage during training. When computing normalization statistics such as means and standard deviations, we only want to use the training portion of the dataset. By stopping the statistics period on January 4, we ensure that validation data does not influence the training process.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The configuration also includes a set of </a:t>
            </a:r>
            <a:r>
              <a:rPr b="1" lang="en-US">
                <a:solidFill>
                  <a:schemeClr val="dk1"/>
                </a:solidFill>
              </a:rPr>
              <a:t>forcings</a:t>
            </a:r>
            <a:r>
              <a:rPr lang="en-US">
                <a:solidFill>
                  <a:schemeClr val="dk1"/>
                </a:solidFill>
              </a:rPr>
              <a:t>, which are additional derived inputs such as trigonometric encodings of latitude, longitude, time of day, and seasonal cycles. These help the machine learning model better understand spatial and temporal relationships in the data.</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Finally, the configuration includes metadata attributes that describe the dataset source.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Once this step completes, we will have an </a:t>
            </a:r>
            <a:r>
              <a:rPr b="1" lang="en-US">
                <a:solidFill>
                  <a:schemeClr val="dk1"/>
                </a:solidFill>
              </a:rPr>
              <a:t>Anemoi ready dataset stored in Zarr format and prepared for model training.</a:t>
            </a:r>
            <a:endParaRPr b="1">
              <a:solidFill>
                <a:schemeClr val="dk1"/>
              </a:solidFill>
            </a:endParaRPr>
          </a:p>
          <a:p>
            <a:pPr indent="0" lvl="0" marL="0" rtl="0" algn="l">
              <a:lnSpc>
                <a:spcPct val="100000"/>
              </a:lnSpc>
              <a:spcBef>
                <a:spcPts val="1200"/>
              </a:spcBef>
              <a:spcAft>
                <a:spcPts val="0"/>
              </a:spcAft>
              <a:buSzPts val="1100"/>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cc9e588ba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3cc9e588ba9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Now that the data preparation step has completed, we can confirm that everything was generated correctly.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On the left side of the screen, you can see that the </a:t>
            </a:r>
            <a:r>
              <a:rPr lang="en-US">
                <a:solidFill>
                  <a:srgbClr val="188038"/>
                </a:solidFill>
                <a:latin typeface="Roboto Mono"/>
                <a:ea typeface="Roboto Mono"/>
                <a:cs typeface="Roboto Mono"/>
                <a:sym typeface="Roboto Mono"/>
              </a:rPr>
              <a:t>replay.zarr</a:t>
            </a:r>
            <a:r>
              <a:rPr lang="en-US">
                <a:solidFill>
                  <a:schemeClr val="dk1"/>
                </a:solidFill>
              </a:rPr>
              <a:t> directory has been created. This is the processed dataset that was just generated and converted into an Anemoi-ready Zarr format.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You’ll also notice the </a:t>
            </a:r>
            <a:r>
              <a:rPr lang="en-US">
                <a:solidFill>
                  <a:srgbClr val="188038"/>
                </a:solidFill>
                <a:latin typeface="Roboto Mono"/>
                <a:ea typeface="Roboto Mono"/>
                <a:cs typeface="Roboto Mono"/>
                <a:sym typeface="Roboto Mono"/>
              </a:rPr>
              <a:t>logs</a:t>
            </a:r>
            <a:r>
              <a:rPr lang="en-US">
                <a:solidFill>
                  <a:schemeClr val="dk1"/>
                </a:solidFill>
              </a:rPr>
              <a:t> directory. This contains detailed information about the data processing step, including status messages and diagnostic output. If you ever need to troubleshoot or better understand what was written during dataset creation, the logs provide that full record.</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If you would like to take a closer look at the dataset, feel free to run the cell below to visualize the data and explore what the dataset structure looks like.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At this point, the dataset has been successfully created, and we are ready to move on to model training.</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cc9e588ba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3cc9e588ba9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US">
                <a:solidFill>
                  <a:schemeClr val="dk1"/>
                </a:solidFill>
              </a:rPr>
              <a:t>Now we move into model training.</a:t>
            </a:r>
            <a:endParaRPr>
              <a:solidFill>
                <a:schemeClr val="dk1"/>
              </a:solidFill>
            </a:endParaRPr>
          </a:p>
          <a:p>
            <a:pPr indent="0" lvl="0" marL="0" rtl="0" algn="l">
              <a:lnSpc>
                <a:spcPct val="115000"/>
              </a:lnSpc>
              <a:spcBef>
                <a:spcPts val="1200"/>
              </a:spcBef>
              <a:spcAft>
                <a:spcPts val="0"/>
              </a:spcAft>
              <a:buSzPts val="1100"/>
              <a:buNone/>
            </a:pPr>
            <a:r>
              <a:rPr lang="en-US">
                <a:solidFill>
                  <a:schemeClr val="dk1"/>
                </a:solidFill>
              </a:rPr>
              <a:t>The first cell sets a few environment variables that ensure the training process runs correctly in this Colab environment.</a:t>
            </a:r>
            <a:endParaRPr>
              <a:solidFill>
                <a:schemeClr val="dk1"/>
              </a:solidFill>
            </a:endParaRPr>
          </a:p>
          <a:p>
            <a:pPr indent="0" lvl="0" marL="0" rtl="0" algn="l">
              <a:lnSpc>
                <a:spcPct val="115000"/>
              </a:lnSpc>
              <a:spcBef>
                <a:spcPts val="1200"/>
              </a:spcBef>
              <a:spcAft>
                <a:spcPts val="0"/>
              </a:spcAft>
              <a:buSzPts val="1100"/>
              <a:buNone/>
            </a:pPr>
            <a:r>
              <a:rPr lang="en-US">
                <a:solidFill>
                  <a:schemeClr val="dk1"/>
                </a:solidFill>
              </a:rPr>
              <a:t>The second cell changes into the appropriate training directory so the configuration files can be referenced properly.</a:t>
            </a:r>
            <a:endParaRPr>
              <a:solidFill>
                <a:schemeClr val="dk1"/>
              </a:solidFill>
            </a:endParaRPr>
          </a:p>
          <a:p>
            <a:pPr indent="0" lvl="0" marL="0" rtl="0" algn="l">
              <a:lnSpc>
                <a:spcPct val="115000"/>
              </a:lnSpc>
              <a:spcBef>
                <a:spcPts val="1200"/>
              </a:spcBef>
              <a:spcAft>
                <a:spcPts val="0"/>
              </a:spcAft>
              <a:buSzPts val="1100"/>
              <a:buNone/>
            </a:pPr>
            <a:r>
              <a:rPr lang="en-US">
                <a:solidFill>
                  <a:schemeClr val="dk1"/>
                </a:solidFill>
              </a:rPr>
              <a:t>When we run the third cell, the training process begins. This command reads the main </a:t>
            </a:r>
            <a:r>
              <a:rPr lang="en-US">
                <a:solidFill>
                  <a:srgbClr val="188038"/>
                </a:solidFill>
                <a:latin typeface="Roboto Mono"/>
                <a:ea typeface="Roboto Mono"/>
                <a:cs typeface="Roboto Mono"/>
                <a:sym typeface="Roboto Mono"/>
              </a:rPr>
              <a:t>config.yaml</a:t>
            </a:r>
            <a:r>
              <a:rPr lang="en-US">
                <a:solidFill>
                  <a:schemeClr val="dk1"/>
                </a:solidFill>
              </a:rPr>
              <a:t> file and starts the training workflow.</a:t>
            </a:r>
            <a:endParaRPr>
              <a:solidFill>
                <a:schemeClr val="dk1"/>
              </a:solidFill>
            </a:endParaRPr>
          </a:p>
          <a:p>
            <a:pPr indent="0" lvl="0" marL="0" rtl="0" algn="l">
              <a:lnSpc>
                <a:spcPct val="115000"/>
              </a:lnSpc>
              <a:spcBef>
                <a:spcPts val="1200"/>
              </a:spcBef>
              <a:spcAft>
                <a:spcPts val="0"/>
              </a:spcAft>
              <a:buSzPts val="1100"/>
              <a:buNone/>
            </a:pPr>
            <a:r>
              <a:rPr lang="en-US">
                <a:solidFill>
                  <a:schemeClr val="dk1"/>
                </a:solidFill>
              </a:rPr>
              <a:t>As training initializes, you will see a number of logging statements printed to the screen. These logs confirm that the configuration has been validated and that training is starting from scratch, which is indicated by ‘starting from checkpoint: false.’</a:t>
            </a:r>
            <a:endParaRPr>
              <a:solidFill>
                <a:schemeClr val="dk1"/>
              </a:solidFill>
            </a:endParaRPr>
          </a:p>
          <a:p>
            <a:pPr indent="0" lvl="0" marL="0" rtl="0" algn="l">
              <a:lnSpc>
                <a:spcPct val="115000"/>
              </a:lnSpc>
              <a:spcBef>
                <a:spcPts val="1200"/>
              </a:spcBef>
              <a:spcAft>
                <a:spcPts val="0"/>
              </a:spcAft>
              <a:buSzPts val="1100"/>
              <a:buNone/>
            </a:pPr>
            <a:r>
              <a:rPr lang="en-US">
                <a:solidFill>
                  <a:schemeClr val="dk1"/>
                </a:solidFill>
              </a:rPr>
              <a:t>This is important because it means we can also resume training from an existing checkpoint. For example, if a model is partially trained and performance looks promising, you can restart training from a saved checkpoint and continue improving it instead of starting over.</a:t>
            </a:r>
            <a:endParaRPr>
              <a:solidFill>
                <a:schemeClr val="dk1"/>
              </a:solidFill>
            </a:endParaRPr>
          </a:p>
          <a:p>
            <a:pPr indent="0" lvl="0" marL="0" rtl="0" algn="l">
              <a:lnSpc>
                <a:spcPct val="115000"/>
              </a:lnSpc>
              <a:spcBef>
                <a:spcPts val="1200"/>
              </a:spcBef>
              <a:spcAft>
                <a:spcPts val="0"/>
              </a:spcAft>
              <a:buSzPts val="1100"/>
              <a:buNone/>
            </a:pPr>
            <a:r>
              <a:rPr lang="en-US">
                <a:solidFill>
                  <a:schemeClr val="dk1"/>
                </a:solidFill>
              </a:rPr>
              <a:t>During initialization, the model begins normalizing the data, constructing the graph structure, reporting the number of parameters, and initializing data loaders. You can watch all of this happen in real time through the logs.</a:t>
            </a:r>
            <a:endParaRPr>
              <a:solidFill>
                <a:schemeClr val="dk1"/>
              </a:solidFill>
            </a:endParaRPr>
          </a:p>
          <a:p>
            <a:pPr indent="0" lvl="0" marL="0" rtl="0" algn="l">
              <a:lnSpc>
                <a:spcPct val="115000"/>
              </a:lnSpc>
              <a:spcBef>
                <a:spcPts val="1200"/>
              </a:spcBef>
              <a:spcAft>
                <a:spcPts val="0"/>
              </a:spcAft>
              <a:buSzPts val="1100"/>
              <a:buNone/>
            </a:pPr>
            <a:r>
              <a:rPr lang="en-US">
                <a:solidFill>
                  <a:schemeClr val="dk1"/>
                </a:solidFill>
              </a:rPr>
              <a:t>While training is initializing, we can also take a look at the main </a:t>
            </a:r>
            <a:r>
              <a:rPr lang="en-US">
                <a:solidFill>
                  <a:srgbClr val="188038"/>
                </a:solidFill>
                <a:latin typeface="Roboto Mono"/>
                <a:ea typeface="Roboto Mono"/>
                <a:cs typeface="Roboto Mono"/>
                <a:sym typeface="Roboto Mono"/>
              </a:rPr>
              <a:t>config.yaml</a:t>
            </a:r>
            <a:r>
              <a:rPr lang="en-US">
                <a:solidFill>
                  <a:schemeClr val="dk1"/>
                </a:solidFill>
              </a:rPr>
              <a:t> file that is driving this run.</a:t>
            </a:r>
            <a:endParaRPr>
              <a:solidFill>
                <a:schemeClr val="dk1"/>
              </a:solidFill>
            </a:endParaRPr>
          </a:p>
          <a:p>
            <a:pPr indent="0" lvl="0" marL="0" rtl="0" algn="l">
              <a:lnSpc>
                <a:spcPct val="115000"/>
              </a:lnSpc>
              <a:spcBef>
                <a:spcPts val="1200"/>
              </a:spcBef>
              <a:spcAft>
                <a:spcPts val="0"/>
              </a:spcAft>
              <a:buSzPts val="1100"/>
              <a:buNone/>
            </a:pPr>
            <a:r>
              <a:rPr lang="en-US">
                <a:solidFill>
                  <a:schemeClr val="dk1"/>
                </a:solidFill>
              </a:rPr>
              <a:t>At the top, you’ll see that we are loading the dataset directly from the Zarr file created in the previous step.</a:t>
            </a:r>
            <a:endParaRPr>
              <a:solidFill>
                <a:schemeClr val="dk1"/>
              </a:solidFill>
            </a:endParaRPr>
          </a:p>
          <a:p>
            <a:pPr indent="0" lvl="0" marL="0" rtl="0" algn="l">
              <a:lnSpc>
                <a:spcPct val="115000"/>
              </a:lnSpc>
              <a:spcBef>
                <a:spcPts val="1200"/>
              </a:spcBef>
              <a:spcAft>
                <a:spcPts val="0"/>
              </a:spcAft>
              <a:buSzPts val="1100"/>
              <a:buNone/>
            </a:pPr>
            <a:r>
              <a:rPr lang="en-US">
                <a:solidFill>
                  <a:schemeClr val="dk1"/>
                </a:solidFill>
              </a:rPr>
              <a:t>Next is the model configuration. In this example, we are using a graph transformer architecture with a global deterministic setup.</a:t>
            </a:r>
            <a:endParaRPr>
              <a:solidFill>
                <a:schemeClr val="dk1"/>
              </a:solidFill>
            </a:endParaRPr>
          </a:p>
          <a:p>
            <a:pPr indent="0" lvl="0" marL="0" rtl="0" algn="l">
              <a:lnSpc>
                <a:spcPct val="115000"/>
              </a:lnSpc>
              <a:spcBef>
                <a:spcPts val="1200"/>
              </a:spcBef>
              <a:spcAft>
                <a:spcPts val="0"/>
              </a:spcAft>
              <a:buSzPts val="1100"/>
              <a:buNone/>
            </a:pPr>
            <a:r>
              <a:rPr lang="en-US">
                <a:solidFill>
                  <a:schemeClr val="dk1"/>
                </a:solidFill>
              </a:rPr>
              <a:t>You will also see the forcings that are included. These provide spatial and temporal context such as latitude, longitude, local time, and insolation.</a:t>
            </a:r>
            <a:endParaRPr>
              <a:solidFill>
                <a:schemeClr val="dk1"/>
              </a:solidFill>
            </a:endParaRPr>
          </a:p>
          <a:p>
            <a:pPr indent="0" lvl="0" marL="0" rtl="0" algn="l">
              <a:lnSpc>
                <a:spcPct val="115000"/>
              </a:lnSpc>
              <a:spcBef>
                <a:spcPts val="1200"/>
              </a:spcBef>
              <a:spcAft>
                <a:spcPts val="0"/>
              </a:spcAft>
              <a:buSzPts val="1100"/>
              <a:buNone/>
            </a:pPr>
            <a:r>
              <a:rPr lang="en-US">
                <a:solidFill>
                  <a:schemeClr val="dk1"/>
                </a:solidFill>
              </a:rPr>
              <a:t>Further down, the configuration specifies normalization behavior. We define which variables should be normalized to ensure stable training.</a:t>
            </a:r>
            <a:endParaRPr>
              <a:solidFill>
                <a:schemeClr val="dk1"/>
              </a:solidFill>
            </a:endParaRPr>
          </a:p>
          <a:p>
            <a:pPr indent="0" lvl="0" marL="0" rtl="0" algn="l">
              <a:lnSpc>
                <a:spcPct val="115000"/>
              </a:lnSpc>
              <a:spcBef>
                <a:spcPts val="1200"/>
              </a:spcBef>
              <a:spcAft>
                <a:spcPts val="0"/>
              </a:spcAft>
              <a:buSzPts val="1100"/>
              <a:buNone/>
            </a:pPr>
            <a:r>
              <a:rPr lang="en-US">
                <a:solidFill>
                  <a:schemeClr val="dk1"/>
                </a:solidFill>
              </a:rPr>
              <a:t>In the dataloader section, we configure how batches are loaded into the model. For this example, we are using two workers and specifying the training and validation date ranges. For the purpose of this tutorial, we are ignoring the test dataset.</a:t>
            </a:r>
            <a:endParaRPr>
              <a:solidFill>
                <a:schemeClr val="dk1"/>
              </a:solidFill>
            </a:endParaRPr>
          </a:p>
          <a:p>
            <a:pPr indent="0" lvl="0" marL="0" rtl="0" algn="l">
              <a:lnSpc>
                <a:spcPct val="115000"/>
              </a:lnSpc>
              <a:spcBef>
                <a:spcPts val="1200"/>
              </a:spcBef>
              <a:spcAft>
                <a:spcPts val="0"/>
              </a:spcAft>
              <a:buSzPts val="1100"/>
              <a:buNone/>
            </a:pPr>
            <a:r>
              <a:rPr lang="en-US">
                <a:solidFill>
                  <a:schemeClr val="dk1"/>
                </a:solidFill>
              </a:rPr>
              <a:t>Finally, diagnostic plots and checkpoints are automatically saved during training, allowing us to monitor progress and evaluate performance.</a:t>
            </a:r>
            <a:endParaRPr>
              <a:solidFill>
                <a:schemeClr val="dk1"/>
              </a:solidFill>
            </a:endParaRPr>
          </a:p>
          <a:p>
            <a:pPr indent="0" lvl="0" marL="0" rtl="0" algn="l">
              <a:lnSpc>
                <a:spcPct val="115000"/>
              </a:lnSpc>
              <a:spcBef>
                <a:spcPts val="1200"/>
              </a:spcBef>
              <a:spcAft>
                <a:spcPts val="0"/>
              </a:spcAft>
              <a:buSzPts val="1100"/>
              <a:buNone/>
            </a:pPr>
            <a:r>
              <a:rPr lang="en-US">
                <a:solidFill>
                  <a:schemeClr val="dk1"/>
                </a:solidFill>
              </a:rPr>
              <a:t>At this point, training is underway and we can monitor progress directly from the logs</a:t>
            </a:r>
            <a:endParaRPr>
              <a:solidFill>
                <a:schemeClr val="dk1"/>
              </a:solidFill>
            </a:endParaRPr>
          </a:p>
          <a:p>
            <a:pPr indent="0" lvl="0" marL="0" rtl="0" algn="l">
              <a:lnSpc>
                <a:spcPct val="115000"/>
              </a:lnSpc>
              <a:spcBef>
                <a:spcPts val="1200"/>
              </a:spcBef>
              <a:spcAft>
                <a:spcPts val="0"/>
              </a:spcAft>
              <a:buSzPts val="1100"/>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c5476c95c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3c5476c95c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t>Now that the model has finished training, we can move on to generating a forecast using the trained checkpoint.</a:t>
            </a:r>
            <a:endParaRPr/>
          </a:p>
          <a:p>
            <a:pPr indent="0" lvl="0" marL="0" rtl="0" algn="l">
              <a:lnSpc>
                <a:spcPct val="115000"/>
              </a:lnSpc>
              <a:spcBef>
                <a:spcPts val="1200"/>
              </a:spcBef>
              <a:spcAft>
                <a:spcPts val="0"/>
              </a:spcAft>
              <a:buClr>
                <a:schemeClr val="dk1"/>
              </a:buClr>
              <a:buSzPts val="1100"/>
              <a:buFont typeface="Arial"/>
              <a:buNone/>
            </a:pPr>
            <a:r>
              <a:rPr lang="en-US"/>
              <a:t>The first cell updates the inference configuration so that it points to the checkpoint that was just produced during training. Each training run creates a unique run ID, and this step ensures that inference uses the correct checkpoint from that run.</a:t>
            </a:r>
            <a:endParaRPr/>
          </a:p>
          <a:p>
            <a:pPr indent="0" lvl="0" marL="0" rtl="0" algn="l">
              <a:lnSpc>
                <a:spcPct val="115000"/>
              </a:lnSpc>
              <a:spcBef>
                <a:spcPts val="1200"/>
              </a:spcBef>
              <a:spcAft>
                <a:spcPts val="0"/>
              </a:spcAft>
              <a:buClr>
                <a:schemeClr val="dk1"/>
              </a:buClr>
              <a:buSzPts val="1100"/>
              <a:buFont typeface="Arial"/>
              <a:buNone/>
            </a:pPr>
            <a:r>
              <a:rPr lang="en-US"/>
              <a:t>The next cell simply moves us into the inference directory where the configuration file for inference is located.</a:t>
            </a:r>
            <a:endParaRPr/>
          </a:p>
          <a:p>
            <a:pPr indent="0" lvl="0" marL="0" rtl="0" algn="l">
              <a:lnSpc>
                <a:spcPct val="115000"/>
              </a:lnSpc>
              <a:spcBef>
                <a:spcPts val="1200"/>
              </a:spcBef>
              <a:spcAft>
                <a:spcPts val="0"/>
              </a:spcAft>
              <a:buClr>
                <a:schemeClr val="dk1"/>
              </a:buClr>
              <a:buSzPts val="1100"/>
              <a:buFont typeface="Arial"/>
              <a:buNone/>
            </a:pPr>
            <a:r>
              <a:rPr lang="en-US"/>
              <a:t>Finally, the third cell runs the inference process. This uses the trained model checkpoint to generate a forecast.</a:t>
            </a:r>
            <a:endParaRPr/>
          </a:p>
          <a:p>
            <a:pPr indent="0" lvl="0" marL="0" rtl="0" algn="l">
              <a:lnSpc>
                <a:spcPct val="115000"/>
              </a:lnSpc>
              <a:spcBef>
                <a:spcPts val="1200"/>
              </a:spcBef>
              <a:spcAft>
                <a:spcPts val="0"/>
              </a:spcAft>
              <a:buClr>
                <a:schemeClr val="dk1"/>
              </a:buClr>
              <a:buSzPts val="1100"/>
              <a:buFont typeface="Arial"/>
              <a:buNone/>
            </a:pPr>
            <a:r>
              <a:rPr lang="en-US"/>
              <a:t>For this example, we are generating a 48 hour forecast beginning on January 5th, 2022. Compared to training, inference runs very quickly and typically completes in about twenty seconds when using a GPU, though it may take a bit longer on a CPU</a:t>
            </a:r>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ce1e342b8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g3ce1e342b8c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t>Now that the forecast has been generated, we can take a look at the model output.</a:t>
            </a:r>
            <a:endParaRPr/>
          </a:p>
          <a:p>
            <a:pPr indent="0" lvl="0" marL="0" rtl="0" algn="l">
              <a:lnSpc>
                <a:spcPct val="115000"/>
              </a:lnSpc>
              <a:spcBef>
                <a:spcPts val="1200"/>
              </a:spcBef>
              <a:spcAft>
                <a:spcPts val="0"/>
              </a:spcAft>
              <a:buClr>
                <a:schemeClr val="dk1"/>
              </a:buClr>
              <a:buSzPts val="1100"/>
              <a:buFont typeface="Arial"/>
              <a:buNone/>
            </a:pPr>
            <a:r>
              <a:rPr lang="en-US"/>
              <a:t>In the first cell, we open the forecast dataset that was produced during the inference step. This allows us to inspect the data structure and see the available variables.</a:t>
            </a:r>
            <a:endParaRPr/>
          </a:p>
          <a:p>
            <a:pPr indent="0" lvl="0" marL="0" rtl="0" algn="l">
              <a:lnSpc>
                <a:spcPct val="115000"/>
              </a:lnSpc>
              <a:spcBef>
                <a:spcPts val="1200"/>
              </a:spcBef>
              <a:spcAft>
                <a:spcPts val="0"/>
              </a:spcAft>
              <a:buClr>
                <a:schemeClr val="dk1"/>
              </a:buClr>
              <a:buSzPts val="1100"/>
              <a:buFont typeface="Arial"/>
              <a:buNone/>
            </a:pPr>
            <a:r>
              <a:rPr lang="en-US"/>
              <a:t>Next, we can choose a variable and forecast hour to visualize. In this example, we are plotting two meter temperature, but you can easily change the variable or forecast hour if you would like to explore other outputs.</a:t>
            </a:r>
            <a:endParaRPr/>
          </a:p>
          <a:p>
            <a:pPr indent="0" lvl="0" marL="0" rtl="0" algn="l">
              <a:lnSpc>
                <a:spcPct val="115000"/>
              </a:lnSpc>
              <a:spcBef>
                <a:spcPts val="1200"/>
              </a:spcBef>
              <a:spcAft>
                <a:spcPts val="0"/>
              </a:spcAft>
              <a:buClr>
                <a:schemeClr val="dk1"/>
              </a:buClr>
              <a:buSzPts val="1100"/>
              <a:buFont typeface="Arial"/>
              <a:buNone/>
            </a:pPr>
            <a:r>
              <a:rPr lang="en-US"/>
              <a:t>Finally, the last cell generates a simple visualization of the selected field. This provides a quick way to inspect the forecast and confirm that the model produced reasonable results.</a:t>
            </a:r>
            <a:endParaRPr/>
          </a:p>
          <a:p>
            <a:pPr indent="0" lvl="0" marL="0" rtl="0" algn="l">
              <a:lnSpc>
                <a:spcPct val="115000"/>
              </a:lnSpc>
              <a:spcBef>
                <a:spcPts val="1200"/>
              </a:spcBef>
              <a:spcAft>
                <a:spcPts val="1200"/>
              </a:spcAft>
              <a:buSzPts val="1100"/>
              <a:buNone/>
            </a:pPr>
            <a:r>
              <a:rPr lang="en-US"/>
              <a:t>This step runs very quickly and typically takes about ten to fifteen seconds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ce1e342b8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3ce1e342b8c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t>Next we perform a short postprocessing step using eagle-tools.</a:t>
            </a:r>
            <a:endParaRPr/>
          </a:p>
          <a:p>
            <a:pPr indent="0" lvl="0" marL="0" rtl="0" algn="l">
              <a:lnSpc>
                <a:spcPct val="115000"/>
              </a:lnSpc>
              <a:spcBef>
                <a:spcPts val="1200"/>
              </a:spcBef>
              <a:spcAft>
                <a:spcPts val="0"/>
              </a:spcAft>
              <a:buClr>
                <a:schemeClr val="dk1"/>
              </a:buClr>
              <a:buSzPts val="1100"/>
              <a:buFont typeface="Arial"/>
              <a:buNone/>
            </a:pPr>
            <a:r>
              <a:rPr lang="en-US"/>
              <a:t>The first cell moves us into the postprocessing directory where the configuration for this step is located.</a:t>
            </a:r>
            <a:endParaRPr/>
          </a:p>
          <a:p>
            <a:pPr indent="0" lvl="0" marL="0" rtl="0" algn="l">
              <a:lnSpc>
                <a:spcPct val="115000"/>
              </a:lnSpc>
              <a:spcBef>
                <a:spcPts val="1200"/>
              </a:spcBef>
              <a:spcAft>
                <a:spcPts val="0"/>
              </a:spcAft>
              <a:buClr>
                <a:schemeClr val="dk1"/>
              </a:buClr>
              <a:buSzPts val="1100"/>
              <a:buFont typeface="Arial"/>
              <a:buNone/>
            </a:pPr>
            <a:r>
              <a:rPr lang="en-US"/>
              <a:t>The second cell runs the eagle-tools postprocessing command. This step prepares the forecast output so that it can be used by the verification framework. It adjusts the structure of the dataset and adds the required attributes needed for verification.</a:t>
            </a:r>
            <a:endParaRPr/>
          </a:p>
          <a:p>
            <a:pPr indent="0" lvl="0" marL="0" rtl="0" algn="l">
              <a:lnSpc>
                <a:spcPct val="115000"/>
              </a:lnSpc>
              <a:spcBef>
                <a:spcPts val="1200"/>
              </a:spcBef>
              <a:spcAft>
                <a:spcPts val="0"/>
              </a:spcAft>
              <a:buClr>
                <a:schemeClr val="dk1"/>
              </a:buClr>
              <a:buSzPts val="1100"/>
              <a:buFont typeface="Arial"/>
              <a:buNone/>
            </a:pPr>
            <a:r>
              <a:rPr lang="en-US"/>
              <a:t>Once postprocessing is complete, the final cell opens the processed dataset so we can confirm that the output file was created successfully.</a:t>
            </a:r>
            <a:endParaRPr/>
          </a:p>
          <a:p>
            <a:pPr indent="0" lvl="0" marL="0" rtl="0" algn="l">
              <a:lnSpc>
                <a:spcPct val="115000"/>
              </a:lnSpc>
              <a:spcBef>
                <a:spcPts val="1200"/>
              </a:spcBef>
              <a:spcAft>
                <a:spcPts val="0"/>
              </a:spcAft>
              <a:buClr>
                <a:schemeClr val="dk1"/>
              </a:buClr>
              <a:buSzPts val="1100"/>
              <a:buFont typeface="Arial"/>
              <a:buNone/>
            </a:pPr>
            <a:r>
              <a:rPr lang="en-US"/>
              <a:t>This step runs very quickly and typically takes about ten seconds.</a:t>
            </a:r>
            <a:endParaRPr/>
          </a:p>
          <a:p>
            <a:pPr indent="0" lvl="0" marL="0" rtl="0" algn="l">
              <a:lnSpc>
                <a:spcPct val="115000"/>
              </a:lnSpc>
              <a:spcBef>
                <a:spcPts val="1200"/>
              </a:spcBef>
              <a:spcAft>
                <a:spcPts val="0"/>
              </a:spcAft>
              <a:buClr>
                <a:schemeClr val="dk1"/>
              </a:buClr>
              <a:buSzPts val="1100"/>
              <a:buFont typeface="Arial"/>
              <a:buNone/>
            </a:pPr>
            <a:r>
              <a:rPr lang="en-US"/>
              <a:t>At this point we now have a processed forecast dataset that is ready for verification</a:t>
            </a:r>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ce1e342b8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3ce1e342b8c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Finally, we evaluate the forecast using the wxvx verification workflow.</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The wxvx framework is a workflow tool designed for verifying weather model output. It leverages uwtools, which orchestrates the verification process and drives the MET verification toolkit to compute statistics and generate plots.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Since Google Colab does not include Conda by default, the first step installs Conda so we can create the environment needed to run the verification tools.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Next, we create a Conda environment that includes wxvx and its dependencies.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After the environment is ready, we move into the verification directory and configure the plotting backend.</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The final cell runs the wxvx verification workflow. This step compares our model forecast against observations and computes verification statistics.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Once the workflow completes, plots are generated showing performance metrics such as RMSE and mean error for variables like two meter temperature. The same statistics are also calculated for the GFS so we can compare our model’s performance against an operational baseline</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ce1e342b8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3ce1e342b8c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Lato"/>
                <a:ea typeface="Lato"/>
                <a:cs typeface="Lato"/>
                <a:sym typeface="Lato"/>
              </a:rPr>
              <a:t>Congratulations. You have now completed the full ufs2arco, anemoi, and wxvx pipeline.</a:t>
            </a:r>
            <a:endParaRPr>
              <a:solidFill>
                <a:schemeClr val="dk1"/>
              </a:solidFill>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Lato"/>
                <a:ea typeface="Lato"/>
                <a:cs typeface="Lato"/>
                <a:sym typeface="Lato"/>
              </a:rPr>
              <a:t>From here, feel free to experiment with different configurations to learn more about how these modules work.</a:t>
            </a:r>
            <a:endParaRPr>
              <a:solidFill>
                <a:schemeClr val="dk1"/>
              </a:solidFill>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Lato"/>
                <a:ea typeface="Lato"/>
                <a:cs typeface="Lato"/>
                <a:sym typeface="Lato"/>
              </a:rPr>
              <a:t>For example, you can try loading Global Forecast System, or GFS, data instead of replay data by replacing the replay configuration with the provided </a:t>
            </a:r>
            <a:r>
              <a:rPr lang="en-US">
                <a:solidFill>
                  <a:srgbClr val="188038"/>
                </a:solidFill>
                <a:latin typeface="Lato"/>
                <a:ea typeface="Lato"/>
                <a:cs typeface="Lato"/>
                <a:sym typeface="Lato"/>
              </a:rPr>
              <a:t>gfs.yaml</a:t>
            </a:r>
            <a:r>
              <a:rPr lang="en-US">
                <a:solidFill>
                  <a:schemeClr val="dk1"/>
                </a:solidFill>
                <a:latin typeface="Lato"/>
                <a:ea typeface="Lato"/>
                <a:cs typeface="Lato"/>
                <a:sym typeface="Lato"/>
              </a:rPr>
              <a:t>.</a:t>
            </a:r>
            <a:endParaRPr>
              <a:solidFill>
                <a:schemeClr val="dk1"/>
              </a:solidFill>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Lato"/>
                <a:ea typeface="Lato"/>
                <a:cs typeface="Lato"/>
                <a:sym typeface="Lato"/>
              </a:rPr>
              <a:t>You can also experiment with different model architectures. One option is switching from the graph transformer to a Graph Neural Network, or GNN, by updating the model configuration file.</a:t>
            </a:r>
            <a:endParaRPr>
              <a:solidFill>
                <a:schemeClr val="dk1"/>
              </a:solidFill>
              <a:latin typeface="Lato"/>
              <a:ea typeface="Lato"/>
              <a:cs typeface="Lato"/>
              <a:sym typeface="Lato"/>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ce1e342b8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3ce1e342b8c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t>Before we conclude, we would like to acknowledge the developers and contributors behind the tools used in this tutorial.</a:t>
            </a:r>
            <a:endParaRPr/>
          </a:p>
          <a:p>
            <a:pPr indent="0" lvl="0" marL="0" rtl="0" algn="l">
              <a:lnSpc>
                <a:spcPct val="115000"/>
              </a:lnSpc>
              <a:spcBef>
                <a:spcPts val="1200"/>
              </a:spcBef>
              <a:spcAft>
                <a:spcPts val="0"/>
              </a:spcAft>
              <a:buClr>
                <a:schemeClr val="dk1"/>
              </a:buClr>
              <a:buSzPts val="1100"/>
              <a:buFont typeface="Arial"/>
              <a:buNone/>
            </a:pPr>
            <a:r>
              <a:rPr lang="en-US"/>
              <a:t>The ufs2arco and eagle-tools workflows were developed by Tim Smith at NOAA’s Physical Sciences Laboratory.</a:t>
            </a:r>
            <a:endParaRPr/>
          </a:p>
          <a:p>
            <a:pPr indent="0" lvl="0" marL="0" rtl="0" algn="l">
              <a:lnSpc>
                <a:spcPct val="115000"/>
              </a:lnSpc>
              <a:spcBef>
                <a:spcPts val="1200"/>
              </a:spcBef>
              <a:spcAft>
                <a:spcPts val="0"/>
              </a:spcAft>
              <a:buClr>
                <a:schemeClr val="dk1"/>
              </a:buClr>
              <a:buSzPts val="1100"/>
              <a:buFont typeface="Arial"/>
              <a:buNone/>
            </a:pPr>
            <a:r>
              <a:rPr lang="en-US"/>
              <a:t>The Anemoi framework was developed by the European Centre for Medium-Range Weather Forecasts.</a:t>
            </a:r>
            <a:endParaRPr/>
          </a:p>
          <a:p>
            <a:pPr indent="0" lvl="0" marL="0" rtl="0" algn="l">
              <a:lnSpc>
                <a:spcPct val="115000"/>
              </a:lnSpc>
              <a:spcBef>
                <a:spcPts val="1200"/>
              </a:spcBef>
              <a:spcAft>
                <a:spcPts val="0"/>
              </a:spcAft>
              <a:buClr>
                <a:schemeClr val="dk1"/>
              </a:buClr>
              <a:buSzPts val="1100"/>
              <a:buFont typeface="Arial"/>
              <a:buNone/>
            </a:pPr>
            <a:r>
              <a:rPr lang="en-US"/>
              <a:t>The wxvx verification workflow was developed by Paul Madden at NOAA’s Global Systems Laboratory and CIRES.</a:t>
            </a:r>
            <a:endParaRPr/>
          </a:p>
          <a:p>
            <a:pPr indent="0" lvl="0" marL="0" rtl="0" algn="l">
              <a:lnSpc>
                <a:spcPct val="115000"/>
              </a:lnSpc>
              <a:spcBef>
                <a:spcPts val="1200"/>
              </a:spcBef>
              <a:spcAft>
                <a:spcPts val="0"/>
              </a:spcAft>
              <a:buClr>
                <a:schemeClr val="dk1"/>
              </a:buClr>
              <a:buSzPts val="1100"/>
              <a:buFont typeface="Arial"/>
              <a:buNone/>
            </a:pPr>
            <a:r>
              <a:rPr lang="en-US"/>
              <a:t>And finally, the tutorial notebook used in this demonstration was authored by Mariah Pope from NOAA EPIC.</a:t>
            </a:r>
            <a:endParaRPr/>
          </a:p>
          <a:p>
            <a:pPr indent="0" lvl="0" marL="0" rtl="0" algn="l">
              <a:lnSpc>
                <a:spcPct val="115000"/>
              </a:lnSpc>
              <a:spcBef>
                <a:spcPts val="1200"/>
              </a:spcBef>
              <a:spcAft>
                <a:spcPts val="0"/>
              </a:spcAft>
              <a:buClr>
                <a:schemeClr val="dk1"/>
              </a:buClr>
              <a:buSzPts val="1100"/>
              <a:buFont typeface="Arial"/>
              <a:buNone/>
            </a:pPr>
            <a:r>
              <a:rPr lang="en-US"/>
              <a:t>Thank you for following along with this tutorial.</a:t>
            </a:r>
            <a:endParaRPr/>
          </a:p>
          <a:p>
            <a:pPr indent="0" lvl="0" marL="0" rtl="0" algn="l">
              <a:lnSpc>
                <a:spcPct val="115000"/>
              </a:lnSpc>
              <a:spcBef>
                <a:spcPts val="1200"/>
              </a:spcBef>
              <a:spcAft>
                <a:spcPts val="0"/>
              </a:spcAft>
              <a:buClr>
                <a:schemeClr val="dk1"/>
              </a:buClr>
              <a:buSzPts val="1100"/>
              <a:buFont typeface="Arial"/>
              <a:buNone/>
            </a:pPr>
            <a:r>
              <a:rPr lang="en-US"/>
              <a:t>If you have any questions or feedback, please feel free to email the EPIC team at support.epic@noaa.gov</a:t>
            </a:r>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ce1e342b8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3ce1e342b8c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Thank you for following along with this tutorial on the Project EAGLE AI pipeline.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We hope this walkthrough helped demonstrate how the workflow moves from data preparation with </a:t>
            </a:r>
            <a:r>
              <a:rPr b="1" lang="en-US">
                <a:solidFill>
                  <a:schemeClr val="dk1"/>
                </a:solidFill>
              </a:rPr>
              <a:t>ufs2arco</a:t>
            </a:r>
            <a:r>
              <a:rPr lang="en-US">
                <a:solidFill>
                  <a:schemeClr val="dk1"/>
                </a:solidFill>
              </a:rPr>
              <a:t>, to model training with </a:t>
            </a:r>
            <a:r>
              <a:rPr b="1" lang="en-US">
                <a:solidFill>
                  <a:schemeClr val="dk1"/>
                </a:solidFill>
              </a:rPr>
              <a:t>anemoi</a:t>
            </a:r>
            <a:r>
              <a:rPr lang="en-US">
                <a:solidFill>
                  <a:schemeClr val="dk1"/>
                </a:solidFill>
              </a:rPr>
              <a:t>, and finally verification using </a:t>
            </a:r>
            <a:r>
              <a:rPr b="1" lang="en-US">
                <a:solidFill>
                  <a:schemeClr val="dk1"/>
                </a:solidFill>
              </a:rPr>
              <a:t>wxvx</a:t>
            </a:r>
            <a:r>
              <a:rPr lang="en-US">
                <a:solidFill>
                  <a:schemeClr val="dk1"/>
                </a:solidFill>
              </a:rPr>
              <a: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If you have </a:t>
            </a:r>
            <a:r>
              <a:rPr b="1" lang="en-US">
                <a:solidFill>
                  <a:schemeClr val="dk1"/>
                </a:solidFill>
              </a:rPr>
              <a:t>any questions or feedback</a:t>
            </a:r>
            <a:r>
              <a:rPr lang="en-US">
                <a:solidFill>
                  <a:schemeClr val="dk1"/>
                </a:solidFill>
              </a:rPr>
              <a:t>, please feel free to email the EPIC team at </a:t>
            </a:r>
            <a:r>
              <a:rPr b="1" lang="en-US">
                <a:solidFill>
                  <a:schemeClr val="dk1"/>
                </a:solidFill>
              </a:rPr>
              <a:t>support.epic@noaa.gov</a:t>
            </a:r>
            <a:r>
              <a:rPr lang="en-US">
                <a:solidFill>
                  <a:schemeClr val="dk1"/>
                </a:solidFill>
              </a:rPr>
              <a: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Thank you for your time, and we look forward to seeing how you use these tools in your own workflows.</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c4bd3cfe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g3c4bd3cfec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c4bd3cfec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g3c4bd3cfec8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c4bd3cfec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3c4bd3cfec8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t>Here are several resources that may be helpful as you explore the Project EAGLE workflow further.</a:t>
            </a:r>
            <a:endParaRPr/>
          </a:p>
          <a:p>
            <a:pPr indent="0" lvl="0" marL="0" rtl="0" algn="l">
              <a:lnSpc>
                <a:spcPct val="115000"/>
              </a:lnSpc>
              <a:spcBef>
                <a:spcPts val="1200"/>
              </a:spcBef>
              <a:spcAft>
                <a:spcPts val="0"/>
              </a:spcAft>
              <a:buClr>
                <a:schemeClr val="dk1"/>
              </a:buClr>
              <a:buSzPts val="1100"/>
              <a:buFont typeface="Arial"/>
              <a:buNone/>
            </a:pPr>
            <a:r>
              <a:rPr lang="en-US"/>
              <a:t>The Project EAGLE GitHub repository contains the core code and supporting materials for the EAGLE framework.</a:t>
            </a:r>
            <a:endParaRPr/>
          </a:p>
          <a:p>
            <a:pPr indent="0" lvl="0" marL="0" rtl="0" algn="l">
              <a:lnSpc>
                <a:spcPct val="115000"/>
              </a:lnSpc>
              <a:spcBef>
                <a:spcPts val="1200"/>
              </a:spcBef>
              <a:spcAft>
                <a:spcPts val="0"/>
              </a:spcAft>
              <a:buClr>
                <a:schemeClr val="dk1"/>
              </a:buClr>
              <a:buSzPts val="1100"/>
              <a:buFont typeface="Arial"/>
              <a:buNone/>
            </a:pPr>
            <a:r>
              <a:rPr lang="en-US"/>
              <a:t>You can also find detailed documentation on the EAGLE ReadTheDocs site, which provides installation instructions, configuration examples, and workflow guidance.</a:t>
            </a:r>
            <a:endParaRPr/>
          </a:p>
          <a:p>
            <a:pPr indent="0" lvl="0" marL="0" rtl="0" algn="l">
              <a:lnSpc>
                <a:spcPct val="115000"/>
              </a:lnSpc>
              <a:spcBef>
                <a:spcPts val="1200"/>
              </a:spcBef>
              <a:spcAft>
                <a:spcPts val="0"/>
              </a:spcAft>
              <a:buClr>
                <a:schemeClr val="dk1"/>
              </a:buClr>
              <a:buSzPts val="1100"/>
              <a:buFont typeface="Arial"/>
              <a:buNone/>
            </a:pPr>
            <a:r>
              <a:rPr lang="en-US"/>
              <a:t>The EPIC website includes an overview page describing the goals and capabilities of Project EAGLE.</a:t>
            </a:r>
            <a:endParaRPr/>
          </a:p>
          <a:p>
            <a:pPr indent="0" lvl="0" marL="0" rtl="0" algn="l">
              <a:lnSpc>
                <a:spcPct val="115000"/>
              </a:lnSpc>
              <a:spcBef>
                <a:spcPts val="1200"/>
              </a:spcBef>
              <a:spcAft>
                <a:spcPts val="0"/>
              </a:spcAft>
              <a:buClr>
                <a:schemeClr val="dk1"/>
              </a:buClr>
              <a:buSzPts val="1100"/>
              <a:buFont typeface="Arial"/>
              <a:buNone/>
            </a:pPr>
            <a:r>
              <a:rPr lang="en-US"/>
              <a:t>For utilities used in this workflow, the eagle-tools repository contains the supporting tools used for postprocessing and workflow tasks.</a:t>
            </a:r>
            <a:endParaRPr/>
          </a:p>
          <a:p>
            <a:pPr indent="0" lvl="0" marL="0" rtl="0" algn="l">
              <a:lnSpc>
                <a:spcPct val="115000"/>
              </a:lnSpc>
              <a:spcBef>
                <a:spcPts val="1200"/>
              </a:spcBef>
              <a:spcAft>
                <a:spcPts val="0"/>
              </a:spcAft>
              <a:buClr>
                <a:schemeClr val="dk1"/>
              </a:buClr>
              <a:buSzPts val="1100"/>
              <a:buFont typeface="Arial"/>
              <a:buNone/>
            </a:pPr>
            <a:r>
              <a:rPr lang="en-US"/>
              <a:t>Finally, the AMS 2026 short course repository contains the notebook and materials used in this tutorial.</a:t>
            </a:r>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ce3269832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g3ce32698324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ce1e342b8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g3ce1e342b8c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t>Today we will walk through the full Project EAGLE AI workflow from start to finish.</a:t>
            </a:r>
            <a:endParaRPr/>
          </a:p>
          <a:p>
            <a:pPr indent="0" lvl="0" marL="0" rtl="0" algn="l">
              <a:lnSpc>
                <a:spcPct val="115000"/>
              </a:lnSpc>
              <a:spcBef>
                <a:spcPts val="1200"/>
              </a:spcBef>
              <a:spcAft>
                <a:spcPts val="0"/>
              </a:spcAft>
              <a:buClr>
                <a:schemeClr val="dk1"/>
              </a:buClr>
              <a:buSzPts val="1100"/>
              <a:buFont typeface="Arial"/>
              <a:buNone/>
            </a:pPr>
            <a:r>
              <a:rPr lang="en-US"/>
              <a:t>You will learn how to prepare training datasets using ufs2arco, train a machine learning weather model using the Anemoi framework, generate a forecast from the trained model, and finally postprocess and verify that forecast using the wxvx verification workflow.</a:t>
            </a:r>
            <a:endParaRPr/>
          </a:p>
          <a:p>
            <a:pPr indent="0" lvl="0" marL="0" rtl="0" algn="l">
              <a:lnSpc>
                <a:spcPct val="115000"/>
              </a:lnSpc>
              <a:spcBef>
                <a:spcPts val="1200"/>
              </a:spcBef>
              <a:spcAft>
                <a:spcPts val="0"/>
              </a:spcAft>
              <a:buClr>
                <a:schemeClr val="dk1"/>
              </a:buClr>
              <a:buSzPts val="1100"/>
              <a:buFont typeface="Arial"/>
              <a:buNone/>
            </a:pPr>
            <a:r>
              <a:rPr lang="en-US"/>
              <a:t>Throughout this tutorial, you will be able to run each step of the pipeline yourself.</a:t>
            </a:r>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c4bd3cfec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3c4bd3cfec8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ce3269832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g3ce32698324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cc9e588b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3cc9e588ba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t>Now we’ll begin with environment setup.</a:t>
            </a:r>
            <a:endParaRPr/>
          </a:p>
          <a:p>
            <a:pPr indent="0" lvl="0" marL="0" rtl="0" algn="l">
              <a:lnSpc>
                <a:spcPct val="115000"/>
              </a:lnSpc>
              <a:spcBef>
                <a:spcPts val="1200"/>
              </a:spcBef>
              <a:spcAft>
                <a:spcPts val="0"/>
              </a:spcAft>
              <a:buClr>
                <a:schemeClr val="dk1"/>
              </a:buClr>
              <a:buSzPts val="1100"/>
              <a:buFont typeface="Arial"/>
              <a:buNone/>
            </a:pPr>
            <a:r>
              <a:rPr lang="en-US"/>
              <a:t>Since we’re using Google Colab for this tutorial, the first step is to configure the runtime environment.</a:t>
            </a:r>
            <a:endParaRPr/>
          </a:p>
          <a:p>
            <a:pPr indent="0" lvl="0" marL="0" rtl="0" algn="l">
              <a:lnSpc>
                <a:spcPct val="115000"/>
              </a:lnSpc>
              <a:spcBef>
                <a:spcPts val="1200"/>
              </a:spcBef>
              <a:spcAft>
                <a:spcPts val="0"/>
              </a:spcAft>
              <a:buClr>
                <a:schemeClr val="dk1"/>
              </a:buClr>
              <a:buSzPts val="1100"/>
              <a:buFont typeface="Arial"/>
              <a:buNone/>
            </a:pPr>
            <a:r>
              <a:rPr lang="en-US"/>
              <a:t>Make sure the runtime is set to Python 3. If a GPU is available, I recommend selecting a T4 accelerator. If a GPU is not available, the notebook can still run on CPU, though training will take longer.</a:t>
            </a:r>
            <a:endParaRPr/>
          </a:p>
          <a:p>
            <a:pPr indent="0" lvl="0" marL="0" rtl="0" algn="l">
              <a:lnSpc>
                <a:spcPct val="115000"/>
              </a:lnSpc>
              <a:spcBef>
                <a:spcPts val="1200"/>
              </a:spcBef>
              <a:spcAft>
                <a:spcPts val="0"/>
              </a:spcAft>
              <a:buClr>
                <a:schemeClr val="dk1"/>
              </a:buClr>
              <a:buSzPts val="1100"/>
              <a:buFont typeface="Arial"/>
              <a:buNone/>
            </a:pPr>
            <a:r>
              <a:rPr lang="en-US"/>
              <a:t>Next, we’ll install the required dependencies, including the Anemoi modules, ufs2arco for data preparation, and eagle-tools for postprocessing.</a:t>
            </a:r>
            <a:endParaRPr/>
          </a:p>
          <a:p>
            <a:pPr indent="0" lvl="0" marL="0" rtl="0" algn="l">
              <a:lnSpc>
                <a:spcPct val="115000"/>
              </a:lnSpc>
              <a:spcBef>
                <a:spcPts val="1200"/>
              </a:spcBef>
              <a:spcAft>
                <a:spcPts val="0"/>
              </a:spcAft>
              <a:buClr>
                <a:schemeClr val="dk1"/>
              </a:buClr>
              <a:buSzPts val="1100"/>
              <a:buFont typeface="Arial"/>
              <a:buNone/>
            </a:pPr>
            <a:r>
              <a:rPr lang="en-US"/>
              <a:t>After the installation completes, you’ll restart the session before continuing.</a:t>
            </a:r>
            <a:endParaRPr/>
          </a:p>
          <a:p>
            <a:pPr indent="0" lvl="0" marL="0" rtl="0" algn="l">
              <a:lnSpc>
                <a:spcPct val="115000"/>
              </a:lnSpc>
              <a:spcBef>
                <a:spcPts val="1200"/>
              </a:spcBef>
              <a:spcAft>
                <a:spcPts val="0"/>
              </a:spcAft>
              <a:buSzPts val="1100"/>
              <a:buNone/>
            </a:pPr>
            <a:r>
              <a:rPr lang="en-US"/>
              <a:t>You may see some NumPy-related warnings or compatibility messages during installation. That is expected behavior for this environment and can safely be ignored.</a:t>
            </a:r>
            <a:endParaRPr/>
          </a:p>
          <a:p>
            <a:pPr indent="0" lvl="0" marL="0" rtl="0" algn="l">
              <a:lnSpc>
                <a:spcPct val="115000"/>
              </a:lnSpc>
              <a:spcBef>
                <a:spcPts val="1200"/>
              </a:spcBef>
              <a:spcAft>
                <a:spcPts val="0"/>
              </a:spcAft>
              <a:buClr>
                <a:schemeClr val="dk1"/>
              </a:buClr>
              <a:buSzPts val="1100"/>
              <a:buFont typeface="Arial"/>
              <a:buNone/>
            </a:pPr>
            <a:r>
              <a:rPr lang="en-US"/>
              <a:t>Now we can clone into the repository, after executing this cell you should see the short-course repository along with sample_data to the left of your screen. </a:t>
            </a:r>
            <a:endParaRPr/>
          </a:p>
          <a:p>
            <a:pPr indent="0" lvl="0" marL="0" rtl="0" algn="l">
              <a:lnSpc>
                <a:spcPct val="115000"/>
              </a:lnSpc>
              <a:spcBef>
                <a:spcPts val="1200"/>
              </a:spcBef>
              <a:spcAft>
                <a:spcPts val="0"/>
              </a:spcAft>
              <a:buClr>
                <a:schemeClr val="dk1"/>
              </a:buClr>
              <a:buSzPts val="1100"/>
              <a:buFont typeface="Arial"/>
              <a:buNone/>
            </a:pPr>
            <a:r>
              <a:rPr lang="en-US"/>
              <a:t>This setup step typically takes about four minutes.</a:t>
            </a:r>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8"/>
          <p:cNvSpPr txBox="1"/>
          <p:nvPr>
            <p:ph type="ctrTitle"/>
          </p:nvPr>
        </p:nvSpPr>
        <p:spPr>
          <a:xfrm>
            <a:off x="311700" y="1272088"/>
            <a:ext cx="8520600" cy="617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1A9988"/>
              </a:buClr>
              <a:buSzPts val="5200"/>
              <a:buFont typeface="Roboto"/>
              <a:buNone/>
              <a:defRPr sz="5200">
                <a:solidFill>
                  <a:srgbClr val="1A9988"/>
                </a:solidFill>
                <a:latin typeface="Roboto"/>
                <a:ea typeface="Roboto"/>
                <a:cs typeface="Roboto"/>
                <a:sym typeface="Roboto"/>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4" name="Google Shape;14;p8"/>
          <p:cNvSpPr txBox="1"/>
          <p:nvPr>
            <p:ph idx="1" type="subTitle"/>
          </p:nvPr>
        </p:nvSpPr>
        <p:spPr>
          <a:xfrm>
            <a:off x="311700" y="18953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800"/>
              <a:buFont typeface="Roboto"/>
              <a:buNone/>
              <a:defRPr sz="2800">
                <a:solidFill>
                  <a:srgbClr val="666666"/>
                </a:solidFill>
                <a:latin typeface="Roboto"/>
                <a:ea typeface="Roboto"/>
                <a:cs typeface="Roboto"/>
                <a:sym typeface="Robo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15" name="Google Shape;15;p8"/>
          <p:cNvPicPr preferRelativeResize="0"/>
          <p:nvPr/>
        </p:nvPicPr>
        <p:blipFill rotWithShape="1">
          <a:blip r:embed="rId2">
            <a:alphaModFix/>
          </a:blip>
          <a:srcRect b="0" l="0" r="0" t="0"/>
          <a:stretch/>
        </p:blipFill>
        <p:spPr>
          <a:xfrm>
            <a:off x="2150162" y="2276000"/>
            <a:ext cx="4843677" cy="272402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48" name="Shape 48"/>
        <p:cNvGrpSpPr/>
        <p:nvPr/>
      </p:nvGrpSpPr>
      <p:grpSpPr>
        <a:xfrm>
          <a:off x="0" y="0"/>
          <a:ext cx="0" cy="0"/>
          <a:chOff x="0" y="0"/>
          <a:chExt cx="0" cy="0"/>
        </a:xfrm>
      </p:grpSpPr>
      <p:sp>
        <p:nvSpPr>
          <p:cNvPr id="49" name="Google Shape;49;p19"/>
          <p:cNvSpPr txBox="1"/>
          <p:nvPr>
            <p:ph type="title"/>
          </p:nvPr>
        </p:nvSpPr>
        <p:spPr>
          <a:xfrm>
            <a:off x="117850" y="132747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19"/>
          <p:cNvSpPr txBox="1"/>
          <p:nvPr>
            <p:ph idx="2" type="title"/>
          </p:nvPr>
        </p:nvSpPr>
        <p:spPr>
          <a:xfrm>
            <a:off x="714950" y="4752775"/>
            <a:ext cx="78135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3D85C6"/>
              </a:buClr>
              <a:buSzPts val="1400"/>
              <a:buFont typeface="Roboto"/>
              <a:buNone/>
              <a:defRPr b="1">
                <a:solidFill>
                  <a:srgbClr val="3D85C6"/>
                </a:solidFill>
                <a:latin typeface="Roboto"/>
                <a:ea typeface="Roboto"/>
                <a:cs typeface="Roboto"/>
                <a:sym typeface="Roboto"/>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8">
  <p:cSld name="SECTION_HEADER_8">
    <p:spTree>
      <p:nvGrpSpPr>
        <p:cNvPr id="51" name="Shape 51"/>
        <p:cNvGrpSpPr/>
        <p:nvPr/>
      </p:nvGrpSpPr>
      <p:grpSpPr>
        <a:xfrm>
          <a:off x="0" y="0"/>
          <a:ext cx="0" cy="0"/>
          <a:chOff x="0" y="0"/>
          <a:chExt cx="0" cy="0"/>
        </a:xfrm>
      </p:grpSpPr>
      <p:sp>
        <p:nvSpPr>
          <p:cNvPr id="52" name="Google Shape;52;p2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53" name="Shape 53"/>
        <p:cNvGrpSpPr/>
        <p:nvPr/>
      </p:nvGrpSpPr>
      <p:grpSpPr>
        <a:xfrm>
          <a:off x="0" y="0"/>
          <a:ext cx="0" cy="0"/>
          <a:chOff x="0" y="0"/>
          <a:chExt cx="0" cy="0"/>
        </a:xfrm>
      </p:grpSpPr>
      <p:sp>
        <p:nvSpPr>
          <p:cNvPr id="54" name="Google Shape;54;p21"/>
          <p:cNvSpPr txBox="1"/>
          <p:nvPr>
            <p:ph type="ctrTitle"/>
          </p:nvPr>
        </p:nvSpPr>
        <p:spPr>
          <a:xfrm>
            <a:off x="311708" y="10988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5" name="Google Shape;55;p21"/>
          <p:cNvSpPr txBox="1"/>
          <p:nvPr>
            <p:ph idx="1" type="subTitle"/>
          </p:nvPr>
        </p:nvSpPr>
        <p:spPr>
          <a:xfrm>
            <a:off x="311700" y="315147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6" name="Google Shape;56;p21"/>
          <p:cNvSpPr txBox="1"/>
          <p:nvPr>
            <p:ph idx="2" type="title"/>
          </p:nvPr>
        </p:nvSpPr>
        <p:spPr>
          <a:xfrm>
            <a:off x="714950" y="4752775"/>
            <a:ext cx="78135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3D85C6"/>
              </a:buClr>
              <a:buSzPts val="1400"/>
              <a:buFont typeface="Roboto"/>
              <a:buNone/>
              <a:defRPr b="1">
                <a:solidFill>
                  <a:srgbClr val="3D85C6"/>
                </a:solidFill>
                <a:latin typeface="Roboto"/>
                <a:ea typeface="Roboto"/>
                <a:cs typeface="Roboto"/>
                <a:sym typeface="Roboto"/>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9">
  <p:cSld name="SECTION_HEADER_9">
    <p:spTree>
      <p:nvGrpSpPr>
        <p:cNvPr id="57" name="Shape 57"/>
        <p:cNvGrpSpPr/>
        <p:nvPr/>
      </p:nvGrpSpPr>
      <p:grpSpPr>
        <a:xfrm>
          <a:off x="0" y="0"/>
          <a:ext cx="0" cy="0"/>
          <a:chOff x="0" y="0"/>
          <a:chExt cx="0" cy="0"/>
        </a:xfrm>
      </p:grpSpPr>
      <p:sp>
        <p:nvSpPr>
          <p:cNvPr id="58" name="Google Shape;58;p2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pic>
        <p:nvPicPr>
          <p:cNvPr id="59" name="Google Shape;59;p22"/>
          <p:cNvPicPr preferRelativeResize="0"/>
          <p:nvPr/>
        </p:nvPicPr>
        <p:blipFill rotWithShape="1">
          <a:blip r:embed="rId2">
            <a:alphaModFix/>
          </a:blip>
          <a:srcRect b="0" l="0" r="0" t="0"/>
          <a:stretch/>
        </p:blipFill>
        <p:spPr>
          <a:xfrm>
            <a:off x="462330" y="4790022"/>
            <a:ext cx="260625" cy="260625"/>
          </a:xfrm>
          <a:prstGeom prst="rect">
            <a:avLst/>
          </a:prstGeom>
          <a:noFill/>
          <a:ln>
            <a:noFill/>
          </a:ln>
        </p:spPr>
      </p:pic>
      <p:pic>
        <p:nvPicPr>
          <p:cNvPr id="60" name="Google Shape;60;p22"/>
          <p:cNvPicPr preferRelativeResize="0"/>
          <p:nvPr/>
        </p:nvPicPr>
        <p:blipFill rotWithShape="1">
          <a:blip r:embed="rId3">
            <a:alphaModFix/>
          </a:blip>
          <a:srcRect b="0" l="0" r="0" t="0"/>
          <a:stretch/>
        </p:blipFill>
        <p:spPr>
          <a:xfrm>
            <a:off x="760880" y="4790022"/>
            <a:ext cx="260625" cy="2606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1" name="Shape 61"/>
        <p:cNvGrpSpPr/>
        <p:nvPr/>
      </p:nvGrpSpPr>
      <p:grpSpPr>
        <a:xfrm>
          <a:off x="0" y="0"/>
          <a:ext cx="0" cy="0"/>
          <a:chOff x="0" y="0"/>
          <a:chExt cx="0" cy="0"/>
        </a:xfrm>
      </p:grpSpPr>
      <p:sp>
        <p:nvSpPr>
          <p:cNvPr id="62" name="Google Shape;62;p23"/>
          <p:cNvSpPr txBox="1"/>
          <p:nvPr>
            <p:ph type="title"/>
          </p:nvPr>
        </p:nvSpPr>
        <p:spPr>
          <a:xfrm>
            <a:off x="521208" y="349760"/>
            <a:ext cx="8108700" cy="507600"/>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Content 2">
  <p:cSld name="Body Content 2">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4"/>
          <p:cNvSpPr txBox="1"/>
          <p:nvPr>
            <p:ph type="title"/>
          </p:nvPr>
        </p:nvSpPr>
        <p:spPr>
          <a:xfrm>
            <a:off x="270164" y="933343"/>
            <a:ext cx="8664300" cy="857400"/>
          </a:xfrm>
          <a:prstGeom prst="rect">
            <a:avLst/>
          </a:prstGeom>
          <a:noFill/>
          <a:ln>
            <a:noFill/>
          </a:ln>
        </p:spPr>
        <p:txBody>
          <a:bodyPr anchorCtr="0" anchor="ctr" bIns="34275" lIns="68575" spcFirstLastPara="1" rIns="68575" wrap="square" tIns="34275">
            <a:normAutofit/>
          </a:bodyPr>
          <a:lstStyle>
            <a:lvl1pPr lvl="0" marR="0" algn="l">
              <a:lnSpc>
                <a:spcPct val="100000"/>
              </a:lnSpc>
              <a:spcBef>
                <a:spcPts val="0"/>
              </a:spcBef>
              <a:spcAft>
                <a:spcPts val="0"/>
              </a:spcAft>
              <a:buClr>
                <a:schemeClr val="accent1"/>
              </a:buClr>
              <a:buSzPts val="3600"/>
              <a:buFont typeface="Montserrat"/>
              <a:buNone/>
              <a:defRPr b="1" i="0" sz="3600" u="none" cap="none" strike="noStrike">
                <a:solidFill>
                  <a:schemeClr val="accent1"/>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24"/>
          <p:cNvSpPr txBox="1"/>
          <p:nvPr>
            <p:ph idx="1" type="body"/>
          </p:nvPr>
        </p:nvSpPr>
        <p:spPr>
          <a:xfrm>
            <a:off x="270164" y="1935848"/>
            <a:ext cx="8664300" cy="2512200"/>
          </a:xfrm>
          <a:prstGeom prst="rect">
            <a:avLst/>
          </a:prstGeom>
          <a:noFill/>
          <a:ln>
            <a:noFill/>
          </a:ln>
        </p:spPr>
        <p:txBody>
          <a:bodyPr anchorCtr="0" anchor="t" bIns="34275" lIns="68575" spcFirstLastPara="1" rIns="68575" wrap="square" tIns="34275">
            <a:noAutofit/>
          </a:bodyPr>
          <a:lstStyle>
            <a:lvl1pPr indent="-342900" lvl="0" marL="457200" marR="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Montserrat Light"/>
                <a:ea typeface="Montserrat Light"/>
                <a:cs typeface="Montserrat Light"/>
                <a:sym typeface="Montserrat Light"/>
              </a:defRPr>
            </a:lvl1pPr>
            <a:lvl2pPr indent="-342900" lvl="1" marL="914400" marR="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Montserrat Light"/>
                <a:ea typeface="Montserrat Light"/>
                <a:cs typeface="Montserrat Light"/>
                <a:sym typeface="Montserrat Light"/>
              </a:defRPr>
            </a:lvl2pPr>
            <a:lvl3pPr indent="-342900" lvl="2" marL="1371600" marR="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Montserrat Light"/>
                <a:ea typeface="Montserrat Light"/>
                <a:cs typeface="Montserrat Light"/>
                <a:sym typeface="Montserrat Light"/>
              </a:defRPr>
            </a:lvl3pPr>
            <a:lvl4pPr indent="-342900" lvl="3" marL="1828800" marR="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Montserrat Light"/>
                <a:ea typeface="Montserrat Light"/>
                <a:cs typeface="Montserrat Light"/>
                <a:sym typeface="Montserrat Light"/>
              </a:defRPr>
            </a:lvl4pPr>
            <a:lvl5pPr indent="-342900" lvl="4" marL="2286000" marR="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Montserrat Light"/>
                <a:ea typeface="Montserrat Light"/>
                <a:cs typeface="Montserrat Light"/>
                <a:sym typeface="Montserrat Light"/>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Content">
  <p:cSld name="Body Content">
    <p:bg>
      <p:bgPr>
        <a:blipFill>
          <a:blip r:embed="rId2">
            <a:alphaModFix/>
          </a:blip>
          <a:stretch>
            <a:fillRect/>
          </a:stretch>
        </a:blipFill>
      </p:bgPr>
    </p:bg>
    <p:spTree>
      <p:nvGrpSpPr>
        <p:cNvPr id="66" name="Shape 66"/>
        <p:cNvGrpSpPr/>
        <p:nvPr/>
      </p:nvGrpSpPr>
      <p:grpSpPr>
        <a:xfrm>
          <a:off x="0" y="0"/>
          <a:ext cx="0" cy="0"/>
          <a:chOff x="0" y="0"/>
          <a:chExt cx="0" cy="0"/>
        </a:xfrm>
      </p:grpSpPr>
      <p:sp>
        <p:nvSpPr>
          <p:cNvPr id="67" name="Google Shape;67;p25"/>
          <p:cNvSpPr txBox="1"/>
          <p:nvPr>
            <p:ph type="title"/>
          </p:nvPr>
        </p:nvSpPr>
        <p:spPr>
          <a:xfrm>
            <a:off x="270164" y="933343"/>
            <a:ext cx="8607000" cy="857400"/>
          </a:xfrm>
          <a:prstGeom prst="rect">
            <a:avLst/>
          </a:prstGeom>
          <a:noFill/>
          <a:ln>
            <a:noFill/>
          </a:ln>
        </p:spPr>
        <p:txBody>
          <a:bodyPr anchorCtr="0" anchor="ctr" bIns="34275" lIns="68575" spcFirstLastPara="1" rIns="68575" wrap="square" tIns="34275">
            <a:normAutofit/>
          </a:bodyPr>
          <a:lstStyle>
            <a:lvl1pPr lvl="0" marR="0" algn="l">
              <a:lnSpc>
                <a:spcPct val="100000"/>
              </a:lnSpc>
              <a:spcBef>
                <a:spcPts val="0"/>
              </a:spcBef>
              <a:spcAft>
                <a:spcPts val="0"/>
              </a:spcAft>
              <a:buClr>
                <a:schemeClr val="accent1"/>
              </a:buClr>
              <a:buSzPts val="3600"/>
              <a:buFont typeface="Montserrat"/>
              <a:buNone/>
              <a:defRPr b="1" i="0" sz="3600" u="none" cap="none" strike="noStrike">
                <a:solidFill>
                  <a:schemeClr val="accent1"/>
                </a:solidFill>
                <a:latin typeface="Montserrat"/>
                <a:ea typeface="Montserrat"/>
                <a:cs typeface="Montserrat"/>
                <a:sym typeface="Montserrat"/>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8" name="Google Shape;68;p25"/>
          <p:cNvSpPr txBox="1"/>
          <p:nvPr>
            <p:ph idx="1" type="body"/>
          </p:nvPr>
        </p:nvSpPr>
        <p:spPr>
          <a:xfrm>
            <a:off x="270164" y="1935848"/>
            <a:ext cx="8673900" cy="2464800"/>
          </a:xfrm>
          <a:prstGeom prst="rect">
            <a:avLst/>
          </a:prstGeom>
          <a:noFill/>
          <a:ln>
            <a:noFill/>
          </a:ln>
        </p:spPr>
        <p:txBody>
          <a:bodyPr anchorCtr="0" anchor="t" bIns="34275" lIns="68575" spcFirstLastPara="1" rIns="68575" wrap="square" tIns="34275">
            <a:noAutofit/>
          </a:bodyPr>
          <a:lstStyle>
            <a:lvl1pPr indent="-342900" lvl="0" marL="457200" marR="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Montserrat Light"/>
                <a:ea typeface="Montserrat Light"/>
                <a:cs typeface="Montserrat Light"/>
                <a:sym typeface="Montserrat Light"/>
              </a:defRPr>
            </a:lvl1pPr>
            <a:lvl2pPr indent="-342900" lvl="1" marL="914400" marR="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Montserrat Light"/>
                <a:ea typeface="Montserrat Light"/>
                <a:cs typeface="Montserrat Light"/>
                <a:sym typeface="Montserrat Light"/>
              </a:defRPr>
            </a:lvl2pPr>
            <a:lvl3pPr indent="-342900" lvl="2" marL="1371600" marR="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Montserrat Light"/>
                <a:ea typeface="Montserrat Light"/>
                <a:cs typeface="Montserrat Light"/>
                <a:sym typeface="Montserrat Light"/>
              </a:defRPr>
            </a:lvl3pPr>
            <a:lvl4pPr indent="-342900" lvl="3" marL="1828800" marR="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Montserrat Light"/>
                <a:ea typeface="Montserrat Light"/>
                <a:cs typeface="Montserrat Light"/>
                <a:sym typeface="Montserrat Light"/>
              </a:defRPr>
            </a:lvl4pPr>
            <a:lvl5pPr indent="-342900" lvl="4" marL="2286000" marR="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Montserrat Light"/>
                <a:ea typeface="Montserrat Light"/>
                <a:cs typeface="Montserrat Light"/>
                <a:sym typeface="Montserrat Light"/>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8" name="Google Shape;18;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1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22" name="Google Shape;22;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3" name="Google Shape;23;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4" name="Google Shape;24;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8" name="Google Shape;28;p1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1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3" name="Google Shape;33;p1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pic>
        <p:nvPicPr>
          <p:cNvPr id="34" name="Google Shape;34;p13"/>
          <p:cNvPicPr preferRelativeResize="0"/>
          <p:nvPr/>
        </p:nvPicPr>
        <p:blipFill rotWithShape="1">
          <a:blip r:embed="rId2">
            <a:alphaModFix/>
          </a:blip>
          <a:srcRect b="0" l="0" r="0" t="0"/>
          <a:stretch/>
        </p:blipFill>
        <p:spPr>
          <a:xfrm>
            <a:off x="5606715" y="1072190"/>
            <a:ext cx="2865731" cy="28404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1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1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1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1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22" Type="http://schemas.openxmlformats.org/officeDocument/2006/relationships/theme" Target="../theme/theme2.xml"/><Relationship Id="rId10" Type="http://schemas.openxmlformats.org/officeDocument/2006/relationships/slideLayout" Target="../slideLayouts/slideLayout7.xml"/><Relationship Id="rId21" Type="http://schemas.openxmlformats.org/officeDocument/2006/relationships/slideLayout" Target="../slideLayouts/slideLayout18.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9.png"/><Relationship Id="rId2" Type="http://schemas.openxmlformats.org/officeDocument/2006/relationships/image" Target="../media/image11.png"/><Relationship Id="rId3" Type="http://schemas.openxmlformats.org/officeDocument/2006/relationships/image" Target="../media/image13.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1A9988"/>
              </a:buClr>
              <a:buSzPts val="2800"/>
              <a:buFont typeface="Roboto"/>
              <a:buNone/>
              <a:defRPr b="0" i="0" sz="2800" u="none" cap="none" strike="noStrike">
                <a:solidFill>
                  <a:srgbClr val="1A9988"/>
                </a:solidFill>
                <a:latin typeface="Roboto"/>
                <a:ea typeface="Roboto"/>
                <a:cs typeface="Roboto"/>
                <a:sym typeface="Roboto"/>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1pPr>
            <a:lvl2pPr indent="-317500" lvl="1" marL="9144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2pPr>
            <a:lvl3pPr indent="-317500" lvl="2" marL="13716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3pPr>
            <a:lvl4pPr indent="-317500" lvl="3" marL="18288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4pPr>
            <a:lvl5pPr indent="-317500" lvl="4" marL="22860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5pPr>
            <a:lvl6pPr indent="-317500" lvl="5" marL="27432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6pPr>
            <a:lvl7pPr indent="-317500" lvl="6" marL="32004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7pPr>
            <a:lvl8pPr indent="-317500" lvl="7" marL="36576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8pPr>
            <a:lvl9pPr indent="-317500" lvl="8" marL="41148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9pPr>
          </a:lstStyle>
          <a:p/>
        </p:txBody>
      </p:sp>
      <p:pic>
        <p:nvPicPr>
          <p:cNvPr id="8" name="Google Shape;8;p7"/>
          <p:cNvPicPr preferRelativeResize="0"/>
          <p:nvPr/>
        </p:nvPicPr>
        <p:blipFill rotWithShape="1">
          <a:blip r:embed="rId1">
            <a:alphaModFix amt="60000"/>
          </a:blip>
          <a:srcRect b="5" l="0" r="0" t="49150"/>
          <a:stretch/>
        </p:blipFill>
        <p:spPr>
          <a:xfrm>
            <a:off x="0" y="3"/>
            <a:ext cx="9144001" cy="885575"/>
          </a:xfrm>
          <a:prstGeom prst="rect">
            <a:avLst/>
          </a:prstGeom>
          <a:noFill/>
          <a:ln>
            <a:noFill/>
          </a:ln>
        </p:spPr>
      </p:pic>
      <p:pic>
        <p:nvPicPr>
          <p:cNvPr id="9" name="Google Shape;9;p7"/>
          <p:cNvPicPr preferRelativeResize="0"/>
          <p:nvPr/>
        </p:nvPicPr>
        <p:blipFill rotWithShape="1">
          <a:blip r:embed="rId2">
            <a:alphaModFix/>
          </a:blip>
          <a:srcRect b="0" l="0" r="0" t="0"/>
          <a:stretch/>
        </p:blipFill>
        <p:spPr>
          <a:xfrm>
            <a:off x="78441" y="4838001"/>
            <a:ext cx="260625" cy="260625"/>
          </a:xfrm>
          <a:prstGeom prst="rect">
            <a:avLst/>
          </a:prstGeom>
          <a:noFill/>
          <a:ln>
            <a:noFill/>
          </a:ln>
        </p:spPr>
      </p:pic>
      <p:pic>
        <p:nvPicPr>
          <p:cNvPr id="10" name="Google Shape;10;p7"/>
          <p:cNvPicPr preferRelativeResize="0"/>
          <p:nvPr/>
        </p:nvPicPr>
        <p:blipFill rotWithShape="1">
          <a:blip r:embed="rId3">
            <a:alphaModFix/>
          </a:blip>
          <a:srcRect b="0" l="0" r="0" t="0"/>
          <a:stretch/>
        </p:blipFill>
        <p:spPr>
          <a:xfrm>
            <a:off x="376991" y="4838001"/>
            <a:ext cx="260625" cy="260625"/>
          </a:xfrm>
          <a:prstGeom prst="rect">
            <a:avLst/>
          </a:prstGeom>
          <a:noFill/>
          <a:ln>
            <a:noFill/>
          </a:ln>
        </p:spPr>
      </p:pic>
      <p:sp>
        <p:nvSpPr>
          <p:cNvPr id="11" name="Google Shape;11;p7"/>
          <p:cNvSpPr txBox="1"/>
          <p:nvPr/>
        </p:nvSpPr>
        <p:spPr>
          <a:xfrm>
            <a:off x="613300" y="4765200"/>
            <a:ext cx="8156400" cy="39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1A9988"/>
              </a:solidFill>
              <a:latin typeface="Roboto"/>
              <a:ea typeface="Roboto"/>
              <a:cs typeface="Roboto"/>
              <a:sym typeface="Roboto"/>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mailto:upport.epic@noa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research.noaa.gov/labs-programs/" TargetMode="External"/><Relationship Id="rId4" Type="http://schemas.openxmlformats.org/officeDocument/2006/relationships/hyperlink" Target="https://epic.noaa.gov/" TargetMode="External"/><Relationship Id="rId5" Type="http://schemas.openxmlformats.org/officeDocument/2006/relationships/hyperlink" Target="https://www.weather.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github.com/NOAA-EPIC/EAGLE" TargetMode="External"/><Relationship Id="rId4" Type="http://schemas.openxmlformats.org/officeDocument/2006/relationships/hyperlink" Target="https://epic-eagle.readthedocs.io/en/latest/" TargetMode="External"/><Relationship Id="rId5" Type="http://schemas.openxmlformats.org/officeDocument/2006/relationships/hyperlink" Target="https://epic.noaa.gov/ai/eagle-overview/" TargetMode="External"/><Relationship Id="rId6" Type="http://schemas.openxmlformats.org/officeDocument/2006/relationships/hyperlink" Target="https://github.com/NOAA-EPIC/AMS-2026-short-cours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colab.research.google.com/github/NOAA-EPIC/AMS-2026-short-course/blob/main/eagle_pipeline_demo.ipynb"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github.com/NOAA-EPIC/AMS-2026-short-course/tree/main"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
          <p:cNvSpPr txBox="1"/>
          <p:nvPr>
            <p:ph idx="1" type="subTitle"/>
          </p:nvPr>
        </p:nvSpPr>
        <p:spPr>
          <a:xfrm>
            <a:off x="311700" y="2187723"/>
            <a:ext cx="8520600" cy="679668"/>
          </a:xfrm>
          <a:prstGeom prst="rect">
            <a:avLst/>
          </a:prstGeom>
          <a:noFill/>
          <a:ln>
            <a:noFill/>
          </a:ln>
        </p:spPr>
        <p:txBody>
          <a:bodyPr anchorCtr="0" anchor="t" bIns="91425" lIns="91425" spcFirstLastPara="1" rIns="91425" wrap="square" tIns="91425">
            <a:normAutofit fontScale="25000" lnSpcReduction="20000"/>
          </a:bodyPr>
          <a:lstStyle/>
          <a:p>
            <a:pPr indent="-342900" lvl="0" marL="457200" rtl="0" algn="ctr">
              <a:lnSpc>
                <a:spcPct val="100000"/>
              </a:lnSpc>
              <a:spcBef>
                <a:spcPts val="0"/>
              </a:spcBef>
              <a:spcAft>
                <a:spcPts val="0"/>
              </a:spcAft>
              <a:buClr>
                <a:srgbClr val="666666"/>
              </a:buClr>
              <a:buSzPct val="40418"/>
              <a:buFont typeface="Roboto"/>
              <a:buNone/>
            </a:pPr>
            <a:r>
              <a:rPr lang="en-US" sz="8150">
                <a:solidFill>
                  <a:srgbClr val="1A9988"/>
                </a:solidFill>
              </a:rPr>
              <a:t>Josh Kublnick</a:t>
            </a:r>
            <a:endParaRPr sz="8150"/>
          </a:p>
          <a:p>
            <a:pPr indent="-342900" lvl="0" marL="457200" rtl="0" algn="ctr">
              <a:lnSpc>
                <a:spcPct val="100000"/>
              </a:lnSpc>
              <a:spcBef>
                <a:spcPts val="0"/>
              </a:spcBef>
              <a:spcAft>
                <a:spcPts val="0"/>
              </a:spcAft>
              <a:buClr>
                <a:srgbClr val="666666"/>
              </a:buClr>
              <a:buSzPct val="40418"/>
              <a:buFont typeface="Roboto"/>
              <a:buNone/>
            </a:pPr>
            <a:r>
              <a:rPr lang="en-US" sz="8150">
                <a:solidFill>
                  <a:schemeClr val="dk1"/>
                </a:solidFill>
              </a:rPr>
              <a:t>March 2, 2026</a:t>
            </a:r>
            <a:endParaRPr sz="8150">
              <a:solidFill>
                <a:schemeClr val="dk1"/>
              </a:solidFill>
            </a:endParaRPr>
          </a:p>
          <a:p>
            <a:pPr indent="-342900" lvl="0" marL="457200" rtl="0" algn="ctr">
              <a:lnSpc>
                <a:spcPct val="100000"/>
              </a:lnSpc>
              <a:spcBef>
                <a:spcPts val="0"/>
              </a:spcBef>
              <a:spcAft>
                <a:spcPts val="0"/>
              </a:spcAft>
              <a:buClr>
                <a:srgbClr val="666666"/>
              </a:buClr>
              <a:buSzPct val="117646"/>
              <a:buFont typeface="Roboto"/>
              <a:buNone/>
            </a:pPr>
            <a:r>
              <a:t/>
            </a:r>
            <a:endParaRPr/>
          </a:p>
        </p:txBody>
      </p:sp>
      <p:sp>
        <p:nvSpPr>
          <p:cNvPr id="74" name="Google Shape;74;p1"/>
          <p:cNvSpPr txBox="1"/>
          <p:nvPr>
            <p:ph type="ctrTitle"/>
          </p:nvPr>
        </p:nvSpPr>
        <p:spPr>
          <a:xfrm>
            <a:off x="311150" y="854580"/>
            <a:ext cx="8521700" cy="1034546"/>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b="1" sz="3200" strike="sngStrike">
              <a:highlight>
                <a:srgbClr val="FFFF00"/>
              </a:highlight>
              <a:latin typeface="Open Sans"/>
              <a:ea typeface="Open Sans"/>
              <a:cs typeface="Open Sans"/>
              <a:sym typeface="Open Sans"/>
            </a:endParaRPr>
          </a:p>
          <a:p>
            <a:pPr indent="0" lvl="0" marL="0" rtl="0" algn="ctr">
              <a:lnSpc>
                <a:spcPct val="100000"/>
              </a:lnSpc>
              <a:spcBef>
                <a:spcPts val="0"/>
              </a:spcBef>
              <a:spcAft>
                <a:spcPts val="0"/>
              </a:spcAft>
              <a:buSzPts val="5200"/>
              <a:buNone/>
            </a:pPr>
            <a:r>
              <a:rPr b="1" lang="en-US" sz="2300">
                <a:solidFill>
                  <a:srgbClr val="1A9988"/>
                </a:solidFill>
                <a:highlight>
                  <a:schemeClr val="lt1"/>
                </a:highlight>
                <a:latin typeface="Open Sans"/>
                <a:ea typeface="Open Sans"/>
                <a:cs typeface="Open Sans"/>
                <a:sym typeface="Open Sans"/>
              </a:rPr>
              <a:t>Project EAGLE: An AI‑Driven Weather Modeling Pipeline</a:t>
            </a:r>
            <a:endParaRPr b="1" sz="2300">
              <a:solidFill>
                <a:srgbClr val="1A9988"/>
              </a:solidFill>
              <a:highlight>
                <a:schemeClr val="lt1"/>
              </a:highlight>
              <a:latin typeface="Open Sans"/>
              <a:ea typeface="Open Sans"/>
              <a:cs typeface="Open Sans"/>
              <a:sym typeface="Open Sans"/>
            </a:endParaRPr>
          </a:p>
          <a:p>
            <a:pPr indent="0" lvl="0" marL="0" rtl="0" algn="ctr">
              <a:lnSpc>
                <a:spcPct val="100000"/>
              </a:lnSpc>
              <a:spcBef>
                <a:spcPts val="0"/>
              </a:spcBef>
              <a:spcAft>
                <a:spcPts val="0"/>
              </a:spcAft>
              <a:buSzPts val="5200"/>
              <a:buNone/>
            </a:pPr>
            <a:r>
              <a:rPr b="1" lang="en-US" sz="2300">
                <a:solidFill>
                  <a:srgbClr val="1A9988"/>
                </a:solidFill>
                <a:highlight>
                  <a:schemeClr val="lt1"/>
                </a:highlight>
                <a:latin typeface="Open Sans"/>
                <a:ea typeface="Open Sans"/>
                <a:cs typeface="Open Sans"/>
                <a:sym typeface="Open Sans"/>
              </a:rPr>
              <a:t>Video Tutorial</a:t>
            </a:r>
            <a:endParaRPr b="1" sz="2300">
              <a:solidFill>
                <a:srgbClr val="1A9988"/>
              </a:solidFill>
              <a:highlight>
                <a:schemeClr val="lt1"/>
              </a:highlight>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3cc9e588ba9_0_13"/>
          <p:cNvSpPr txBox="1"/>
          <p:nvPr>
            <p:ph idx="1" type="body"/>
          </p:nvPr>
        </p:nvSpPr>
        <p:spPr>
          <a:xfrm>
            <a:off x="311700" y="896950"/>
            <a:ext cx="4260300" cy="388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US" sz="1500">
                <a:solidFill>
                  <a:schemeClr val="dk1"/>
                </a:solidFill>
                <a:latin typeface="Lato"/>
                <a:ea typeface="Lato"/>
                <a:cs typeface="Lato"/>
                <a:sym typeface="Lato"/>
              </a:rPr>
              <a:t>Dataset</a:t>
            </a:r>
            <a:endParaRPr b="1" sz="1500">
              <a:solidFill>
                <a:schemeClr val="dk1"/>
              </a:solidFill>
              <a:latin typeface="Lato"/>
              <a:ea typeface="Lato"/>
              <a:cs typeface="Lato"/>
              <a:sym typeface="Lato"/>
            </a:endParaRPr>
          </a:p>
          <a:p>
            <a:pPr indent="-323850" lvl="0" marL="457200" rtl="0" algn="l">
              <a:lnSpc>
                <a:spcPct val="115000"/>
              </a:lnSpc>
              <a:spcBef>
                <a:spcPts val="1200"/>
              </a:spcBef>
              <a:spcAft>
                <a:spcPts val="0"/>
              </a:spcAft>
              <a:buClr>
                <a:schemeClr val="dk1"/>
              </a:buClr>
              <a:buSzPts val="1500"/>
              <a:buFont typeface="Lato"/>
              <a:buChar char="●"/>
            </a:pPr>
            <a:r>
              <a:rPr lang="en-US" sz="1500">
                <a:solidFill>
                  <a:schemeClr val="dk1"/>
                </a:solidFill>
                <a:latin typeface="Lato"/>
                <a:ea typeface="Lato"/>
                <a:cs typeface="Lato"/>
                <a:sym typeface="Lato"/>
                <a:extLst>
                  <a:ext uri="http://customooxmlschemas.google.com/">
                    <go:slidesCustomData xmlns:go="http://customooxmlschemas.google.com/" textRoundtripDataId="17"/>
                  </a:ext>
                </a:extLst>
              </a:rPr>
              <a:t>NOAA Replay</a:t>
            </a:r>
            <a:endParaRPr sz="1500">
              <a:solidFill>
                <a:schemeClr val="dk1"/>
              </a:solidFill>
              <a:latin typeface="Lato"/>
              <a:ea typeface="Lato"/>
              <a:cs typeface="Lato"/>
              <a:sym typeface="Lato"/>
            </a:endParaRPr>
          </a:p>
          <a:p>
            <a:pPr indent="-323850" lvl="0" marL="457200" rtl="0" algn="l">
              <a:lnSpc>
                <a:spcPct val="115000"/>
              </a:lnSpc>
              <a:spcBef>
                <a:spcPts val="0"/>
              </a:spcBef>
              <a:spcAft>
                <a:spcPts val="0"/>
              </a:spcAft>
              <a:buClr>
                <a:schemeClr val="dk1"/>
              </a:buClr>
              <a:buSzPts val="1500"/>
              <a:buFont typeface="Lato"/>
              <a:buChar char="●"/>
            </a:pPr>
            <a:r>
              <a:rPr lang="en-US" sz="1500">
                <a:solidFill>
                  <a:schemeClr val="dk1"/>
                </a:solidFill>
                <a:latin typeface="Lato"/>
                <a:ea typeface="Lato"/>
                <a:cs typeface="Lato"/>
                <a:sym typeface="Lato"/>
              </a:rPr>
              <a:t>6-hour data</a:t>
            </a:r>
            <a:endParaRPr sz="1500">
              <a:solidFill>
                <a:schemeClr val="dk1"/>
              </a:solidFill>
              <a:latin typeface="Lato"/>
              <a:ea typeface="Lato"/>
              <a:cs typeface="Lato"/>
              <a:sym typeface="Lato"/>
            </a:endParaRPr>
          </a:p>
          <a:p>
            <a:pPr indent="-323850" lvl="0" marL="457200" rtl="0" algn="l">
              <a:lnSpc>
                <a:spcPct val="115000"/>
              </a:lnSpc>
              <a:spcBef>
                <a:spcPts val="0"/>
              </a:spcBef>
              <a:spcAft>
                <a:spcPts val="0"/>
              </a:spcAft>
              <a:buClr>
                <a:schemeClr val="dk1"/>
              </a:buClr>
              <a:buSzPts val="1500"/>
              <a:buFont typeface="Lato"/>
              <a:buChar char="●"/>
            </a:pPr>
            <a:r>
              <a:rPr lang="en-US" sz="1500">
                <a:solidFill>
                  <a:schemeClr val="dk1"/>
                </a:solidFill>
                <a:latin typeface="Lato"/>
                <a:ea typeface="Lato"/>
                <a:cs typeface="Lato"/>
                <a:sym typeface="Lato"/>
              </a:rPr>
              <a:t>First week of January 2022</a:t>
            </a:r>
            <a:endParaRPr sz="1500">
              <a:solidFill>
                <a:schemeClr val="dk1"/>
              </a:solidFill>
              <a:latin typeface="Lato"/>
              <a:ea typeface="Lato"/>
              <a:cs typeface="Lato"/>
              <a:sym typeface="Lato"/>
            </a:endParaRPr>
          </a:p>
          <a:p>
            <a:pPr indent="0" lvl="0" marL="0" rtl="0" algn="l">
              <a:lnSpc>
                <a:spcPct val="115000"/>
              </a:lnSpc>
              <a:spcBef>
                <a:spcPts val="1400"/>
              </a:spcBef>
              <a:spcAft>
                <a:spcPts val="0"/>
              </a:spcAft>
              <a:buClr>
                <a:schemeClr val="dk1"/>
              </a:buClr>
              <a:buSzPts val="1100"/>
              <a:buFont typeface="Arial"/>
              <a:buNone/>
            </a:pPr>
            <a:r>
              <a:rPr b="1" lang="en-US" sz="1500">
                <a:solidFill>
                  <a:schemeClr val="dk1"/>
                </a:solidFill>
                <a:latin typeface="Lato"/>
                <a:ea typeface="Lato"/>
                <a:cs typeface="Lato"/>
                <a:sym typeface="Lato"/>
              </a:rPr>
              <a:t>Processing</a:t>
            </a:r>
            <a:endParaRPr b="1" sz="1500">
              <a:solidFill>
                <a:schemeClr val="dk1"/>
              </a:solidFill>
              <a:latin typeface="Lato"/>
              <a:ea typeface="Lato"/>
              <a:cs typeface="Lato"/>
              <a:sym typeface="Lato"/>
            </a:endParaRPr>
          </a:p>
          <a:p>
            <a:pPr indent="-323850" lvl="0" marL="457200" rtl="0" algn="l">
              <a:lnSpc>
                <a:spcPct val="115000"/>
              </a:lnSpc>
              <a:spcBef>
                <a:spcPts val="1200"/>
              </a:spcBef>
              <a:spcAft>
                <a:spcPts val="0"/>
              </a:spcAft>
              <a:buClr>
                <a:schemeClr val="dk1"/>
              </a:buClr>
              <a:buSzPts val="1500"/>
              <a:buFont typeface="Lato"/>
              <a:buChar char="●"/>
            </a:pPr>
            <a:r>
              <a:rPr lang="en-US" sz="1500">
                <a:solidFill>
                  <a:schemeClr val="dk1"/>
                </a:solidFill>
                <a:latin typeface="Lato"/>
                <a:ea typeface="Lato"/>
                <a:cs typeface="Lato"/>
                <a:sym typeface="Lato"/>
              </a:rPr>
              <a:t>Core atmospheric and surface variables</a:t>
            </a:r>
            <a:endParaRPr sz="1500">
              <a:solidFill>
                <a:schemeClr val="dk1"/>
              </a:solidFill>
              <a:latin typeface="Lato"/>
              <a:ea typeface="Lato"/>
              <a:cs typeface="Lato"/>
              <a:sym typeface="Lato"/>
            </a:endParaRPr>
          </a:p>
          <a:p>
            <a:pPr indent="-323850" lvl="0" marL="457200" rtl="0" algn="l">
              <a:lnSpc>
                <a:spcPct val="115000"/>
              </a:lnSpc>
              <a:spcBef>
                <a:spcPts val="0"/>
              </a:spcBef>
              <a:spcAft>
                <a:spcPts val="0"/>
              </a:spcAft>
              <a:buClr>
                <a:schemeClr val="dk1"/>
              </a:buClr>
              <a:buSzPts val="1500"/>
              <a:buFont typeface="Lato"/>
              <a:buChar char="●"/>
            </a:pPr>
            <a:r>
              <a:rPr lang="en-US" sz="1500">
                <a:solidFill>
                  <a:schemeClr val="dk1"/>
                </a:solidFill>
                <a:latin typeface="Lato"/>
                <a:ea typeface="Lato"/>
                <a:cs typeface="Lato"/>
                <a:sym typeface="Lato"/>
                <a:extLst>
                  <a:ext uri="http://customooxmlschemas.google.com/">
                    <go:slidesCustomData xmlns:go="http://customooxmlschemas.google.com/" textRoundtripDataId="18"/>
                  </a:ext>
                </a:extLst>
              </a:rPr>
              <a:t>Vertical regridding to pressure </a:t>
            </a:r>
            <a:r>
              <a:rPr lang="en-US" sz="1500">
                <a:solidFill>
                  <a:schemeClr val="dk1"/>
                </a:solidFill>
                <a:latin typeface="Lato"/>
                <a:ea typeface="Lato"/>
                <a:cs typeface="Lato"/>
                <a:sym typeface="Lato"/>
                <a:extLst>
                  <a:ext uri="http://customooxmlschemas.google.com/">
                    <go:slidesCustomData xmlns:go="http://customooxmlschemas.google.com/" textRoundtripDataId="19"/>
                  </a:ext>
                </a:extLst>
              </a:rPr>
              <a:t>levels</a:t>
            </a:r>
            <a:endParaRPr sz="1500">
              <a:solidFill>
                <a:schemeClr val="dk1"/>
              </a:solidFill>
              <a:latin typeface="Lato"/>
              <a:ea typeface="Lato"/>
              <a:cs typeface="Lato"/>
              <a:sym typeface="Lato"/>
            </a:endParaRPr>
          </a:p>
          <a:p>
            <a:pPr indent="0" lvl="0" marL="0" rtl="0" algn="l">
              <a:lnSpc>
                <a:spcPct val="115000"/>
              </a:lnSpc>
              <a:spcBef>
                <a:spcPts val="1400"/>
              </a:spcBef>
              <a:spcAft>
                <a:spcPts val="0"/>
              </a:spcAft>
              <a:buClr>
                <a:schemeClr val="dk1"/>
              </a:buClr>
              <a:buSzPts val="1100"/>
              <a:buFont typeface="Arial"/>
              <a:buNone/>
            </a:pPr>
            <a:r>
              <a:rPr b="1" lang="en-US" sz="1500">
                <a:solidFill>
                  <a:schemeClr val="dk1"/>
                </a:solidFill>
                <a:latin typeface="Lato"/>
                <a:ea typeface="Lato"/>
                <a:cs typeface="Lato"/>
                <a:sym typeface="Lato"/>
                <a:extLst>
                  <a:ext uri="http://customooxmlschemas.google.com/">
                    <go:slidesCustomData xmlns:go="http://customooxmlschemas.google.com/" textRoundtripDataId="20"/>
                  </a:ext>
                </a:extLst>
              </a:rPr>
              <a:t>Output</a:t>
            </a:r>
            <a:endParaRPr b="1" sz="1500">
              <a:solidFill>
                <a:schemeClr val="dk1"/>
              </a:solidFill>
              <a:latin typeface="Lato"/>
              <a:ea typeface="Lato"/>
              <a:cs typeface="Lato"/>
              <a:sym typeface="Lato"/>
            </a:endParaRPr>
          </a:p>
          <a:p>
            <a:pPr indent="-323850" lvl="0" marL="457200" rtl="0" algn="l">
              <a:lnSpc>
                <a:spcPct val="115000"/>
              </a:lnSpc>
              <a:spcBef>
                <a:spcPts val="1200"/>
              </a:spcBef>
              <a:spcAft>
                <a:spcPts val="0"/>
              </a:spcAft>
              <a:buClr>
                <a:schemeClr val="dk1"/>
              </a:buClr>
              <a:buSzPts val="1500"/>
              <a:buFont typeface="Lato"/>
              <a:buChar char="●"/>
            </a:pPr>
            <a:r>
              <a:rPr lang="en-US" sz="1500">
                <a:solidFill>
                  <a:schemeClr val="dk1"/>
                </a:solidFill>
                <a:latin typeface="Lato"/>
                <a:ea typeface="Lato"/>
                <a:cs typeface="Lato"/>
                <a:sym typeface="Lato"/>
              </a:rPr>
              <a:t>ML-ready Zarr dataset</a:t>
            </a:r>
            <a:endParaRPr sz="1500">
              <a:solidFill>
                <a:schemeClr val="dk1"/>
              </a:solidFill>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rPr b="1" lang="en-US" sz="1500">
                <a:solidFill>
                  <a:schemeClr val="dk1"/>
                </a:solidFill>
                <a:latin typeface="Lato"/>
                <a:ea typeface="Lato"/>
                <a:cs typeface="Lato"/>
                <a:sym typeface="Lato"/>
              </a:rPr>
              <a:t>Estimated runtime:</a:t>
            </a:r>
            <a:r>
              <a:rPr lang="en-US" sz="1500">
                <a:solidFill>
                  <a:schemeClr val="dk1"/>
                </a:solidFill>
                <a:latin typeface="Lato"/>
                <a:ea typeface="Lato"/>
                <a:cs typeface="Lato"/>
                <a:sym typeface="Lato"/>
              </a:rPr>
              <a:t> ~3 minutes</a:t>
            </a:r>
            <a:endParaRPr sz="1500">
              <a:solidFill>
                <a:schemeClr val="dk1"/>
              </a:solidFill>
              <a:latin typeface="Lato"/>
              <a:ea typeface="Lato"/>
              <a:cs typeface="Lato"/>
              <a:sym typeface="Lato"/>
            </a:endParaRPr>
          </a:p>
          <a:p>
            <a:pPr indent="0" lvl="0" marL="0" rtl="0" algn="l">
              <a:lnSpc>
                <a:spcPct val="115000"/>
              </a:lnSpc>
              <a:spcBef>
                <a:spcPts val="1200"/>
              </a:spcBef>
              <a:spcAft>
                <a:spcPts val="0"/>
              </a:spcAft>
              <a:buSzPts val="1800"/>
              <a:buNone/>
            </a:pPr>
            <a:r>
              <a:t/>
            </a:r>
            <a:endParaRPr sz="1500"/>
          </a:p>
        </p:txBody>
      </p:sp>
      <p:sp>
        <p:nvSpPr>
          <p:cNvPr id="130" name="Google Shape;130;g3cc9e588ba9_0_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latin typeface="Lato"/>
                <a:ea typeface="Lato"/>
                <a:cs typeface="Lato"/>
                <a:sym typeface="Lato"/>
              </a:rPr>
              <a:t>Training Data Preparation </a:t>
            </a:r>
            <a:endParaRPr>
              <a:latin typeface="Lato"/>
              <a:ea typeface="Lato"/>
              <a:cs typeface="Lato"/>
              <a:sym typeface="Lato"/>
            </a:endParaRPr>
          </a:p>
        </p:txBody>
      </p:sp>
      <p:pic>
        <p:nvPicPr>
          <p:cNvPr id="131" name="Google Shape;131;g3cc9e588ba9_0_13"/>
          <p:cNvPicPr preferRelativeResize="0"/>
          <p:nvPr/>
        </p:nvPicPr>
        <p:blipFill rotWithShape="1">
          <a:blip r:embed="rId3">
            <a:alphaModFix/>
          </a:blip>
          <a:srcRect b="0" l="0" r="0" t="0"/>
          <a:stretch/>
        </p:blipFill>
        <p:spPr>
          <a:xfrm>
            <a:off x="4518025" y="1030525"/>
            <a:ext cx="4267201" cy="36223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3cc9e588ba9_0_22"/>
          <p:cNvSpPr txBox="1"/>
          <p:nvPr>
            <p:ph idx="1" type="body"/>
          </p:nvPr>
        </p:nvSpPr>
        <p:spPr>
          <a:xfrm>
            <a:off x="311700" y="1152475"/>
            <a:ext cx="41412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400"/>
              </a:spcBef>
              <a:spcAft>
                <a:spcPts val="0"/>
              </a:spcAft>
              <a:buClr>
                <a:schemeClr val="dk1"/>
              </a:buClr>
              <a:buSzPts val="1100"/>
              <a:buFont typeface="Arial"/>
              <a:buNone/>
            </a:pPr>
            <a:r>
              <a:rPr b="1" lang="en-US" sz="1500">
                <a:solidFill>
                  <a:schemeClr val="dk1"/>
                </a:solidFill>
                <a:latin typeface="Lato"/>
                <a:ea typeface="Lato"/>
                <a:cs typeface="Lato"/>
                <a:sym typeface="Lato"/>
              </a:rPr>
              <a:t>Output Files</a:t>
            </a:r>
            <a:endParaRPr b="1" sz="1500">
              <a:solidFill>
                <a:schemeClr val="dk1"/>
              </a:solidFill>
              <a:latin typeface="Lato"/>
              <a:ea typeface="Lato"/>
              <a:cs typeface="Lato"/>
              <a:sym typeface="Lato"/>
            </a:endParaRPr>
          </a:p>
          <a:p>
            <a:pPr indent="-323850" lvl="0" marL="457200" rtl="0" algn="l">
              <a:lnSpc>
                <a:spcPct val="115000"/>
              </a:lnSpc>
              <a:spcBef>
                <a:spcPts val="1200"/>
              </a:spcBef>
              <a:spcAft>
                <a:spcPts val="0"/>
              </a:spcAft>
              <a:buClr>
                <a:schemeClr val="dk1"/>
              </a:buClr>
              <a:buSzPts val="1500"/>
              <a:buFont typeface="Arial"/>
              <a:buChar char="●"/>
            </a:pPr>
            <a:r>
              <a:rPr b="1" lang="en-US" sz="1500">
                <a:solidFill>
                  <a:srgbClr val="188038"/>
                </a:solidFill>
                <a:latin typeface="Lato"/>
                <a:ea typeface="Lato"/>
                <a:cs typeface="Lato"/>
                <a:sym typeface="Lato"/>
              </a:rPr>
              <a:t>replay.zarr</a:t>
            </a:r>
            <a:r>
              <a:rPr lang="en-US" sz="1500">
                <a:solidFill>
                  <a:schemeClr val="dk1"/>
                </a:solidFill>
                <a:latin typeface="Lato"/>
                <a:ea typeface="Lato"/>
                <a:cs typeface="Lato"/>
                <a:sym typeface="Lato"/>
              </a:rPr>
              <a:t> — Processed ML-ready dataset</a:t>
            </a:r>
            <a:endParaRPr sz="1500">
              <a:solidFill>
                <a:schemeClr val="dk1"/>
              </a:solidFill>
              <a:latin typeface="Lato"/>
              <a:ea typeface="Lato"/>
              <a:cs typeface="Lato"/>
              <a:sym typeface="Lato"/>
            </a:endParaRPr>
          </a:p>
          <a:p>
            <a:pPr indent="-323850" lvl="0" marL="457200" rtl="0" algn="l">
              <a:lnSpc>
                <a:spcPct val="115000"/>
              </a:lnSpc>
              <a:spcBef>
                <a:spcPts val="0"/>
              </a:spcBef>
              <a:spcAft>
                <a:spcPts val="0"/>
              </a:spcAft>
              <a:buClr>
                <a:schemeClr val="dk1"/>
              </a:buClr>
              <a:buSzPts val="1500"/>
              <a:buFont typeface="Arial"/>
              <a:buChar char="●"/>
            </a:pPr>
            <a:r>
              <a:rPr b="1" lang="en-US" sz="1500">
                <a:solidFill>
                  <a:srgbClr val="188038"/>
                </a:solidFill>
                <a:latin typeface="Lato"/>
                <a:ea typeface="Lato"/>
                <a:cs typeface="Lato"/>
                <a:sym typeface="Lato"/>
              </a:rPr>
              <a:t>logs/</a:t>
            </a:r>
            <a:r>
              <a:rPr lang="en-US" sz="1500">
                <a:solidFill>
                  <a:schemeClr val="dk1"/>
                </a:solidFill>
                <a:latin typeface="Lato"/>
                <a:ea typeface="Lato"/>
                <a:cs typeface="Lato"/>
                <a:sym typeface="Lato"/>
              </a:rPr>
              <a:t> — Data processing logs and diagnostics</a:t>
            </a:r>
            <a:endParaRPr sz="1500">
              <a:solidFill>
                <a:schemeClr val="dk1"/>
              </a:solidFill>
              <a:latin typeface="Lato"/>
              <a:ea typeface="Lato"/>
              <a:cs typeface="Lato"/>
              <a:sym typeface="Lato"/>
            </a:endParaRPr>
          </a:p>
          <a:p>
            <a:pPr indent="0" lvl="0" marL="0" rtl="0" algn="l">
              <a:lnSpc>
                <a:spcPct val="115000"/>
              </a:lnSpc>
              <a:spcBef>
                <a:spcPts val="1400"/>
              </a:spcBef>
              <a:spcAft>
                <a:spcPts val="0"/>
              </a:spcAft>
              <a:buClr>
                <a:schemeClr val="dk1"/>
              </a:buClr>
              <a:buSzPts val="1100"/>
              <a:buFont typeface="Arial"/>
              <a:buNone/>
            </a:pPr>
            <a:r>
              <a:rPr b="1" lang="en-US" sz="1500">
                <a:solidFill>
                  <a:schemeClr val="dk1"/>
                </a:solidFill>
                <a:latin typeface="Lato"/>
                <a:ea typeface="Lato"/>
                <a:cs typeface="Lato"/>
                <a:sym typeface="Lato"/>
              </a:rPr>
              <a:t>Optional</a:t>
            </a:r>
            <a:endParaRPr b="1" sz="1500">
              <a:solidFill>
                <a:schemeClr val="dk1"/>
              </a:solidFill>
              <a:latin typeface="Lato"/>
              <a:ea typeface="Lato"/>
              <a:cs typeface="Lato"/>
              <a:sym typeface="Lato"/>
            </a:endParaRPr>
          </a:p>
          <a:p>
            <a:pPr indent="-323850" lvl="0" marL="457200" rtl="0" algn="l">
              <a:lnSpc>
                <a:spcPct val="115000"/>
              </a:lnSpc>
              <a:spcBef>
                <a:spcPts val="1200"/>
              </a:spcBef>
              <a:spcAft>
                <a:spcPts val="0"/>
              </a:spcAft>
              <a:buClr>
                <a:schemeClr val="dk1"/>
              </a:buClr>
              <a:buSzPts val="1500"/>
              <a:buFont typeface="Lato"/>
              <a:buChar char="●"/>
            </a:pPr>
            <a:r>
              <a:rPr lang="en-US" sz="1500">
                <a:solidFill>
                  <a:schemeClr val="dk1"/>
                </a:solidFill>
                <a:latin typeface="Lato"/>
                <a:ea typeface="Lato"/>
                <a:cs typeface="Lato"/>
                <a:sym typeface="Lato"/>
              </a:rPr>
              <a:t>Run cell 4  to visualize the dataset structure</a:t>
            </a:r>
            <a:endParaRPr sz="1500"/>
          </a:p>
        </p:txBody>
      </p:sp>
      <p:sp>
        <p:nvSpPr>
          <p:cNvPr id="137" name="Google Shape;137;g3cc9e588ba9_0_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latin typeface="Lato"/>
                <a:ea typeface="Lato"/>
                <a:cs typeface="Lato"/>
                <a:sym typeface="Lato"/>
              </a:rPr>
              <a:t>Viewing Dataset</a:t>
            </a:r>
            <a:endParaRPr>
              <a:latin typeface="Lato"/>
              <a:ea typeface="Lato"/>
              <a:cs typeface="Lato"/>
              <a:sym typeface="Lato"/>
            </a:endParaRPr>
          </a:p>
        </p:txBody>
      </p:sp>
      <p:pic>
        <p:nvPicPr>
          <p:cNvPr id="138" name="Google Shape;138;g3cc9e588ba9_0_22"/>
          <p:cNvPicPr preferRelativeResize="0"/>
          <p:nvPr/>
        </p:nvPicPr>
        <p:blipFill rotWithShape="1">
          <a:blip r:embed="rId3">
            <a:alphaModFix/>
          </a:blip>
          <a:srcRect b="0" l="0" r="0" t="0"/>
          <a:stretch/>
        </p:blipFill>
        <p:spPr>
          <a:xfrm>
            <a:off x="4533850" y="950188"/>
            <a:ext cx="4160617" cy="3820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3cc9e588ba9_0_29"/>
          <p:cNvSpPr txBox="1"/>
          <p:nvPr>
            <p:ph idx="1" type="body"/>
          </p:nvPr>
        </p:nvSpPr>
        <p:spPr>
          <a:xfrm>
            <a:off x="311700" y="1152475"/>
            <a:ext cx="3577800" cy="34164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1400"/>
              </a:spcBef>
              <a:spcAft>
                <a:spcPts val="0"/>
              </a:spcAft>
              <a:buClr>
                <a:schemeClr val="dk1"/>
              </a:buClr>
              <a:buSzPts val="275"/>
              <a:buFont typeface="Arial"/>
              <a:buNone/>
            </a:pPr>
            <a:r>
              <a:rPr b="1" lang="en-US" sz="6000">
                <a:solidFill>
                  <a:schemeClr val="dk1"/>
                </a:solidFill>
                <a:latin typeface="Lato"/>
                <a:ea typeface="Lato"/>
                <a:cs typeface="Lato"/>
                <a:sym typeface="Lato"/>
                <a:extLst>
                  <a:ext uri="http://customooxmlschemas.google.com/">
                    <go:slidesCustomData xmlns:go="http://customooxmlschemas.google.com/" textRoundtripDataId="21"/>
                  </a:ext>
                </a:extLst>
              </a:rPr>
              <a:t>Cell 4</a:t>
            </a:r>
            <a:endParaRPr b="1" sz="6000">
              <a:solidFill>
                <a:schemeClr val="dk1"/>
              </a:solidFill>
              <a:latin typeface="Lato"/>
              <a:ea typeface="Lato"/>
              <a:cs typeface="Lato"/>
              <a:sym typeface="Lato"/>
              <a:extLst>
                <a:ext uri="http://customooxmlschemas.google.com/">
                  <go:slidesCustomData xmlns:go="http://customooxmlschemas.google.com/" textRoundtripDataId="22"/>
                </a:ext>
              </a:extLst>
            </a:endParaRPr>
          </a:p>
          <a:p>
            <a:pPr indent="-323850" lvl="0" marL="457200" rtl="0" algn="l">
              <a:lnSpc>
                <a:spcPct val="115000"/>
              </a:lnSpc>
              <a:spcBef>
                <a:spcPts val="1200"/>
              </a:spcBef>
              <a:spcAft>
                <a:spcPts val="0"/>
              </a:spcAft>
              <a:buClr>
                <a:schemeClr val="dk1"/>
              </a:buClr>
              <a:buSzPct val="100000"/>
              <a:buFont typeface="Lato"/>
              <a:buChar char="●"/>
            </a:pPr>
            <a:r>
              <a:rPr lang="en-US" sz="6000">
                <a:solidFill>
                  <a:schemeClr val="dk1"/>
                </a:solidFill>
                <a:latin typeface="Lato"/>
                <a:ea typeface="Lato"/>
                <a:cs typeface="Lato"/>
                <a:sym typeface="Lato"/>
                <a:extLst>
                  <a:ext uri="http://customooxmlschemas.google.com/">
                    <go:slidesCustomData xmlns:go="http://customooxmlschemas.google.com/" textRoundtripDataId="23"/>
                  </a:ext>
                </a:extLst>
              </a:rPr>
              <a:t>Configure environment variables</a:t>
            </a:r>
            <a:endParaRPr sz="6000">
              <a:solidFill>
                <a:schemeClr val="dk1"/>
              </a:solidFill>
              <a:latin typeface="Lato"/>
              <a:ea typeface="Lato"/>
              <a:cs typeface="Lato"/>
              <a:sym typeface="Lato"/>
              <a:extLst>
                <a:ext uri="http://customooxmlschemas.google.com/">
                  <go:slidesCustomData xmlns:go="http://customooxmlschemas.google.com/" textRoundtripDataId="24"/>
                </a:ext>
              </a:extLst>
            </a:endParaRPr>
          </a:p>
          <a:p>
            <a:pPr indent="0" lvl="0" marL="0" rtl="0" algn="l">
              <a:lnSpc>
                <a:spcPct val="115000"/>
              </a:lnSpc>
              <a:spcBef>
                <a:spcPts val="1400"/>
              </a:spcBef>
              <a:spcAft>
                <a:spcPts val="0"/>
              </a:spcAft>
              <a:buClr>
                <a:schemeClr val="dk1"/>
              </a:buClr>
              <a:buSzPts val="275"/>
              <a:buFont typeface="Arial"/>
              <a:buNone/>
            </a:pPr>
            <a:r>
              <a:rPr b="1" lang="en-US" sz="6000">
                <a:solidFill>
                  <a:schemeClr val="dk1"/>
                </a:solidFill>
                <a:latin typeface="Lato"/>
                <a:ea typeface="Lato"/>
                <a:cs typeface="Lato"/>
                <a:sym typeface="Lato"/>
                <a:extLst>
                  <a:ext uri="http://customooxmlschemas.google.com/">
                    <go:slidesCustomData xmlns:go="http://customooxmlschemas.google.com/" textRoundtripDataId="25"/>
                  </a:ext>
                </a:extLst>
              </a:rPr>
              <a:t>Cell 5</a:t>
            </a:r>
            <a:endParaRPr b="1" sz="6000">
              <a:solidFill>
                <a:schemeClr val="dk1"/>
              </a:solidFill>
              <a:latin typeface="Lato"/>
              <a:ea typeface="Lato"/>
              <a:cs typeface="Lato"/>
              <a:sym typeface="Lato"/>
              <a:extLst>
                <a:ext uri="http://customooxmlschemas.google.com/">
                  <go:slidesCustomData xmlns:go="http://customooxmlschemas.google.com/" textRoundtripDataId="26"/>
                </a:ext>
              </a:extLst>
            </a:endParaRPr>
          </a:p>
          <a:p>
            <a:pPr indent="-323850" lvl="0" marL="457200" rtl="0" algn="l">
              <a:lnSpc>
                <a:spcPct val="115000"/>
              </a:lnSpc>
              <a:spcBef>
                <a:spcPts val="1200"/>
              </a:spcBef>
              <a:spcAft>
                <a:spcPts val="0"/>
              </a:spcAft>
              <a:buClr>
                <a:schemeClr val="dk1"/>
              </a:buClr>
              <a:buSzPct val="100000"/>
              <a:buFont typeface="Lato"/>
              <a:buChar char="●"/>
            </a:pPr>
            <a:r>
              <a:rPr lang="en-US" sz="6000">
                <a:solidFill>
                  <a:schemeClr val="dk1"/>
                </a:solidFill>
                <a:latin typeface="Lato"/>
                <a:ea typeface="Lato"/>
                <a:cs typeface="Lato"/>
                <a:sym typeface="Lato"/>
                <a:extLst>
                  <a:ext uri="http://customooxmlschemas.google.com/">
                    <go:slidesCustomData xmlns:go="http://customooxmlschemas.google.com/" textRoundtripDataId="27"/>
                  </a:ext>
                </a:extLst>
              </a:rPr>
              <a:t>Navigate to training directory</a:t>
            </a:r>
            <a:endParaRPr sz="6000">
              <a:solidFill>
                <a:schemeClr val="dk1"/>
              </a:solidFill>
              <a:latin typeface="Lato"/>
              <a:ea typeface="Lato"/>
              <a:cs typeface="Lato"/>
              <a:sym typeface="Lato"/>
              <a:extLst>
                <a:ext uri="http://customooxmlschemas.google.com/">
                  <go:slidesCustomData xmlns:go="http://customooxmlschemas.google.com/" textRoundtripDataId="28"/>
                </a:ext>
              </a:extLst>
            </a:endParaRPr>
          </a:p>
          <a:p>
            <a:pPr indent="0" lvl="0" marL="0" rtl="0" algn="l">
              <a:lnSpc>
                <a:spcPct val="115000"/>
              </a:lnSpc>
              <a:spcBef>
                <a:spcPts val="1400"/>
              </a:spcBef>
              <a:spcAft>
                <a:spcPts val="0"/>
              </a:spcAft>
              <a:buClr>
                <a:schemeClr val="dk1"/>
              </a:buClr>
              <a:buSzPts val="275"/>
              <a:buFont typeface="Arial"/>
              <a:buNone/>
            </a:pPr>
            <a:r>
              <a:rPr b="1" lang="en-US" sz="6000">
                <a:solidFill>
                  <a:schemeClr val="dk1"/>
                </a:solidFill>
                <a:latin typeface="Lato"/>
                <a:ea typeface="Lato"/>
                <a:cs typeface="Lato"/>
                <a:sym typeface="Lato"/>
                <a:extLst>
                  <a:ext uri="http://customooxmlschemas.google.com/">
                    <go:slidesCustomData xmlns:go="http://customooxmlschemas.google.com/" textRoundtripDataId="29"/>
                  </a:ext>
                </a:extLst>
              </a:rPr>
              <a:t>Cell </a:t>
            </a:r>
            <a:r>
              <a:rPr b="1" lang="en-US" sz="6000">
                <a:solidFill>
                  <a:schemeClr val="dk1"/>
                </a:solidFill>
                <a:latin typeface="Lato"/>
                <a:ea typeface="Lato"/>
                <a:cs typeface="Lato"/>
                <a:sym typeface="Lato"/>
              </a:rPr>
              <a:t>6</a:t>
            </a:r>
            <a:endParaRPr b="1" sz="6000">
              <a:solidFill>
                <a:schemeClr val="dk1"/>
              </a:solidFill>
              <a:latin typeface="Lato"/>
              <a:ea typeface="Lato"/>
              <a:cs typeface="Lato"/>
              <a:sym typeface="Lato"/>
            </a:endParaRPr>
          </a:p>
          <a:p>
            <a:pPr indent="-323850" lvl="0" marL="457200" rtl="0" algn="l">
              <a:lnSpc>
                <a:spcPct val="115000"/>
              </a:lnSpc>
              <a:spcBef>
                <a:spcPts val="1200"/>
              </a:spcBef>
              <a:spcAft>
                <a:spcPts val="0"/>
              </a:spcAft>
              <a:buClr>
                <a:schemeClr val="dk1"/>
              </a:buClr>
              <a:buSzPct val="100000"/>
              <a:buFont typeface="Lato"/>
              <a:buChar char="●"/>
            </a:pPr>
            <a:r>
              <a:rPr lang="en-US" sz="6000">
                <a:solidFill>
                  <a:schemeClr val="dk1"/>
                </a:solidFill>
                <a:latin typeface="Lato"/>
                <a:ea typeface="Lato"/>
                <a:cs typeface="Lato"/>
                <a:sym typeface="Lato"/>
                <a:extLst>
                  <a:ext uri="http://customooxmlschemas.google.com/">
                    <go:slidesCustomData xmlns:go="http://customooxmlschemas.google.com/" textRoundtripDataId="30"/>
                  </a:ext>
                </a:extLst>
              </a:rPr>
              <a:t>Launch training process</a:t>
            </a:r>
            <a:endParaRPr sz="6000">
              <a:solidFill>
                <a:schemeClr val="dk1"/>
              </a:solidFill>
              <a:latin typeface="Lato"/>
              <a:ea typeface="Lato"/>
              <a:cs typeface="Lato"/>
              <a:sym typeface="Lato"/>
              <a:extLst>
                <a:ext uri="http://customooxmlschemas.google.com/">
                  <go:slidesCustomData xmlns:go="http://customooxmlschemas.google.com/" textRoundtripDataId="31"/>
                </a:ext>
              </a:extLst>
            </a:endParaRPr>
          </a:p>
          <a:p>
            <a:pPr indent="-323850" lvl="0" marL="457200" rtl="0" algn="l">
              <a:lnSpc>
                <a:spcPct val="115000"/>
              </a:lnSpc>
              <a:spcBef>
                <a:spcPts val="0"/>
              </a:spcBef>
              <a:spcAft>
                <a:spcPts val="0"/>
              </a:spcAft>
              <a:buClr>
                <a:schemeClr val="dk1"/>
              </a:buClr>
              <a:buSzPct val="100000"/>
              <a:buFont typeface="Lato"/>
              <a:buChar char="●"/>
            </a:pPr>
            <a:r>
              <a:rPr lang="en-US" sz="6000">
                <a:solidFill>
                  <a:schemeClr val="dk1"/>
                </a:solidFill>
                <a:latin typeface="Lato"/>
                <a:ea typeface="Lato"/>
                <a:cs typeface="Lato"/>
                <a:sym typeface="Lato"/>
                <a:extLst>
                  <a:ext uri="http://customooxmlschemas.google.com/">
                    <go:slidesCustomData xmlns:go="http://customooxmlschemas.google.com/" textRoundtripDataId="32"/>
                  </a:ext>
                </a:extLst>
              </a:rPr>
              <a:t>Configuration file is loaded</a:t>
            </a:r>
            <a:endParaRPr sz="6000">
              <a:solidFill>
                <a:schemeClr val="dk1"/>
              </a:solidFill>
              <a:latin typeface="Lato"/>
              <a:ea typeface="Lato"/>
              <a:cs typeface="Lato"/>
              <a:sym typeface="Lato"/>
              <a:extLst>
                <a:ext uri="http://customooxmlschemas.google.com/">
                  <go:slidesCustomData xmlns:go="http://customooxmlschemas.google.com/" textRoundtripDataId="33"/>
                </a:ext>
              </a:extLst>
            </a:endParaRPr>
          </a:p>
          <a:p>
            <a:pPr indent="-323850" lvl="0" marL="457200" rtl="0" algn="l">
              <a:lnSpc>
                <a:spcPct val="115000"/>
              </a:lnSpc>
              <a:spcBef>
                <a:spcPts val="0"/>
              </a:spcBef>
              <a:spcAft>
                <a:spcPts val="0"/>
              </a:spcAft>
              <a:buClr>
                <a:schemeClr val="dk1"/>
              </a:buClr>
              <a:buSzPct val="100000"/>
              <a:buFont typeface="Lato"/>
              <a:buChar char="●"/>
            </a:pPr>
            <a:r>
              <a:rPr lang="en-US" sz="6000">
                <a:solidFill>
                  <a:schemeClr val="dk1"/>
                </a:solidFill>
                <a:latin typeface="Lato"/>
                <a:ea typeface="Lato"/>
                <a:cs typeface="Lato"/>
                <a:sym typeface="Lato"/>
                <a:extLst>
                  <a:ext uri="http://customooxmlschemas.google.com/">
                    <go:slidesCustomData xmlns:go="http://customooxmlschemas.google.com/" textRoundtripDataId="34"/>
                  </a:ext>
                </a:extLst>
              </a:rPr>
              <a:t>Logs displayed in real time</a:t>
            </a:r>
            <a:endParaRPr sz="6000">
              <a:solidFill>
                <a:schemeClr val="dk1"/>
              </a:solidFill>
              <a:latin typeface="Lato"/>
              <a:ea typeface="Lato"/>
              <a:cs typeface="Lato"/>
              <a:sym typeface="Lato"/>
            </a:endParaRPr>
          </a:p>
          <a:p>
            <a:pPr indent="0" lvl="0" marL="0" rtl="0" algn="l">
              <a:lnSpc>
                <a:spcPct val="115000"/>
              </a:lnSpc>
              <a:spcBef>
                <a:spcPts val="1200"/>
              </a:spcBef>
              <a:spcAft>
                <a:spcPts val="0"/>
              </a:spcAft>
              <a:buClr>
                <a:schemeClr val="dk1"/>
              </a:buClr>
              <a:buSzPts val="275"/>
              <a:buFont typeface="Arial"/>
              <a:buNone/>
            </a:pPr>
            <a:r>
              <a:rPr b="1" lang="en-US" sz="6000">
                <a:solidFill>
                  <a:schemeClr val="dk1"/>
                </a:solidFill>
                <a:latin typeface="Lato"/>
                <a:ea typeface="Lato"/>
                <a:cs typeface="Lato"/>
                <a:sym typeface="Lato"/>
              </a:rPr>
              <a:t>Estimated Runtime:</a:t>
            </a:r>
            <a:r>
              <a:rPr lang="en-US" sz="6000">
                <a:solidFill>
                  <a:schemeClr val="dk1"/>
                </a:solidFill>
                <a:latin typeface="Lato"/>
                <a:ea typeface="Lato"/>
                <a:cs typeface="Lato"/>
                <a:sym typeface="Lato"/>
              </a:rPr>
              <a:t> ~4 minutes</a:t>
            </a:r>
            <a:endParaRPr sz="6000">
              <a:solidFill>
                <a:schemeClr val="dk1"/>
              </a:solidFill>
              <a:latin typeface="Lato"/>
              <a:ea typeface="Lato"/>
              <a:cs typeface="Lato"/>
              <a:sym typeface="Lato"/>
            </a:endParaRPr>
          </a:p>
          <a:p>
            <a:pPr indent="0" lvl="0" marL="0" rtl="0" algn="l">
              <a:lnSpc>
                <a:spcPct val="115000"/>
              </a:lnSpc>
              <a:spcBef>
                <a:spcPts val="1200"/>
              </a:spcBef>
              <a:spcAft>
                <a:spcPts val="0"/>
              </a:spcAft>
              <a:buSzPts val="1800"/>
              <a:buNone/>
            </a:pPr>
            <a:r>
              <a:t/>
            </a:r>
            <a:endParaRPr/>
          </a:p>
        </p:txBody>
      </p:sp>
      <p:sp>
        <p:nvSpPr>
          <p:cNvPr id="144" name="Google Shape;144;g3cc9e588ba9_0_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latin typeface="Lato"/>
                <a:ea typeface="Lato"/>
                <a:cs typeface="Lato"/>
                <a:sym typeface="Lato"/>
                <a:extLst>
                  <a:ext uri="http://customooxmlschemas.google.com/">
                    <go:slidesCustomData xmlns:go="http://customooxmlschemas.google.com/" textRoundtripDataId="35"/>
                  </a:ext>
                </a:extLst>
              </a:rPr>
              <a:t>Model Training </a:t>
            </a:r>
            <a:endParaRPr>
              <a:latin typeface="Lato"/>
              <a:ea typeface="Lato"/>
              <a:cs typeface="Lato"/>
              <a:sym typeface="Lato"/>
            </a:endParaRPr>
          </a:p>
        </p:txBody>
      </p:sp>
      <p:pic>
        <p:nvPicPr>
          <p:cNvPr id="145" name="Google Shape;145;g3cc9e588ba9_0_29"/>
          <p:cNvPicPr preferRelativeResize="0"/>
          <p:nvPr/>
        </p:nvPicPr>
        <p:blipFill rotWithShape="1">
          <a:blip r:embed="rId3">
            <a:alphaModFix/>
          </a:blip>
          <a:srcRect b="0" l="0" r="0" t="0"/>
          <a:stretch/>
        </p:blipFill>
        <p:spPr>
          <a:xfrm>
            <a:off x="3994275" y="1539063"/>
            <a:ext cx="4949699" cy="264321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3c5476c95c5_0_0"/>
          <p:cNvSpPr txBox="1"/>
          <p:nvPr>
            <p:ph idx="1" type="body"/>
          </p:nvPr>
        </p:nvSpPr>
        <p:spPr>
          <a:xfrm>
            <a:off x="311700" y="1160400"/>
            <a:ext cx="3505800" cy="36657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1400"/>
              </a:spcBef>
              <a:spcAft>
                <a:spcPts val="0"/>
              </a:spcAft>
              <a:buSzPts val="275"/>
              <a:buNone/>
            </a:pPr>
            <a:r>
              <a:rPr b="1" lang="en-US" sz="1500">
                <a:solidFill>
                  <a:schemeClr val="dk1"/>
                </a:solidFill>
                <a:latin typeface="Lato"/>
                <a:ea typeface="Lato"/>
                <a:cs typeface="Lato"/>
                <a:sym typeface="Lato"/>
              </a:rPr>
              <a:t>Cell 7</a:t>
            </a:r>
            <a:endParaRPr b="1" sz="1500">
              <a:solidFill>
                <a:schemeClr val="dk1"/>
              </a:solidFill>
              <a:latin typeface="Lato"/>
              <a:ea typeface="Lato"/>
              <a:cs typeface="Lato"/>
              <a:sym typeface="Lato"/>
            </a:endParaRPr>
          </a:p>
          <a:p>
            <a:pPr indent="-323850" lvl="0" marL="457200" rtl="0" algn="l">
              <a:lnSpc>
                <a:spcPct val="95000"/>
              </a:lnSpc>
              <a:spcBef>
                <a:spcPts val="1200"/>
              </a:spcBef>
              <a:spcAft>
                <a:spcPts val="0"/>
              </a:spcAft>
              <a:buClr>
                <a:schemeClr val="dk1"/>
              </a:buClr>
              <a:buSzPts val="1500"/>
              <a:buFont typeface="Lato"/>
              <a:buChar char="●"/>
            </a:pPr>
            <a:r>
              <a:rPr lang="en-US" sz="1500">
                <a:solidFill>
                  <a:schemeClr val="dk1"/>
                </a:solidFill>
                <a:latin typeface="Lato"/>
                <a:ea typeface="Lato"/>
                <a:cs typeface="Lato"/>
                <a:sym typeface="Lato"/>
              </a:rPr>
              <a:t>Update inference configuration</a:t>
            </a:r>
            <a:endParaRPr sz="1500">
              <a:solidFill>
                <a:schemeClr val="dk1"/>
              </a:solidFill>
              <a:latin typeface="Lato"/>
              <a:ea typeface="Lato"/>
              <a:cs typeface="Lato"/>
              <a:sym typeface="Lato"/>
            </a:endParaRPr>
          </a:p>
          <a:p>
            <a:pPr indent="-323850" lvl="0" marL="457200" rtl="0" algn="l">
              <a:lnSpc>
                <a:spcPct val="95000"/>
              </a:lnSpc>
              <a:spcBef>
                <a:spcPts val="0"/>
              </a:spcBef>
              <a:spcAft>
                <a:spcPts val="0"/>
              </a:spcAft>
              <a:buClr>
                <a:schemeClr val="dk1"/>
              </a:buClr>
              <a:buSzPts val="1500"/>
              <a:buFont typeface="Lato"/>
              <a:buChar char="●"/>
            </a:pPr>
            <a:r>
              <a:rPr lang="en-US" sz="1500">
                <a:solidFill>
                  <a:schemeClr val="dk1"/>
                </a:solidFill>
                <a:latin typeface="Lato"/>
                <a:ea typeface="Lato"/>
                <a:cs typeface="Lato"/>
                <a:sym typeface="Lato"/>
              </a:rPr>
              <a:t>Link to trained model checkpoint</a:t>
            </a:r>
            <a:endParaRPr sz="1500">
              <a:solidFill>
                <a:schemeClr val="dk1"/>
              </a:solidFill>
              <a:latin typeface="Lato"/>
              <a:ea typeface="Lato"/>
              <a:cs typeface="Lato"/>
              <a:sym typeface="Lato"/>
            </a:endParaRPr>
          </a:p>
          <a:p>
            <a:pPr indent="0" lvl="0" marL="0" rtl="0" algn="l">
              <a:lnSpc>
                <a:spcPct val="95000"/>
              </a:lnSpc>
              <a:spcBef>
                <a:spcPts val="1400"/>
              </a:spcBef>
              <a:spcAft>
                <a:spcPts val="0"/>
              </a:spcAft>
              <a:buSzPts val="275"/>
              <a:buNone/>
            </a:pPr>
            <a:r>
              <a:rPr b="1" lang="en-US" sz="1500">
                <a:solidFill>
                  <a:schemeClr val="dk1"/>
                </a:solidFill>
                <a:latin typeface="Lato"/>
                <a:ea typeface="Lato"/>
                <a:cs typeface="Lato"/>
                <a:sym typeface="Lato"/>
              </a:rPr>
              <a:t>Cell 8</a:t>
            </a:r>
            <a:endParaRPr b="1" sz="1500">
              <a:solidFill>
                <a:schemeClr val="dk1"/>
              </a:solidFill>
              <a:latin typeface="Lato"/>
              <a:ea typeface="Lato"/>
              <a:cs typeface="Lato"/>
              <a:sym typeface="Lato"/>
            </a:endParaRPr>
          </a:p>
          <a:p>
            <a:pPr indent="-323850" lvl="0" marL="457200" rtl="0" algn="l">
              <a:lnSpc>
                <a:spcPct val="95000"/>
              </a:lnSpc>
              <a:spcBef>
                <a:spcPts val="1200"/>
              </a:spcBef>
              <a:spcAft>
                <a:spcPts val="0"/>
              </a:spcAft>
              <a:buClr>
                <a:schemeClr val="dk1"/>
              </a:buClr>
              <a:buSzPts val="1500"/>
              <a:buFont typeface="Lato"/>
              <a:buChar char="●"/>
            </a:pPr>
            <a:r>
              <a:rPr lang="en-US" sz="1500">
                <a:solidFill>
                  <a:schemeClr val="dk1"/>
                </a:solidFill>
                <a:latin typeface="Lato"/>
                <a:ea typeface="Lato"/>
                <a:cs typeface="Lato"/>
                <a:sym typeface="Lato"/>
              </a:rPr>
              <a:t>Navigate to inference directory</a:t>
            </a:r>
            <a:endParaRPr sz="1500">
              <a:solidFill>
                <a:schemeClr val="dk1"/>
              </a:solidFill>
              <a:latin typeface="Lato"/>
              <a:ea typeface="Lato"/>
              <a:cs typeface="Lato"/>
              <a:sym typeface="Lato"/>
            </a:endParaRPr>
          </a:p>
          <a:p>
            <a:pPr indent="0" lvl="0" marL="0" rtl="0" algn="l">
              <a:lnSpc>
                <a:spcPct val="95000"/>
              </a:lnSpc>
              <a:spcBef>
                <a:spcPts val="1400"/>
              </a:spcBef>
              <a:spcAft>
                <a:spcPts val="0"/>
              </a:spcAft>
              <a:buSzPts val="275"/>
              <a:buNone/>
            </a:pPr>
            <a:r>
              <a:rPr b="1" lang="en-US" sz="1500">
                <a:solidFill>
                  <a:schemeClr val="dk1"/>
                </a:solidFill>
                <a:latin typeface="Lato"/>
                <a:ea typeface="Lato"/>
                <a:cs typeface="Lato"/>
                <a:sym typeface="Lato"/>
              </a:rPr>
              <a:t>Cell 9</a:t>
            </a:r>
            <a:endParaRPr b="1" sz="1500">
              <a:solidFill>
                <a:schemeClr val="dk1"/>
              </a:solidFill>
              <a:latin typeface="Lato"/>
              <a:ea typeface="Lato"/>
              <a:cs typeface="Lato"/>
              <a:sym typeface="Lato"/>
            </a:endParaRPr>
          </a:p>
          <a:p>
            <a:pPr indent="-323850" lvl="0" marL="457200" rtl="0" algn="l">
              <a:lnSpc>
                <a:spcPct val="95000"/>
              </a:lnSpc>
              <a:spcBef>
                <a:spcPts val="1200"/>
              </a:spcBef>
              <a:spcAft>
                <a:spcPts val="0"/>
              </a:spcAft>
              <a:buClr>
                <a:schemeClr val="dk1"/>
              </a:buClr>
              <a:buSzPts val="1500"/>
              <a:buFont typeface="Lato"/>
              <a:buChar char="●"/>
            </a:pPr>
            <a:r>
              <a:rPr lang="en-US" sz="1500">
                <a:solidFill>
                  <a:schemeClr val="dk1"/>
                </a:solidFill>
                <a:latin typeface="Lato"/>
                <a:ea typeface="Lato"/>
                <a:cs typeface="Lato"/>
                <a:sym typeface="Lato"/>
              </a:rPr>
              <a:t>Run inference to generate forecast</a:t>
            </a:r>
            <a:endParaRPr sz="1500">
              <a:solidFill>
                <a:schemeClr val="dk1"/>
              </a:solidFill>
              <a:latin typeface="Lato"/>
              <a:ea typeface="Lato"/>
              <a:cs typeface="Lato"/>
              <a:sym typeface="Lato"/>
            </a:endParaRPr>
          </a:p>
          <a:p>
            <a:pPr indent="-323850" lvl="0" marL="457200" rtl="0" algn="l">
              <a:lnSpc>
                <a:spcPct val="95000"/>
              </a:lnSpc>
              <a:spcBef>
                <a:spcPts val="0"/>
              </a:spcBef>
              <a:spcAft>
                <a:spcPts val="0"/>
              </a:spcAft>
              <a:buClr>
                <a:schemeClr val="dk1"/>
              </a:buClr>
              <a:buSzPts val="1500"/>
              <a:buFont typeface="Lato"/>
              <a:buChar char="●"/>
            </a:pPr>
            <a:r>
              <a:rPr lang="en-US" sz="1500">
                <a:solidFill>
                  <a:schemeClr val="dk1"/>
                </a:solidFill>
                <a:latin typeface="Lato"/>
                <a:ea typeface="Lato"/>
                <a:cs typeface="Lato"/>
                <a:sym typeface="Lato"/>
              </a:rPr>
              <a:t>Use checkpoint from trained model</a:t>
            </a:r>
            <a:endParaRPr sz="1500">
              <a:solidFill>
                <a:schemeClr val="dk1"/>
              </a:solidFill>
              <a:latin typeface="Lato"/>
              <a:ea typeface="Lato"/>
              <a:cs typeface="Lato"/>
              <a:sym typeface="Lato"/>
            </a:endParaRPr>
          </a:p>
          <a:p>
            <a:pPr indent="0" lvl="0" marL="0" rtl="0" algn="l">
              <a:lnSpc>
                <a:spcPct val="95000"/>
              </a:lnSpc>
              <a:spcBef>
                <a:spcPts val="1200"/>
              </a:spcBef>
              <a:spcAft>
                <a:spcPts val="0"/>
              </a:spcAft>
              <a:buSzPts val="275"/>
              <a:buNone/>
            </a:pPr>
            <a:r>
              <a:rPr b="1" lang="en-US" sz="1500">
                <a:solidFill>
                  <a:schemeClr val="dk1"/>
                </a:solidFill>
                <a:latin typeface="Lato"/>
                <a:ea typeface="Lato"/>
                <a:cs typeface="Lato"/>
                <a:sym typeface="Lato"/>
              </a:rPr>
              <a:t>Runtime:</a:t>
            </a:r>
            <a:r>
              <a:rPr lang="en-US" sz="1500">
                <a:solidFill>
                  <a:schemeClr val="dk1"/>
                </a:solidFill>
                <a:latin typeface="Lato"/>
                <a:ea typeface="Lato"/>
                <a:cs typeface="Lato"/>
                <a:sym typeface="Lato"/>
              </a:rPr>
              <a:t> ~20 seconds (longer on CPU)</a:t>
            </a:r>
            <a:endParaRPr sz="1500">
              <a:solidFill>
                <a:schemeClr val="dk1"/>
              </a:solidFill>
              <a:latin typeface="Lato"/>
              <a:ea typeface="Lato"/>
              <a:cs typeface="Lato"/>
              <a:sym typeface="Lato"/>
            </a:endParaRPr>
          </a:p>
          <a:p>
            <a:pPr indent="0" lvl="0" marL="0" rtl="0" algn="l">
              <a:lnSpc>
                <a:spcPct val="95000"/>
              </a:lnSpc>
              <a:spcBef>
                <a:spcPts val="1200"/>
              </a:spcBef>
              <a:spcAft>
                <a:spcPts val="0"/>
              </a:spcAft>
              <a:buSzPts val="275"/>
              <a:buNone/>
            </a:pPr>
            <a:r>
              <a:t/>
            </a:r>
            <a:endParaRPr sz="1100"/>
          </a:p>
        </p:txBody>
      </p:sp>
      <p:sp>
        <p:nvSpPr>
          <p:cNvPr id="151" name="Google Shape;151;g3c5476c95c5_0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latin typeface="Lato"/>
                <a:ea typeface="Lato"/>
                <a:cs typeface="Lato"/>
                <a:sym typeface="Lato"/>
              </a:rPr>
              <a:t>Forecast Generation </a:t>
            </a:r>
            <a:endParaRPr>
              <a:latin typeface="Lato"/>
              <a:ea typeface="Lato"/>
              <a:cs typeface="Lato"/>
              <a:sym typeface="Lato"/>
            </a:endParaRPr>
          </a:p>
        </p:txBody>
      </p:sp>
      <p:pic>
        <p:nvPicPr>
          <p:cNvPr id="152" name="Google Shape;152;g3c5476c95c5_0_0"/>
          <p:cNvPicPr preferRelativeResize="0"/>
          <p:nvPr/>
        </p:nvPicPr>
        <p:blipFill rotWithShape="1">
          <a:blip r:embed="rId3">
            <a:alphaModFix/>
          </a:blip>
          <a:srcRect b="0" l="0" r="0" t="0"/>
          <a:stretch/>
        </p:blipFill>
        <p:spPr>
          <a:xfrm>
            <a:off x="3690900" y="1159813"/>
            <a:ext cx="5148301" cy="366688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3ce1e342b8c_0_2"/>
          <p:cNvSpPr txBox="1"/>
          <p:nvPr>
            <p:ph idx="1" type="body"/>
          </p:nvPr>
        </p:nvSpPr>
        <p:spPr>
          <a:xfrm>
            <a:off x="311700" y="1017725"/>
            <a:ext cx="3252300" cy="374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SzPts val="275"/>
              <a:buNone/>
            </a:pPr>
            <a:r>
              <a:rPr b="1" lang="en-US" sz="1500">
                <a:solidFill>
                  <a:schemeClr val="dk1"/>
                </a:solidFill>
                <a:latin typeface="Lato"/>
                <a:ea typeface="Lato"/>
                <a:cs typeface="Lato"/>
                <a:sym typeface="Lato"/>
              </a:rPr>
              <a:t>Cell 10</a:t>
            </a:r>
            <a:endParaRPr b="1" sz="1500">
              <a:solidFill>
                <a:schemeClr val="dk1"/>
              </a:solidFill>
              <a:latin typeface="Lato"/>
              <a:ea typeface="Lato"/>
              <a:cs typeface="Lato"/>
              <a:sym typeface="Lato"/>
            </a:endParaRPr>
          </a:p>
          <a:p>
            <a:pPr indent="-323850" lvl="0" marL="457200" rtl="0" algn="l">
              <a:lnSpc>
                <a:spcPct val="115000"/>
              </a:lnSpc>
              <a:spcBef>
                <a:spcPts val="1200"/>
              </a:spcBef>
              <a:spcAft>
                <a:spcPts val="0"/>
              </a:spcAft>
              <a:buClr>
                <a:schemeClr val="dk1"/>
              </a:buClr>
              <a:buSzPts val="1500"/>
              <a:buFont typeface="Lato"/>
              <a:buChar char="●"/>
            </a:pPr>
            <a:r>
              <a:rPr lang="en-US" sz="1500">
                <a:solidFill>
                  <a:schemeClr val="dk1"/>
                </a:solidFill>
                <a:latin typeface="Lato"/>
                <a:ea typeface="Lato"/>
                <a:cs typeface="Lato"/>
                <a:sym typeface="Lato"/>
              </a:rPr>
              <a:t>Open generated forecast dataset</a:t>
            </a:r>
            <a:endParaRPr sz="1500">
              <a:solidFill>
                <a:schemeClr val="dk1"/>
              </a:solidFill>
              <a:latin typeface="Lato"/>
              <a:ea typeface="Lato"/>
              <a:cs typeface="Lato"/>
              <a:sym typeface="Lato"/>
            </a:endParaRPr>
          </a:p>
          <a:p>
            <a:pPr indent="0" lvl="0" marL="0" rtl="0" algn="l">
              <a:lnSpc>
                <a:spcPct val="115000"/>
              </a:lnSpc>
              <a:spcBef>
                <a:spcPts val="1400"/>
              </a:spcBef>
              <a:spcAft>
                <a:spcPts val="0"/>
              </a:spcAft>
              <a:buSzPts val="275"/>
              <a:buNone/>
            </a:pPr>
            <a:r>
              <a:rPr b="1" lang="en-US" sz="1500">
                <a:solidFill>
                  <a:schemeClr val="dk1"/>
                </a:solidFill>
                <a:latin typeface="Lato"/>
                <a:ea typeface="Lato"/>
                <a:cs typeface="Lato"/>
                <a:sym typeface="Lato"/>
              </a:rPr>
              <a:t>Cell 11</a:t>
            </a:r>
            <a:endParaRPr b="1" sz="1500">
              <a:solidFill>
                <a:schemeClr val="dk1"/>
              </a:solidFill>
              <a:latin typeface="Lato"/>
              <a:ea typeface="Lato"/>
              <a:cs typeface="Lato"/>
              <a:sym typeface="Lato"/>
            </a:endParaRPr>
          </a:p>
          <a:p>
            <a:pPr indent="-323850" lvl="0" marL="457200" rtl="0" algn="l">
              <a:lnSpc>
                <a:spcPct val="115000"/>
              </a:lnSpc>
              <a:spcBef>
                <a:spcPts val="1200"/>
              </a:spcBef>
              <a:spcAft>
                <a:spcPts val="0"/>
              </a:spcAft>
              <a:buClr>
                <a:schemeClr val="dk1"/>
              </a:buClr>
              <a:buSzPts val="1500"/>
              <a:buFont typeface="Lato"/>
              <a:buChar char="●"/>
            </a:pPr>
            <a:r>
              <a:rPr lang="en-US" sz="1500">
                <a:solidFill>
                  <a:schemeClr val="dk1"/>
                </a:solidFill>
                <a:latin typeface="Lato"/>
                <a:ea typeface="Lato"/>
                <a:cs typeface="Lato"/>
                <a:sym typeface="Lato"/>
              </a:rPr>
              <a:t>Select forecast variable and hour</a:t>
            </a:r>
            <a:endParaRPr sz="1500">
              <a:solidFill>
                <a:schemeClr val="dk1"/>
              </a:solidFill>
              <a:latin typeface="Lato"/>
              <a:ea typeface="Lato"/>
              <a:cs typeface="Lato"/>
              <a:sym typeface="Lato"/>
            </a:endParaRPr>
          </a:p>
          <a:p>
            <a:pPr indent="0" lvl="0" marL="0" rtl="0" algn="l">
              <a:lnSpc>
                <a:spcPct val="115000"/>
              </a:lnSpc>
              <a:spcBef>
                <a:spcPts val="1400"/>
              </a:spcBef>
              <a:spcAft>
                <a:spcPts val="0"/>
              </a:spcAft>
              <a:buSzPts val="275"/>
              <a:buNone/>
            </a:pPr>
            <a:r>
              <a:rPr b="1" lang="en-US" sz="1500">
                <a:solidFill>
                  <a:schemeClr val="dk1"/>
                </a:solidFill>
                <a:latin typeface="Lato"/>
                <a:ea typeface="Lato"/>
                <a:cs typeface="Lato"/>
                <a:sym typeface="Lato"/>
              </a:rPr>
              <a:t>Cell 11</a:t>
            </a:r>
            <a:endParaRPr b="1" sz="1500">
              <a:solidFill>
                <a:schemeClr val="dk1"/>
              </a:solidFill>
              <a:latin typeface="Lato"/>
              <a:ea typeface="Lato"/>
              <a:cs typeface="Lato"/>
              <a:sym typeface="Lato"/>
            </a:endParaRPr>
          </a:p>
          <a:p>
            <a:pPr indent="-323850" lvl="0" marL="457200" rtl="0" algn="l">
              <a:lnSpc>
                <a:spcPct val="115000"/>
              </a:lnSpc>
              <a:spcBef>
                <a:spcPts val="1200"/>
              </a:spcBef>
              <a:spcAft>
                <a:spcPts val="0"/>
              </a:spcAft>
              <a:buClr>
                <a:schemeClr val="dk1"/>
              </a:buClr>
              <a:buSzPts val="1500"/>
              <a:buFont typeface="Lato"/>
              <a:buChar char="●"/>
            </a:pPr>
            <a:r>
              <a:rPr lang="en-US" sz="1500">
                <a:solidFill>
                  <a:schemeClr val="dk1"/>
                </a:solidFill>
                <a:latin typeface="Lato"/>
                <a:ea typeface="Lato"/>
                <a:cs typeface="Lato"/>
                <a:sym typeface="Lato"/>
              </a:rPr>
              <a:t>Visualize forecast data</a:t>
            </a:r>
            <a:endParaRPr sz="1500">
              <a:solidFill>
                <a:schemeClr val="dk1"/>
              </a:solidFill>
              <a:latin typeface="Lato"/>
              <a:ea typeface="Lato"/>
              <a:cs typeface="Lato"/>
              <a:sym typeface="Lato"/>
            </a:endParaRPr>
          </a:p>
          <a:p>
            <a:pPr indent="0" lvl="0" marL="0" rtl="0" algn="l">
              <a:lnSpc>
                <a:spcPct val="115000"/>
              </a:lnSpc>
              <a:spcBef>
                <a:spcPts val="1200"/>
              </a:spcBef>
              <a:spcAft>
                <a:spcPts val="0"/>
              </a:spcAft>
              <a:buSzPts val="275"/>
              <a:buNone/>
            </a:pPr>
            <a:r>
              <a:rPr b="1" lang="en-US" sz="1500">
                <a:solidFill>
                  <a:schemeClr val="dk1"/>
                </a:solidFill>
                <a:latin typeface="Lato"/>
                <a:ea typeface="Lato"/>
                <a:cs typeface="Lato"/>
                <a:sym typeface="Lato"/>
              </a:rPr>
              <a:t>Runtime: ~</a:t>
            </a:r>
            <a:r>
              <a:rPr lang="en-US" sz="1500">
                <a:solidFill>
                  <a:schemeClr val="dk1"/>
                </a:solidFill>
                <a:latin typeface="Lato"/>
                <a:ea typeface="Lato"/>
                <a:cs typeface="Lato"/>
                <a:sym typeface="Lato"/>
              </a:rPr>
              <a:t>15 seconds</a:t>
            </a:r>
            <a:endParaRPr sz="1500">
              <a:solidFill>
                <a:schemeClr val="dk1"/>
              </a:solidFill>
              <a:latin typeface="Lato"/>
              <a:ea typeface="Lato"/>
              <a:cs typeface="Lato"/>
              <a:sym typeface="Lato"/>
            </a:endParaRPr>
          </a:p>
          <a:p>
            <a:pPr indent="0" lvl="0" marL="0" rtl="0" algn="l">
              <a:lnSpc>
                <a:spcPct val="115000"/>
              </a:lnSpc>
              <a:spcBef>
                <a:spcPts val="1200"/>
              </a:spcBef>
              <a:spcAft>
                <a:spcPts val="0"/>
              </a:spcAft>
              <a:buSzPts val="275"/>
              <a:buNone/>
            </a:pPr>
            <a:br>
              <a:rPr lang="en-US" sz="1100">
                <a:solidFill>
                  <a:schemeClr val="dk1"/>
                </a:solidFill>
                <a:latin typeface="Arial"/>
                <a:ea typeface="Arial"/>
                <a:cs typeface="Arial"/>
                <a:sym typeface="Arial"/>
              </a:rPr>
            </a:br>
            <a:endParaRPr sz="1100">
              <a:solidFill>
                <a:schemeClr val="dk1"/>
              </a:solidFill>
              <a:latin typeface="Arial"/>
              <a:ea typeface="Arial"/>
              <a:cs typeface="Arial"/>
              <a:sym typeface="Arial"/>
            </a:endParaRPr>
          </a:p>
          <a:p>
            <a:pPr indent="0" lvl="0" marL="457200" rtl="0" algn="l">
              <a:lnSpc>
                <a:spcPct val="115000"/>
              </a:lnSpc>
              <a:spcBef>
                <a:spcPts val="1200"/>
              </a:spcBef>
              <a:spcAft>
                <a:spcPts val="0"/>
              </a:spcAft>
              <a:buSzPts val="275"/>
              <a:buNone/>
            </a:pPr>
            <a:r>
              <a:t/>
            </a:r>
            <a:endParaRPr sz="1100">
              <a:solidFill>
                <a:schemeClr val="dk1"/>
              </a:solidFill>
              <a:latin typeface="Arial"/>
              <a:ea typeface="Arial"/>
              <a:cs typeface="Arial"/>
              <a:sym typeface="Arial"/>
            </a:endParaRPr>
          </a:p>
          <a:p>
            <a:pPr indent="0" lvl="0" marL="0" rtl="0" algn="l">
              <a:lnSpc>
                <a:spcPct val="115000"/>
              </a:lnSpc>
              <a:spcBef>
                <a:spcPts val="1200"/>
              </a:spcBef>
              <a:spcAft>
                <a:spcPts val="0"/>
              </a:spcAft>
              <a:buSzPts val="275"/>
              <a:buNone/>
            </a:pPr>
            <a:r>
              <a:t/>
            </a:r>
            <a:endParaRPr sz="1100"/>
          </a:p>
        </p:txBody>
      </p:sp>
      <p:sp>
        <p:nvSpPr>
          <p:cNvPr id="158" name="Google Shape;158;g3ce1e342b8c_0_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latin typeface="Lato"/>
                <a:ea typeface="Lato"/>
                <a:cs typeface="Lato"/>
                <a:sym typeface="Lato"/>
              </a:rPr>
              <a:t>Viewing Inference </a:t>
            </a:r>
            <a:endParaRPr>
              <a:latin typeface="Lato"/>
              <a:ea typeface="Lato"/>
              <a:cs typeface="Lato"/>
              <a:sym typeface="Lato"/>
            </a:endParaRPr>
          </a:p>
        </p:txBody>
      </p:sp>
      <p:pic>
        <p:nvPicPr>
          <p:cNvPr id="159" name="Google Shape;159;g3ce1e342b8c_0_2"/>
          <p:cNvPicPr preferRelativeResize="0"/>
          <p:nvPr/>
        </p:nvPicPr>
        <p:blipFill rotWithShape="1">
          <a:blip r:embed="rId3">
            <a:alphaModFix/>
          </a:blip>
          <a:srcRect b="0" l="0" r="0" t="0"/>
          <a:stretch/>
        </p:blipFill>
        <p:spPr>
          <a:xfrm>
            <a:off x="3716400" y="1170125"/>
            <a:ext cx="5275200" cy="350450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3ce1e342b8c_0_11"/>
          <p:cNvSpPr txBox="1"/>
          <p:nvPr>
            <p:ph idx="1" type="body"/>
          </p:nvPr>
        </p:nvSpPr>
        <p:spPr>
          <a:xfrm>
            <a:off x="311700" y="1263600"/>
            <a:ext cx="3355500" cy="37449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1400"/>
              </a:spcBef>
              <a:spcAft>
                <a:spcPts val="0"/>
              </a:spcAft>
              <a:buClr>
                <a:schemeClr val="dk1"/>
              </a:buClr>
              <a:buSzPts val="440"/>
              <a:buFont typeface="Arial"/>
              <a:buNone/>
            </a:pPr>
            <a:r>
              <a:rPr b="1" lang="en-US" sz="1500">
                <a:solidFill>
                  <a:schemeClr val="dk1"/>
                </a:solidFill>
                <a:latin typeface="Lato"/>
                <a:ea typeface="Lato"/>
                <a:cs typeface="Lato"/>
                <a:sym typeface="Lato"/>
              </a:rPr>
              <a:t>Cell 12</a:t>
            </a:r>
            <a:endParaRPr b="1" sz="1500">
              <a:solidFill>
                <a:schemeClr val="dk1"/>
              </a:solidFill>
              <a:latin typeface="Lato"/>
              <a:ea typeface="Lato"/>
              <a:cs typeface="Lato"/>
              <a:sym typeface="Lato"/>
            </a:endParaRPr>
          </a:p>
          <a:p>
            <a:pPr indent="-323850" lvl="0" marL="457200" rtl="0" algn="l">
              <a:lnSpc>
                <a:spcPct val="95000"/>
              </a:lnSpc>
              <a:spcBef>
                <a:spcPts val="1200"/>
              </a:spcBef>
              <a:spcAft>
                <a:spcPts val="0"/>
              </a:spcAft>
              <a:buClr>
                <a:schemeClr val="dk1"/>
              </a:buClr>
              <a:buSzPts val="1500"/>
              <a:buFont typeface="Lato"/>
              <a:buChar char="●"/>
            </a:pPr>
            <a:r>
              <a:rPr lang="en-US" sz="1500">
                <a:solidFill>
                  <a:schemeClr val="dk1"/>
                </a:solidFill>
                <a:latin typeface="Lato"/>
                <a:ea typeface="Lato"/>
                <a:cs typeface="Lato"/>
                <a:sym typeface="Lato"/>
              </a:rPr>
              <a:t>Navigate to postprocessing directory</a:t>
            </a:r>
            <a:endParaRPr sz="1500">
              <a:solidFill>
                <a:schemeClr val="dk1"/>
              </a:solidFill>
              <a:latin typeface="Lato"/>
              <a:ea typeface="Lato"/>
              <a:cs typeface="Lato"/>
              <a:sym typeface="Lato"/>
            </a:endParaRPr>
          </a:p>
          <a:p>
            <a:pPr indent="0" lvl="0" marL="0" rtl="0" algn="l">
              <a:lnSpc>
                <a:spcPct val="95000"/>
              </a:lnSpc>
              <a:spcBef>
                <a:spcPts val="1400"/>
              </a:spcBef>
              <a:spcAft>
                <a:spcPts val="0"/>
              </a:spcAft>
              <a:buClr>
                <a:schemeClr val="dk1"/>
              </a:buClr>
              <a:buSzPts val="440"/>
              <a:buFont typeface="Arial"/>
              <a:buNone/>
            </a:pPr>
            <a:r>
              <a:rPr b="1" lang="en-US" sz="1500">
                <a:solidFill>
                  <a:schemeClr val="dk1"/>
                </a:solidFill>
                <a:latin typeface="Lato"/>
                <a:ea typeface="Lato"/>
                <a:cs typeface="Lato"/>
                <a:sym typeface="Lato"/>
              </a:rPr>
              <a:t>Cell 13</a:t>
            </a:r>
            <a:endParaRPr b="1" sz="1500">
              <a:solidFill>
                <a:schemeClr val="dk1"/>
              </a:solidFill>
              <a:latin typeface="Lato"/>
              <a:ea typeface="Lato"/>
              <a:cs typeface="Lato"/>
              <a:sym typeface="Lato"/>
            </a:endParaRPr>
          </a:p>
          <a:p>
            <a:pPr indent="-323850" lvl="0" marL="457200" rtl="0" algn="l">
              <a:lnSpc>
                <a:spcPct val="95000"/>
              </a:lnSpc>
              <a:spcBef>
                <a:spcPts val="1200"/>
              </a:spcBef>
              <a:spcAft>
                <a:spcPts val="0"/>
              </a:spcAft>
              <a:buClr>
                <a:schemeClr val="dk1"/>
              </a:buClr>
              <a:buSzPts val="1500"/>
              <a:buFont typeface="Arial"/>
              <a:buChar char="●"/>
            </a:pPr>
            <a:r>
              <a:rPr lang="en-US" sz="1500">
                <a:solidFill>
                  <a:schemeClr val="dk1"/>
                </a:solidFill>
                <a:latin typeface="Lato"/>
                <a:ea typeface="Lato"/>
                <a:cs typeface="Lato"/>
                <a:sym typeface="Lato"/>
              </a:rPr>
              <a:t>Run </a:t>
            </a:r>
            <a:r>
              <a:rPr lang="en-US" sz="1500">
                <a:solidFill>
                  <a:srgbClr val="188038"/>
                </a:solidFill>
                <a:latin typeface="Lato"/>
                <a:ea typeface="Lato"/>
                <a:cs typeface="Lato"/>
                <a:sym typeface="Lato"/>
              </a:rPr>
              <a:t>eagle-tools</a:t>
            </a:r>
            <a:r>
              <a:rPr lang="en-US" sz="1500">
                <a:solidFill>
                  <a:schemeClr val="dk1"/>
                </a:solidFill>
                <a:latin typeface="Lato"/>
                <a:ea typeface="Lato"/>
                <a:cs typeface="Lato"/>
                <a:sym typeface="Lato"/>
              </a:rPr>
              <a:t> post processing</a:t>
            </a:r>
            <a:endParaRPr sz="1500">
              <a:solidFill>
                <a:schemeClr val="dk1"/>
              </a:solidFill>
              <a:latin typeface="Lato"/>
              <a:ea typeface="Lato"/>
              <a:cs typeface="Lato"/>
              <a:sym typeface="Lato"/>
            </a:endParaRPr>
          </a:p>
          <a:p>
            <a:pPr indent="0" lvl="0" marL="0" rtl="0" algn="l">
              <a:lnSpc>
                <a:spcPct val="95000"/>
              </a:lnSpc>
              <a:spcBef>
                <a:spcPts val="1400"/>
              </a:spcBef>
              <a:spcAft>
                <a:spcPts val="0"/>
              </a:spcAft>
              <a:buClr>
                <a:schemeClr val="dk1"/>
              </a:buClr>
              <a:buSzPts val="440"/>
              <a:buFont typeface="Arial"/>
              <a:buNone/>
            </a:pPr>
            <a:r>
              <a:rPr b="1" lang="en-US" sz="1500">
                <a:solidFill>
                  <a:schemeClr val="dk1"/>
                </a:solidFill>
                <a:latin typeface="Lato"/>
                <a:ea typeface="Lato"/>
                <a:cs typeface="Lato"/>
                <a:sym typeface="Lato"/>
              </a:rPr>
              <a:t>Cell 14</a:t>
            </a:r>
            <a:endParaRPr b="1" sz="1500">
              <a:solidFill>
                <a:schemeClr val="dk1"/>
              </a:solidFill>
              <a:latin typeface="Lato"/>
              <a:ea typeface="Lato"/>
              <a:cs typeface="Lato"/>
              <a:sym typeface="Lato"/>
            </a:endParaRPr>
          </a:p>
          <a:p>
            <a:pPr indent="-323850" lvl="0" marL="457200" rtl="0" algn="l">
              <a:lnSpc>
                <a:spcPct val="95000"/>
              </a:lnSpc>
              <a:spcBef>
                <a:spcPts val="1200"/>
              </a:spcBef>
              <a:spcAft>
                <a:spcPts val="0"/>
              </a:spcAft>
              <a:buClr>
                <a:schemeClr val="dk1"/>
              </a:buClr>
              <a:buSzPts val="1500"/>
              <a:buFont typeface="Lato"/>
              <a:buChar char="●"/>
            </a:pPr>
            <a:r>
              <a:rPr lang="en-US" sz="1500">
                <a:solidFill>
                  <a:schemeClr val="dk1"/>
                </a:solidFill>
                <a:latin typeface="Lato"/>
                <a:ea typeface="Lato"/>
                <a:cs typeface="Lato"/>
                <a:sym typeface="Lato"/>
              </a:rPr>
              <a:t>Open processed forecast dataset</a:t>
            </a:r>
            <a:br>
              <a:rPr lang="en-US" sz="1500">
                <a:solidFill>
                  <a:schemeClr val="dk1"/>
                </a:solidFill>
                <a:latin typeface="Lato"/>
                <a:ea typeface="Lato"/>
                <a:cs typeface="Lato"/>
                <a:sym typeface="Lato"/>
              </a:rPr>
            </a:br>
            <a:endParaRPr sz="1500">
              <a:solidFill>
                <a:schemeClr val="dk1"/>
              </a:solidFill>
              <a:latin typeface="Lato"/>
              <a:ea typeface="Lato"/>
              <a:cs typeface="Lato"/>
              <a:sym typeface="Lato"/>
            </a:endParaRPr>
          </a:p>
          <a:p>
            <a:pPr indent="0" lvl="0" marL="0" rtl="0" algn="l">
              <a:lnSpc>
                <a:spcPct val="95000"/>
              </a:lnSpc>
              <a:spcBef>
                <a:spcPts val="1200"/>
              </a:spcBef>
              <a:spcAft>
                <a:spcPts val="0"/>
              </a:spcAft>
              <a:buClr>
                <a:schemeClr val="dk1"/>
              </a:buClr>
              <a:buSzPts val="440"/>
              <a:buFont typeface="Arial"/>
              <a:buNone/>
            </a:pPr>
            <a:r>
              <a:rPr b="1" lang="en-US" sz="1500">
                <a:solidFill>
                  <a:schemeClr val="dk1"/>
                </a:solidFill>
                <a:latin typeface="Lato"/>
                <a:ea typeface="Lato"/>
                <a:cs typeface="Lato"/>
                <a:sym typeface="Lato"/>
              </a:rPr>
              <a:t>Runtime:</a:t>
            </a:r>
            <a:r>
              <a:rPr lang="en-US" sz="1500">
                <a:solidFill>
                  <a:schemeClr val="dk1"/>
                </a:solidFill>
                <a:latin typeface="Lato"/>
                <a:ea typeface="Lato"/>
                <a:cs typeface="Lato"/>
                <a:sym typeface="Lato"/>
              </a:rPr>
              <a:t> ~10 seconds</a:t>
            </a:r>
            <a:endParaRPr sz="1500">
              <a:solidFill>
                <a:schemeClr val="dk1"/>
              </a:solidFill>
              <a:latin typeface="Lato"/>
              <a:ea typeface="Lato"/>
              <a:cs typeface="Lato"/>
              <a:sym typeface="Lato"/>
            </a:endParaRPr>
          </a:p>
          <a:p>
            <a:pPr indent="0" lvl="0" marL="0" rtl="0" algn="l">
              <a:lnSpc>
                <a:spcPct val="95000"/>
              </a:lnSpc>
              <a:spcBef>
                <a:spcPts val="1200"/>
              </a:spcBef>
              <a:spcAft>
                <a:spcPts val="0"/>
              </a:spcAft>
              <a:buSzPts val="440"/>
              <a:buNone/>
            </a:pPr>
            <a:r>
              <a:t/>
            </a:r>
            <a:endParaRPr sz="1100"/>
          </a:p>
        </p:txBody>
      </p:sp>
      <p:sp>
        <p:nvSpPr>
          <p:cNvPr id="165" name="Google Shape;165;g3ce1e342b8c_0_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latin typeface="Lato"/>
                <a:ea typeface="Lato"/>
                <a:cs typeface="Lato"/>
                <a:sym typeface="Lato"/>
              </a:rPr>
              <a:t>Post Processing </a:t>
            </a:r>
            <a:endParaRPr>
              <a:latin typeface="Lato"/>
              <a:ea typeface="Lato"/>
              <a:cs typeface="Lato"/>
              <a:sym typeface="Lato"/>
            </a:endParaRPr>
          </a:p>
        </p:txBody>
      </p:sp>
      <p:pic>
        <p:nvPicPr>
          <p:cNvPr id="166" name="Google Shape;166;g3ce1e342b8c_0_11"/>
          <p:cNvPicPr preferRelativeResize="0"/>
          <p:nvPr/>
        </p:nvPicPr>
        <p:blipFill rotWithShape="1">
          <a:blip r:embed="rId3">
            <a:alphaModFix/>
          </a:blip>
          <a:srcRect b="0" l="0" r="0" t="0"/>
          <a:stretch/>
        </p:blipFill>
        <p:spPr>
          <a:xfrm>
            <a:off x="3973225" y="1017725"/>
            <a:ext cx="4859071" cy="3820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3ce1e342b8c_0_18"/>
          <p:cNvSpPr txBox="1"/>
          <p:nvPr>
            <p:ph idx="1" type="body"/>
          </p:nvPr>
        </p:nvSpPr>
        <p:spPr>
          <a:xfrm>
            <a:off x="311700" y="960450"/>
            <a:ext cx="3867300" cy="38496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1400"/>
              </a:spcBef>
              <a:spcAft>
                <a:spcPts val="0"/>
              </a:spcAft>
              <a:buClr>
                <a:schemeClr val="dk1"/>
              </a:buClr>
              <a:buSzPts val="275"/>
              <a:buFont typeface="Arial"/>
              <a:buNone/>
            </a:pPr>
            <a:r>
              <a:rPr b="1" lang="en-US" sz="1500">
                <a:solidFill>
                  <a:schemeClr val="dk1"/>
                </a:solidFill>
                <a:latin typeface="Lato"/>
                <a:ea typeface="Lato"/>
                <a:cs typeface="Lato"/>
                <a:sym typeface="Lato"/>
              </a:rPr>
              <a:t>Cell 15</a:t>
            </a:r>
            <a:endParaRPr b="1" sz="1500">
              <a:solidFill>
                <a:schemeClr val="dk1"/>
              </a:solidFill>
              <a:latin typeface="Lato"/>
              <a:ea typeface="Lato"/>
              <a:cs typeface="Lato"/>
              <a:sym typeface="Lato"/>
            </a:endParaRPr>
          </a:p>
          <a:p>
            <a:pPr indent="-323850" lvl="0" marL="457200" rtl="0" algn="l">
              <a:lnSpc>
                <a:spcPct val="95000"/>
              </a:lnSpc>
              <a:spcBef>
                <a:spcPts val="400"/>
              </a:spcBef>
              <a:spcAft>
                <a:spcPts val="0"/>
              </a:spcAft>
              <a:buClr>
                <a:schemeClr val="dk1"/>
              </a:buClr>
              <a:buSzPts val="1500"/>
              <a:buFont typeface="Lato"/>
              <a:buChar char="●"/>
            </a:pPr>
            <a:r>
              <a:rPr lang="en-US" sz="1500">
                <a:solidFill>
                  <a:schemeClr val="dk1"/>
                </a:solidFill>
                <a:latin typeface="Lato"/>
                <a:ea typeface="Lato"/>
                <a:cs typeface="Lato"/>
                <a:sym typeface="Lato"/>
              </a:rPr>
              <a:t>Install Conda in the Colab environment</a:t>
            </a:r>
            <a:endParaRPr sz="1500">
              <a:solidFill>
                <a:schemeClr val="dk1"/>
              </a:solidFill>
              <a:latin typeface="Lato"/>
              <a:ea typeface="Lato"/>
              <a:cs typeface="Lato"/>
              <a:sym typeface="Lato"/>
            </a:endParaRPr>
          </a:p>
          <a:p>
            <a:pPr indent="0" lvl="0" marL="0" rtl="0" algn="l">
              <a:lnSpc>
                <a:spcPct val="95000"/>
              </a:lnSpc>
              <a:spcBef>
                <a:spcPts val="1400"/>
              </a:spcBef>
              <a:spcAft>
                <a:spcPts val="0"/>
              </a:spcAft>
              <a:buClr>
                <a:schemeClr val="dk1"/>
              </a:buClr>
              <a:buSzPts val="275"/>
              <a:buFont typeface="Arial"/>
              <a:buNone/>
            </a:pPr>
            <a:r>
              <a:rPr b="1" lang="en-US" sz="1500">
                <a:solidFill>
                  <a:schemeClr val="dk1"/>
                </a:solidFill>
                <a:latin typeface="Lato"/>
                <a:ea typeface="Lato"/>
                <a:cs typeface="Lato"/>
                <a:sym typeface="Lato"/>
              </a:rPr>
              <a:t>Cell 16</a:t>
            </a:r>
            <a:endParaRPr b="1" sz="1500">
              <a:solidFill>
                <a:schemeClr val="dk1"/>
              </a:solidFill>
              <a:latin typeface="Lato"/>
              <a:ea typeface="Lato"/>
              <a:cs typeface="Lato"/>
              <a:sym typeface="Lato"/>
            </a:endParaRPr>
          </a:p>
          <a:p>
            <a:pPr indent="-323850" lvl="0" marL="457200" rtl="0" algn="l">
              <a:lnSpc>
                <a:spcPct val="95000"/>
              </a:lnSpc>
              <a:spcBef>
                <a:spcPts val="400"/>
              </a:spcBef>
              <a:spcAft>
                <a:spcPts val="0"/>
              </a:spcAft>
              <a:buClr>
                <a:schemeClr val="dk1"/>
              </a:buClr>
              <a:buSzPts val="1500"/>
              <a:buFont typeface="Arial"/>
              <a:buChar char="●"/>
            </a:pPr>
            <a:r>
              <a:rPr lang="en-US" sz="1500">
                <a:solidFill>
                  <a:schemeClr val="dk1"/>
                </a:solidFill>
                <a:latin typeface="Lato"/>
                <a:ea typeface="Lato"/>
                <a:cs typeface="Lato"/>
                <a:sym typeface="Lato"/>
              </a:rPr>
              <a:t>Create verification environment with </a:t>
            </a:r>
            <a:r>
              <a:rPr b="1" lang="en-US" sz="1500">
                <a:solidFill>
                  <a:srgbClr val="188038"/>
                </a:solidFill>
                <a:latin typeface="Lato"/>
                <a:ea typeface="Lato"/>
                <a:cs typeface="Lato"/>
                <a:sym typeface="Lato"/>
              </a:rPr>
              <a:t>wxvx</a:t>
            </a:r>
            <a:endParaRPr b="1" sz="1500">
              <a:solidFill>
                <a:schemeClr val="dk1"/>
              </a:solidFill>
              <a:latin typeface="Lato"/>
              <a:ea typeface="Lato"/>
              <a:cs typeface="Lato"/>
              <a:sym typeface="Lato"/>
            </a:endParaRPr>
          </a:p>
          <a:p>
            <a:pPr indent="0" lvl="0" marL="0" rtl="0" algn="l">
              <a:lnSpc>
                <a:spcPct val="95000"/>
              </a:lnSpc>
              <a:spcBef>
                <a:spcPts val="1400"/>
              </a:spcBef>
              <a:spcAft>
                <a:spcPts val="0"/>
              </a:spcAft>
              <a:buClr>
                <a:schemeClr val="dk1"/>
              </a:buClr>
              <a:buSzPts val="275"/>
              <a:buFont typeface="Arial"/>
              <a:buNone/>
            </a:pPr>
            <a:r>
              <a:rPr b="1" lang="en-US" sz="1500">
                <a:solidFill>
                  <a:schemeClr val="dk1"/>
                </a:solidFill>
                <a:latin typeface="Lato"/>
                <a:ea typeface="Lato"/>
                <a:cs typeface="Lato"/>
                <a:sym typeface="Lato"/>
              </a:rPr>
              <a:t>Cell 17</a:t>
            </a:r>
            <a:endParaRPr b="1" sz="1500">
              <a:solidFill>
                <a:schemeClr val="dk1"/>
              </a:solidFill>
              <a:latin typeface="Lato"/>
              <a:ea typeface="Lato"/>
              <a:cs typeface="Lato"/>
              <a:sym typeface="Lato"/>
            </a:endParaRPr>
          </a:p>
          <a:p>
            <a:pPr indent="-323850" lvl="0" marL="457200" rtl="0" algn="l">
              <a:lnSpc>
                <a:spcPct val="95000"/>
              </a:lnSpc>
              <a:spcBef>
                <a:spcPts val="400"/>
              </a:spcBef>
              <a:spcAft>
                <a:spcPts val="0"/>
              </a:spcAft>
              <a:buClr>
                <a:schemeClr val="dk1"/>
              </a:buClr>
              <a:buSzPts val="1500"/>
              <a:buFont typeface="Lato"/>
              <a:buChar char="●"/>
            </a:pPr>
            <a:r>
              <a:rPr lang="en-US" sz="1500">
                <a:solidFill>
                  <a:schemeClr val="dk1"/>
                </a:solidFill>
                <a:latin typeface="Lato"/>
                <a:ea typeface="Lato"/>
                <a:cs typeface="Lato"/>
                <a:sym typeface="Lato"/>
              </a:rPr>
              <a:t>Navigate to verification directory</a:t>
            </a:r>
            <a:endParaRPr sz="1500">
              <a:solidFill>
                <a:schemeClr val="dk1"/>
              </a:solidFill>
              <a:latin typeface="Lato"/>
              <a:ea typeface="Lato"/>
              <a:cs typeface="Lato"/>
              <a:sym typeface="Lato"/>
            </a:endParaRPr>
          </a:p>
          <a:p>
            <a:pPr indent="-323850" lvl="0" marL="457200" rtl="0" algn="l">
              <a:lnSpc>
                <a:spcPct val="95000"/>
              </a:lnSpc>
              <a:spcBef>
                <a:spcPts val="0"/>
              </a:spcBef>
              <a:spcAft>
                <a:spcPts val="0"/>
              </a:spcAft>
              <a:buClr>
                <a:schemeClr val="dk1"/>
              </a:buClr>
              <a:buSzPts val="1500"/>
              <a:buFont typeface="Lato"/>
              <a:buChar char="●"/>
            </a:pPr>
            <a:r>
              <a:rPr lang="en-US" sz="1500">
                <a:solidFill>
                  <a:schemeClr val="dk1"/>
                </a:solidFill>
                <a:latin typeface="Lato"/>
                <a:ea typeface="Lato"/>
                <a:cs typeface="Lato"/>
                <a:sym typeface="Lato"/>
              </a:rPr>
              <a:t>Configure plotting backend</a:t>
            </a:r>
            <a:endParaRPr sz="1500">
              <a:solidFill>
                <a:schemeClr val="dk1"/>
              </a:solidFill>
              <a:latin typeface="Lato"/>
              <a:ea typeface="Lato"/>
              <a:cs typeface="Lato"/>
              <a:sym typeface="Lato"/>
            </a:endParaRPr>
          </a:p>
          <a:p>
            <a:pPr indent="0" lvl="0" marL="0" rtl="0" algn="l">
              <a:lnSpc>
                <a:spcPct val="95000"/>
              </a:lnSpc>
              <a:spcBef>
                <a:spcPts val="1400"/>
              </a:spcBef>
              <a:spcAft>
                <a:spcPts val="0"/>
              </a:spcAft>
              <a:buClr>
                <a:schemeClr val="dk1"/>
              </a:buClr>
              <a:buSzPts val="275"/>
              <a:buFont typeface="Arial"/>
              <a:buNone/>
            </a:pPr>
            <a:r>
              <a:rPr b="1" lang="en-US" sz="1500">
                <a:solidFill>
                  <a:schemeClr val="dk1"/>
                </a:solidFill>
                <a:latin typeface="Lato"/>
                <a:ea typeface="Lato"/>
                <a:cs typeface="Lato"/>
                <a:sym typeface="Lato"/>
              </a:rPr>
              <a:t>Cell 18</a:t>
            </a:r>
            <a:endParaRPr b="1" sz="1500">
              <a:solidFill>
                <a:schemeClr val="dk1"/>
              </a:solidFill>
              <a:latin typeface="Lato"/>
              <a:ea typeface="Lato"/>
              <a:cs typeface="Lato"/>
              <a:sym typeface="Lato"/>
            </a:endParaRPr>
          </a:p>
          <a:p>
            <a:pPr indent="-323850" lvl="0" marL="457200" rtl="0" algn="l">
              <a:lnSpc>
                <a:spcPct val="95000"/>
              </a:lnSpc>
              <a:spcBef>
                <a:spcPts val="400"/>
              </a:spcBef>
              <a:spcAft>
                <a:spcPts val="0"/>
              </a:spcAft>
              <a:buClr>
                <a:schemeClr val="dk1"/>
              </a:buClr>
              <a:buSzPts val="1500"/>
              <a:buFont typeface="Arial"/>
              <a:buChar char="●"/>
            </a:pPr>
            <a:r>
              <a:rPr lang="en-US" sz="1500">
                <a:solidFill>
                  <a:schemeClr val="dk1"/>
                </a:solidFill>
                <a:latin typeface="Lato"/>
                <a:ea typeface="Lato"/>
                <a:cs typeface="Lato"/>
                <a:sym typeface="Lato"/>
              </a:rPr>
              <a:t>Run </a:t>
            </a:r>
            <a:r>
              <a:rPr b="1" lang="en-US" sz="1500">
                <a:solidFill>
                  <a:srgbClr val="188038"/>
                </a:solidFill>
                <a:latin typeface="Lato"/>
                <a:ea typeface="Lato"/>
                <a:cs typeface="Lato"/>
                <a:sym typeface="Lato"/>
              </a:rPr>
              <a:t>wxvx</a:t>
            </a:r>
            <a:r>
              <a:rPr lang="en-US" sz="1500">
                <a:solidFill>
                  <a:schemeClr val="dk1"/>
                </a:solidFill>
                <a:latin typeface="Lato"/>
                <a:ea typeface="Lato"/>
                <a:cs typeface="Lato"/>
                <a:sym typeface="Lato"/>
              </a:rPr>
              <a:t> verification workflow</a:t>
            </a:r>
            <a:endParaRPr sz="1500">
              <a:solidFill>
                <a:schemeClr val="dk1"/>
              </a:solidFill>
              <a:latin typeface="Lato"/>
              <a:ea typeface="Lato"/>
              <a:cs typeface="Lato"/>
              <a:sym typeface="Lato"/>
            </a:endParaRPr>
          </a:p>
          <a:p>
            <a:pPr indent="-323850" lvl="0" marL="457200" rtl="0" algn="l">
              <a:lnSpc>
                <a:spcPct val="95000"/>
              </a:lnSpc>
              <a:spcBef>
                <a:spcPts val="0"/>
              </a:spcBef>
              <a:spcAft>
                <a:spcPts val="0"/>
              </a:spcAft>
              <a:buClr>
                <a:schemeClr val="dk1"/>
              </a:buClr>
              <a:buSzPts val="1500"/>
              <a:buFont typeface="Lato"/>
              <a:buChar char="●"/>
            </a:pPr>
            <a:r>
              <a:rPr lang="en-US" sz="1500">
                <a:solidFill>
                  <a:schemeClr val="dk1"/>
                </a:solidFill>
                <a:latin typeface="Lato"/>
                <a:ea typeface="Lato"/>
                <a:cs typeface="Lato"/>
                <a:sym typeface="Lato"/>
                <a:extLst>
                  <a:ext uri="http://customooxmlschemas.google.com/">
                    <go:slidesCustomData xmlns:go="http://customooxmlschemas.google.com/" textRoundtripDataId="36"/>
                  </a:ext>
                </a:extLst>
              </a:rPr>
              <a:t>Generate verification plots and statistics</a:t>
            </a:r>
            <a:endParaRPr sz="1500">
              <a:solidFill>
                <a:schemeClr val="dk1"/>
              </a:solidFill>
              <a:latin typeface="Lato"/>
              <a:ea typeface="Lato"/>
              <a:cs typeface="Lato"/>
              <a:sym typeface="Lato"/>
            </a:endParaRPr>
          </a:p>
          <a:p>
            <a:pPr indent="0" lvl="0" marL="457200" rtl="0" algn="l">
              <a:lnSpc>
                <a:spcPct val="95000"/>
              </a:lnSpc>
              <a:spcBef>
                <a:spcPts val="1200"/>
              </a:spcBef>
              <a:spcAft>
                <a:spcPts val="0"/>
              </a:spcAft>
              <a:buSzPts val="1800"/>
              <a:buNone/>
            </a:pPr>
            <a:br>
              <a:rPr lang="en-US" sz="1100">
                <a:solidFill>
                  <a:schemeClr val="dk1"/>
                </a:solidFill>
                <a:latin typeface="Lato"/>
                <a:ea typeface="Lato"/>
                <a:cs typeface="Lato"/>
                <a:sym typeface="Lato"/>
              </a:rPr>
            </a:br>
            <a:endParaRPr sz="1100">
              <a:solidFill>
                <a:schemeClr val="dk1"/>
              </a:solidFill>
              <a:latin typeface="Lato"/>
              <a:ea typeface="Lato"/>
              <a:cs typeface="Lato"/>
              <a:sym typeface="Lato"/>
            </a:endParaRPr>
          </a:p>
          <a:p>
            <a:pPr indent="0" lvl="0" marL="0" rtl="0" algn="l">
              <a:lnSpc>
                <a:spcPct val="95000"/>
              </a:lnSpc>
              <a:spcBef>
                <a:spcPts val="1200"/>
              </a:spcBef>
              <a:spcAft>
                <a:spcPts val="0"/>
              </a:spcAft>
              <a:buClr>
                <a:schemeClr val="dk1"/>
              </a:buClr>
              <a:buSzPts val="275"/>
              <a:buFont typeface="Arial"/>
              <a:buNone/>
            </a:pPr>
            <a:r>
              <a:t/>
            </a:r>
            <a:endParaRPr sz="1100">
              <a:solidFill>
                <a:schemeClr val="dk1"/>
              </a:solidFill>
              <a:latin typeface="Lato"/>
              <a:ea typeface="Lato"/>
              <a:cs typeface="Lato"/>
              <a:sym typeface="Lato"/>
            </a:endParaRPr>
          </a:p>
          <a:p>
            <a:pPr indent="-298450" lvl="0" marL="457200" rtl="0" algn="l">
              <a:lnSpc>
                <a:spcPct val="95000"/>
              </a:lnSpc>
              <a:spcBef>
                <a:spcPts val="1200"/>
              </a:spcBef>
              <a:spcAft>
                <a:spcPts val="0"/>
              </a:spcAft>
              <a:buClr>
                <a:schemeClr val="dk1"/>
              </a:buClr>
              <a:buSzPts val="1100"/>
              <a:buFont typeface="Lato"/>
              <a:buChar char="●"/>
            </a:pPr>
            <a:r>
              <a:rPr lang="en-US" sz="1100">
                <a:solidFill>
                  <a:schemeClr val="dk1"/>
                </a:solidFill>
                <a:latin typeface="Lato"/>
                <a:ea typeface="Lato"/>
                <a:cs typeface="Lato"/>
                <a:sym typeface="Lato"/>
              </a:rPr>
              <a:t>Model performance compared with observations and GFS</a:t>
            </a:r>
            <a:br>
              <a:rPr lang="en-US" sz="1100">
                <a:solidFill>
                  <a:schemeClr val="dk1"/>
                </a:solidFill>
                <a:latin typeface="Lato"/>
                <a:ea typeface="Lato"/>
                <a:cs typeface="Lato"/>
                <a:sym typeface="Lato"/>
              </a:rPr>
            </a:br>
            <a:endParaRPr sz="1100">
              <a:solidFill>
                <a:schemeClr val="dk1"/>
              </a:solidFill>
              <a:latin typeface="Lato"/>
              <a:ea typeface="Lato"/>
              <a:cs typeface="Lato"/>
              <a:sym typeface="Lato"/>
            </a:endParaRPr>
          </a:p>
          <a:p>
            <a:pPr indent="0" lvl="0" marL="0" rtl="0" algn="l">
              <a:lnSpc>
                <a:spcPct val="95000"/>
              </a:lnSpc>
              <a:spcBef>
                <a:spcPts val="1200"/>
              </a:spcBef>
              <a:spcAft>
                <a:spcPts val="0"/>
              </a:spcAft>
              <a:buClr>
                <a:schemeClr val="dk1"/>
              </a:buClr>
              <a:buSzPts val="275"/>
              <a:buFont typeface="Arial"/>
              <a:buNone/>
            </a:pPr>
            <a:r>
              <a:rPr lang="en-US" sz="1100">
                <a:solidFill>
                  <a:schemeClr val="dk1"/>
                </a:solidFill>
                <a:latin typeface="Lato"/>
                <a:ea typeface="Lato"/>
                <a:cs typeface="Lato"/>
                <a:sym typeface="Lato"/>
              </a:rPr>
              <a:t>Runtime: ~6 minutes</a:t>
            </a:r>
            <a:endParaRPr sz="1100">
              <a:solidFill>
                <a:schemeClr val="dk1"/>
              </a:solidFill>
              <a:latin typeface="Lato"/>
              <a:ea typeface="Lato"/>
              <a:cs typeface="Lato"/>
              <a:sym typeface="Lato"/>
            </a:endParaRPr>
          </a:p>
          <a:p>
            <a:pPr indent="0" lvl="0" marL="0" rtl="0" algn="l">
              <a:lnSpc>
                <a:spcPct val="95000"/>
              </a:lnSpc>
              <a:spcBef>
                <a:spcPts val="1200"/>
              </a:spcBef>
              <a:spcAft>
                <a:spcPts val="0"/>
              </a:spcAft>
              <a:buSzPts val="275"/>
              <a:buNone/>
            </a:pPr>
            <a:r>
              <a:t/>
            </a:r>
            <a:endParaRPr sz="1100"/>
          </a:p>
        </p:txBody>
      </p:sp>
      <p:sp>
        <p:nvSpPr>
          <p:cNvPr id="172" name="Google Shape;172;g3ce1e342b8c_0_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Model Verification </a:t>
            </a:r>
            <a:endParaRPr/>
          </a:p>
        </p:txBody>
      </p:sp>
      <p:sp>
        <p:nvSpPr>
          <p:cNvPr id="173" name="Google Shape;173;g3ce1e342b8c_0_18"/>
          <p:cNvSpPr txBox="1"/>
          <p:nvPr/>
        </p:nvSpPr>
        <p:spPr>
          <a:xfrm>
            <a:off x="4251425" y="4578000"/>
            <a:ext cx="4175100" cy="34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Lato"/>
                <a:ea typeface="Lato"/>
                <a:cs typeface="Lato"/>
                <a:sym typeface="Lato"/>
              </a:rPr>
              <a:t>Runtime:</a:t>
            </a:r>
            <a:r>
              <a:rPr b="0" i="0" lang="en-US" sz="1500" u="none" cap="none" strike="noStrike">
                <a:solidFill>
                  <a:schemeClr val="dk1"/>
                </a:solidFill>
                <a:latin typeface="Lato"/>
                <a:ea typeface="Lato"/>
                <a:cs typeface="Lato"/>
                <a:sym typeface="Lato"/>
              </a:rPr>
              <a:t> ~6 minutes</a:t>
            </a:r>
            <a:endParaRPr b="0" i="0" sz="1500" u="none" cap="none" strike="noStrike">
              <a:solidFill>
                <a:schemeClr val="dk1"/>
              </a:solidFill>
              <a:latin typeface="Lato"/>
              <a:ea typeface="Lato"/>
              <a:cs typeface="Lato"/>
              <a:sym typeface="Lato"/>
            </a:endParaRPr>
          </a:p>
        </p:txBody>
      </p:sp>
      <p:pic>
        <p:nvPicPr>
          <p:cNvPr id="174" name="Google Shape;174;g3ce1e342b8c_0_18"/>
          <p:cNvPicPr preferRelativeResize="0"/>
          <p:nvPr/>
        </p:nvPicPr>
        <p:blipFill rotWithShape="1">
          <a:blip r:embed="rId3">
            <a:alphaModFix/>
          </a:blip>
          <a:srcRect b="0" l="0" r="0" t="0"/>
          <a:stretch/>
        </p:blipFill>
        <p:spPr>
          <a:xfrm>
            <a:off x="4219275" y="1432025"/>
            <a:ext cx="4772326" cy="2985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3ce1e342b8c_0_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1400"/>
              </a:spcBef>
              <a:spcAft>
                <a:spcPts val="0"/>
              </a:spcAft>
              <a:buClr>
                <a:schemeClr val="dk1"/>
              </a:buClr>
              <a:buSzPts val="1100"/>
              <a:buFont typeface="Arial"/>
              <a:buNone/>
            </a:pPr>
            <a:r>
              <a:rPr b="1" lang="en-US" sz="1300">
                <a:solidFill>
                  <a:schemeClr val="dk1"/>
                </a:solidFill>
                <a:latin typeface="Lato"/>
                <a:ea typeface="Lato"/>
                <a:cs typeface="Lato"/>
                <a:sym typeface="Lato"/>
              </a:rPr>
              <a:t>Congratulations!</a:t>
            </a:r>
            <a:endParaRPr b="1" sz="1300">
              <a:solidFill>
                <a:schemeClr val="dk1"/>
              </a:solidFill>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rPr lang="en-US" sz="1100">
                <a:solidFill>
                  <a:schemeClr val="dk1"/>
                </a:solidFill>
                <a:latin typeface="Lato"/>
                <a:ea typeface="Lato"/>
                <a:cs typeface="Lato"/>
                <a:sym typeface="Lato"/>
              </a:rPr>
              <a:t>You have completed the full </a:t>
            </a:r>
            <a:r>
              <a:rPr b="1" lang="en-US" sz="1100">
                <a:solidFill>
                  <a:schemeClr val="dk1"/>
                </a:solidFill>
                <a:latin typeface="Lato"/>
                <a:ea typeface="Lato"/>
                <a:cs typeface="Lato"/>
                <a:sym typeface="Lato"/>
              </a:rPr>
              <a:t>ufs2arco + anemoi + wxvx pipeline</a:t>
            </a:r>
            <a:endParaRPr b="1" sz="1100">
              <a:solidFill>
                <a:schemeClr val="dk1"/>
              </a:solidFill>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rPr lang="en-US" sz="1100">
                <a:solidFill>
                  <a:schemeClr val="dk1"/>
                </a:solidFill>
                <a:latin typeface="Lato"/>
                <a:ea typeface="Lato"/>
                <a:cs typeface="Lato"/>
                <a:sym typeface="Lato"/>
              </a:rPr>
              <a:t>Feel free to experiment with different configurations and explore how the modules work.</a:t>
            </a:r>
            <a:endParaRPr sz="1100">
              <a:solidFill>
                <a:schemeClr val="dk1"/>
              </a:solidFill>
              <a:latin typeface="Lato"/>
              <a:ea typeface="Lato"/>
              <a:cs typeface="Lato"/>
              <a:sym typeface="Lato"/>
            </a:endParaRPr>
          </a:p>
          <a:p>
            <a:pPr indent="0" lvl="0" marL="0" rtl="0" algn="l">
              <a:lnSpc>
                <a:spcPct val="115000"/>
              </a:lnSpc>
              <a:spcBef>
                <a:spcPts val="1400"/>
              </a:spcBef>
              <a:spcAft>
                <a:spcPts val="0"/>
              </a:spcAft>
              <a:buClr>
                <a:schemeClr val="dk1"/>
              </a:buClr>
              <a:buSzPts val="1100"/>
              <a:buFont typeface="Arial"/>
              <a:buNone/>
            </a:pPr>
            <a:r>
              <a:rPr b="1" lang="en-US" sz="1300">
                <a:solidFill>
                  <a:schemeClr val="dk1"/>
                </a:solidFill>
                <a:latin typeface="Lato"/>
                <a:ea typeface="Lato"/>
                <a:cs typeface="Lato"/>
                <a:sym typeface="Lato"/>
              </a:rPr>
              <a:t>Additional tests with ufs2arco</a:t>
            </a:r>
            <a:endParaRPr b="1" sz="1300">
              <a:solidFill>
                <a:schemeClr val="dk1"/>
              </a:solidFill>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rPr lang="en-US" sz="1100">
                <a:solidFill>
                  <a:schemeClr val="dk1"/>
                </a:solidFill>
                <a:latin typeface="Lato"/>
                <a:ea typeface="Lato"/>
                <a:cs typeface="Lato"/>
                <a:sym typeface="Lato"/>
              </a:rPr>
              <a:t>• Try loading Global Forecast System (GFS) data using </a:t>
            </a:r>
            <a:r>
              <a:rPr lang="en-US" sz="1100">
                <a:solidFill>
                  <a:srgbClr val="188038"/>
                </a:solidFill>
                <a:latin typeface="Lato"/>
                <a:ea typeface="Lato"/>
                <a:cs typeface="Lato"/>
                <a:sym typeface="Lato"/>
              </a:rPr>
              <a:t>gfs.yaml</a:t>
            </a:r>
            <a:r>
              <a:rPr lang="en-US" sz="1100">
                <a:solidFill>
                  <a:schemeClr val="dk1"/>
                </a:solidFill>
                <a:latin typeface="Lato"/>
                <a:ea typeface="Lato"/>
                <a:cs typeface="Lato"/>
                <a:sym typeface="Lato"/>
              </a:rPr>
              <a:t> instead of </a:t>
            </a:r>
            <a:r>
              <a:rPr lang="en-US" sz="1100">
                <a:solidFill>
                  <a:srgbClr val="188038"/>
                </a:solidFill>
                <a:latin typeface="Lato"/>
                <a:ea typeface="Lato"/>
                <a:cs typeface="Lato"/>
                <a:sym typeface="Lato"/>
              </a:rPr>
              <a:t>replay.yaml</a:t>
            </a:r>
            <a:endParaRPr sz="1100">
              <a:solidFill>
                <a:srgbClr val="188038"/>
              </a:solidFill>
              <a:latin typeface="Lato"/>
              <a:ea typeface="Lato"/>
              <a:cs typeface="Lato"/>
              <a:sym typeface="Lato"/>
            </a:endParaRPr>
          </a:p>
          <a:p>
            <a:pPr indent="0" lvl="0" marL="0" rtl="0" algn="l">
              <a:lnSpc>
                <a:spcPct val="115000"/>
              </a:lnSpc>
              <a:spcBef>
                <a:spcPts val="1400"/>
              </a:spcBef>
              <a:spcAft>
                <a:spcPts val="0"/>
              </a:spcAft>
              <a:buClr>
                <a:schemeClr val="dk1"/>
              </a:buClr>
              <a:buSzPts val="1100"/>
              <a:buFont typeface="Arial"/>
              <a:buNone/>
            </a:pPr>
            <a:r>
              <a:rPr b="1" lang="en-US" sz="1300">
                <a:solidFill>
                  <a:schemeClr val="dk1"/>
                </a:solidFill>
                <a:latin typeface="Lato"/>
                <a:ea typeface="Lato"/>
                <a:cs typeface="Lato"/>
                <a:sym typeface="Lato"/>
              </a:rPr>
              <a:t>Additional tests with anemoi-core</a:t>
            </a:r>
            <a:endParaRPr b="1" sz="1300">
              <a:solidFill>
                <a:schemeClr val="dk1"/>
              </a:solidFill>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rPr lang="en-US" sz="1100">
                <a:solidFill>
                  <a:schemeClr val="dk1"/>
                </a:solidFill>
                <a:latin typeface="Lato"/>
                <a:ea typeface="Lato"/>
                <a:cs typeface="Lato"/>
                <a:sym typeface="Lato"/>
              </a:rPr>
              <a:t>• Try using a Graph Neural Network (GNN) model instead of the graph transformer</a:t>
            </a:r>
            <a:br>
              <a:rPr lang="en-US" sz="1100">
                <a:solidFill>
                  <a:schemeClr val="dk1"/>
                </a:solidFill>
                <a:latin typeface="Lato"/>
                <a:ea typeface="Lato"/>
                <a:cs typeface="Lato"/>
                <a:sym typeface="Lato"/>
              </a:rPr>
            </a:br>
            <a:r>
              <a:rPr lang="en-US" sz="1100">
                <a:solidFill>
                  <a:schemeClr val="dk1"/>
                </a:solidFill>
                <a:latin typeface="Lato"/>
                <a:ea typeface="Lato"/>
                <a:cs typeface="Lato"/>
                <a:sym typeface="Lato"/>
              </a:rPr>
              <a:t> • Update </a:t>
            </a:r>
            <a:r>
              <a:rPr lang="en-US" sz="1100">
                <a:solidFill>
                  <a:srgbClr val="188038"/>
                </a:solidFill>
                <a:latin typeface="Lato"/>
                <a:ea typeface="Lato"/>
                <a:cs typeface="Lato"/>
                <a:sym typeface="Lato"/>
              </a:rPr>
              <a:t>config.yaml</a:t>
            </a:r>
            <a:r>
              <a:rPr lang="en-US" sz="1100">
                <a:solidFill>
                  <a:schemeClr val="dk1"/>
                </a:solidFill>
                <a:latin typeface="Lato"/>
                <a:ea typeface="Lato"/>
                <a:cs typeface="Lato"/>
                <a:sym typeface="Lato"/>
              </a:rPr>
              <a:t> to switch model types</a:t>
            </a:r>
            <a:endParaRPr sz="1100">
              <a:solidFill>
                <a:schemeClr val="dk1"/>
              </a:solidFill>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rPr i="1" lang="en-US" sz="1100">
                <a:solidFill>
                  <a:schemeClr val="dk1"/>
                </a:solidFill>
                <a:latin typeface="Lato"/>
                <a:ea typeface="Lato"/>
                <a:cs typeface="Lato"/>
                <a:sym typeface="Lato"/>
              </a:rPr>
              <a:t>(Note: The transformer option requires the flash-attn library, which cannot run on a T4 GPU.)</a:t>
            </a:r>
            <a:endParaRPr i="1" sz="1100">
              <a:solidFill>
                <a:schemeClr val="dk1"/>
              </a:solidFill>
              <a:latin typeface="Lato"/>
              <a:ea typeface="Lato"/>
              <a:cs typeface="Lato"/>
              <a:sym typeface="Lato"/>
            </a:endParaRPr>
          </a:p>
          <a:p>
            <a:pPr indent="0" lvl="0" marL="0" rtl="0" algn="l">
              <a:lnSpc>
                <a:spcPct val="115000"/>
              </a:lnSpc>
              <a:spcBef>
                <a:spcPts val="1200"/>
              </a:spcBef>
              <a:spcAft>
                <a:spcPts val="0"/>
              </a:spcAft>
              <a:buSzPts val="1800"/>
              <a:buNone/>
            </a:pPr>
            <a:r>
              <a:t/>
            </a:r>
            <a:endParaRPr/>
          </a:p>
        </p:txBody>
      </p:sp>
      <p:sp>
        <p:nvSpPr>
          <p:cNvPr id="180" name="Google Shape;180;g3ce1e342b8c_0_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Next Steps and Exploration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3ce1e342b8c_0_40"/>
          <p:cNvSpPr txBox="1"/>
          <p:nvPr>
            <p:ph idx="1" type="body"/>
          </p:nvPr>
        </p:nvSpPr>
        <p:spPr>
          <a:xfrm>
            <a:off x="373075" y="1841888"/>
            <a:ext cx="3927000" cy="2340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Clr>
                <a:schemeClr val="dk1"/>
              </a:buClr>
              <a:buSzPts val="1100"/>
              <a:buFont typeface="Arial"/>
              <a:buNone/>
            </a:pPr>
            <a:r>
              <a:rPr b="1" lang="en-US" sz="1100">
                <a:solidFill>
                  <a:schemeClr val="dk1"/>
                </a:solidFill>
                <a:latin typeface="Lato"/>
                <a:ea typeface="Lato"/>
                <a:cs typeface="Lato"/>
                <a:sym typeface="Lato"/>
              </a:rPr>
              <a:t> ufs2arco and eagle-tools</a:t>
            </a:r>
            <a:br>
              <a:rPr b="1" lang="en-US" sz="1100">
                <a:solidFill>
                  <a:schemeClr val="dk1"/>
                </a:solidFill>
                <a:latin typeface="Lato"/>
                <a:ea typeface="Lato"/>
                <a:cs typeface="Lato"/>
                <a:sym typeface="Lato"/>
              </a:rPr>
            </a:br>
            <a:r>
              <a:rPr lang="en-US" sz="1100">
                <a:solidFill>
                  <a:schemeClr val="dk1"/>
                </a:solidFill>
                <a:latin typeface="Lato"/>
                <a:ea typeface="Lato"/>
                <a:cs typeface="Lato"/>
                <a:sym typeface="Lato"/>
              </a:rPr>
              <a:t> Tim Smith</a:t>
            </a:r>
            <a:br>
              <a:rPr lang="en-US" sz="1100">
                <a:solidFill>
                  <a:schemeClr val="dk1"/>
                </a:solidFill>
                <a:latin typeface="Lato"/>
                <a:ea typeface="Lato"/>
                <a:cs typeface="Lato"/>
                <a:sym typeface="Lato"/>
              </a:rPr>
            </a:br>
            <a:r>
              <a:rPr lang="en-US" sz="1100">
                <a:solidFill>
                  <a:schemeClr val="dk1"/>
                </a:solidFill>
                <a:latin typeface="Lato"/>
                <a:ea typeface="Lato"/>
                <a:cs typeface="Lato"/>
                <a:sym typeface="Lato"/>
              </a:rPr>
              <a:t> NOAA Physical Sciences Laboratory</a:t>
            </a:r>
            <a:endParaRPr sz="1100">
              <a:solidFill>
                <a:schemeClr val="dk1"/>
              </a:solidFill>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rPr b="1" lang="en-US" sz="1100">
                <a:solidFill>
                  <a:schemeClr val="dk1"/>
                </a:solidFill>
                <a:latin typeface="Lato"/>
                <a:ea typeface="Lato"/>
                <a:cs typeface="Lato"/>
                <a:sym typeface="Lato"/>
              </a:rPr>
              <a:t> Anemoi framework</a:t>
            </a:r>
            <a:br>
              <a:rPr b="1" lang="en-US" sz="1100">
                <a:solidFill>
                  <a:schemeClr val="dk1"/>
                </a:solidFill>
                <a:latin typeface="Lato"/>
                <a:ea typeface="Lato"/>
                <a:cs typeface="Lato"/>
                <a:sym typeface="Lato"/>
              </a:rPr>
            </a:br>
            <a:r>
              <a:rPr lang="en-US" sz="1100">
                <a:solidFill>
                  <a:schemeClr val="dk1"/>
                </a:solidFill>
                <a:latin typeface="Lato"/>
                <a:ea typeface="Lato"/>
                <a:cs typeface="Lato"/>
                <a:sym typeface="Lato"/>
              </a:rPr>
              <a:t> European Centre for Medium Range Weather Forecasts (ECMWF)</a:t>
            </a:r>
            <a:endParaRPr sz="1100">
              <a:solidFill>
                <a:schemeClr val="dk1"/>
              </a:solidFill>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rPr b="1" lang="en-US" sz="1100">
                <a:solidFill>
                  <a:schemeClr val="dk1"/>
                </a:solidFill>
                <a:latin typeface="Lato"/>
                <a:ea typeface="Lato"/>
                <a:cs typeface="Lato"/>
                <a:sym typeface="Lato"/>
              </a:rPr>
              <a:t> </a:t>
            </a:r>
            <a:endParaRPr sz="1100">
              <a:solidFill>
                <a:schemeClr val="dk1"/>
              </a:solidFill>
              <a:latin typeface="Lato"/>
              <a:ea typeface="Lato"/>
              <a:cs typeface="Lato"/>
              <a:sym typeface="Lato"/>
            </a:endParaRPr>
          </a:p>
          <a:p>
            <a:pPr indent="0" lvl="0" marL="0" rtl="0" algn="l">
              <a:lnSpc>
                <a:spcPct val="115000"/>
              </a:lnSpc>
              <a:spcBef>
                <a:spcPts val="1200"/>
              </a:spcBef>
              <a:spcAft>
                <a:spcPts val="0"/>
              </a:spcAft>
              <a:buSzPts val="1800"/>
              <a:buNone/>
            </a:pPr>
            <a:r>
              <a:t/>
            </a:r>
            <a:endParaRPr/>
          </a:p>
        </p:txBody>
      </p:sp>
      <p:sp>
        <p:nvSpPr>
          <p:cNvPr id="186" name="Google Shape;186;g3ce1e342b8c_0_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latin typeface="Lato"/>
                <a:ea typeface="Lato"/>
                <a:cs typeface="Lato"/>
                <a:sym typeface="Lato"/>
              </a:rPr>
              <a:t>Acknowledgements</a:t>
            </a:r>
            <a:endParaRPr>
              <a:latin typeface="Lato"/>
              <a:ea typeface="Lato"/>
              <a:cs typeface="Lato"/>
              <a:sym typeface="Lato"/>
            </a:endParaRPr>
          </a:p>
        </p:txBody>
      </p:sp>
      <p:sp>
        <p:nvSpPr>
          <p:cNvPr id="187" name="Google Shape;187;g3ce1e342b8c_0_40"/>
          <p:cNvSpPr txBox="1"/>
          <p:nvPr/>
        </p:nvSpPr>
        <p:spPr>
          <a:xfrm>
            <a:off x="342450" y="1295000"/>
            <a:ext cx="8459100" cy="27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1200"/>
              </a:spcAft>
              <a:buClr>
                <a:schemeClr val="dk1"/>
              </a:buClr>
              <a:buSzPts val="1100"/>
              <a:buFont typeface="Arial"/>
              <a:buNone/>
            </a:pPr>
            <a:r>
              <a:rPr b="0" i="0" lang="en-US" sz="1100" u="none" cap="none" strike="noStrike">
                <a:solidFill>
                  <a:schemeClr val="dk1"/>
                </a:solidFill>
                <a:latin typeface="Lato"/>
                <a:ea typeface="Lato"/>
                <a:cs typeface="Lato"/>
                <a:sym typeface="Lato"/>
              </a:rPr>
              <a:t>The tools and workflows used in this tutorial were developed by the following contributors and organizations.</a:t>
            </a:r>
            <a:endParaRPr b="0" i="0" sz="1800" u="none" cap="none" strike="noStrike">
              <a:solidFill>
                <a:schemeClr val="dk2"/>
              </a:solidFill>
              <a:latin typeface="Roboto"/>
              <a:ea typeface="Roboto"/>
              <a:cs typeface="Roboto"/>
              <a:sym typeface="Roboto"/>
            </a:endParaRPr>
          </a:p>
        </p:txBody>
      </p:sp>
      <p:sp>
        <p:nvSpPr>
          <p:cNvPr id="188" name="Google Shape;188;g3ce1e342b8c_0_40"/>
          <p:cNvSpPr txBox="1"/>
          <p:nvPr/>
        </p:nvSpPr>
        <p:spPr>
          <a:xfrm>
            <a:off x="5437200" y="1841888"/>
            <a:ext cx="3254400" cy="1650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100"/>
              <a:buFont typeface="Arial"/>
              <a:buNone/>
            </a:pPr>
            <a:r>
              <a:rPr b="1" i="0" lang="en-US" sz="1100" u="none" cap="none" strike="noStrike">
                <a:solidFill>
                  <a:schemeClr val="dk1"/>
                </a:solidFill>
                <a:latin typeface="Lato"/>
                <a:ea typeface="Lato"/>
                <a:cs typeface="Lato"/>
                <a:sym typeface="Lato"/>
              </a:rPr>
              <a:t>wxvx Verification Workflow</a:t>
            </a:r>
            <a:br>
              <a:rPr b="1" i="0" lang="en-US" sz="1100" u="none" cap="none" strike="noStrike">
                <a:solidFill>
                  <a:schemeClr val="dk1"/>
                </a:solidFill>
                <a:latin typeface="Lato"/>
                <a:ea typeface="Lato"/>
                <a:cs typeface="Lato"/>
                <a:sym typeface="Lato"/>
              </a:rPr>
            </a:br>
            <a:r>
              <a:rPr b="0" i="0" lang="en-US" sz="1100" u="none" cap="none" strike="noStrike">
                <a:solidFill>
                  <a:schemeClr val="dk1"/>
                </a:solidFill>
                <a:latin typeface="Lato"/>
                <a:ea typeface="Lato"/>
                <a:cs typeface="Lato"/>
                <a:sym typeface="Lato"/>
              </a:rPr>
              <a:t> Paul Madden</a:t>
            </a:r>
            <a:br>
              <a:rPr b="0" i="0" lang="en-US" sz="1100" u="none" cap="none" strike="noStrike">
                <a:solidFill>
                  <a:schemeClr val="dk1"/>
                </a:solidFill>
                <a:latin typeface="Lato"/>
                <a:ea typeface="Lato"/>
                <a:cs typeface="Lato"/>
                <a:sym typeface="Lato"/>
              </a:rPr>
            </a:br>
            <a:r>
              <a:rPr b="0" i="0" lang="en-US" sz="1100" u="none" cap="none" strike="noStrike">
                <a:solidFill>
                  <a:schemeClr val="dk1"/>
                </a:solidFill>
                <a:latin typeface="Lato"/>
                <a:ea typeface="Lato"/>
                <a:cs typeface="Lato"/>
                <a:sym typeface="Lato"/>
              </a:rPr>
              <a:t> NOAA Global Systems Laboratory / CIRES</a:t>
            </a:r>
            <a:endParaRPr b="0" i="0" sz="1100" u="none" cap="none" strike="noStrike">
              <a:solidFill>
                <a:schemeClr val="dk1"/>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100"/>
              <a:buFont typeface="Arial"/>
              <a:buNone/>
            </a:pPr>
            <a:r>
              <a:rPr b="1" i="0" lang="en-US" sz="1100" u="none" cap="none" strike="noStrike">
                <a:solidFill>
                  <a:schemeClr val="dk1"/>
                </a:solidFill>
                <a:latin typeface="Lato"/>
                <a:ea typeface="Lato"/>
                <a:cs typeface="Lato"/>
                <a:sym typeface="Lato"/>
                <a:extLst>
                  <a:ext uri="http://customooxmlschemas.google.com/">
                    <go:slidesCustomData xmlns:go="http://customooxmlschemas.google.com/" textRoundtripDataId="37"/>
                  </a:ext>
                </a:extLst>
              </a:rPr>
              <a:t>Tutorial </a:t>
            </a:r>
            <a:r>
              <a:rPr b="1" i="0" lang="en-US" sz="1100" u="none" cap="none" strike="noStrike">
                <a:solidFill>
                  <a:schemeClr val="dk1"/>
                </a:solidFill>
                <a:latin typeface="Lato"/>
                <a:ea typeface="Lato"/>
                <a:cs typeface="Lato"/>
                <a:sym typeface="Lato"/>
              </a:rPr>
              <a:t>Notebook Author</a:t>
            </a:r>
            <a:br>
              <a:rPr b="1" i="0" lang="en-US" sz="1100" u="none" cap="none" strike="noStrike">
                <a:solidFill>
                  <a:schemeClr val="dk1"/>
                </a:solidFill>
                <a:latin typeface="Lato"/>
                <a:ea typeface="Lato"/>
                <a:cs typeface="Lato"/>
                <a:sym typeface="Lato"/>
              </a:rPr>
            </a:br>
            <a:r>
              <a:rPr b="0" i="0" lang="en-US" sz="1100" u="none" cap="none" strike="noStrike">
                <a:solidFill>
                  <a:schemeClr val="dk1"/>
                </a:solidFill>
                <a:latin typeface="Lato"/>
                <a:ea typeface="Lato"/>
                <a:cs typeface="Lato"/>
                <a:sym typeface="Lato"/>
              </a:rPr>
              <a:t> Mariah Pope</a:t>
            </a:r>
            <a:br>
              <a:rPr b="0" i="0" lang="en-US" sz="1100" u="none" cap="none" strike="noStrike">
                <a:solidFill>
                  <a:schemeClr val="dk1"/>
                </a:solidFill>
                <a:latin typeface="Lato"/>
                <a:ea typeface="Lato"/>
                <a:cs typeface="Lato"/>
                <a:sym typeface="Lato"/>
              </a:rPr>
            </a:br>
            <a:r>
              <a:rPr b="0" i="0" lang="en-US" sz="1100" u="none" cap="none" strike="noStrike">
                <a:solidFill>
                  <a:schemeClr val="dk1"/>
                </a:solidFill>
                <a:latin typeface="Lato"/>
                <a:ea typeface="Lato"/>
                <a:cs typeface="Lato"/>
                <a:sym typeface="Lato"/>
              </a:rPr>
              <a:t> EPIC / Tomorrow.io</a:t>
            </a:r>
            <a:endParaRPr b="0" i="0" sz="1100" u="none" cap="none" strike="noStrike">
              <a:solidFill>
                <a:schemeClr val="dk1"/>
              </a:solidFill>
              <a:latin typeface="Lato"/>
              <a:ea typeface="Lato"/>
              <a:cs typeface="Lato"/>
              <a:sym typeface="Lato"/>
            </a:endParaRPr>
          </a:p>
          <a:p>
            <a:pPr indent="0" lvl="0" marL="0" marR="0" rtl="0" algn="l">
              <a:lnSpc>
                <a:spcPct val="115000"/>
              </a:lnSpc>
              <a:spcBef>
                <a:spcPts val="1200"/>
              </a:spcBef>
              <a:spcAft>
                <a:spcPts val="1200"/>
              </a:spcAft>
              <a:buClr>
                <a:schemeClr val="dk1"/>
              </a:buClr>
              <a:buSzPts val="1100"/>
              <a:buFont typeface="Arial"/>
              <a:buNone/>
            </a:pPr>
            <a:r>
              <a:t/>
            </a:r>
            <a:endParaRPr b="0" i="0" sz="1800" u="none" cap="none" strike="noStrike">
              <a:solidFill>
                <a:schemeClr val="dk2"/>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3ce1e342b8c_0_33"/>
          <p:cNvSpPr txBox="1"/>
          <p:nvPr>
            <p:ph idx="1" type="body"/>
          </p:nvPr>
        </p:nvSpPr>
        <p:spPr>
          <a:xfrm>
            <a:off x="311700" y="1715250"/>
            <a:ext cx="8520600" cy="17130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1200"/>
              </a:spcBef>
              <a:spcAft>
                <a:spcPts val="0"/>
              </a:spcAft>
              <a:buClr>
                <a:schemeClr val="dk1"/>
              </a:buClr>
              <a:buSzPts val="1100"/>
              <a:buFont typeface="Arial"/>
              <a:buNone/>
            </a:pPr>
            <a:r>
              <a:rPr lang="en-US" sz="2500">
                <a:solidFill>
                  <a:schemeClr val="dk1"/>
                </a:solidFill>
                <a:latin typeface="Lato"/>
                <a:ea typeface="Lato"/>
                <a:cs typeface="Lato"/>
                <a:sym typeface="Lato"/>
              </a:rPr>
              <a:t>Questions or Feedback?</a:t>
            </a:r>
            <a:endParaRPr sz="2500">
              <a:solidFill>
                <a:schemeClr val="dk1"/>
              </a:solidFill>
              <a:latin typeface="Lato"/>
              <a:ea typeface="Lato"/>
              <a:cs typeface="Lato"/>
              <a:sym typeface="Lato"/>
            </a:endParaRPr>
          </a:p>
          <a:p>
            <a:pPr indent="0" lvl="0" marL="0" rtl="0" algn="ctr">
              <a:lnSpc>
                <a:spcPct val="115000"/>
              </a:lnSpc>
              <a:spcBef>
                <a:spcPts val="1200"/>
              </a:spcBef>
              <a:spcAft>
                <a:spcPts val="0"/>
              </a:spcAft>
              <a:buClr>
                <a:schemeClr val="dk1"/>
              </a:buClr>
              <a:buSzPts val="1100"/>
              <a:buFont typeface="Arial"/>
              <a:buNone/>
            </a:pPr>
            <a:r>
              <a:rPr lang="en-US">
                <a:solidFill>
                  <a:schemeClr val="dk1"/>
                </a:solidFill>
                <a:latin typeface="Lato"/>
                <a:ea typeface="Lato"/>
                <a:cs typeface="Lato"/>
                <a:sym typeface="Lato"/>
              </a:rPr>
              <a:t>Email us at </a:t>
            </a:r>
            <a:r>
              <a:rPr lang="en-US" u="sng">
                <a:solidFill>
                  <a:schemeClr val="hlink"/>
                </a:solidFill>
                <a:latin typeface="Lato"/>
                <a:ea typeface="Lato"/>
                <a:cs typeface="Lato"/>
                <a:sym typeface="Lato"/>
                <a:hlinkClick r:id="rId3"/>
              </a:rPr>
              <a:t>support.epic@noaa.gov</a:t>
            </a:r>
            <a:endParaRPr>
              <a:solidFill>
                <a:schemeClr val="dk1"/>
              </a:solidFill>
              <a:latin typeface="Lato"/>
              <a:ea typeface="Lato"/>
              <a:cs typeface="Lato"/>
              <a:sym typeface="Lato"/>
            </a:endParaRPr>
          </a:p>
          <a:p>
            <a:pPr indent="0" lvl="0" marL="0" rtl="0" algn="l">
              <a:lnSpc>
                <a:spcPct val="115000"/>
              </a:lnSpc>
              <a:spcBef>
                <a:spcPts val="1200"/>
              </a:spcBef>
              <a:spcAft>
                <a:spcPts val="0"/>
              </a:spcAft>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3c4bd3cfec8_0_0"/>
          <p:cNvSpPr txBox="1"/>
          <p:nvPr>
            <p:ph idx="1" type="body"/>
          </p:nvPr>
        </p:nvSpPr>
        <p:spPr>
          <a:xfrm>
            <a:off x="200575" y="863550"/>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1018"/>
              <a:buNone/>
            </a:pPr>
            <a:r>
              <a:rPr b="1" lang="en-US">
                <a:solidFill>
                  <a:schemeClr val="dk1"/>
                </a:solidFill>
                <a:highlight>
                  <a:schemeClr val="lt1"/>
                </a:highlight>
                <a:latin typeface="Lato"/>
                <a:ea typeface="Lato"/>
                <a:cs typeface="Lato"/>
                <a:sym typeface="Lato"/>
                <a:extLst>
                  <a:ext uri="http://customooxmlschemas.google.com/">
                    <go:slidesCustomData xmlns:go="http://customooxmlschemas.google.com/" textRoundtripDataId="0"/>
                  </a:ext>
                </a:extLst>
              </a:rPr>
              <a:t>Project EAGLE</a:t>
            </a:r>
            <a:r>
              <a:rPr b="1" lang="en-US">
                <a:solidFill>
                  <a:schemeClr val="dk1"/>
                </a:solidFill>
                <a:highlight>
                  <a:schemeClr val="lt1"/>
                </a:highlight>
                <a:latin typeface="Lato"/>
                <a:ea typeface="Lato"/>
                <a:cs typeface="Lato"/>
                <a:sym typeface="Lato"/>
              </a:rPr>
              <a:t> (Experimental AI Global and Limited-area Ensemble)</a:t>
            </a:r>
            <a:r>
              <a:rPr lang="en-US">
                <a:solidFill>
                  <a:schemeClr val="dk1"/>
                </a:solidFill>
                <a:highlight>
                  <a:schemeClr val="lt1"/>
                </a:highlight>
                <a:latin typeface="Lato"/>
                <a:ea typeface="Lato"/>
                <a:cs typeface="Lato"/>
                <a:sym typeface="Lato"/>
              </a:rPr>
              <a:t> is a joint effort between </a:t>
            </a:r>
            <a:r>
              <a:rPr lang="en-US" u="sng">
                <a:solidFill>
                  <a:schemeClr val="dk1"/>
                </a:solidFill>
                <a:highlight>
                  <a:schemeClr val="lt1"/>
                </a:highlight>
                <a:latin typeface="Lato"/>
                <a:ea typeface="Lato"/>
                <a:cs typeface="Lato"/>
                <a:sym typeface="Lato"/>
                <a:hlinkClick r:id="rId3">
                  <a:extLst>
                    <a:ext uri="{A12FA001-AC4F-418D-AE19-62706E023703}">
                      <ahyp:hlinkClr val="tx"/>
                    </a:ext>
                  </a:extLst>
                </a:hlinkClick>
              </a:rPr>
              <a:t>NOAA Research Laboratories</a:t>
            </a:r>
            <a:r>
              <a:rPr lang="en-US">
                <a:solidFill>
                  <a:schemeClr val="dk1"/>
                </a:solidFill>
                <a:highlight>
                  <a:schemeClr val="lt1"/>
                </a:highlight>
                <a:latin typeface="Lato"/>
                <a:ea typeface="Lato"/>
                <a:cs typeface="Lato"/>
                <a:sym typeface="Lato"/>
              </a:rPr>
              <a:t>, the </a:t>
            </a:r>
            <a:r>
              <a:rPr lang="en-US" u="sng">
                <a:solidFill>
                  <a:schemeClr val="dk1"/>
                </a:solidFill>
                <a:highlight>
                  <a:schemeClr val="lt1"/>
                </a:highlight>
                <a:latin typeface="Lato"/>
                <a:ea typeface="Lato"/>
                <a:cs typeface="Lato"/>
                <a:sym typeface="Lato"/>
                <a:hlinkClick r:id="rId4">
                  <a:extLst>
                    <a:ext uri="{A12FA001-AC4F-418D-AE19-62706E023703}">
                      <ahyp:hlinkClr val="tx"/>
                    </a:ext>
                  </a:extLst>
                </a:hlinkClick>
              </a:rPr>
              <a:t>Earth Prediction Innovation Center</a:t>
            </a:r>
            <a:r>
              <a:rPr lang="en-US">
                <a:solidFill>
                  <a:schemeClr val="dk1"/>
                </a:solidFill>
                <a:highlight>
                  <a:schemeClr val="lt1"/>
                </a:highlight>
                <a:latin typeface="Lato"/>
                <a:ea typeface="Lato"/>
                <a:cs typeface="Lato"/>
                <a:sym typeface="Lato"/>
              </a:rPr>
              <a:t> (EPIC), and the </a:t>
            </a:r>
            <a:r>
              <a:rPr lang="en-US" u="sng">
                <a:solidFill>
                  <a:schemeClr val="dk1"/>
                </a:solidFill>
                <a:highlight>
                  <a:schemeClr val="lt1"/>
                </a:highlight>
                <a:latin typeface="Lato"/>
                <a:ea typeface="Lato"/>
                <a:cs typeface="Lato"/>
                <a:sym typeface="Lato"/>
                <a:hlinkClick r:id="rId5">
                  <a:extLst>
                    <a:ext uri="{A12FA001-AC4F-418D-AE19-62706E023703}">
                      <ahyp:hlinkClr val="tx"/>
                    </a:ext>
                  </a:extLst>
                </a:hlinkClick>
              </a:rPr>
              <a:t>National Weather Service</a:t>
            </a:r>
            <a:r>
              <a:rPr lang="en-US">
                <a:solidFill>
                  <a:schemeClr val="dk1"/>
                </a:solidFill>
                <a:highlight>
                  <a:schemeClr val="lt1"/>
                </a:highlight>
                <a:latin typeface="Lato"/>
                <a:ea typeface="Lato"/>
                <a:cs typeface="Lato"/>
                <a:sym typeface="Lato"/>
              </a:rPr>
              <a:t> (NWS). </a:t>
            </a:r>
            <a:endParaRPr>
              <a:solidFill>
                <a:schemeClr val="dk1"/>
              </a:solidFill>
              <a:highlight>
                <a:schemeClr val="lt1"/>
              </a:highlight>
              <a:latin typeface="Lato"/>
              <a:ea typeface="Lato"/>
              <a:cs typeface="Lato"/>
              <a:sym typeface="Lato"/>
            </a:endParaRPr>
          </a:p>
          <a:p>
            <a:pPr indent="0" lvl="0" marL="0" rtl="0" algn="l">
              <a:lnSpc>
                <a:spcPct val="105000"/>
              </a:lnSpc>
              <a:spcBef>
                <a:spcPts val="0"/>
              </a:spcBef>
              <a:spcAft>
                <a:spcPts val="0"/>
              </a:spcAft>
              <a:buSzPts val="1018"/>
              <a:buNone/>
            </a:pPr>
            <a:r>
              <a:t/>
            </a:r>
            <a:endParaRPr>
              <a:solidFill>
                <a:schemeClr val="dk1"/>
              </a:solidFill>
              <a:highlight>
                <a:schemeClr val="lt1"/>
              </a:highlight>
              <a:latin typeface="Lato"/>
              <a:ea typeface="Lato"/>
              <a:cs typeface="Lato"/>
              <a:sym typeface="Lato"/>
            </a:endParaRPr>
          </a:p>
          <a:p>
            <a:pPr indent="0" lvl="0" marL="0" rtl="0" algn="l">
              <a:lnSpc>
                <a:spcPct val="105000"/>
              </a:lnSpc>
              <a:spcBef>
                <a:spcPts val="0"/>
              </a:spcBef>
              <a:spcAft>
                <a:spcPts val="0"/>
              </a:spcAft>
              <a:buSzPts val="1018"/>
              <a:buNone/>
            </a:pPr>
            <a:r>
              <a:rPr b="1" lang="en-US">
                <a:solidFill>
                  <a:schemeClr val="dk1"/>
                </a:solidFill>
                <a:highlight>
                  <a:schemeClr val="lt1"/>
                </a:highlight>
                <a:latin typeface="Lato"/>
                <a:ea typeface="Lato"/>
                <a:cs typeface="Lato"/>
                <a:sym typeface="Lato"/>
              </a:rPr>
              <a:t>Project EAGLE</a:t>
            </a:r>
            <a:r>
              <a:rPr lang="en-US">
                <a:solidFill>
                  <a:schemeClr val="dk1"/>
                </a:solidFill>
                <a:highlight>
                  <a:schemeClr val="lt1"/>
                </a:highlight>
                <a:latin typeface="Lato"/>
                <a:ea typeface="Lato"/>
                <a:cs typeface="Lato"/>
                <a:sym typeface="Lato"/>
              </a:rPr>
              <a:t> provides NOAA and the broader weather enterprise with a platform to rapidly test, develop, and demonstrate in the near real-time Artificial Intelligence (AI) models for global and limited area ensemble forecasting. </a:t>
            </a:r>
            <a:endParaRPr>
              <a:solidFill>
                <a:schemeClr val="dk1"/>
              </a:solidFill>
              <a:highlight>
                <a:schemeClr val="lt1"/>
              </a:highlight>
              <a:latin typeface="Lato"/>
              <a:ea typeface="Lato"/>
              <a:cs typeface="Lato"/>
              <a:sym typeface="Lato"/>
            </a:endParaRPr>
          </a:p>
          <a:p>
            <a:pPr indent="0" lvl="0" marL="0" rtl="0" algn="l">
              <a:lnSpc>
                <a:spcPct val="105000"/>
              </a:lnSpc>
              <a:spcBef>
                <a:spcPts val="0"/>
              </a:spcBef>
              <a:spcAft>
                <a:spcPts val="0"/>
              </a:spcAft>
              <a:buSzPts val="1018"/>
              <a:buNone/>
            </a:pPr>
            <a:r>
              <a:t/>
            </a:r>
            <a:endParaRPr>
              <a:solidFill>
                <a:schemeClr val="dk1"/>
              </a:solidFill>
              <a:highlight>
                <a:schemeClr val="lt1"/>
              </a:highlight>
              <a:latin typeface="Lato"/>
              <a:ea typeface="Lato"/>
              <a:cs typeface="Lato"/>
              <a:sym typeface="Lato"/>
            </a:endParaRPr>
          </a:p>
          <a:p>
            <a:pPr indent="0" lvl="0" marL="0" rtl="0" algn="l">
              <a:lnSpc>
                <a:spcPct val="105000"/>
              </a:lnSpc>
              <a:spcBef>
                <a:spcPts val="0"/>
              </a:spcBef>
              <a:spcAft>
                <a:spcPts val="0"/>
              </a:spcAft>
              <a:buSzPts val="1018"/>
              <a:buNone/>
            </a:pPr>
            <a:r>
              <a:rPr lang="en-US">
                <a:solidFill>
                  <a:schemeClr val="dk1"/>
                </a:solidFill>
                <a:highlight>
                  <a:schemeClr val="lt1"/>
                </a:highlight>
                <a:latin typeface="Lato"/>
                <a:ea typeface="Lato"/>
                <a:cs typeface="Lato"/>
                <a:sym typeface="Lato"/>
              </a:rPr>
              <a:t>Once fully developed, EAGLE-AI pipeline will allow researchers to evaluate these AI models against the forecast metrics used in NOAA’s flagship systems.</a:t>
            </a:r>
            <a:endParaRPr>
              <a:solidFill>
                <a:schemeClr val="dk1"/>
              </a:solidFill>
              <a:highlight>
                <a:schemeClr val="lt1"/>
              </a:highlight>
              <a:latin typeface="Lato"/>
              <a:ea typeface="Lato"/>
              <a:cs typeface="Lato"/>
              <a:sym typeface="Lato"/>
            </a:endParaRPr>
          </a:p>
        </p:txBody>
      </p:sp>
      <p:sp>
        <p:nvSpPr>
          <p:cNvPr id="80" name="Google Shape;80;g3c4bd3cfec8_0_0"/>
          <p:cNvSpPr txBox="1"/>
          <p:nvPr>
            <p:ph type="title"/>
          </p:nvPr>
        </p:nvSpPr>
        <p:spPr>
          <a:xfrm>
            <a:off x="71450" y="2908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latin typeface="Lato"/>
                <a:ea typeface="Lato"/>
                <a:cs typeface="Lato"/>
                <a:sym typeface="Lato"/>
                <a:extLst>
                  <a:ext uri="http://customooxmlschemas.google.com/">
                    <go:slidesCustomData xmlns:go="http://customooxmlschemas.google.com/" textRoundtripDataId="1"/>
                  </a:ext>
                </a:extLst>
              </a:rPr>
              <a:t>What is Project EAGLE?</a:t>
            </a: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3c4bd3cfec8_0_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AutoNum type="arabicParenBoth"/>
            </a:pPr>
            <a:r>
              <a:rPr b="1" lang="en-US">
                <a:solidFill>
                  <a:schemeClr val="dk1"/>
                </a:solidFill>
                <a:highlight>
                  <a:schemeClr val="lt1"/>
                </a:highlight>
                <a:latin typeface="Lato"/>
                <a:ea typeface="Lato"/>
                <a:cs typeface="Lato"/>
                <a:sym typeface="Lato"/>
              </a:rPr>
              <a:t>Global-EAGLE-Solo</a:t>
            </a:r>
            <a:r>
              <a:rPr lang="en-US">
                <a:solidFill>
                  <a:schemeClr val="dk1"/>
                </a:solidFill>
                <a:highlight>
                  <a:schemeClr val="lt1"/>
                </a:highlight>
                <a:latin typeface="Lato"/>
                <a:ea typeface="Lato"/>
                <a:cs typeface="Lato"/>
                <a:sym typeface="Lato"/>
              </a:rPr>
              <a:t> is a demonstration environment for “deterministic” models initialized from a single Global Forecast System (GFS) Initial Conditions (ICs). It serves as a complement to NOAA’s GFS forecast system. </a:t>
            </a:r>
            <a:endParaRPr>
              <a:solidFill>
                <a:schemeClr val="dk1"/>
              </a:solidFill>
              <a:highlight>
                <a:schemeClr val="lt1"/>
              </a:highlight>
              <a:latin typeface="Lato"/>
              <a:ea typeface="Lato"/>
              <a:cs typeface="Lato"/>
              <a:sym typeface="Lato"/>
            </a:endParaRPr>
          </a:p>
          <a:p>
            <a:pPr indent="0" lvl="0" marL="0" rtl="0" algn="l">
              <a:lnSpc>
                <a:spcPct val="115000"/>
              </a:lnSpc>
              <a:spcBef>
                <a:spcPts val="0"/>
              </a:spcBef>
              <a:spcAft>
                <a:spcPts val="0"/>
              </a:spcAft>
              <a:buSzPts val="1800"/>
              <a:buNone/>
            </a:pPr>
            <a:r>
              <a:t/>
            </a:r>
            <a:endParaRPr>
              <a:solidFill>
                <a:schemeClr val="dk1"/>
              </a:solidFill>
              <a:highlight>
                <a:schemeClr val="lt1"/>
              </a:highlight>
              <a:latin typeface="Lato"/>
              <a:ea typeface="Lato"/>
              <a:cs typeface="Lato"/>
              <a:sym typeface="Lato"/>
            </a:endParaRPr>
          </a:p>
          <a:p>
            <a:pPr indent="-342900" lvl="0" marL="457200" rtl="0" algn="l">
              <a:lnSpc>
                <a:spcPct val="115000"/>
              </a:lnSpc>
              <a:spcBef>
                <a:spcPts val="0"/>
              </a:spcBef>
              <a:spcAft>
                <a:spcPts val="0"/>
              </a:spcAft>
              <a:buClr>
                <a:schemeClr val="dk1"/>
              </a:buClr>
              <a:buSzPts val="1800"/>
              <a:buAutoNum type="arabicParenBoth"/>
            </a:pPr>
            <a:r>
              <a:rPr b="1" lang="en-US">
                <a:solidFill>
                  <a:schemeClr val="dk1"/>
                </a:solidFill>
                <a:highlight>
                  <a:schemeClr val="lt1"/>
                </a:highlight>
                <a:latin typeface="Lato"/>
                <a:ea typeface="Lato"/>
                <a:cs typeface="Lato"/>
                <a:sym typeface="Lato"/>
              </a:rPr>
              <a:t>Global-EAGLE-Ensemble</a:t>
            </a:r>
            <a:r>
              <a:rPr lang="en-US">
                <a:solidFill>
                  <a:schemeClr val="dk1"/>
                </a:solidFill>
                <a:highlight>
                  <a:schemeClr val="lt1"/>
                </a:highlight>
                <a:latin typeface="Lato"/>
                <a:ea typeface="Lato"/>
                <a:cs typeface="Lato"/>
                <a:sym typeface="Lato"/>
              </a:rPr>
              <a:t> is a demonstration environment for ensemble forecast systems initialized with the ensemble of Global Ensemble Forecast System (GEFS) ICs. It complements NOAA’s GEFS forecast system.  </a:t>
            </a:r>
            <a:endParaRPr>
              <a:solidFill>
                <a:schemeClr val="dk1"/>
              </a:solidFill>
              <a:highlight>
                <a:schemeClr val="lt1"/>
              </a:highlight>
              <a:latin typeface="Lato"/>
              <a:ea typeface="Lato"/>
              <a:cs typeface="Lato"/>
              <a:sym typeface="Lato"/>
            </a:endParaRPr>
          </a:p>
        </p:txBody>
      </p:sp>
      <p:sp>
        <p:nvSpPr>
          <p:cNvPr id="86" name="Google Shape;86;g3c4bd3cfec8_0_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Project EAGLE Components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3c4bd3cfec8_0_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latin typeface="Lato"/>
                <a:ea typeface="Lato"/>
                <a:cs typeface="Lato"/>
                <a:sym typeface="Lato"/>
              </a:rPr>
              <a:t>Project EAGLE Resources </a:t>
            </a:r>
            <a:endParaRPr>
              <a:latin typeface="Lato"/>
              <a:ea typeface="Lato"/>
              <a:cs typeface="Lato"/>
              <a:sym typeface="Lato"/>
            </a:endParaRPr>
          </a:p>
        </p:txBody>
      </p:sp>
      <p:graphicFrame>
        <p:nvGraphicFramePr>
          <p:cNvPr id="92" name="Google Shape;92;g3c4bd3cfec8_0_10"/>
          <p:cNvGraphicFramePr/>
          <p:nvPr/>
        </p:nvGraphicFramePr>
        <p:xfrm>
          <a:off x="767675" y="1178475"/>
          <a:ext cx="3000000" cy="3000000"/>
        </p:xfrm>
        <a:graphic>
          <a:graphicData uri="http://schemas.openxmlformats.org/drawingml/2006/table">
            <a:tbl>
              <a:tblPr>
                <a:noFill/>
                <a:tableStyleId>{496FFC6B-85C8-4DC6-838E-068CC96E0DB8}</a:tableStyleId>
              </a:tblPr>
              <a:tblGrid>
                <a:gridCol w="2551950"/>
                <a:gridCol w="5297325"/>
              </a:tblGrid>
              <a:tr h="44887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latin typeface="Lato"/>
                          <a:ea typeface="Lato"/>
                          <a:cs typeface="Lato"/>
                          <a:sym typeface="Lato"/>
                        </a:rPr>
                        <a:t>Resources</a:t>
                      </a:r>
                      <a:endParaRPr b="1" sz="2000" u="none" cap="none" strike="noStrike">
                        <a:latin typeface="Lato"/>
                        <a:ea typeface="Lato"/>
                        <a:cs typeface="Lato"/>
                        <a:sym typeface="Lato"/>
                      </a:endParaRPr>
                    </a:p>
                  </a:txBody>
                  <a:tcPr marT="91425" marB="91425" marR="91425" marL="91425">
                    <a:solidFill>
                      <a:srgbClr val="3D85C6"/>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latin typeface="Lato"/>
                          <a:ea typeface="Lato"/>
                          <a:cs typeface="Lato"/>
                          <a:sym typeface="Lato"/>
                        </a:rPr>
                        <a:t>Link</a:t>
                      </a:r>
                      <a:endParaRPr b="1" sz="2000" u="none" cap="none" strike="noStrike">
                        <a:latin typeface="Lato"/>
                        <a:ea typeface="Lato"/>
                        <a:cs typeface="Lato"/>
                        <a:sym typeface="Lato"/>
                      </a:endParaRPr>
                    </a:p>
                  </a:txBody>
                  <a:tcPr marT="91425" marB="91425" marR="91425" marL="91425">
                    <a:solidFill>
                      <a:srgbClr val="3D85C6"/>
                    </a:solidFill>
                  </a:tcPr>
                </a:tc>
              </a:tr>
              <a:tr h="539700">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latin typeface="Lato"/>
                          <a:ea typeface="Lato"/>
                          <a:cs typeface="Lato"/>
                          <a:sym typeface="Lato"/>
                        </a:rPr>
                        <a:t>EAGLE Repository </a:t>
                      </a:r>
                      <a:endParaRPr b="1" sz="16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600"/>
                        <a:buFont typeface="Arial"/>
                        <a:buNone/>
                      </a:pPr>
                      <a:r>
                        <a:rPr lang="en-US" sz="1600" u="sng" cap="none" strike="noStrike">
                          <a:solidFill>
                            <a:schemeClr val="hlink"/>
                          </a:solidFill>
                          <a:latin typeface="Lato"/>
                          <a:ea typeface="Lato"/>
                          <a:cs typeface="Lato"/>
                          <a:sym typeface="Lato"/>
                          <a:hlinkClick r:id="rId3"/>
                        </a:rPr>
                        <a:t>https://github.com/NOAA-EPIC/EAGLE</a:t>
                      </a:r>
                      <a:endParaRPr sz="1600" u="none" cap="none" strike="noStrike">
                        <a:latin typeface="Lato"/>
                        <a:ea typeface="Lato"/>
                        <a:cs typeface="Lato"/>
                        <a:sym typeface="Lato"/>
                      </a:endParaRPr>
                    </a:p>
                  </a:txBody>
                  <a:tcPr marT="91425" marB="91425" marR="91425" marL="91425"/>
                </a:tc>
              </a:tr>
              <a:tr h="539700">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latin typeface="Lato"/>
                          <a:ea typeface="Lato"/>
                          <a:cs typeface="Lato"/>
                          <a:sym typeface="Lato"/>
                        </a:rPr>
                        <a:t>EAGLE User’s Guide</a:t>
                      </a:r>
                      <a:endParaRPr b="1" sz="16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600"/>
                        <a:buFont typeface="Arial"/>
                        <a:buNone/>
                      </a:pPr>
                      <a:r>
                        <a:rPr lang="en-US" sz="1600" u="sng" cap="none" strike="noStrike">
                          <a:solidFill>
                            <a:schemeClr val="hlink"/>
                          </a:solidFill>
                          <a:latin typeface="Lato"/>
                          <a:ea typeface="Lato"/>
                          <a:cs typeface="Lato"/>
                          <a:sym typeface="Lato"/>
                          <a:hlinkClick r:id="rId4"/>
                        </a:rPr>
                        <a:t>https://epic-eagle.readthedocs.io/en/latest/</a:t>
                      </a:r>
                      <a:endParaRPr sz="1600" u="none" cap="none" strike="noStrike">
                        <a:latin typeface="Lato"/>
                        <a:ea typeface="Lato"/>
                        <a:cs typeface="Lato"/>
                        <a:sym typeface="Lato"/>
                      </a:endParaRPr>
                    </a:p>
                  </a:txBody>
                  <a:tcPr marT="91425" marB="91425" marR="91425" marL="91425"/>
                </a:tc>
              </a:tr>
              <a:tr h="539700">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latin typeface="Lato"/>
                          <a:ea typeface="Lato"/>
                          <a:cs typeface="Lato"/>
                          <a:sym typeface="Lato"/>
                        </a:rPr>
                        <a:t>EAGLE Portal</a:t>
                      </a:r>
                      <a:endParaRPr b="1" sz="16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600"/>
                        <a:buFont typeface="Arial"/>
                        <a:buNone/>
                      </a:pPr>
                      <a:r>
                        <a:rPr lang="en-US" sz="1600" u="sng" cap="none" strike="noStrike">
                          <a:solidFill>
                            <a:schemeClr val="hlink"/>
                          </a:solidFill>
                          <a:latin typeface="Lato"/>
                          <a:ea typeface="Lato"/>
                          <a:cs typeface="Lato"/>
                          <a:sym typeface="Lato"/>
                          <a:hlinkClick r:id="rId5"/>
                        </a:rPr>
                        <a:t>https://epic.noaa.gov/ai/eagle-overview/</a:t>
                      </a:r>
                      <a:endParaRPr sz="1600" u="none" cap="none" strike="noStrike">
                        <a:latin typeface="Lato"/>
                        <a:ea typeface="Lato"/>
                        <a:cs typeface="Lato"/>
                        <a:sym typeface="Lato"/>
                      </a:endParaRPr>
                    </a:p>
                  </a:txBody>
                  <a:tcPr marT="91425" marB="91425" marR="91425" marL="91425"/>
                </a:tc>
              </a:tr>
              <a:tr h="742100">
                <a:tc>
                  <a:txBody>
                    <a:bodyPr/>
                    <a:lstStyle/>
                    <a:p>
                      <a:pPr indent="0" lvl="0" marL="0" marR="0" rtl="0" algn="l">
                        <a:lnSpc>
                          <a:spcPct val="100000"/>
                        </a:lnSpc>
                        <a:spcBef>
                          <a:spcPts val="0"/>
                        </a:spcBef>
                        <a:spcAft>
                          <a:spcPts val="0"/>
                        </a:spcAft>
                        <a:buClr>
                          <a:srgbClr val="000000"/>
                        </a:buClr>
                        <a:buSzPts val="1600"/>
                        <a:buFont typeface="Arial"/>
                        <a:buNone/>
                      </a:pPr>
                      <a:r>
                        <a:rPr b="1" lang="en-US" sz="1600">
                          <a:latin typeface="Lato"/>
                          <a:ea typeface="Lato"/>
                          <a:cs typeface="Lato"/>
                          <a:sym typeface="Lato"/>
                        </a:rPr>
                        <a:t>EAGLE-AI </a:t>
                      </a:r>
                      <a:r>
                        <a:rPr b="1" lang="en-US" sz="1600" u="none" cap="none" strike="noStrike">
                          <a:latin typeface="Lato"/>
                          <a:ea typeface="Lato"/>
                          <a:cs typeface="Lato"/>
                          <a:sym typeface="Lato"/>
                          <a:extLst>
                            <a:ext uri="http://customooxmlschemas.google.com/">
                              <go:slidesCustomData xmlns:go="http://customooxmlschemas.google.com/" textRoundtripDataId="2"/>
                            </a:ext>
                          </a:extLst>
                        </a:rPr>
                        <a:t>Tutorial </a:t>
                      </a:r>
                      <a:r>
                        <a:rPr b="1" lang="en-US" sz="1600" u="none" cap="none" strike="noStrike">
                          <a:latin typeface="Lato"/>
                          <a:ea typeface="Lato"/>
                          <a:cs typeface="Lato"/>
                          <a:sym typeface="Lato"/>
                        </a:rPr>
                        <a:t>Repository </a:t>
                      </a:r>
                      <a:endParaRPr b="1" sz="16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600"/>
                        <a:buFont typeface="Arial"/>
                        <a:buNone/>
                      </a:pPr>
                      <a:r>
                        <a:rPr lang="en-US" sz="1600" u="sng" cap="none" strike="noStrike">
                          <a:solidFill>
                            <a:schemeClr val="hlink"/>
                          </a:solidFill>
                          <a:latin typeface="Lato"/>
                          <a:ea typeface="Lato"/>
                          <a:cs typeface="Lato"/>
                          <a:sym typeface="Lato"/>
                          <a:hlinkClick r:id="rId6"/>
                        </a:rPr>
                        <a:t>https://github.com/NOAA-EPIC/AMS-2026-short-course</a:t>
                      </a:r>
                      <a:endParaRPr sz="1600" u="none" cap="none" strike="noStrike">
                        <a:latin typeface="Lato"/>
                        <a:ea typeface="Lato"/>
                        <a:cs typeface="Lato"/>
                        <a:sym typeface="Lato"/>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3ce32698324_0_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l">
              <a:lnSpc>
                <a:spcPct val="115000"/>
              </a:lnSpc>
              <a:spcBef>
                <a:spcPts val="0"/>
              </a:spcBef>
              <a:spcAft>
                <a:spcPts val="0"/>
              </a:spcAft>
              <a:buClr>
                <a:schemeClr val="dk1"/>
              </a:buClr>
              <a:buSzPct val="61110"/>
              <a:buFont typeface="Arial"/>
              <a:buNone/>
            </a:pPr>
            <a:r>
              <a:rPr i="1" lang="en-US">
                <a:solidFill>
                  <a:srgbClr val="000000"/>
                </a:solidFill>
                <a:highlight>
                  <a:schemeClr val="lt1"/>
                </a:highlight>
                <a:latin typeface="Lato"/>
                <a:ea typeface="Lato"/>
                <a:cs typeface="Lato"/>
                <a:sym typeface="Lato"/>
              </a:rPr>
              <a:t>ufs2arco</a:t>
            </a:r>
            <a:r>
              <a:rPr lang="en-US">
                <a:solidFill>
                  <a:srgbClr val="000000"/>
                </a:solidFill>
                <a:highlight>
                  <a:schemeClr val="lt1"/>
                </a:highlight>
                <a:latin typeface="Lato"/>
                <a:ea typeface="Lato"/>
                <a:cs typeface="Lato"/>
                <a:sym typeface="Lato"/>
              </a:rPr>
              <a:t> (NOAA PSL) - Converts various output into Analysis‑Ready, Cloud‑Optimized (ARCO) training datasets for Project EAGLE’s AI models.</a:t>
            </a:r>
            <a:br>
              <a:rPr lang="en-US">
                <a:solidFill>
                  <a:srgbClr val="000000"/>
                </a:solidFill>
                <a:highlight>
                  <a:schemeClr val="lt1"/>
                </a:highlight>
                <a:latin typeface="Lato"/>
                <a:ea typeface="Lato"/>
                <a:cs typeface="Lato"/>
                <a:sym typeface="Lato"/>
              </a:rPr>
            </a:br>
            <a:br>
              <a:rPr lang="en-US">
                <a:solidFill>
                  <a:srgbClr val="000000"/>
                </a:solidFill>
                <a:highlight>
                  <a:schemeClr val="lt1"/>
                </a:highlight>
                <a:latin typeface="Lato"/>
                <a:ea typeface="Lato"/>
                <a:cs typeface="Lato"/>
                <a:sym typeface="Lato"/>
              </a:rPr>
            </a:br>
            <a:r>
              <a:rPr i="1" lang="en-US">
                <a:solidFill>
                  <a:srgbClr val="000000"/>
                </a:solidFill>
                <a:highlight>
                  <a:schemeClr val="lt1"/>
                </a:highlight>
                <a:latin typeface="Lato"/>
                <a:ea typeface="Lato"/>
                <a:cs typeface="Lato"/>
                <a:sym typeface="Lato"/>
              </a:rPr>
              <a:t>anemoi </a:t>
            </a:r>
            <a:r>
              <a:rPr lang="en-US">
                <a:solidFill>
                  <a:srgbClr val="000000"/>
                </a:solidFill>
                <a:highlight>
                  <a:schemeClr val="lt1"/>
                </a:highlight>
                <a:latin typeface="Lato"/>
                <a:ea typeface="Lato"/>
                <a:cs typeface="Lato"/>
                <a:sym typeface="Lato"/>
              </a:rPr>
              <a:t>(ECMWF) - A framework used in EAGLE for training AI Weather Models (WMs), providing tools for model configuration, workflow management, and scalable training in Project EAGLE.</a:t>
            </a:r>
            <a:endParaRPr>
              <a:solidFill>
                <a:srgbClr val="000000"/>
              </a:solidFill>
              <a:highlight>
                <a:schemeClr val="lt1"/>
              </a:highlight>
              <a:latin typeface="Lato"/>
              <a:ea typeface="Lato"/>
              <a:cs typeface="Lato"/>
              <a:sym typeface="Lato"/>
            </a:endParaRPr>
          </a:p>
          <a:p>
            <a:pPr indent="0" lvl="0" marL="0" rtl="0" algn="l">
              <a:lnSpc>
                <a:spcPct val="115000"/>
              </a:lnSpc>
              <a:spcBef>
                <a:spcPts val="0"/>
              </a:spcBef>
              <a:spcAft>
                <a:spcPts val="0"/>
              </a:spcAft>
              <a:buClr>
                <a:schemeClr val="dk1"/>
              </a:buClr>
              <a:buSzPct val="61110"/>
              <a:buFont typeface="Arial"/>
              <a:buNone/>
            </a:pPr>
            <a:r>
              <a:t/>
            </a:r>
            <a:endParaRPr>
              <a:solidFill>
                <a:srgbClr val="000000"/>
              </a:solidFill>
              <a:highlight>
                <a:schemeClr val="lt1"/>
              </a:highlight>
              <a:latin typeface="Lato"/>
              <a:ea typeface="Lato"/>
              <a:cs typeface="Lato"/>
              <a:sym typeface="Lato"/>
            </a:endParaRPr>
          </a:p>
          <a:p>
            <a:pPr indent="0" lvl="0" marL="0" rtl="0" algn="l">
              <a:lnSpc>
                <a:spcPct val="115000"/>
              </a:lnSpc>
              <a:spcBef>
                <a:spcPts val="0"/>
              </a:spcBef>
              <a:spcAft>
                <a:spcPts val="0"/>
              </a:spcAft>
              <a:buClr>
                <a:schemeClr val="dk1"/>
              </a:buClr>
              <a:buSzPct val="61110"/>
              <a:buFont typeface="Arial"/>
              <a:buNone/>
            </a:pPr>
            <a:r>
              <a:rPr i="1" lang="en-US">
                <a:solidFill>
                  <a:srgbClr val="000000"/>
                </a:solidFill>
                <a:highlight>
                  <a:schemeClr val="lt1"/>
                </a:highlight>
                <a:latin typeface="Lato"/>
                <a:ea typeface="Lato"/>
                <a:cs typeface="Lato"/>
                <a:sym typeface="Lato"/>
              </a:rPr>
              <a:t>wxvx </a:t>
            </a:r>
            <a:r>
              <a:rPr lang="en-US">
                <a:solidFill>
                  <a:srgbClr val="000000"/>
                </a:solidFill>
                <a:highlight>
                  <a:schemeClr val="lt1"/>
                </a:highlight>
                <a:latin typeface="Lato"/>
                <a:ea typeface="Lato"/>
                <a:cs typeface="Lato"/>
                <a:sym typeface="Lato"/>
              </a:rPr>
              <a:t>(NOAA GSL/CIRES) - Tool for post‑processing, visualizing, and evaluating forecasts using standardized metrics, plots, and verification workflows.</a:t>
            </a:r>
            <a:endParaRPr>
              <a:solidFill>
                <a:srgbClr val="000000"/>
              </a:solidFill>
              <a:highlight>
                <a:schemeClr val="lt1"/>
              </a:highlight>
              <a:latin typeface="Lato"/>
              <a:ea typeface="Lato"/>
              <a:cs typeface="Lato"/>
              <a:sym typeface="Lato"/>
            </a:endParaRPr>
          </a:p>
          <a:p>
            <a:pPr indent="0" lvl="0" marL="0" rtl="0" algn="l">
              <a:lnSpc>
                <a:spcPct val="115000"/>
              </a:lnSpc>
              <a:spcBef>
                <a:spcPts val="0"/>
              </a:spcBef>
              <a:spcAft>
                <a:spcPts val="0"/>
              </a:spcAft>
              <a:buClr>
                <a:schemeClr val="dk1"/>
              </a:buClr>
              <a:buSzPct val="61110"/>
              <a:buFont typeface="Arial"/>
              <a:buNone/>
            </a:pPr>
            <a:r>
              <a:t/>
            </a:r>
            <a:endParaRPr>
              <a:solidFill>
                <a:srgbClr val="000000"/>
              </a:solidFill>
              <a:highlight>
                <a:schemeClr val="lt1"/>
              </a:highlight>
              <a:latin typeface="Lato"/>
              <a:ea typeface="Lato"/>
              <a:cs typeface="Lato"/>
              <a:sym typeface="Lato"/>
            </a:endParaRPr>
          </a:p>
          <a:p>
            <a:pPr indent="0" lvl="0" marL="0" rtl="0" algn="l">
              <a:lnSpc>
                <a:spcPct val="115000"/>
              </a:lnSpc>
              <a:spcBef>
                <a:spcPts val="0"/>
              </a:spcBef>
              <a:spcAft>
                <a:spcPts val="0"/>
              </a:spcAft>
              <a:buClr>
                <a:schemeClr val="dk1"/>
              </a:buClr>
              <a:buSzPct val="61110"/>
              <a:buFont typeface="Arial"/>
              <a:buNone/>
            </a:pPr>
            <a:r>
              <a:rPr i="1" lang="en-US">
                <a:solidFill>
                  <a:srgbClr val="000000"/>
                </a:solidFill>
                <a:highlight>
                  <a:schemeClr val="lt1"/>
                </a:highlight>
                <a:latin typeface="Lato"/>
                <a:ea typeface="Lato"/>
                <a:cs typeface="Lato"/>
                <a:sym typeface="Lato"/>
                <a:extLst>
                  <a:ext uri="http://customooxmlschemas.google.com/">
                    <go:slidesCustomData xmlns:go="http://customooxmlschemas.google.com/" textRoundtripDataId="3"/>
                  </a:ext>
                </a:extLst>
              </a:rPr>
              <a:t>eagle-tools</a:t>
            </a:r>
            <a:r>
              <a:rPr i="1" lang="en-US">
                <a:solidFill>
                  <a:srgbClr val="000000"/>
                </a:solidFill>
                <a:highlight>
                  <a:schemeClr val="lt1"/>
                </a:highlight>
                <a:latin typeface="Lato"/>
                <a:ea typeface="Lato"/>
                <a:cs typeface="Lato"/>
                <a:sym typeface="Lato"/>
              </a:rPr>
              <a:t> </a:t>
            </a:r>
            <a:r>
              <a:rPr lang="en-US">
                <a:solidFill>
                  <a:srgbClr val="000000"/>
                </a:solidFill>
                <a:highlight>
                  <a:schemeClr val="lt1"/>
                </a:highlight>
                <a:latin typeface="Lato"/>
                <a:ea typeface="Lato"/>
                <a:cs typeface="Lato"/>
                <a:sym typeface="Lato"/>
              </a:rPr>
              <a:t>(NOAA PSL)</a:t>
            </a:r>
            <a:r>
              <a:rPr lang="en-US">
                <a:solidFill>
                  <a:srgbClr val="000000"/>
                </a:solidFill>
                <a:highlight>
                  <a:schemeClr val="lt1"/>
                </a:highlight>
                <a:latin typeface="Lato"/>
                <a:ea typeface="Lato"/>
                <a:cs typeface="Lato"/>
                <a:sym typeface="Lato"/>
              </a:rPr>
              <a:t> - Tools for processing and evaluating anemoi based EAGLE </a:t>
            </a:r>
            <a:r>
              <a:rPr lang="en-US">
                <a:solidFill>
                  <a:srgbClr val="000000"/>
                </a:solidFill>
                <a:highlight>
                  <a:schemeClr val="lt1"/>
                </a:highlight>
                <a:latin typeface="Lato"/>
                <a:ea typeface="Lato"/>
                <a:cs typeface="Lato"/>
                <a:sym typeface="Lato"/>
                <a:extLst>
                  <a:ext uri="http://customooxmlschemas.google.com/">
                    <go:slidesCustomData xmlns:go="http://customooxmlschemas.google.com/" textRoundtripDataId="4"/>
                  </a:ext>
                </a:extLst>
              </a:rPr>
              <a:t>ML</a:t>
            </a:r>
            <a:r>
              <a:rPr lang="en-US">
                <a:solidFill>
                  <a:srgbClr val="000000"/>
                </a:solidFill>
                <a:highlight>
                  <a:schemeClr val="lt1"/>
                </a:highlight>
                <a:latin typeface="Lato"/>
                <a:ea typeface="Lato"/>
                <a:cs typeface="Lato"/>
                <a:sym typeface="Lato"/>
              </a:rPr>
              <a:t> models. </a:t>
            </a:r>
            <a:endParaRPr>
              <a:solidFill>
                <a:srgbClr val="000000"/>
              </a:solidFill>
              <a:highlight>
                <a:schemeClr val="lt1"/>
              </a:highlight>
              <a:latin typeface="Lato"/>
              <a:ea typeface="Lato"/>
              <a:cs typeface="Lato"/>
              <a:sym typeface="Lato"/>
            </a:endParaRPr>
          </a:p>
          <a:p>
            <a:pPr indent="0" lvl="0" marL="0" rtl="0" algn="l">
              <a:lnSpc>
                <a:spcPct val="115000"/>
              </a:lnSpc>
              <a:spcBef>
                <a:spcPts val="1200"/>
              </a:spcBef>
              <a:spcAft>
                <a:spcPts val="0"/>
              </a:spcAft>
              <a:buClr>
                <a:schemeClr val="dk1"/>
              </a:buClr>
              <a:buSzPct val="100000"/>
              <a:buFont typeface="Arial"/>
              <a:buNone/>
            </a:pPr>
            <a:r>
              <a:t/>
            </a:r>
            <a:endParaRPr sz="1100">
              <a:solidFill>
                <a:schemeClr val="dk1"/>
              </a:solidFill>
              <a:latin typeface="Arial"/>
              <a:ea typeface="Arial"/>
              <a:cs typeface="Arial"/>
              <a:sym typeface="Arial"/>
            </a:endParaRPr>
          </a:p>
          <a:p>
            <a:pPr indent="0" lvl="0" marL="0" rtl="0" algn="l">
              <a:lnSpc>
                <a:spcPct val="115000"/>
              </a:lnSpc>
              <a:spcBef>
                <a:spcPts val="1200"/>
              </a:spcBef>
              <a:spcAft>
                <a:spcPts val="0"/>
              </a:spcAft>
              <a:buSzPct val="117647"/>
              <a:buNone/>
            </a:pPr>
            <a:r>
              <a:t/>
            </a:r>
            <a:endParaRPr/>
          </a:p>
        </p:txBody>
      </p:sp>
      <p:sp>
        <p:nvSpPr>
          <p:cNvPr id="98" name="Google Shape;98;g3ce32698324_0_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lang="en-US">
                <a:solidFill>
                  <a:srgbClr val="1A9988"/>
                </a:solidFill>
                <a:highlight>
                  <a:schemeClr val="lt1"/>
                </a:highlight>
              </a:rPr>
              <a:t>EAGLE-AI Tools</a:t>
            </a:r>
            <a:r>
              <a:rPr lang="en-US">
                <a:highlight>
                  <a:srgbClr val="00FF00"/>
                </a:highlight>
              </a:rPr>
              <a:t> </a:t>
            </a:r>
            <a:endParaRPr>
              <a:highlight>
                <a:srgbClr val="00FF00"/>
              </a:highlight>
            </a:endParaRPr>
          </a:p>
          <a:p>
            <a:pPr indent="0" lvl="0" marL="0" rtl="0" algn="l">
              <a:lnSpc>
                <a:spcPct val="100000"/>
              </a:lnSpc>
              <a:spcBef>
                <a:spcPts val="0"/>
              </a:spcBef>
              <a:spcAft>
                <a:spcPts val="0"/>
              </a:spcAft>
              <a:buClr>
                <a:schemeClr val="dk1"/>
              </a:buClr>
              <a:buSzPct val="39285"/>
              <a:buFont typeface="Arial"/>
              <a:buNone/>
            </a:pPr>
            <a:r>
              <a:t/>
            </a:r>
            <a:endParaRPr/>
          </a:p>
          <a:p>
            <a:pPr indent="0" lvl="0" marL="0" rtl="0" algn="l">
              <a:lnSpc>
                <a:spcPct val="100000"/>
              </a:lnSpc>
              <a:spcBef>
                <a:spcPts val="0"/>
              </a:spcBef>
              <a:spcAft>
                <a:spcPts val="0"/>
              </a:spcAft>
              <a:buSzPct val="111111"/>
              <a:buNone/>
            </a:pPr>
            <a:r>
              <a:rPr lang="en-US"/>
              <a:t> </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3ce1e342b8c_0_5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1200"/>
              </a:spcBef>
              <a:spcAft>
                <a:spcPts val="0"/>
              </a:spcAft>
              <a:buSzPts val="1800"/>
              <a:buNone/>
            </a:pPr>
            <a:r>
              <a:rPr lang="en-US">
                <a:solidFill>
                  <a:schemeClr val="dk1"/>
                </a:solidFill>
                <a:highlight>
                  <a:schemeClr val="lt1"/>
                </a:highlight>
                <a:latin typeface="Lato"/>
                <a:ea typeface="Lato"/>
                <a:cs typeface="Lato"/>
                <a:sym typeface="Lato"/>
              </a:rPr>
              <a:t>In this tutorial you will walk through the full </a:t>
            </a:r>
            <a:r>
              <a:rPr b="1" lang="en-US">
                <a:solidFill>
                  <a:schemeClr val="dk1"/>
                </a:solidFill>
                <a:highlight>
                  <a:schemeClr val="lt1"/>
                </a:highlight>
                <a:latin typeface="Lato"/>
                <a:ea typeface="Lato"/>
                <a:cs typeface="Lato"/>
                <a:sym typeface="Lato"/>
              </a:rPr>
              <a:t>Project EAGLE AI workflow </a:t>
            </a:r>
            <a:r>
              <a:rPr lang="en-US">
                <a:solidFill>
                  <a:schemeClr val="dk1"/>
                </a:solidFill>
                <a:highlight>
                  <a:schemeClr val="lt1"/>
                </a:highlight>
                <a:latin typeface="Lato"/>
                <a:ea typeface="Lato"/>
                <a:cs typeface="Lato"/>
                <a:sym typeface="Lato"/>
              </a:rPr>
              <a:t>and learn how to:</a:t>
            </a:r>
            <a:endParaRPr strike="sngStrike">
              <a:solidFill>
                <a:schemeClr val="dk1"/>
              </a:solidFill>
              <a:highlight>
                <a:schemeClr val="lt1"/>
              </a:highlight>
              <a:latin typeface="Lato"/>
              <a:ea typeface="Lato"/>
              <a:cs typeface="Lato"/>
              <a:sym typeface="Lato"/>
            </a:endParaRPr>
          </a:p>
          <a:p>
            <a:pPr indent="0" lvl="0" marL="0" rtl="0" algn="l">
              <a:lnSpc>
                <a:spcPct val="115000"/>
              </a:lnSpc>
              <a:spcBef>
                <a:spcPts val="1200"/>
              </a:spcBef>
              <a:spcAft>
                <a:spcPts val="0"/>
              </a:spcAft>
              <a:buSzPts val="1800"/>
              <a:buNone/>
            </a:pPr>
            <a:r>
              <a:rPr lang="en-US">
                <a:solidFill>
                  <a:schemeClr val="dk1"/>
                </a:solidFill>
                <a:highlight>
                  <a:schemeClr val="lt1"/>
                </a:highlight>
                <a:latin typeface="Lato"/>
                <a:ea typeface="Lato"/>
                <a:cs typeface="Lato"/>
                <a:sym typeface="Lato"/>
              </a:rPr>
              <a:t> • </a:t>
            </a:r>
            <a:r>
              <a:rPr b="1" lang="en-US">
                <a:solidFill>
                  <a:schemeClr val="dk1"/>
                </a:solidFill>
                <a:highlight>
                  <a:schemeClr val="lt1"/>
                </a:highlight>
                <a:latin typeface="Lato"/>
                <a:ea typeface="Lato"/>
                <a:cs typeface="Lato"/>
                <a:sym typeface="Lato"/>
              </a:rPr>
              <a:t>Prepare training datasets</a:t>
            </a:r>
            <a:r>
              <a:rPr lang="en-US">
                <a:solidFill>
                  <a:schemeClr val="dk1"/>
                </a:solidFill>
                <a:highlight>
                  <a:schemeClr val="lt1"/>
                </a:highlight>
                <a:latin typeface="Lato"/>
                <a:ea typeface="Lato"/>
                <a:cs typeface="Lato"/>
                <a:sym typeface="Lato"/>
              </a:rPr>
              <a:t> using </a:t>
            </a:r>
            <a:r>
              <a:rPr i="1" lang="en-US">
                <a:solidFill>
                  <a:schemeClr val="dk1"/>
                </a:solidFill>
                <a:highlight>
                  <a:schemeClr val="lt1"/>
                </a:highlight>
                <a:latin typeface="Lato"/>
                <a:ea typeface="Lato"/>
                <a:cs typeface="Lato"/>
                <a:sym typeface="Lato"/>
              </a:rPr>
              <a:t>ufs2arco</a:t>
            </a:r>
            <a:endParaRPr i="1">
              <a:solidFill>
                <a:schemeClr val="dk1"/>
              </a:solidFill>
              <a:highlight>
                <a:schemeClr val="lt1"/>
              </a:highlight>
              <a:latin typeface="Lato"/>
              <a:ea typeface="Lato"/>
              <a:cs typeface="Lato"/>
              <a:sym typeface="Lato"/>
            </a:endParaRPr>
          </a:p>
          <a:p>
            <a:pPr indent="0" lvl="0" marL="457200" rtl="0" algn="l">
              <a:lnSpc>
                <a:spcPct val="115000"/>
              </a:lnSpc>
              <a:spcBef>
                <a:spcPts val="0"/>
              </a:spcBef>
              <a:spcAft>
                <a:spcPts val="0"/>
              </a:spcAft>
              <a:buSzPts val="1800"/>
              <a:buNone/>
            </a:pPr>
            <a:r>
              <a:rPr lang="en-US" sz="1528">
                <a:solidFill>
                  <a:schemeClr val="dk1"/>
                </a:solidFill>
                <a:highlight>
                  <a:schemeClr val="lt1"/>
                </a:highlight>
                <a:latin typeface="Lato"/>
                <a:ea typeface="Lato"/>
                <a:cs typeface="Lato"/>
                <a:sym typeface="Lato"/>
                <a:extLst>
                  <a:ext uri="http://customooxmlschemas.google.com/">
                    <go:slidesCustomData xmlns:go="http://customooxmlschemas.google.com/" textRoundtripDataId="5"/>
                  </a:ext>
                </a:extLst>
              </a:rPr>
              <a:t>EAGLE depends on GFS, GEFS, and HRRR Archives, and Unified Forecast System (UFS) Replay (1994–2024) for historical and real‑time data</a:t>
            </a:r>
            <a:endParaRPr sz="1528">
              <a:solidFill>
                <a:schemeClr val="dk1"/>
              </a:solidFill>
              <a:highlight>
                <a:schemeClr val="lt1"/>
              </a:highlight>
              <a:latin typeface="Lato"/>
              <a:ea typeface="Lato"/>
              <a:cs typeface="Lato"/>
              <a:sym typeface="Lato"/>
            </a:endParaRPr>
          </a:p>
          <a:p>
            <a:pPr indent="0" lvl="0" marL="0" rtl="0" algn="l">
              <a:lnSpc>
                <a:spcPct val="115000"/>
              </a:lnSpc>
              <a:spcBef>
                <a:spcPts val="1200"/>
              </a:spcBef>
              <a:spcAft>
                <a:spcPts val="0"/>
              </a:spcAft>
              <a:buSzPts val="1800"/>
              <a:buNone/>
            </a:pPr>
            <a:r>
              <a:rPr lang="en-US">
                <a:solidFill>
                  <a:schemeClr val="dk1"/>
                </a:solidFill>
                <a:highlight>
                  <a:schemeClr val="lt1"/>
                </a:highlight>
                <a:latin typeface="Lato"/>
                <a:ea typeface="Lato"/>
                <a:cs typeface="Lato"/>
                <a:sym typeface="Lato"/>
              </a:rPr>
              <a:t> • </a:t>
            </a:r>
            <a:r>
              <a:rPr b="1" lang="en-US">
                <a:solidFill>
                  <a:schemeClr val="dk1"/>
                </a:solidFill>
                <a:highlight>
                  <a:schemeClr val="lt1"/>
                </a:highlight>
                <a:latin typeface="Lato"/>
                <a:ea typeface="Lato"/>
                <a:cs typeface="Lato"/>
                <a:sym typeface="Lato"/>
              </a:rPr>
              <a:t>Train a Machine Learning (ML) WM </a:t>
            </a:r>
            <a:r>
              <a:rPr lang="en-US">
                <a:solidFill>
                  <a:schemeClr val="dk1"/>
                </a:solidFill>
                <a:highlight>
                  <a:schemeClr val="lt1"/>
                </a:highlight>
                <a:latin typeface="Lato"/>
                <a:ea typeface="Lato"/>
                <a:cs typeface="Lato"/>
                <a:sym typeface="Lato"/>
              </a:rPr>
              <a:t>using </a:t>
            </a:r>
            <a:r>
              <a:rPr i="1" lang="en-US">
                <a:solidFill>
                  <a:schemeClr val="dk1"/>
                </a:solidFill>
                <a:highlight>
                  <a:schemeClr val="lt1"/>
                </a:highlight>
                <a:latin typeface="Lato"/>
                <a:ea typeface="Lato"/>
                <a:cs typeface="Lato"/>
                <a:sym typeface="Lato"/>
                <a:extLst>
                  <a:ext uri="http://customooxmlschemas.google.com/">
                    <go:slidesCustomData xmlns:go="http://customooxmlschemas.google.com/" textRoundtripDataId="6"/>
                  </a:ext>
                </a:extLst>
              </a:rPr>
              <a:t>anemoi</a:t>
            </a:r>
            <a:r>
              <a:rPr i="1" lang="en-US">
                <a:solidFill>
                  <a:schemeClr val="dk1"/>
                </a:solidFill>
                <a:highlight>
                  <a:schemeClr val="lt1"/>
                </a:highlight>
                <a:latin typeface="Lato"/>
                <a:ea typeface="Lato"/>
                <a:cs typeface="Lato"/>
                <a:sym typeface="Lato"/>
              </a:rPr>
              <a:t>-core</a:t>
            </a:r>
            <a:br>
              <a:rPr b="1" lang="en-US">
                <a:solidFill>
                  <a:schemeClr val="dk1"/>
                </a:solidFill>
                <a:highlight>
                  <a:schemeClr val="lt1"/>
                </a:highlight>
                <a:latin typeface="Lato"/>
                <a:ea typeface="Lato"/>
                <a:cs typeface="Lato"/>
                <a:sym typeface="Lato"/>
              </a:rPr>
            </a:br>
            <a:r>
              <a:rPr lang="en-US">
                <a:solidFill>
                  <a:schemeClr val="dk1"/>
                </a:solidFill>
                <a:highlight>
                  <a:schemeClr val="lt1"/>
                </a:highlight>
                <a:latin typeface="Lato"/>
                <a:ea typeface="Lato"/>
                <a:cs typeface="Lato"/>
                <a:sym typeface="Lato"/>
              </a:rPr>
              <a:t> • </a:t>
            </a:r>
            <a:r>
              <a:rPr b="1" lang="en-US">
                <a:solidFill>
                  <a:schemeClr val="dk1"/>
                </a:solidFill>
                <a:highlight>
                  <a:schemeClr val="lt1"/>
                </a:highlight>
                <a:latin typeface="Lato"/>
                <a:ea typeface="Lato"/>
                <a:cs typeface="Lato"/>
                <a:sym typeface="Lato"/>
              </a:rPr>
              <a:t>Generate forecasts </a:t>
            </a:r>
            <a:r>
              <a:rPr lang="en-US">
                <a:solidFill>
                  <a:schemeClr val="dk1"/>
                </a:solidFill>
                <a:highlight>
                  <a:schemeClr val="lt1"/>
                </a:highlight>
                <a:latin typeface="Lato"/>
                <a:ea typeface="Lato"/>
                <a:cs typeface="Lato"/>
                <a:sym typeface="Lato"/>
              </a:rPr>
              <a:t>from the trained model</a:t>
            </a:r>
            <a:r>
              <a:rPr lang="en-US">
                <a:solidFill>
                  <a:schemeClr val="dk1"/>
                </a:solidFill>
                <a:highlight>
                  <a:schemeClr val="lt1"/>
                </a:highlight>
                <a:latin typeface="Lato"/>
                <a:ea typeface="Lato"/>
                <a:cs typeface="Lato"/>
                <a:sym typeface="Lato"/>
                <a:extLst>
                  <a:ext uri="http://customooxmlschemas.google.com/">
                    <go:slidesCustomData xmlns:go="http://customooxmlschemas.google.com/" textRoundtripDataId="7"/>
                  </a:ext>
                </a:extLst>
              </a:rPr>
              <a:t> using </a:t>
            </a:r>
            <a:r>
              <a:rPr i="1" lang="en-US">
                <a:solidFill>
                  <a:schemeClr val="dk1"/>
                </a:solidFill>
                <a:highlight>
                  <a:schemeClr val="lt1"/>
                </a:highlight>
                <a:latin typeface="Lato"/>
                <a:ea typeface="Lato"/>
                <a:cs typeface="Lato"/>
                <a:sym typeface="Lato"/>
                <a:extLst>
                  <a:ext uri="http://customooxmlschemas.google.com/">
                    <go:slidesCustomData xmlns:go="http://customooxmlschemas.google.com/" textRoundtripDataId="8"/>
                  </a:ext>
                </a:extLst>
              </a:rPr>
              <a:t>anemoi-inference</a:t>
            </a:r>
            <a:br>
              <a:rPr lang="en-US">
                <a:solidFill>
                  <a:schemeClr val="dk1"/>
                </a:solidFill>
                <a:highlight>
                  <a:schemeClr val="lt1"/>
                </a:highlight>
                <a:latin typeface="Lato"/>
                <a:ea typeface="Lato"/>
                <a:cs typeface="Lato"/>
                <a:sym typeface="Lato"/>
                <a:extLst>
                  <a:ext uri="http://customooxmlschemas.google.com/">
                    <go:slidesCustomData xmlns:go="http://customooxmlschemas.google.com/" textRoundtripDataId="9"/>
                  </a:ext>
                </a:extLst>
              </a:rPr>
            </a:br>
            <a:r>
              <a:rPr lang="en-US">
                <a:solidFill>
                  <a:schemeClr val="dk1"/>
                </a:solidFill>
                <a:highlight>
                  <a:schemeClr val="lt1"/>
                </a:highlight>
                <a:latin typeface="Lato"/>
                <a:ea typeface="Lato"/>
                <a:cs typeface="Lato"/>
                <a:sym typeface="Lato"/>
              </a:rPr>
              <a:t> • </a:t>
            </a:r>
            <a:r>
              <a:rPr b="1" lang="en-US">
                <a:solidFill>
                  <a:schemeClr val="dk1"/>
                </a:solidFill>
                <a:highlight>
                  <a:schemeClr val="lt1"/>
                </a:highlight>
                <a:latin typeface="Lato"/>
                <a:ea typeface="Lato"/>
                <a:cs typeface="Lato"/>
                <a:sym typeface="Lato"/>
                <a:extLst>
                  <a:ext uri="http://customooxmlschemas.google.com/">
                    <go:slidesCustomData xmlns:go="http://customooxmlschemas.google.com/" textRoundtripDataId="10"/>
                  </a:ext>
                </a:extLst>
              </a:rPr>
              <a:t>Postprocess </a:t>
            </a:r>
            <a:r>
              <a:rPr lang="en-US">
                <a:solidFill>
                  <a:schemeClr val="dk1"/>
                </a:solidFill>
                <a:highlight>
                  <a:schemeClr val="lt1"/>
                </a:highlight>
                <a:latin typeface="Lato"/>
                <a:ea typeface="Lato"/>
                <a:cs typeface="Lato"/>
                <a:sym typeface="Lato"/>
              </a:rPr>
              <a:t>using </a:t>
            </a:r>
            <a:r>
              <a:rPr i="1" lang="en-US">
                <a:solidFill>
                  <a:schemeClr val="dk1"/>
                </a:solidFill>
                <a:highlight>
                  <a:schemeClr val="lt1"/>
                </a:highlight>
                <a:latin typeface="Lato"/>
                <a:ea typeface="Lato"/>
                <a:cs typeface="Lato"/>
                <a:sym typeface="Lato"/>
              </a:rPr>
              <a:t>eagle-tools </a:t>
            </a:r>
            <a:r>
              <a:rPr lang="en-US">
                <a:solidFill>
                  <a:schemeClr val="dk1"/>
                </a:solidFill>
                <a:highlight>
                  <a:schemeClr val="lt1"/>
                </a:highlight>
                <a:latin typeface="Lato"/>
                <a:ea typeface="Lato"/>
                <a:cs typeface="Lato"/>
                <a:sym typeface="Lato"/>
              </a:rPr>
              <a:t>and verify using </a:t>
            </a:r>
            <a:r>
              <a:rPr i="1" lang="en-US">
                <a:solidFill>
                  <a:schemeClr val="dk1"/>
                </a:solidFill>
                <a:highlight>
                  <a:schemeClr val="lt1"/>
                </a:highlight>
                <a:latin typeface="Lato"/>
                <a:ea typeface="Lato"/>
                <a:cs typeface="Lato"/>
                <a:sym typeface="Lato"/>
              </a:rPr>
              <a:t>wxvx</a:t>
            </a:r>
            <a:endParaRPr i="1">
              <a:solidFill>
                <a:schemeClr val="dk1"/>
              </a:solidFill>
              <a:highlight>
                <a:schemeClr val="lt1"/>
              </a:highlight>
              <a:latin typeface="Lato"/>
              <a:ea typeface="Lato"/>
              <a:cs typeface="Lato"/>
              <a:sym typeface="Lato"/>
            </a:endParaRPr>
          </a:p>
          <a:p>
            <a:pPr indent="0" lvl="0" marL="0" rtl="0" algn="l">
              <a:spcBef>
                <a:spcPts val="1200"/>
              </a:spcBef>
              <a:spcAft>
                <a:spcPts val="0"/>
              </a:spcAft>
              <a:buClr>
                <a:schemeClr val="dk1"/>
              </a:buClr>
              <a:buSzPts val="1800"/>
              <a:buFont typeface="Arial"/>
              <a:buNone/>
            </a:pPr>
            <a:r>
              <a:t/>
            </a:r>
            <a:endParaRPr b="1">
              <a:solidFill>
                <a:schemeClr val="dk1"/>
              </a:solidFill>
              <a:highlight>
                <a:schemeClr val="lt1"/>
              </a:highlight>
              <a:latin typeface="Lato"/>
              <a:ea typeface="Lato"/>
              <a:cs typeface="Lato"/>
              <a:sym typeface="Lato"/>
            </a:endParaRPr>
          </a:p>
          <a:p>
            <a:pPr indent="0" lvl="0" marL="0" rtl="0" algn="l">
              <a:lnSpc>
                <a:spcPct val="115000"/>
              </a:lnSpc>
              <a:spcBef>
                <a:spcPts val="1200"/>
              </a:spcBef>
              <a:spcAft>
                <a:spcPts val="1200"/>
              </a:spcAft>
              <a:buSzPts val="1800"/>
              <a:buNone/>
            </a:pPr>
            <a:r>
              <a:rPr lang="en-US">
                <a:solidFill>
                  <a:schemeClr val="dk1"/>
                </a:solidFill>
                <a:highlight>
                  <a:schemeClr val="lt1"/>
                </a:highlight>
                <a:latin typeface="Lato"/>
                <a:ea typeface="Lato"/>
                <a:cs typeface="Lato"/>
                <a:sym typeface="Lato"/>
              </a:rPr>
              <a:t>You will run each step of the </a:t>
            </a:r>
            <a:r>
              <a:rPr b="1" lang="en-US">
                <a:solidFill>
                  <a:schemeClr val="dk1"/>
                </a:solidFill>
                <a:highlight>
                  <a:schemeClr val="lt1"/>
                </a:highlight>
                <a:latin typeface="Lato"/>
                <a:ea typeface="Lato"/>
                <a:cs typeface="Lato"/>
                <a:sym typeface="Lato"/>
              </a:rPr>
              <a:t>EAGLE pipeline </a:t>
            </a:r>
            <a:r>
              <a:rPr lang="en-US">
                <a:solidFill>
                  <a:schemeClr val="dk1"/>
                </a:solidFill>
                <a:highlight>
                  <a:schemeClr val="lt1"/>
                </a:highlight>
                <a:latin typeface="Lato"/>
                <a:ea typeface="Lato"/>
                <a:cs typeface="Lato"/>
                <a:sym typeface="Lato"/>
              </a:rPr>
              <a:t>yourself.</a:t>
            </a:r>
            <a:endParaRPr>
              <a:highlight>
                <a:schemeClr val="lt1"/>
              </a:highlight>
            </a:endParaRPr>
          </a:p>
        </p:txBody>
      </p:sp>
      <p:sp>
        <p:nvSpPr>
          <p:cNvPr id="104" name="Google Shape;104;g3ce1e342b8c_0_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latin typeface="Lato"/>
                <a:ea typeface="Lato"/>
                <a:cs typeface="Lato"/>
                <a:sym typeface="Lato"/>
              </a:rPr>
              <a:t>Tutorial Goals </a:t>
            </a:r>
            <a:endParaRPr>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3c4bd3cfec8_0_24"/>
          <p:cNvSpPr txBox="1"/>
          <p:nvPr>
            <p:ph idx="1" type="body"/>
          </p:nvPr>
        </p:nvSpPr>
        <p:spPr>
          <a:xfrm>
            <a:off x="514350" y="1230325"/>
            <a:ext cx="7386000" cy="340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2000">
                <a:solidFill>
                  <a:schemeClr val="dk1"/>
                </a:solidFill>
                <a:highlight>
                  <a:schemeClr val="lt1"/>
                </a:highlight>
                <a:latin typeface="Lato"/>
                <a:ea typeface="Lato"/>
                <a:cs typeface="Lato"/>
                <a:sym typeface="Lato"/>
              </a:rPr>
              <a:t>1. Set up your environment</a:t>
            </a:r>
            <a:endParaRPr sz="2000">
              <a:solidFill>
                <a:schemeClr val="dk1"/>
              </a:solidFill>
              <a:highlight>
                <a:schemeClr val="lt1"/>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US" sz="2000">
                <a:solidFill>
                  <a:schemeClr val="dk1"/>
                </a:solidFill>
                <a:highlight>
                  <a:schemeClr val="lt1"/>
                </a:highlight>
                <a:latin typeface="Lato"/>
                <a:ea typeface="Lato"/>
                <a:cs typeface="Lato"/>
                <a:sym typeface="Lato"/>
              </a:rPr>
              <a:t>2. Prepare training data</a:t>
            </a:r>
            <a:endParaRPr sz="2000">
              <a:solidFill>
                <a:schemeClr val="dk1"/>
              </a:solidFill>
              <a:highlight>
                <a:schemeClr val="lt1"/>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US" sz="2000">
                <a:solidFill>
                  <a:schemeClr val="dk1"/>
                </a:solidFill>
                <a:highlight>
                  <a:schemeClr val="lt1"/>
                </a:highlight>
                <a:latin typeface="Lato"/>
                <a:ea typeface="Lato"/>
                <a:cs typeface="Lato"/>
                <a:sym typeface="Lato"/>
              </a:rPr>
              <a:t>3. Train the AI model</a:t>
            </a:r>
            <a:endParaRPr sz="2000">
              <a:solidFill>
                <a:schemeClr val="dk1"/>
              </a:solidFill>
              <a:highlight>
                <a:schemeClr val="lt1"/>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US" sz="2000">
                <a:solidFill>
                  <a:schemeClr val="dk1"/>
                </a:solidFill>
                <a:highlight>
                  <a:schemeClr val="lt1"/>
                </a:highlight>
                <a:latin typeface="Lato"/>
                <a:ea typeface="Lato"/>
                <a:cs typeface="Lato"/>
                <a:sym typeface="Lato"/>
              </a:rPr>
              <a:t>4. Generate a forecast</a:t>
            </a:r>
            <a:endParaRPr sz="2000">
              <a:solidFill>
                <a:schemeClr val="dk1"/>
              </a:solidFill>
              <a:highlight>
                <a:schemeClr val="lt1"/>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US" sz="2000">
                <a:solidFill>
                  <a:schemeClr val="dk1"/>
                </a:solidFill>
                <a:highlight>
                  <a:schemeClr val="lt1"/>
                </a:highlight>
                <a:latin typeface="Lato"/>
                <a:ea typeface="Lato"/>
                <a:cs typeface="Lato"/>
                <a:sym typeface="Lato"/>
              </a:rPr>
              <a:t>5. Post‑process the output</a:t>
            </a:r>
            <a:endParaRPr sz="2000">
              <a:solidFill>
                <a:schemeClr val="dk1"/>
              </a:solidFill>
              <a:highlight>
                <a:schemeClr val="lt1"/>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US" sz="2000">
                <a:solidFill>
                  <a:schemeClr val="dk1"/>
                </a:solidFill>
                <a:highlight>
                  <a:schemeClr val="lt1"/>
                </a:highlight>
                <a:latin typeface="Lato"/>
                <a:ea typeface="Lato"/>
                <a:cs typeface="Lato"/>
                <a:sym typeface="Lato"/>
              </a:rPr>
              <a:t>6. Verify and evaluate the model</a:t>
            </a:r>
            <a:endParaRPr sz="2000">
              <a:solidFill>
                <a:schemeClr val="dk1"/>
              </a:solidFill>
              <a:highlight>
                <a:schemeClr val="lt1"/>
              </a:highlight>
              <a:latin typeface="Lato"/>
              <a:ea typeface="Lato"/>
              <a:cs typeface="Lato"/>
              <a:sym typeface="Lato"/>
            </a:endParaRPr>
          </a:p>
          <a:p>
            <a:pPr indent="0" lvl="0" marL="0" rtl="0" algn="l">
              <a:lnSpc>
                <a:spcPct val="115000"/>
              </a:lnSpc>
              <a:spcBef>
                <a:spcPts val="0"/>
              </a:spcBef>
              <a:spcAft>
                <a:spcPts val="0"/>
              </a:spcAft>
              <a:buSzPts val="1800"/>
              <a:buNone/>
            </a:pPr>
            <a:r>
              <a:t/>
            </a:r>
            <a:endParaRPr sz="2400">
              <a:solidFill>
                <a:schemeClr val="dk1"/>
              </a:solidFill>
              <a:latin typeface="Lato"/>
              <a:ea typeface="Lato"/>
              <a:cs typeface="Lato"/>
              <a:sym typeface="Lato"/>
            </a:endParaRPr>
          </a:p>
          <a:p>
            <a:pPr indent="0" lvl="0" marL="0" rtl="0" algn="l">
              <a:lnSpc>
                <a:spcPct val="115000"/>
              </a:lnSpc>
              <a:spcBef>
                <a:spcPts val="0"/>
              </a:spcBef>
              <a:spcAft>
                <a:spcPts val="0"/>
              </a:spcAft>
              <a:buSzPts val="1800"/>
              <a:buNone/>
            </a:pPr>
            <a:r>
              <a:t/>
            </a:r>
            <a:endParaRPr>
              <a:solidFill>
                <a:schemeClr val="dk1"/>
              </a:solidFill>
              <a:latin typeface="Lato"/>
              <a:ea typeface="Lato"/>
              <a:cs typeface="Lato"/>
              <a:sym typeface="Lato"/>
            </a:endParaRPr>
          </a:p>
          <a:p>
            <a:pPr indent="0" lvl="0" marL="0" rtl="0" algn="l">
              <a:lnSpc>
                <a:spcPct val="200000"/>
              </a:lnSpc>
              <a:spcBef>
                <a:spcPts val="0"/>
              </a:spcBef>
              <a:spcAft>
                <a:spcPts val="0"/>
              </a:spcAft>
              <a:buSzPts val="1800"/>
              <a:buNone/>
            </a:pPr>
            <a:r>
              <a:t/>
            </a:r>
            <a:endParaRPr>
              <a:solidFill>
                <a:schemeClr val="dk1"/>
              </a:solidFill>
              <a:latin typeface="Lato"/>
              <a:ea typeface="Lato"/>
              <a:cs typeface="Lato"/>
              <a:sym typeface="Lato"/>
            </a:endParaRPr>
          </a:p>
          <a:p>
            <a:pPr indent="0" lvl="0" marL="0" rtl="0" algn="l">
              <a:lnSpc>
                <a:spcPct val="115000"/>
              </a:lnSpc>
              <a:spcBef>
                <a:spcPts val="0"/>
              </a:spcBef>
              <a:spcAft>
                <a:spcPts val="0"/>
              </a:spcAft>
              <a:buSzPts val="1800"/>
              <a:buNone/>
            </a:pPr>
            <a:r>
              <a:t/>
            </a:r>
            <a:endParaRPr sz="2400">
              <a:solidFill>
                <a:schemeClr val="dk1"/>
              </a:solidFill>
              <a:latin typeface="Lato"/>
              <a:ea typeface="Lato"/>
              <a:cs typeface="Lato"/>
              <a:sym typeface="Lato"/>
            </a:endParaRPr>
          </a:p>
        </p:txBody>
      </p:sp>
      <p:sp>
        <p:nvSpPr>
          <p:cNvPr id="110" name="Google Shape;110;g3c4bd3cfec8_0_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highlight>
                  <a:schemeClr val="lt1"/>
                </a:highlight>
                <a:latin typeface="Lato"/>
                <a:ea typeface="Lato"/>
                <a:cs typeface="Lato"/>
                <a:sym typeface="Lato"/>
              </a:rPr>
              <a:t>Tutorial Workflow</a:t>
            </a:r>
            <a:r>
              <a:rPr lang="en-US" sz="3000" strike="sngStrike">
                <a:highlight>
                  <a:schemeClr val="lt1"/>
                </a:highlight>
                <a:latin typeface="Lato"/>
                <a:ea typeface="Lato"/>
                <a:cs typeface="Lato"/>
                <a:sym typeface="Lato"/>
              </a:rPr>
              <a:t> </a:t>
            </a:r>
            <a:endParaRPr sz="3000">
              <a:highlight>
                <a:schemeClr val="lt1"/>
              </a:highlight>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3ce32698324_0_35"/>
          <p:cNvSpPr txBox="1"/>
          <p:nvPr>
            <p:ph idx="1" type="body"/>
          </p:nvPr>
        </p:nvSpPr>
        <p:spPr>
          <a:xfrm>
            <a:off x="425925" y="1976250"/>
            <a:ext cx="7779600" cy="246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sz="1500">
                <a:solidFill>
                  <a:schemeClr val="dk1"/>
                </a:solidFill>
                <a:latin typeface="Lato"/>
                <a:ea typeface="Lato"/>
                <a:cs typeface="Lato"/>
                <a:sym typeface="Lato"/>
              </a:rPr>
              <a:t>All you need is access to the EAGLE-AI </a:t>
            </a:r>
            <a:r>
              <a:rPr lang="en-US" sz="1500">
                <a:solidFill>
                  <a:schemeClr val="dk1"/>
                </a:solidFill>
                <a:latin typeface="Lato"/>
                <a:ea typeface="Lato"/>
                <a:cs typeface="Lato"/>
                <a:sym typeface="Lato"/>
                <a:extLst>
                  <a:ext uri="http://customooxmlschemas.google.com/">
                    <go:slidesCustomData xmlns:go="http://customooxmlschemas.google.com/" textRoundtripDataId="11"/>
                  </a:ext>
                </a:extLst>
              </a:rPr>
              <a:t>Google Colab notebook </a:t>
            </a:r>
            <a:r>
              <a:rPr lang="en-US" sz="1500">
                <a:solidFill>
                  <a:schemeClr val="dk1"/>
                </a:solidFill>
                <a:latin typeface="Lato"/>
                <a:ea typeface="Lato"/>
                <a:cs typeface="Lato"/>
                <a:sym typeface="Lato"/>
              </a:rPr>
              <a:t>linked below! NOAA Replay Reanalysis data for January 1-7, 2022 is provided, and the notebook will produce a 48-hour forecast initialized from 2022-01-05 00Z.</a:t>
            </a:r>
            <a:endParaRPr sz="1500">
              <a:solidFill>
                <a:schemeClr val="dk1"/>
              </a:solidFill>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t/>
            </a:r>
            <a:endParaRPr sz="1450">
              <a:solidFill>
                <a:srgbClr val="444746"/>
              </a:solidFill>
              <a:highlight>
                <a:srgbClr val="00FF00"/>
              </a:highlight>
            </a:endParaRPr>
          </a:p>
          <a:p>
            <a:pPr indent="0" lvl="0" marL="0" rtl="0" algn="l">
              <a:lnSpc>
                <a:spcPct val="115000"/>
              </a:lnSpc>
              <a:spcBef>
                <a:spcPts val="0"/>
              </a:spcBef>
              <a:spcAft>
                <a:spcPts val="0"/>
              </a:spcAft>
              <a:buSzPts val="1800"/>
              <a:buNone/>
            </a:pPr>
            <a:r>
              <a:rPr lang="en-US" sz="1500" u="sng">
                <a:solidFill>
                  <a:schemeClr val="hlink"/>
                </a:solidFill>
                <a:latin typeface="Lato"/>
                <a:ea typeface="Lato"/>
                <a:cs typeface="Lato"/>
                <a:sym typeface="Lato"/>
                <a:hlinkClick r:id="rId3"/>
              </a:rPr>
              <a:t>https://colab.research.google.com/github/NOAA-EPIC/AMS-2026-short-course/blob/main/eagle_pipeline_demo.ipynb</a:t>
            </a:r>
            <a:endParaRPr sz="1500">
              <a:solidFill>
                <a:schemeClr val="dk1"/>
              </a:solidFill>
              <a:latin typeface="Lato"/>
              <a:ea typeface="Lato"/>
              <a:cs typeface="Lato"/>
              <a:sym typeface="Lato"/>
            </a:endParaRPr>
          </a:p>
          <a:p>
            <a:pPr indent="0" lvl="0" marL="0" rtl="0" algn="l">
              <a:lnSpc>
                <a:spcPct val="115000"/>
              </a:lnSpc>
              <a:spcBef>
                <a:spcPts val="0"/>
              </a:spcBef>
              <a:spcAft>
                <a:spcPts val="0"/>
              </a:spcAft>
              <a:buSzPts val="1800"/>
              <a:buNone/>
            </a:pPr>
            <a:r>
              <a:t/>
            </a:r>
            <a:endParaRPr>
              <a:solidFill>
                <a:schemeClr val="dk1"/>
              </a:solidFill>
              <a:latin typeface="Lato"/>
              <a:ea typeface="Lato"/>
              <a:cs typeface="Lato"/>
              <a:sym typeface="Lato"/>
            </a:endParaRPr>
          </a:p>
          <a:p>
            <a:pPr indent="0" lvl="0" marL="0" rtl="0" algn="l">
              <a:lnSpc>
                <a:spcPct val="200000"/>
              </a:lnSpc>
              <a:spcBef>
                <a:spcPts val="0"/>
              </a:spcBef>
              <a:spcAft>
                <a:spcPts val="0"/>
              </a:spcAft>
              <a:buSzPts val="1800"/>
              <a:buNone/>
            </a:pPr>
            <a:r>
              <a:t/>
            </a:r>
            <a:endParaRPr>
              <a:solidFill>
                <a:schemeClr val="dk1"/>
              </a:solidFill>
              <a:latin typeface="Lato"/>
              <a:ea typeface="Lato"/>
              <a:cs typeface="Lato"/>
              <a:sym typeface="Lato"/>
            </a:endParaRPr>
          </a:p>
          <a:p>
            <a:pPr indent="0" lvl="0" marL="0" rtl="0" algn="l">
              <a:lnSpc>
                <a:spcPct val="115000"/>
              </a:lnSpc>
              <a:spcBef>
                <a:spcPts val="0"/>
              </a:spcBef>
              <a:spcAft>
                <a:spcPts val="0"/>
              </a:spcAft>
              <a:buSzPts val="1800"/>
              <a:buNone/>
            </a:pPr>
            <a:r>
              <a:t/>
            </a:r>
            <a:endParaRPr sz="2400">
              <a:solidFill>
                <a:schemeClr val="dk1"/>
              </a:solidFill>
              <a:latin typeface="Lato"/>
              <a:ea typeface="Lato"/>
              <a:cs typeface="Lato"/>
              <a:sym typeface="Lato"/>
            </a:endParaRPr>
          </a:p>
        </p:txBody>
      </p:sp>
      <p:sp>
        <p:nvSpPr>
          <p:cNvPr id="116" name="Google Shape;116;g3ce32698324_0_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highlight>
                  <a:schemeClr val="lt1"/>
                </a:highlight>
                <a:latin typeface="Lato"/>
                <a:ea typeface="Lato"/>
                <a:cs typeface="Lato"/>
                <a:sym typeface="Lato"/>
              </a:rPr>
              <a:t>Experiment Requirements</a:t>
            </a:r>
            <a:r>
              <a:rPr lang="en-US" sz="3000">
                <a:highlight>
                  <a:srgbClr val="00FF00"/>
                </a:highlight>
                <a:latin typeface="Lato"/>
                <a:ea typeface="Lato"/>
                <a:cs typeface="Lato"/>
                <a:sym typeface="Lato"/>
              </a:rPr>
              <a:t>  </a:t>
            </a:r>
            <a:endParaRPr sz="3000">
              <a:highlight>
                <a:srgbClr val="00FF00"/>
              </a:highlight>
              <a:latin typeface="Lato"/>
              <a:ea typeface="Lato"/>
              <a:cs typeface="Lato"/>
              <a:sym typeface="Lato"/>
            </a:endParaRPr>
          </a:p>
          <a:p>
            <a:pPr indent="0" lvl="0" marL="0" rtl="0" algn="l">
              <a:lnSpc>
                <a:spcPct val="100000"/>
              </a:lnSpc>
              <a:spcBef>
                <a:spcPts val="0"/>
              </a:spcBef>
              <a:spcAft>
                <a:spcPts val="0"/>
              </a:spcAft>
              <a:buSzPts val="2800"/>
              <a:buNone/>
            </a:pPr>
            <a:r>
              <a:t/>
            </a:r>
            <a:endParaRPr sz="3000">
              <a:highlight>
                <a:srgbClr val="FFFF00"/>
              </a:highlight>
              <a:latin typeface="Lato"/>
              <a:ea typeface="Lato"/>
              <a:cs typeface="Lato"/>
              <a:sym typeface="Lato"/>
            </a:endParaRPr>
          </a:p>
        </p:txBody>
      </p:sp>
      <p:sp>
        <p:nvSpPr>
          <p:cNvPr id="117" name="Google Shape;117;g3ce32698324_0_35"/>
          <p:cNvSpPr txBox="1"/>
          <p:nvPr/>
        </p:nvSpPr>
        <p:spPr>
          <a:xfrm>
            <a:off x="311700" y="1313925"/>
            <a:ext cx="3984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Lato"/>
                <a:ea typeface="Lato"/>
                <a:cs typeface="Lato"/>
                <a:sym typeface="Lato"/>
              </a:rPr>
              <a:t>What do I need?</a:t>
            </a:r>
            <a:endParaRPr b="1" i="0" sz="2000" u="none" cap="none" strike="noStrike">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3cc9e588ba9_0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latin typeface="Lato"/>
                <a:ea typeface="Lato"/>
                <a:cs typeface="Lato"/>
                <a:sym typeface="Lato"/>
              </a:rPr>
              <a:t>Environment Setup</a:t>
            </a:r>
            <a:endParaRPr>
              <a:latin typeface="Lato"/>
              <a:ea typeface="Lato"/>
              <a:cs typeface="Lato"/>
              <a:sym typeface="Lato"/>
            </a:endParaRPr>
          </a:p>
        </p:txBody>
      </p:sp>
      <p:sp>
        <p:nvSpPr>
          <p:cNvPr id="123" name="Google Shape;123;g3cc9e588ba9_0_0"/>
          <p:cNvSpPr txBox="1"/>
          <p:nvPr/>
        </p:nvSpPr>
        <p:spPr>
          <a:xfrm>
            <a:off x="311700" y="1017725"/>
            <a:ext cx="4127400" cy="3206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400"/>
              </a:spcBef>
              <a:spcAft>
                <a:spcPts val="0"/>
              </a:spcAft>
              <a:buClr>
                <a:srgbClr val="000000"/>
              </a:buClr>
              <a:buSzPts val="1500"/>
              <a:buFont typeface="Arial"/>
              <a:buNone/>
            </a:pPr>
            <a:r>
              <a:rPr b="1" i="0" lang="en-US" sz="1500" u="none" cap="none" strike="noStrike">
                <a:solidFill>
                  <a:schemeClr val="dk1"/>
                </a:solidFill>
                <a:latin typeface="Lato"/>
                <a:ea typeface="Lato"/>
                <a:cs typeface="Lato"/>
                <a:sym typeface="Lato"/>
              </a:rPr>
              <a:t>Runtime Configuration</a:t>
            </a:r>
            <a:endParaRPr b="1" i="0" sz="1500" u="none" cap="none" strike="noStrike">
              <a:solidFill>
                <a:schemeClr val="dk1"/>
              </a:solidFill>
              <a:latin typeface="Lato"/>
              <a:ea typeface="Lato"/>
              <a:cs typeface="Lato"/>
              <a:sym typeface="Lato"/>
            </a:endParaRPr>
          </a:p>
          <a:p>
            <a:pPr indent="-323850" lvl="0" marL="457200" marR="0" rtl="0" algn="l">
              <a:lnSpc>
                <a:spcPct val="115000"/>
              </a:lnSpc>
              <a:spcBef>
                <a:spcPts val="1200"/>
              </a:spcBef>
              <a:spcAft>
                <a:spcPts val="0"/>
              </a:spcAft>
              <a:buClr>
                <a:schemeClr val="dk1"/>
              </a:buClr>
              <a:buSzPts val="1500"/>
              <a:buFont typeface="Lato"/>
              <a:buChar char="●"/>
            </a:pPr>
            <a:r>
              <a:rPr b="0" i="0" lang="en-US" sz="1500" u="none" cap="none" strike="noStrike">
                <a:solidFill>
                  <a:schemeClr val="dk1"/>
                </a:solidFill>
                <a:latin typeface="Lato"/>
                <a:ea typeface="Lato"/>
                <a:cs typeface="Lato"/>
                <a:sym typeface="Lato"/>
              </a:rPr>
              <a:t>Select Python 3</a:t>
            </a:r>
            <a:endParaRPr b="0" i="0" sz="1500" u="none" cap="none" strike="noStrike">
              <a:solidFill>
                <a:schemeClr val="dk1"/>
              </a:solidFill>
              <a:latin typeface="Lato"/>
              <a:ea typeface="Lato"/>
              <a:cs typeface="Lato"/>
              <a:sym typeface="Lato"/>
            </a:endParaRPr>
          </a:p>
          <a:p>
            <a:pPr indent="-323850" lvl="0" marL="457200" marR="0" rtl="0" algn="l">
              <a:lnSpc>
                <a:spcPct val="115000"/>
              </a:lnSpc>
              <a:spcBef>
                <a:spcPts val="0"/>
              </a:spcBef>
              <a:spcAft>
                <a:spcPts val="0"/>
              </a:spcAft>
              <a:buClr>
                <a:schemeClr val="dk1"/>
              </a:buClr>
              <a:buSzPts val="1500"/>
              <a:buFont typeface="Lato"/>
              <a:buChar char="●"/>
            </a:pPr>
            <a:r>
              <a:rPr b="0" i="0" lang="en-US" sz="1500" u="none" cap="none" strike="noStrike">
                <a:solidFill>
                  <a:schemeClr val="dk1"/>
                </a:solidFill>
                <a:latin typeface="Lato"/>
                <a:ea typeface="Lato"/>
                <a:cs typeface="Lato"/>
                <a:sym typeface="Lato"/>
                <a:extLst>
                  <a:ext uri="http://customooxmlschemas.google.com/">
                    <go:slidesCustomData xmlns:go="http://customooxmlschemas.google.com/" textRoundtripDataId="12"/>
                  </a:ext>
                </a:extLst>
              </a:rPr>
              <a:t>Enable GPU (T4 recommended)</a:t>
            </a:r>
            <a:endParaRPr b="0" i="0" sz="1500" u="none" cap="none" strike="noStrike">
              <a:solidFill>
                <a:schemeClr val="dk1"/>
              </a:solidFill>
              <a:latin typeface="Lato"/>
              <a:ea typeface="Lato"/>
              <a:cs typeface="Lato"/>
              <a:sym typeface="Lato"/>
            </a:endParaRPr>
          </a:p>
          <a:p>
            <a:pPr indent="0" lvl="0" marL="0" marR="0" rtl="0" algn="l">
              <a:lnSpc>
                <a:spcPct val="115000"/>
              </a:lnSpc>
              <a:spcBef>
                <a:spcPts val="1400"/>
              </a:spcBef>
              <a:spcAft>
                <a:spcPts val="0"/>
              </a:spcAft>
              <a:buClr>
                <a:srgbClr val="000000"/>
              </a:buClr>
              <a:buSzPts val="1500"/>
              <a:buFont typeface="Arial"/>
              <a:buNone/>
            </a:pPr>
            <a:r>
              <a:rPr b="1" i="0" lang="en-US" sz="1500" u="none" cap="none" strike="noStrike">
                <a:solidFill>
                  <a:schemeClr val="dk1"/>
                </a:solidFill>
                <a:latin typeface="Lato"/>
                <a:ea typeface="Lato"/>
                <a:cs typeface="Lato"/>
                <a:sym typeface="Lato"/>
              </a:rPr>
              <a:t>Install &amp; Initialize</a:t>
            </a:r>
            <a:endParaRPr b="1" i="0" sz="1500" u="none" cap="none" strike="noStrike">
              <a:solidFill>
                <a:schemeClr val="dk1"/>
              </a:solidFill>
              <a:latin typeface="Lato"/>
              <a:ea typeface="Lato"/>
              <a:cs typeface="Lato"/>
              <a:sym typeface="Lato"/>
            </a:endParaRPr>
          </a:p>
          <a:p>
            <a:pPr indent="-323850" lvl="0" marL="457200" marR="0" rtl="0" algn="l">
              <a:lnSpc>
                <a:spcPct val="115000"/>
              </a:lnSpc>
              <a:spcBef>
                <a:spcPts val="1200"/>
              </a:spcBef>
              <a:spcAft>
                <a:spcPts val="0"/>
              </a:spcAft>
              <a:buClr>
                <a:schemeClr val="dk1"/>
              </a:buClr>
              <a:buSzPts val="1500"/>
              <a:buFont typeface="Lato"/>
              <a:buChar char="●"/>
            </a:pPr>
            <a:r>
              <a:rPr b="0" i="0" lang="en-US" sz="1500" u="none" cap="none" strike="noStrike">
                <a:solidFill>
                  <a:schemeClr val="dk1"/>
                </a:solidFill>
                <a:latin typeface="Lato"/>
                <a:ea typeface="Lato"/>
                <a:cs typeface="Lato"/>
                <a:sym typeface="Lato"/>
              </a:rPr>
              <a:t>Install required packages (Anemoi Modules, ufs2arco, and eagle-tools)</a:t>
            </a:r>
            <a:endParaRPr b="0" i="0" sz="1500" u="none" cap="none" strike="noStrike">
              <a:solidFill>
                <a:schemeClr val="dk1"/>
              </a:solidFill>
              <a:latin typeface="Lato"/>
              <a:ea typeface="Lato"/>
              <a:cs typeface="Lato"/>
              <a:sym typeface="Lato"/>
            </a:endParaRPr>
          </a:p>
          <a:p>
            <a:pPr indent="-323850" lvl="0" marL="457200" marR="0" rtl="0" algn="l">
              <a:lnSpc>
                <a:spcPct val="115000"/>
              </a:lnSpc>
              <a:spcBef>
                <a:spcPts val="0"/>
              </a:spcBef>
              <a:spcAft>
                <a:spcPts val="0"/>
              </a:spcAft>
              <a:buClr>
                <a:schemeClr val="dk1"/>
              </a:buClr>
              <a:buSzPts val="1500"/>
              <a:buFont typeface="Lato"/>
              <a:buChar char="●"/>
            </a:pPr>
            <a:r>
              <a:rPr b="0" i="0" lang="en-US" sz="1500" u="none" cap="none" strike="noStrike">
                <a:solidFill>
                  <a:schemeClr val="dk1"/>
                </a:solidFill>
                <a:latin typeface="Lato"/>
                <a:ea typeface="Lato"/>
                <a:cs typeface="Lato"/>
                <a:sym typeface="Lato"/>
              </a:rPr>
              <a:t>Restart session (ignore NumPy warnings)</a:t>
            </a:r>
            <a:endParaRPr b="0" i="0" sz="1500" u="none" cap="none" strike="noStrike">
              <a:solidFill>
                <a:schemeClr val="dk1"/>
              </a:solidFill>
              <a:latin typeface="Lato"/>
              <a:ea typeface="Lato"/>
              <a:cs typeface="Lato"/>
              <a:sym typeface="Lato"/>
            </a:endParaRPr>
          </a:p>
          <a:p>
            <a:pPr indent="-323850" lvl="0" marL="457200" marR="0" rtl="0" algn="l">
              <a:lnSpc>
                <a:spcPct val="115000"/>
              </a:lnSpc>
              <a:spcBef>
                <a:spcPts val="0"/>
              </a:spcBef>
              <a:spcAft>
                <a:spcPts val="0"/>
              </a:spcAft>
              <a:buClr>
                <a:schemeClr val="dk1"/>
              </a:buClr>
              <a:buSzPts val="1500"/>
              <a:buFont typeface="Lato"/>
              <a:buChar char="●"/>
            </a:pPr>
            <a:r>
              <a:rPr b="0" i="0" lang="en-US" sz="1500" u="none" cap="none" strike="noStrike">
                <a:solidFill>
                  <a:schemeClr val="dk1"/>
                </a:solidFill>
                <a:latin typeface="Lato"/>
                <a:ea typeface="Lato"/>
                <a:cs typeface="Lato"/>
                <a:sym typeface="Lato"/>
                <a:extLst>
                  <a:ext uri="http://customooxmlschemas.google.com/">
                    <go:slidesCustomData xmlns:go="http://customooxmlschemas.google.com/" textRoundtripDataId="13"/>
                  </a:ext>
                </a:extLst>
              </a:rPr>
              <a:t>Clone</a:t>
            </a:r>
            <a:r>
              <a:rPr b="0" i="0" lang="en-US" sz="1500" u="sng" cap="none" strike="noStrike">
                <a:solidFill>
                  <a:schemeClr val="hlink"/>
                </a:solidFill>
                <a:latin typeface="Lato"/>
                <a:ea typeface="Lato"/>
                <a:cs typeface="Lato"/>
                <a:sym typeface="Lato"/>
                <a:hlinkClick r:id="rId3"/>
                <a:extLst>
                  <a:ext uri="http://customooxmlschemas.google.com/">
                    <go:slidesCustomData xmlns:go="http://customooxmlschemas.google.com/" textRoundtripDataId="14"/>
                  </a:ext>
                </a:extLst>
              </a:rPr>
              <a:t> tutorial repository</a:t>
            </a:r>
            <a:endParaRPr b="0" i="0" sz="1500" u="none" cap="none" strike="noStrike">
              <a:solidFill>
                <a:schemeClr val="dk1"/>
              </a:solidFill>
              <a:latin typeface="Lato"/>
              <a:ea typeface="Lato"/>
              <a:cs typeface="Lato"/>
              <a:sym typeface="Lato"/>
            </a:endParaRPr>
          </a:p>
          <a:p>
            <a:pPr indent="0" lvl="0" marL="0" marR="0" rtl="0" algn="l">
              <a:lnSpc>
                <a:spcPct val="115000"/>
              </a:lnSpc>
              <a:spcBef>
                <a:spcPts val="1400"/>
              </a:spcBef>
              <a:spcAft>
                <a:spcPts val="400"/>
              </a:spcAft>
              <a:buClr>
                <a:srgbClr val="000000"/>
              </a:buClr>
              <a:buSzPts val="1500"/>
              <a:buFont typeface="Arial"/>
              <a:buNone/>
            </a:pPr>
            <a:r>
              <a:rPr b="1" i="0" lang="en-US" sz="1500" u="none" cap="none" strike="noStrike">
                <a:solidFill>
                  <a:schemeClr val="dk1"/>
                </a:solidFill>
                <a:latin typeface="Lato"/>
                <a:ea typeface="Lato"/>
                <a:cs typeface="Lato"/>
                <a:sym typeface="Lato"/>
                <a:extLst>
                  <a:ext uri="http://customooxmlschemas.google.com/">
                    <go:slidesCustomData xmlns:go="http://customooxmlschemas.google.com/" textRoundtripDataId="15"/>
                  </a:ext>
                </a:extLst>
              </a:rPr>
              <a:t>Estimated Runtime: </a:t>
            </a:r>
            <a:r>
              <a:rPr b="0" i="0" lang="en-US" sz="1500" u="none" cap="none" strike="noStrike">
                <a:solidFill>
                  <a:schemeClr val="dk1"/>
                </a:solidFill>
                <a:latin typeface="Lato"/>
                <a:ea typeface="Lato"/>
                <a:cs typeface="Lato"/>
                <a:sym typeface="Lato"/>
                <a:extLst>
                  <a:ext uri="http://customooxmlschemas.google.com/">
                    <go:slidesCustomData xmlns:go="http://customooxmlschemas.google.com/" textRoundtripDataId="16"/>
                  </a:ext>
                </a:extLst>
              </a:rPr>
              <a:t>~4 minutes</a:t>
            </a:r>
            <a:endParaRPr b="0" i="0" sz="1500" u="none" cap="none" strike="noStrike">
              <a:solidFill>
                <a:schemeClr val="dk1"/>
              </a:solidFill>
              <a:latin typeface="Lato"/>
              <a:ea typeface="Lato"/>
              <a:cs typeface="Lato"/>
              <a:sym typeface="Lato"/>
            </a:endParaRPr>
          </a:p>
        </p:txBody>
      </p:sp>
      <p:pic>
        <p:nvPicPr>
          <p:cNvPr id="124" name="Google Shape;124;g3cc9e588ba9_0_0"/>
          <p:cNvPicPr preferRelativeResize="0"/>
          <p:nvPr/>
        </p:nvPicPr>
        <p:blipFill rotWithShape="1">
          <a:blip r:embed="rId4">
            <a:alphaModFix/>
          </a:blip>
          <a:srcRect b="0" l="0" r="0" t="0"/>
          <a:stretch/>
        </p:blipFill>
        <p:spPr>
          <a:xfrm>
            <a:off x="4837575" y="1017725"/>
            <a:ext cx="3866386" cy="38209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Quartz</dc:creator>
</cp:coreProperties>
</file>