
<file path=[Content_Types].xml><?xml version="1.0" encoding="utf-8"?>
<Types xmlns="http://schemas.openxmlformats.org/package/2006/content-types">
  <Default ContentType="image/gif" Extension="gif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61" r:id="rId3"/>
    <p:sldMasterId id="2147483662" r:id="rId4"/>
    <p:sldMasterId id="2147483663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11" Type="http://schemas.openxmlformats.org/officeDocument/2006/relationships/slide" Target="slides/slide5.xml"/><Relationship Id="rId22" Type="http://schemas.openxmlformats.org/officeDocument/2006/relationships/slide" Target="slides/slide16.xml"/><Relationship Id="rId10" Type="http://schemas.openxmlformats.org/officeDocument/2006/relationships/slide" Target="slides/slide4.xml"/><Relationship Id="rId21" Type="http://schemas.openxmlformats.org/officeDocument/2006/relationships/slide" Target="slides/slide15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3.xml"/><Relationship Id="rId19" Type="http://schemas.openxmlformats.org/officeDocument/2006/relationships/slide" Target="slides/slide13.xml"/><Relationship Id="rId6" Type="http://schemas.openxmlformats.org/officeDocument/2006/relationships/notesMaster" Target="notesMasters/notesMaster1.xml"/><Relationship Id="rId18" Type="http://schemas.openxmlformats.org/officeDocument/2006/relationships/slide" Target="slides/slide12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210e76a7f4_0_17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5" name="Google Shape;85;g3210e76a7f4_0_17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6" name="Google Shape;86;g3210e76a7f4_0_17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3f50aecaef3_0_4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" name="Google Shape;229;g3f50aecaef3_0_41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" name="Google Shape;230;g3f50aecaef3_0_41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3f50aecaef3_0_17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Google Shape;246;g3f50aecaef3_0_17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7" name="Google Shape;247;g3f50aecaef3_0_17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3f50aecaef3_0_26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0" name="Google Shape;260;g3f50aecaef3_0_26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" name="Google Shape;261;g3f50aecaef3_0_26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3f50aecaef3_0_30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3f50aecaef3_0_30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" name="Google Shape;277;g3f50aecaef3_0_30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3f50aecaef3_0_3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" name="Google Shape;293;g3f50aecaef3_0_31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4" name="Google Shape;294;g3f50aecaef3_0_31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3f50aecaef3_0_36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0" name="Google Shape;310;g3f50aecaef3_0_36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1" name="Google Shape;311;g3f50aecaef3_0_36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3f50aecaef3_0_37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3f50aecaef3_0_37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2" name="Google Shape;322;g3f50aecaef3_0_37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f50aecaef3_0_5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9" name="Google Shape;99;g3f50aecaef3_0_5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f50aecaef3_0_7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3f50aecaef3_0_7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g3f50aecaef3_0_7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f50aecaef3_0_10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3f50aecaef3_0_10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g3f50aecaef3_0_10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3f50aecaef3_0_1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3f50aecaef3_0_11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g3f50aecaef3_0_11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92" name="Google Shape;192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3f50aecaef3_0_2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3f50aecaef3_0_2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3f50aecaef3_0_46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3f50aecaef3_0_46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Google Shape;208;g3f50aecaef3_0_46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3f50aecaef3_0_47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3f50aecaef3_0_47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Google Shape;219;g3f50aecaef3_0_47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0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6.png"/><Relationship Id="rId3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3"/>
          <p:cNvSpPr txBox="1"/>
          <p:nvPr>
            <p:ph type="title"/>
          </p:nvPr>
        </p:nvSpPr>
        <p:spPr>
          <a:xfrm>
            <a:off x="266700" y="-146773"/>
            <a:ext cx="110871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13"/>
          <p:cNvSpPr txBox="1"/>
          <p:nvPr>
            <p:ph idx="1" type="body"/>
          </p:nvPr>
        </p:nvSpPr>
        <p:spPr>
          <a:xfrm>
            <a:off x="266700" y="1325563"/>
            <a:ext cx="11595000" cy="48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6" name="Google Shape;66;p13"/>
          <p:cNvSpPr txBox="1"/>
          <p:nvPr>
            <p:ph idx="12" type="sldNum"/>
          </p:nvPr>
        </p:nvSpPr>
        <p:spPr>
          <a:xfrm>
            <a:off x="9375913" y="6432549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4"/>
          <p:cNvSpPr txBox="1"/>
          <p:nvPr>
            <p:ph type="title"/>
          </p:nvPr>
        </p:nvSpPr>
        <p:spPr>
          <a:xfrm>
            <a:off x="266700" y="-146773"/>
            <a:ext cx="110871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4"/>
          <p:cNvSpPr txBox="1"/>
          <p:nvPr>
            <p:ph idx="1" type="body"/>
          </p:nvPr>
        </p:nvSpPr>
        <p:spPr>
          <a:xfrm>
            <a:off x="838200" y="1825625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" name="Google Shape;70;p14"/>
          <p:cNvSpPr txBox="1"/>
          <p:nvPr>
            <p:ph idx="2" type="body"/>
          </p:nvPr>
        </p:nvSpPr>
        <p:spPr>
          <a:xfrm>
            <a:off x="6172200" y="1825625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4"/>
          <p:cNvSpPr txBox="1"/>
          <p:nvPr>
            <p:ph idx="12" type="sldNum"/>
          </p:nvPr>
        </p:nvSpPr>
        <p:spPr>
          <a:xfrm>
            <a:off x="9375913" y="6432549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5"/>
          <p:cNvSpPr txBox="1"/>
          <p:nvPr>
            <p:ph type="title"/>
          </p:nvPr>
        </p:nvSpPr>
        <p:spPr>
          <a:xfrm>
            <a:off x="266700" y="-146773"/>
            <a:ext cx="110871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5"/>
          <p:cNvSpPr txBox="1"/>
          <p:nvPr>
            <p:ph idx="12" type="sldNum"/>
          </p:nvPr>
        </p:nvSpPr>
        <p:spPr>
          <a:xfrm>
            <a:off x="9375913" y="6432549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-image-right">
  <p:cSld name="TITLE_AND_BODY_2_1_2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oogle Shape;76;p16"/>
          <p:cNvPicPr preferRelativeResize="0"/>
          <p:nvPr/>
        </p:nvPicPr>
        <p:blipFill rotWithShape="1">
          <a:blip r:embed="rId2">
            <a:alphaModFix/>
          </a:blip>
          <a:srcRect b="17094" l="0" r="0" t="26657"/>
          <a:stretch/>
        </p:blipFill>
        <p:spPr>
          <a:xfrm>
            <a:off x="0" y="0"/>
            <a:ext cx="12191999" cy="6857993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6"/>
          <p:cNvSpPr txBox="1"/>
          <p:nvPr>
            <p:ph idx="12" type="sldNum"/>
          </p:nvPr>
        </p:nvSpPr>
        <p:spPr>
          <a:xfrm>
            <a:off x="11296610" y="6319222"/>
            <a:ext cx="731700" cy="524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>
            <a:lvl1pPr lvl="0">
              <a:buNone/>
              <a:defRPr sz="11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buNone/>
              <a:defRPr sz="11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>
              <a:buNone/>
              <a:defRPr sz="11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>
              <a:buNone/>
              <a:defRPr sz="11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>
              <a:buNone/>
              <a:defRPr sz="11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>
              <a:buNone/>
              <a:defRPr sz="11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>
              <a:buNone/>
              <a:defRPr sz="11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>
              <a:buNone/>
              <a:defRPr sz="11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>
              <a:buNone/>
              <a:defRPr sz="11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8" name="Google Shape;78;p16"/>
          <p:cNvSpPr txBox="1"/>
          <p:nvPr>
            <p:ph idx="2" type="sldNum"/>
          </p:nvPr>
        </p:nvSpPr>
        <p:spPr>
          <a:xfrm>
            <a:off x="11296610" y="6319222"/>
            <a:ext cx="731700" cy="524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>
            <a:lvl1pPr lvl="0">
              <a:buNone/>
              <a:defRPr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buNone/>
              <a:defRPr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>
              <a:buNone/>
              <a:defRPr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>
              <a:buNone/>
              <a:defRPr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>
              <a:buNone/>
              <a:defRPr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>
              <a:buNone/>
              <a:defRPr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>
              <a:buNone/>
              <a:defRPr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>
              <a:buNone/>
              <a:defRPr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>
              <a:buNone/>
              <a:defRPr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79" name="Google Shape;79;p16"/>
          <p:cNvGrpSpPr/>
          <p:nvPr/>
        </p:nvGrpSpPr>
        <p:grpSpPr>
          <a:xfrm>
            <a:off x="6333608" y="1264518"/>
            <a:ext cx="5858654" cy="4328792"/>
            <a:chOff x="4750325" y="948413"/>
            <a:chExt cx="4394100" cy="3246675"/>
          </a:xfrm>
        </p:grpSpPr>
        <p:sp>
          <p:nvSpPr>
            <p:cNvPr id="80" name="Google Shape;80;p16"/>
            <p:cNvSpPr/>
            <p:nvPr/>
          </p:nvSpPr>
          <p:spPr>
            <a:xfrm>
              <a:off x="4750325" y="948488"/>
              <a:ext cx="4394100" cy="3246600"/>
            </a:xfrm>
            <a:prstGeom prst="rect">
              <a:avLst/>
            </a:prstGeom>
            <a:solidFill>
              <a:srgbClr val="0085CA">
                <a:alpha val="76730"/>
              </a:srgbClr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90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" name="Google Shape;81;p16"/>
            <p:cNvSpPr/>
            <p:nvPr/>
          </p:nvSpPr>
          <p:spPr>
            <a:xfrm rot="5400000">
              <a:off x="7414500" y="2465513"/>
              <a:ext cx="3246600" cy="2124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60925" lIns="121900" spcFirstLastPara="1" rIns="121900" wrap="square" tIns="609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2" name="Google Shape;82;p16"/>
          <p:cNvSpPr txBox="1"/>
          <p:nvPr>
            <p:ph type="title"/>
          </p:nvPr>
        </p:nvSpPr>
        <p:spPr>
          <a:xfrm>
            <a:off x="6726900" y="1670500"/>
            <a:ext cx="4769700" cy="3525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300"/>
              <a:buNone/>
              <a:defRPr sz="4300">
                <a:solidFill>
                  <a:schemeClr val="lt1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-dark" type="title">
  <p:cSld name="TITLE">
    <p:bg>
      <p:bgPr>
        <a:solidFill>
          <a:srgbClr val="001743"/>
        </a:solidFill>
      </p:bgPr>
    </p:bg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3"/>
          <p:cNvPicPr preferRelativeResize="0"/>
          <p:nvPr/>
        </p:nvPicPr>
        <p:blipFill rotWithShape="1">
          <a:blip r:embed="rId2">
            <a:alphaModFix/>
          </a:blip>
          <a:srcRect b="0" l="122" r="12816" t="0"/>
          <a:stretch/>
        </p:blipFill>
        <p:spPr>
          <a:xfrm>
            <a:off x="0" y="0"/>
            <a:ext cx="530640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3"/>
          <p:cNvSpPr/>
          <p:nvPr/>
        </p:nvSpPr>
        <p:spPr>
          <a:xfrm rot="5400000">
            <a:off x="3944050" y="1680183"/>
            <a:ext cx="2751300" cy="283200"/>
          </a:xfrm>
          <a:prstGeom prst="rect">
            <a:avLst/>
          </a:prstGeom>
          <a:solidFill>
            <a:srgbClr val="0085CA"/>
          </a:solidFill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" name="Google Shape;14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33733" y="3429000"/>
            <a:ext cx="1872934" cy="1872968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3"/>
          <p:cNvSpPr txBox="1"/>
          <p:nvPr/>
        </p:nvSpPr>
        <p:spPr>
          <a:xfrm>
            <a:off x="5956800" y="5535600"/>
            <a:ext cx="5626800" cy="1053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National Oceanic and Atmospheric Administration</a:t>
            </a:r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U.S. Department of Commerce</a:t>
            </a:r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6;p3"/>
          <p:cNvSpPr txBox="1"/>
          <p:nvPr>
            <p:ph idx="1" type="subTitle"/>
          </p:nvPr>
        </p:nvSpPr>
        <p:spPr>
          <a:xfrm>
            <a:off x="6666200" y="5535600"/>
            <a:ext cx="43047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7" name="Google Shape;17;p3"/>
          <p:cNvSpPr txBox="1"/>
          <p:nvPr>
            <p:ph type="title"/>
          </p:nvPr>
        </p:nvSpPr>
        <p:spPr>
          <a:xfrm>
            <a:off x="5810800" y="935700"/>
            <a:ext cx="6087600" cy="19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300"/>
              <a:buNone/>
              <a:defRPr sz="43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300"/>
              <a:buNone/>
              <a:defRPr sz="43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300"/>
              <a:buNone/>
              <a:defRPr sz="43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300"/>
              <a:buNone/>
              <a:defRPr sz="43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300"/>
              <a:buNone/>
              <a:defRPr sz="43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300"/>
              <a:buNone/>
              <a:defRPr sz="43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300"/>
              <a:buNone/>
              <a:defRPr sz="43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300"/>
              <a:buNone/>
              <a:defRPr sz="43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300"/>
              <a:buNone/>
              <a:defRPr sz="43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6"/>
          <p:cNvSpPr txBox="1"/>
          <p:nvPr>
            <p:ph type="ctrTitle"/>
          </p:nvPr>
        </p:nvSpPr>
        <p:spPr>
          <a:xfrm>
            <a:off x="4038600" y="288750"/>
            <a:ext cx="78648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1742"/>
              </a:buClr>
              <a:buSzPts val="4400"/>
              <a:buNone/>
              <a:defRPr b="1" sz="4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6"/>
          <p:cNvSpPr txBox="1"/>
          <p:nvPr>
            <p:ph idx="1" type="subTitle"/>
          </p:nvPr>
        </p:nvSpPr>
        <p:spPr>
          <a:xfrm>
            <a:off x="4038599" y="1320759"/>
            <a:ext cx="7704300" cy="487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i="0" sz="1400" u="none" cap="none" strike="noStrike">
                <a:solidFill>
                  <a:schemeClr val="dk1"/>
                </a:solidFill>
              </a:defRPr>
            </a:lvl1pPr>
            <a:lvl2pPr lvl="1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0" sz="2000" u="none" cap="none" strike="noStrike">
                <a:solidFill>
                  <a:schemeClr val="dk1"/>
                </a:solidFill>
              </a:defRPr>
            </a:lvl2pPr>
            <a:lvl3pPr lvl="2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i="0" sz="1800" u="none" cap="none" strike="noStrike">
                <a:solidFill>
                  <a:schemeClr val="dk1"/>
                </a:solidFill>
              </a:defRPr>
            </a:lvl3pPr>
            <a:lvl4pPr lvl="3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i="0" sz="1600" u="none" cap="none" strike="noStrike">
                <a:solidFill>
                  <a:schemeClr val="dk1"/>
                </a:solidFill>
              </a:defRPr>
            </a:lvl4pPr>
            <a:lvl5pPr lvl="4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i="0" sz="1600" u="none" cap="none" strike="noStrike">
                <a:solidFill>
                  <a:schemeClr val="dk1"/>
                </a:solidFill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i="0" sz="1600" u="none" cap="none" strike="noStrike">
                <a:solidFill>
                  <a:schemeClr val="dk1"/>
                </a:solidFill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i="0" sz="1600" u="none" cap="none" strike="noStrike">
                <a:solidFill>
                  <a:schemeClr val="dk1"/>
                </a:solidFill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i="0" sz="1600" u="none" cap="none" strike="noStrike">
                <a:solidFill>
                  <a:schemeClr val="dk1"/>
                </a:solidFill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i="0" sz="1600" u="none" cap="none" strike="noStrike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6" name="Google Shape;26;p6"/>
          <p:cNvSpPr/>
          <p:nvPr>
            <p:ph idx="2" type="pic"/>
          </p:nvPr>
        </p:nvSpPr>
        <p:spPr>
          <a:xfrm>
            <a:off x="0" y="0"/>
            <a:ext cx="3865563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27" name="Google Shape;27;p6"/>
          <p:cNvSpPr txBox="1"/>
          <p:nvPr/>
        </p:nvSpPr>
        <p:spPr>
          <a:xfrm>
            <a:off x="4537950" y="6443100"/>
            <a:ext cx="6705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i="0" lang="en-US" sz="1000" u="none" cap="none" strike="noStrike">
                <a:solidFill>
                  <a:srgbClr val="001743"/>
                </a:solidFill>
              </a:rPr>
              <a:t>Department of Commerce   |   National Oceanic and Atmospheric Administration   |   </a:t>
            </a:r>
            <a:r>
              <a:rPr lang="en-US" sz="1000">
                <a:solidFill>
                  <a:srgbClr val="001743"/>
                </a:solidFill>
              </a:rPr>
              <a:t>weather</a:t>
            </a:r>
            <a:r>
              <a:rPr i="0" lang="en-US" sz="1000" u="none" cap="none" strike="noStrike">
                <a:solidFill>
                  <a:srgbClr val="001743"/>
                </a:solidFill>
              </a:rPr>
              <a:t>.gov</a:t>
            </a:r>
            <a:endParaRPr i="0" sz="1000" u="none" cap="none" strike="noStrike">
              <a:solidFill>
                <a:srgbClr val="001743"/>
              </a:solidFill>
            </a:endParaRPr>
          </a:p>
        </p:txBody>
      </p:sp>
      <p:sp>
        <p:nvSpPr>
          <p:cNvPr id="28" name="Google Shape;28;p6"/>
          <p:cNvSpPr txBox="1"/>
          <p:nvPr>
            <p:ph idx="12" type="sldNum"/>
          </p:nvPr>
        </p:nvSpPr>
        <p:spPr>
          <a:xfrm>
            <a:off x="9375913" y="6432549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1">
  <p:cSld name="Title Slide_1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/>
          <p:nvPr>
            <p:ph type="ctrTitle"/>
          </p:nvPr>
        </p:nvSpPr>
        <p:spPr>
          <a:xfrm>
            <a:off x="215154" y="136525"/>
            <a:ext cx="9072300" cy="67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5CA"/>
              </a:buClr>
              <a:buSzPts val="4400"/>
              <a:buNone/>
              <a:defRPr b="1" sz="4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9pPr>
          </a:lstStyle>
          <a:p/>
        </p:txBody>
      </p:sp>
      <p:sp>
        <p:nvSpPr>
          <p:cNvPr id="31" name="Google Shape;31;p7"/>
          <p:cNvSpPr txBox="1"/>
          <p:nvPr>
            <p:ph idx="1" type="subTitle"/>
          </p:nvPr>
        </p:nvSpPr>
        <p:spPr>
          <a:xfrm>
            <a:off x="252128" y="4429738"/>
            <a:ext cx="5563200" cy="184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i="0" sz="1400" u="none" cap="none" strike="noStrike">
                <a:solidFill>
                  <a:schemeClr val="dk1"/>
                </a:solidFill>
              </a:defRPr>
            </a:lvl1pPr>
            <a:lvl2pPr lvl="1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2" name="Google Shape;32;p7"/>
          <p:cNvSpPr/>
          <p:nvPr>
            <p:ph idx="2" type="pic"/>
          </p:nvPr>
        </p:nvSpPr>
        <p:spPr>
          <a:xfrm>
            <a:off x="250168" y="1089119"/>
            <a:ext cx="5569200" cy="2751000"/>
          </a:xfrm>
          <a:prstGeom prst="rect">
            <a:avLst/>
          </a:prstGeom>
          <a:noFill/>
          <a:ln>
            <a:noFill/>
          </a:ln>
        </p:spPr>
      </p:sp>
      <p:sp>
        <p:nvSpPr>
          <p:cNvPr id="33" name="Google Shape;33;p7"/>
          <p:cNvSpPr txBox="1"/>
          <p:nvPr>
            <p:ph idx="3" type="body"/>
          </p:nvPr>
        </p:nvSpPr>
        <p:spPr>
          <a:xfrm>
            <a:off x="250167" y="3953528"/>
            <a:ext cx="5569200" cy="365100"/>
          </a:xfrm>
          <a:prstGeom prst="rect">
            <a:avLst/>
          </a:prstGeom>
          <a:solidFill>
            <a:srgbClr val="0085C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i="0" sz="1800" u="none" cap="none" strike="noStrike">
                <a:solidFill>
                  <a:schemeClr val="lt1"/>
                </a:solidFill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i="0" sz="2400" u="none" cap="none" strike="noStrike">
                <a:solidFill>
                  <a:schemeClr val="dk1"/>
                </a:solidFill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i="0" sz="2000" u="none" cap="none" strike="noStrike">
                <a:solidFill>
                  <a:schemeClr val="dk1"/>
                </a:solidFill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i="0" sz="1800" u="none" cap="none" strike="noStrike">
                <a:solidFill>
                  <a:schemeClr val="dk1"/>
                </a:solidFill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i="0" sz="1800" u="none" cap="none" strike="noStrike">
                <a:solidFill>
                  <a:schemeClr val="dk1"/>
                </a:solidFill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i="0" sz="1800" u="none" cap="none" strike="noStrike">
                <a:solidFill>
                  <a:schemeClr val="dk1"/>
                </a:solidFill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i="0" sz="1800" u="none" cap="none" strike="noStrike">
                <a:solidFill>
                  <a:schemeClr val="dk1"/>
                </a:solidFill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i="0" sz="1800" u="none" cap="none" strike="noStrike">
                <a:solidFill>
                  <a:schemeClr val="dk1"/>
                </a:solidFill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i="0" sz="1800" u="none" cap="none" strike="noStrike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34" name="Google Shape;34;p7"/>
          <p:cNvSpPr/>
          <p:nvPr>
            <p:ph idx="4" type="pic"/>
          </p:nvPr>
        </p:nvSpPr>
        <p:spPr>
          <a:xfrm>
            <a:off x="6135163" y="1089119"/>
            <a:ext cx="5569200" cy="2751000"/>
          </a:xfrm>
          <a:prstGeom prst="rect">
            <a:avLst/>
          </a:prstGeom>
          <a:noFill/>
          <a:ln>
            <a:noFill/>
          </a:ln>
        </p:spPr>
      </p:sp>
      <p:sp>
        <p:nvSpPr>
          <p:cNvPr id="35" name="Google Shape;35;p7"/>
          <p:cNvSpPr txBox="1"/>
          <p:nvPr>
            <p:ph idx="5" type="body"/>
          </p:nvPr>
        </p:nvSpPr>
        <p:spPr>
          <a:xfrm>
            <a:off x="6135162" y="3953528"/>
            <a:ext cx="5569200" cy="365100"/>
          </a:xfrm>
          <a:prstGeom prst="rect">
            <a:avLst/>
          </a:prstGeom>
          <a:solidFill>
            <a:srgbClr val="0085C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i="0" sz="1800" u="none" cap="none" strike="noStrike">
                <a:solidFill>
                  <a:schemeClr val="lt1"/>
                </a:solidFill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i="0" sz="2400" u="none" cap="none" strike="noStrike">
                <a:solidFill>
                  <a:schemeClr val="dk1"/>
                </a:solidFill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i="0" sz="2000" u="none" cap="none" strike="noStrike">
                <a:solidFill>
                  <a:schemeClr val="dk1"/>
                </a:solidFill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i="0" sz="1800" u="none" cap="none" strike="noStrike">
                <a:solidFill>
                  <a:schemeClr val="dk1"/>
                </a:solidFill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i="0" sz="1800" u="none" cap="none" strike="noStrike">
                <a:solidFill>
                  <a:schemeClr val="dk1"/>
                </a:solidFill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i="0" sz="1800" u="none" cap="none" strike="noStrike">
                <a:solidFill>
                  <a:schemeClr val="dk1"/>
                </a:solidFill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i="0" sz="1800" u="none" cap="none" strike="noStrike">
                <a:solidFill>
                  <a:schemeClr val="dk1"/>
                </a:solidFill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i="0" sz="1800" u="none" cap="none" strike="noStrike">
                <a:solidFill>
                  <a:schemeClr val="dk1"/>
                </a:solidFill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i="0" sz="1800" u="none" cap="none" strike="noStrike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36" name="Google Shape;36;p7"/>
          <p:cNvSpPr txBox="1"/>
          <p:nvPr/>
        </p:nvSpPr>
        <p:spPr>
          <a:xfrm>
            <a:off x="2743200" y="6443100"/>
            <a:ext cx="6705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i="0" lang="en-US" sz="1000" u="none" cap="none" strike="noStrike">
                <a:solidFill>
                  <a:srgbClr val="001743"/>
                </a:solidFill>
              </a:rPr>
              <a:t>Department of Commerce   |   National Oceanic and Atmospheric Administration   |   </a:t>
            </a:r>
            <a:r>
              <a:rPr lang="en-US" sz="1000">
                <a:solidFill>
                  <a:srgbClr val="001743"/>
                </a:solidFill>
              </a:rPr>
              <a:t>weather</a:t>
            </a:r>
            <a:r>
              <a:rPr i="0" lang="en-US" sz="1000" u="none" cap="none" strike="noStrike">
                <a:solidFill>
                  <a:srgbClr val="001743"/>
                </a:solidFill>
              </a:rPr>
              <a:t>.gov</a:t>
            </a:r>
            <a:endParaRPr i="0" sz="1000" u="none" cap="none" strike="noStrike">
              <a:solidFill>
                <a:srgbClr val="001743"/>
              </a:solidFill>
            </a:endParaRPr>
          </a:p>
        </p:txBody>
      </p:sp>
      <p:sp>
        <p:nvSpPr>
          <p:cNvPr id="37" name="Google Shape;37;p7"/>
          <p:cNvSpPr txBox="1"/>
          <p:nvPr>
            <p:ph idx="12" type="sldNum"/>
          </p:nvPr>
        </p:nvSpPr>
        <p:spPr>
          <a:xfrm>
            <a:off x="9375913" y="6432549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8"/>
          <p:cNvSpPr txBox="1"/>
          <p:nvPr/>
        </p:nvSpPr>
        <p:spPr>
          <a:xfrm>
            <a:off x="2743200" y="6443100"/>
            <a:ext cx="6705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i="0" lang="en-US" sz="1000" u="none" cap="none" strike="noStrike">
                <a:solidFill>
                  <a:srgbClr val="001743"/>
                </a:solidFill>
              </a:rPr>
              <a:t>Department of Commerce   |   National Oceanic and Atmospheric Administration   |   </a:t>
            </a:r>
            <a:r>
              <a:rPr lang="en-US" sz="1000">
                <a:solidFill>
                  <a:srgbClr val="001743"/>
                </a:solidFill>
              </a:rPr>
              <a:t>weather</a:t>
            </a:r>
            <a:r>
              <a:rPr i="0" lang="en-US" sz="1000" u="none" cap="none" strike="noStrike">
                <a:solidFill>
                  <a:srgbClr val="001743"/>
                </a:solidFill>
              </a:rPr>
              <a:t>.gov</a:t>
            </a:r>
            <a:endParaRPr i="0" sz="1000" u="none" cap="none" strike="noStrike">
              <a:solidFill>
                <a:srgbClr val="001743"/>
              </a:solidFill>
            </a:endParaRPr>
          </a:p>
        </p:txBody>
      </p:sp>
      <p:sp>
        <p:nvSpPr>
          <p:cNvPr id="40" name="Google Shape;40;p8"/>
          <p:cNvSpPr txBox="1"/>
          <p:nvPr>
            <p:ph idx="12" type="sldNum"/>
          </p:nvPr>
        </p:nvSpPr>
        <p:spPr>
          <a:xfrm>
            <a:off x="9375913" y="6432549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1742"/>
              </a:buClr>
              <a:buSzPts val="1800"/>
              <a:buNone/>
              <a:defRPr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9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i="0" sz="2800" u="none" cap="none" strike="noStrike">
                <a:solidFill>
                  <a:schemeClr val="dk1"/>
                </a:solidFill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i="0" sz="2400" u="none" cap="none" strike="noStrike">
                <a:solidFill>
                  <a:schemeClr val="dk1"/>
                </a:solidFill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i="0" sz="2000" u="none" cap="none" strike="noStrike">
                <a:solidFill>
                  <a:schemeClr val="dk1"/>
                </a:solidFill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i="0" sz="1800" u="none" cap="none" strike="noStrike">
                <a:solidFill>
                  <a:schemeClr val="dk1"/>
                </a:solidFill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i="0" sz="1800" u="none" cap="none" strike="noStrike">
                <a:solidFill>
                  <a:schemeClr val="dk1"/>
                </a:solidFill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i="0" sz="1800" u="none" cap="none" strike="noStrike">
                <a:solidFill>
                  <a:schemeClr val="dk1"/>
                </a:solidFill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i="0" sz="1800" u="none" cap="none" strike="noStrike">
                <a:solidFill>
                  <a:schemeClr val="dk1"/>
                </a:solidFill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i="0" sz="1800" u="none" cap="none" strike="noStrike">
                <a:solidFill>
                  <a:schemeClr val="dk1"/>
                </a:solidFill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i="0" sz="1800" u="none" cap="none" strike="noStrike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4" name="Google Shape;44;p9"/>
          <p:cNvSpPr txBox="1"/>
          <p:nvPr/>
        </p:nvSpPr>
        <p:spPr>
          <a:xfrm>
            <a:off x="2743200" y="6443100"/>
            <a:ext cx="6705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i="0" lang="en-US" sz="1000" u="none" cap="none" strike="noStrike">
                <a:solidFill>
                  <a:srgbClr val="001743"/>
                </a:solidFill>
              </a:rPr>
              <a:t>Department of Commerce   |   National Oceanic and Atmospheric Administration   |   </a:t>
            </a:r>
            <a:r>
              <a:rPr lang="en-US" sz="1000">
                <a:solidFill>
                  <a:srgbClr val="001743"/>
                </a:solidFill>
              </a:rPr>
              <a:t>weather</a:t>
            </a:r>
            <a:r>
              <a:rPr i="0" lang="en-US" sz="1000" u="none" cap="none" strike="noStrike">
                <a:solidFill>
                  <a:srgbClr val="001743"/>
                </a:solidFill>
              </a:rPr>
              <a:t>.gov</a:t>
            </a:r>
            <a:endParaRPr i="0" sz="1000" u="none" cap="none" strike="noStrike">
              <a:solidFill>
                <a:srgbClr val="001743"/>
              </a:solidFill>
            </a:endParaRPr>
          </a:p>
        </p:txBody>
      </p:sp>
      <p:sp>
        <p:nvSpPr>
          <p:cNvPr id="45" name="Google Shape;45;p9"/>
          <p:cNvSpPr txBox="1"/>
          <p:nvPr>
            <p:ph idx="12" type="sldNum"/>
          </p:nvPr>
        </p:nvSpPr>
        <p:spPr>
          <a:xfrm>
            <a:off x="9375913" y="6432549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0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1742"/>
              </a:buClr>
              <a:buSzPts val="6000"/>
              <a:buFont typeface="Calibri"/>
              <a:buNone/>
              <a:defRPr b="1"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0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i="0" sz="2400" u="none" cap="none" strike="noStrike">
                <a:solidFill>
                  <a:srgbClr val="888888"/>
                </a:solidFill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i="0" sz="2000" u="none" cap="none" strike="noStrike">
                <a:solidFill>
                  <a:srgbClr val="888888"/>
                </a:solidFill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i="0" sz="1800" u="none" cap="none" strike="noStrike">
                <a:solidFill>
                  <a:srgbClr val="888888"/>
                </a:solidFill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i="0" sz="1600" u="none" cap="none" strike="noStrike">
                <a:solidFill>
                  <a:srgbClr val="888888"/>
                </a:solidFill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i="0" sz="1600" u="none" cap="none" strike="noStrike">
                <a:solidFill>
                  <a:srgbClr val="888888"/>
                </a:solidFill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i="0" sz="1600" u="none" cap="none" strike="noStrike">
                <a:solidFill>
                  <a:srgbClr val="888888"/>
                </a:solidFill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i="0" sz="1600" u="none" cap="none" strike="noStrike">
                <a:solidFill>
                  <a:srgbClr val="888888"/>
                </a:solidFill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i="0" sz="1600" u="none" cap="none" strike="noStrike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49" name="Google Shape;49;p10"/>
          <p:cNvSpPr txBox="1"/>
          <p:nvPr/>
        </p:nvSpPr>
        <p:spPr>
          <a:xfrm>
            <a:off x="2743200" y="6443100"/>
            <a:ext cx="6705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i="0" lang="en-US" sz="1000" u="none" cap="none" strike="noStrike">
                <a:solidFill>
                  <a:srgbClr val="001743"/>
                </a:solidFill>
              </a:rPr>
              <a:t>Department of Commerce   |   National Oceanic and Atmospheric Administration   |   </a:t>
            </a:r>
            <a:r>
              <a:rPr lang="en-US" sz="1000">
                <a:solidFill>
                  <a:srgbClr val="001743"/>
                </a:solidFill>
              </a:rPr>
              <a:t>weather</a:t>
            </a:r>
            <a:r>
              <a:rPr i="0" lang="en-US" sz="1000" u="none" cap="none" strike="noStrike">
                <a:solidFill>
                  <a:srgbClr val="001743"/>
                </a:solidFill>
              </a:rPr>
              <a:t>.gov</a:t>
            </a:r>
            <a:endParaRPr i="0" sz="1000" u="none" cap="none" strike="noStrike">
              <a:solidFill>
                <a:srgbClr val="001743"/>
              </a:solidFill>
            </a:endParaRPr>
          </a:p>
        </p:txBody>
      </p:sp>
      <p:sp>
        <p:nvSpPr>
          <p:cNvPr id="50" name="Google Shape;50;p10"/>
          <p:cNvSpPr txBox="1"/>
          <p:nvPr>
            <p:ph idx="12" type="sldNum"/>
          </p:nvPr>
        </p:nvSpPr>
        <p:spPr>
          <a:xfrm>
            <a:off x="9375913" y="6432549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1742"/>
              </a:buClr>
              <a:buSzPts val="1800"/>
              <a:buNone/>
              <a:defRPr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9pPr>
          </a:lstStyle>
          <a:p/>
        </p:txBody>
      </p:sp>
      <p:sp>
        <p:nvSpPr>
          <p:cNvPr id="53" name="Google Shape;53;p11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i="0" sz="2800" u="none" cap="none" strike="noStrike">
                <a:solidFill>
                  <a:schemeClr val="dk1"/>
                </a:solidFill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i="0" sz="2400" u="none" cap="none" strike="noStrike">
                <a:solidFill>
                  <a:schemeClr val="dk1"/>
                </a:solidFill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i="0" sz="2000" u="none" cap="none" strike="noStrike">
                <a:solidFill>
                  <a:schemeClr val="dk1"/>
                </a:solidFill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i="0" sz="1800" u="none" cap="none" strike="noStrike">
                <a:solidFill>
                  <a:schemeClr val="dk1"/>
                </a:solidFill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i="0" sz="1800" u="none" cap="none" strike="noStrike">
                <a:solidFill>
                  <a:schemeClr val="dk1"/>
                </a:solidFill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i="0" sz="1800" u="none" cap="none" strike="noStrike">
                <a:solidFill>
                  <a:schemeClr val="dk1"/>
                </a:solidFill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i="0" sz="1800" u="none" cap="none" strike="noStrike">
                <a:solidFill>
                  <a:schemeClr val="dk1"/>
                </a:solidFill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i="0" sz="1800" u="none" cap="none" strike="noStrike">
                <a:solidFill>
                  <a:schemeClr val="dk1"/>
                </a:solidFill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i="0" sz="1800" u="none" cap="none" strike="noStrike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4" name="Google Shape;54;p11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i="0" sz="2800" u="none" cap="none" strike="noStrike">
                <a:solidFill>
                  <a:schemeClr val="dk1"/>
                </a:solidFill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i="0" sz="2400" u="none" cap="none" strike="noStrike">
                <a:solidFill>
                  <a:schemeClr val="dk1"/>
                </a:solidFill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i="0" sz="2000" u="none" cap="none" strike="noStrike">
                <a:solidFill>
                  <a:schemeClr val="dk1"/>
                </a:solidFill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i="0" sz="1800" u="none" cap="none" strike="noStrike">
                <a:solidFill>
                  <a:schemeClr val="dk1"/>
                </a:solidFill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i="0" sz="1800" u="none" cap="none" strike="noStrike">
                <a:solidFill>
                  <a:schemeClr val="dk1"/>
                </a:solidFill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i="0" sz="1800" u="none" cap="none" strike="noStrike">
                <a:solidFill>
                  <a:schemeClr val="dk1"/>
                </a:solidFill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i="0" sz="1800" u="none" cap="none" strike="noStrike">
                <a:solidFill>
                  <a:schemeClr val="dk1"/>
                </a:solidFill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i="0" sz="1800" u="none" cap="none" strike="noStrike">
                <a:solidFill>
                  <a:schemeClr val="dk1"/>
                </a:solidFill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i="0" sz="1800" u="none" cap="none" strike="noStrike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5" name="Google Shape;55;p11"/>
          <p:cNvSpPr txBox="1"/>
          <p:nvPr>
            <p:ph idx="12" type="sldNum"/>
          </p:nvPr>
        </p:nvSpPr>
        <p:spPr>
          <a:xfrm>
            <a:off x="9375913" y="6432549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slideLayout" Target="../slideLayouts/slideLayout5.xml"/><Relationship Id="rId3" Type="http://schemas.openxmlformats.org/officeDocument/2006/relationships/slideLayout" Target="../slideLayouts/slideLayout6.xml"/><Relationship Id="rId4" Type="http://schemas.openxmlformats.org/officeDocument/2006/relationships/slideLayout" Target="../slideLayouts/slideLayout7.xml"/><Relationship Id="rId5" Type="http://schemas.openxmlformats.org/officeDocument/2006/relationships/slideLayout" Target="../slideLayouts/slideLayout8.xml"/><Relationship Id="rId6" Type="http://schemas.openxmlformats.org/officeDocument/2006/relationships/slideLayout" Target="../slideLayouts/slideLayout9.xml"/><Relationship Id="rId7" Type="http://schemas.openxmlformats.org/officeDocument/2006/relationships/theme" Target="../theme/theme2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slideLayout" Target="../slideLayouts/slideLayout11.xml"/><Relationship Id="rId3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3.xml"/><Relationship Id="rId5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5"/>
          <p:cNvSpPr txBox="1"/>
          <p:nvPr>
            <p:ph type="title"/>
          </p:nvPr>
        </p:nvSpPr>
        <p:spPr>
          <a:xfrm>
            <a:off x="4134678" y="0"/>
            <a:ext cx="7219122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1742"/>
              </a:buClr>
              <a:buSzPts val="4400"/>
              <a:buNone/>
              <a:defRPr i="0" sz="4400" u="none" cap="none" strike="noStrike">
                <a:solidFill>
                  <a:srgbClr val="001742"/>
                </a:solidFill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i="0" sz="1800" u="none" cap="none" strike="noStrike">
                <a:solidFill>
                  <a:srgbClr val="000000"/>
                </a:solidFill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i="0" sz="1800" u="none" cap="none" strike="noStrike">
                <a:solidFill>
                  <a:srgbClr val="000000"/>
                </a:solidFill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i="0" sz="1800" u="none" cap="none" strike="noStrike">
                <a:solidFill>
                  <a:srgbClr val="000000"/>
                </a:solidFill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i="0" sz="1800" u="none" cap="none" strike="noStrike">
                <a:solidFill>
                  <a:srgbClr val="000000"/>
                </a:solidFill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i="0" sz="1800" u="none" cap="none" strike="noStrike">
                <a:solidFill>
                  <a:srgbClr val="000000"/>
                </a:solidFill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i="0" sz="1800" u="none" cap="none" strike="noStrike">
                <a:solidFill>
                  <a:srgbClr val="000000"/>
                </a:solidFill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i="0" sz="1800" u="none" cap="none" strike="noStrike">
                <a:solidFill>
                  <a:srgbClr val="000000"/>
                </a:solidFill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i="0" sz="1800" u="none" cap="none" strike="noStrike">
                <a:solidFill>
                  <a:srgbClr val="000000"/>
                </a:solidFill>
              </a:defRPr>
            </a:lvl9pPr>
          </a:lstStyle>
          <a:p/>
        </p:txBody>
      </p:sp>
      <p:sp>
        <p:nvSpPr>
          <p:cNvPr id="21" name="Google Shape;21;p5"/>
          <p:cNvSpPr/>
          <p:nvPr/>
        </p:nvSpPr>
        <p:spPr>
          <a:xfrm rot="5400000">
            <a:off x="10203027" y="2649150"/>
            <a:ext cx="3732900" cy="274200"/>
          </a:xfrm>
          <a:prstGeom prst="rect">
            <a:avLst/>
          </a:prstGeom>
          <a:solidFill>
            <a:srgbClr val="0085C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5"/>
          <p:cNvSpPr txBox="1"/>
          <p:nvPr>
            <p:ph idx="12" type="sldNum"/>
          </p:nvPr>
        </p:nvSpPr>
        <p:spPr>
          <a:xfrm>
            <a:off x="9290225" y="6389273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2"/>
          <p:cNvSpPr txBox="1"/>
          <p:nvPr>
            <p:ph idx="1" type="body"/>
          </p:nvPr>
        </p:nvSpPr>
        <p:spPr>
          <a:xfrm>
            <a:off x="266700" y="1325563"/>
            <a:ext cx="11595000" cy="48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i="0" sz="1400" u="none" cap="none" strike="noStrike">
                <a:solidFill>
                  <a:schemeClr val="dk1"/>
                </a:solidFill>
              </a:defRPr>
            </a:lvl1pPr>
            <a:lvl2pPr indent="-381000" lvl="1" marL="914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i="0" sz="2400" u="none" cap="none" strike="noStrike">
                <a:solidFill>
                  <a:schemeClr val="dk1"/>
                </a:solidFill>
              </a:defRPr>
            </a:lvl2pPr>
            <a:lvl3pPr indent="-355600" lvl="2" marL="1371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i="0" sz="2000" u="none" cap="none" strike="noStrike">
                <a:solidFill>
                  <a:schemeClr val="dk1"/>
                </a:solidFill>
              </a:defRPr>
            </a:lvl3pPr>
            <a:lvl4pPr indent="-342900" lvl="3" marL="1828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i="0" sz="1800" u="none" cap="none" strike="noStrike">
                <a:solidFill>
                  <a:schemeClr val="dk1"/>
                </a:solidFill>
              </a:defRPr>
            </a:lvl4pPr>
            <a:lvl5pPr indent="-342900" lvl="4" marL="22860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i="0" sz="1800" u="none" cap="none" strike="noStrike">
                <a:solidFill>
                  <a:schemeClr val="dk1"/>
                </a:solidFill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i="0" sz="1800" u="none" cap="none" strike="noStrike">
                <a:solidFill>
                  <a:schemeClr val="dk1"/>
                </a:solidFill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i="0" sz="1800" u="none" cap="none" strike="noStrike">
                <a:solidFill>
                  <a:schemeClr val="dk1"/>
                </a:solidFill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i="0" sz="1800" u="none" cap="none" strike="noStrike">
                <a:solidFill>
                  <a:schemeClr val="dk1"/>
                </a:solidFill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i="0" sz="1800" u="none" cap="none" strike="noStrike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8" name="Google Shape;58;p12"/>
          <p:cNvSpPr/>
          <p:nvPr/>
        </p:nvSpPr>
        <p:spPr>
          <a:xfrm rot="5400000">
            <a:off x="5580000" y="-5580000"/>
            <a:ext cx="1032000" cy="12192000"/>
          </a:xfrm>
          <a:prstGeom prst="rect">
            <a:avLst/>
          </a:prstGeom>
          <a:solidFill>
            <a:srgbClr val="00174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" name="Google Shape;59;p12"/>
          <p:cNvSpPr/>
          <p:nvPr/>
        </p:nvSpPr>
        <p:spPr>
          <a:xfrm rot="10800000">
            <a:off x="325952" y="848398"/>
            <a:ext cx="3897600" cy="274200"/>
          </a:xfrm>
          <a:prstGeom prst="rect">
            <a:avLst/>
          </a:prstGeom>
          <a:solidFill>
            <a:srgbClr val="0085C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" name="Google Shape;60;p12"/>
          <p:cNvSpPr txBox="1"/>
          <p:nvPr>
            <p:ph type="title"/>
          </p:nvPr>
        </p:nvSpPr>
        <p:spPr>
          <a:xfrm>
            <a:off x="266700" y="-146773"/>
            <a:ext cx="110871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i="0" sz="4800" u="none" cap="none" strike="noStrike">
                <a:solidFill>
                  <a:schemeClr val="lt1"/>
                </a:solidFill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i="0" sz="1800" u="none" cap="none" strike="noStrike">
                <a:solidFill>
                  <a:srgbClr val="000000"/>
                </a:solidFill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i="0" sz="1800" u="none" cap="none" strike="noStrike">
                <a:solidFill>
                  <a:srgbClr val="000000"/>
                </a:solidFill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i="0" sz="1800" u="none" cap="none" strike="noStrike">
                <a:solidFill>
                  <a:srgbClr val="000000"/>
                </a:solidFill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i="0" sz="1800" u="none" cap="none" strike="noStrike">
                <a:solidFill>
                  <a:srgbClr val="000000"/>
                </a:solidFill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i="0" sz="1800" u="none" cap="none" strike="noStrike">
                <a:solidFill>
                  <a:srgbClr val="000000"/>
                </a:solidFill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i="0" sz="1800" u="none" cap="none" strike="noStrike">
                <a:solidFill>
                  <a:srgbClr val="000000"/>
                </a:solidFill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i="0" sz="1800" u="none" cap="none" strike="noStrike">
                <a:solidFill>
                  <a:srgbClr val="000000"/>
                </a:solidFill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i="0" sz="1800" u="none" cap="none" strike="noStrike">
                <a:solidFill>
                  <a:srgbClr val="000000"/>
                </a:solidFill>
              </a:defRPr>
            </a:lvl9pPr>
          </a:lstStyle>
          <a:p/>
        </p:txBody>
      </p:sp>
      <p:sp>
        <p:nvSpPr>
          <p:cNvPr id="61" name="Google Shape;61;p12"/>
          <p:cNvSpPr txBox="1"/>
          <p:nvPr>
            <p:ph idx="12" type="sldNum"/>
          </p:nvPr>
        </p:nvSpPr>
        <p:spPr>
          <a:xfrm>
            <a:off x="9375913" y="6432549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1743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2" name="Google Shape;62;p12"/>
          <p:cNvSpPr txBox="1"/>
          <p:nvPr/>
        </p:nvSpPr>
        <p:spPr>
          <a:xfrm>
            <a:off x="2743200" y="6443100"/>
            <a:ext cx="6705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i="0" lang="en-US" sz="1000" u="none" cap="none" strike="noStrike">
                <a:solidFill>
                  <a:srgbClr val="001743"/>
                </a:solidFill>
              </a:rPr>
              <a:t>Department of Commerce   |   National Oceanic and Atmospheric Administration   |   </a:t>
            </a:r>
            <a:r>
              <a:rPr lang="en-US" sz="1000">
                <a:solidFill>
                  <a:srgbClr val="001743"/>
                </a:solidFill>
              </a:rPr>
              <a:t>weather</a:t>
            </a:r>
            <a:r>
              <a:rPr i="0" lang="en-US" sz="1000" u="none" cap="none" strike="noStrike">
                <a:solidFill>
                  <a:srgbClr val="001743"/>
                </a:solidFill>
              </a:rPr>
              <a:t>.gov</a:t>
            </a:r>
            <a:endParaRPr i="0" sz="1000" u="none" cap="none" strike="noStrike">
              <a:solidFill>
                <a:srgbClr val="001743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7" r:id="rId1"/>
    <p:sldLayoutId id="2147483658" r:id="rId2"/>
    <p:sldLayoutId id="2147483659" r:id="rId3"/>
    <p:sldLayoutId id="2147483660" r:id="rId4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6.png"/><Relationship Id="rId4" Type="http://schemas.openxmlformats.org/officeDocument/2006/relationships/hyperlink" Target="https://www.commerce.gov/" TargetMode="External"/><Relationship Id="rId5" Type="http://schemas.openxmlformats.org/officeDocument/2006/relationships/image" Target="../media/image2.png"/><Relationship Id="rId6" Type="http://schemas.openxmlformats.org/officeDocument/2006/relationships/image" Target="../media/image1.png"/><Relationship Id="rId7" Type="http://schemas.openxmlformats.org/officeDocument/2006/relationships/image" Target="../media/image8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1.gif"/><Relationship Id="rId4" Type="http://schemas.openxmlformats.org/officeDocument/2006/relationships/image" Target="../media/image22.gif"/><Relationship Id="rId5" Type="http://schemas.openxmlformats.org/officeDocument/2006/relationships/image" Target="../media/image20.gif"/><Relationship Id="rId6" Type="http://schemas.openxmlformats.org/officeDocument/2006/relationships/image" Target="../media/image29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9.png"/><Relationship Id="rId4" Type="http://schemas.openxmlformats.org/officeDocument/2006/relationships/image" Target="../media/image26.png"/><Relationship Id="rId5" Type="http://schemas.openxmlformats.org/officeDocument/2006/relationships/image" Target="../media/image25.png"/><Relationship Id="rId6" Type="http://schemas.openxmlformats.org/officeDocument/2006/relationships/image" Target="../media/image4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9.png"/><Relationship Id="rId4" Type="http://schemas.openxmlformats.org/officeDocument/2006/relationships/image" Target="../media/image33.png"/><Relationship Id="rId5" Type="http://schemas.openxmlformats.org/officeDocument/2006/relationships/image" Target="../media/image35.png"/><Relationship Id="rId6" Type="http://schemas.openxmlformats.org/officeDocument/2006/relationships/image" Target="../media/image43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9.png"/><Relationship Id="rId4" Type="http://schemas.openxmlformats.org/officeDocument/2006/relationships/image" Target="../media/image47.png"/><Relationship Id="rId5" Type="http://schemas.openxmlformats.org/officeDocument/2006/relationships/image" Target="../media/image46.png"/><Relationship Id="rId6" Type="http://schemas.openxmlformats.org/officeDocument/2006/relationships/image" Target="../media/image32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2.png"/><Relationship Id="rId4" Type="http://schemas.openxmlformats.org/officeDocument/2006/relationships/image" Target="../media/image34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6.png"/><Relationship Id="rId4" Type="http://schemas.openxmlformats.org/officeDocument/2006/relationships/image" Target="../media/image38.png"/><Relationship Id="rId5" Type="http://schemas.openxmlformats.org/officeDocument/2006/relationships/image" Target="../media/image4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0.png"/><Relationship Id="rId4" Type="http://schemas.openxmlformats.org/officeDocument/2006/relationships/image" Target="../media/image37.png"/><Relationship Id="rId5" Type="http://schemas.openxmlformats.org/officeDocument/2006/relationships/image" Target="../media/image17.png"/><Relationship Id="rId6" Type="http://schemas.openxmlformats.org/officeDocument/2006/relationships/image" Target="../media/image1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5.png"/><Relationship Id="rId4" Type="http://schemas.openxmlformats.org/officeDocument/2006/relationships/image" Target="../media/image7.png"/><Relationship Id="rId5" Type="http://schemas.openxmlformats.org/officeDocument/2006/relationships/image" Target="../media/image6.png"/><Relationship Id="rId6" Type="http://schemas.openxmlformats.org/officeDocument/2006/relationships/image" Target="../media/image5.png"/><Relationship Id="rId7" Type="http://schemas.openxmlformats.org/officeDocument/2006/relationships/image" Target="../media/image12.png"/><Relationship Id="rId8" Type="http://schemas.openxmlformats.org/officeDocument/2006/relationships/image" Target="../media/image10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1.png"/><Relationship Id="rId4" Type="http://schemas.openxmlformats.org/officeDocument/2006/relationships/image" Target="../media/image30.png"/><Relationship Id="rId10" Type="http://schemas.openxmlformats.org/officeDocument/2006/relationships/image" Target="../media/image23.gif"/><Relationship Id="rId9" Type="http://schemas.openxmlformats.org/officeDocument/2006/relationships/image" Target="../media/image11.gif"/><Relationship Id="rId5" Type="http://schemas.openxmlformats.org/officeDocument/2006/relationships/image" Target="../media/image48.png"/><Relationship Id="rId6" Type="http://schemas.openxmlformats.org/officeDocument/2006/relationships/image" Target="../media/image37.png"/><Relationship Id="rId7" Type="http://schemas.openxmlformats.org/officeDocument/2006/relationships/image" Target="../media/image24.png"/><Relationship Id="rId8" Type="http://schemas.openxmlformats.org/officeDocument/2006/relationships/image" Target="../media/image9.gif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0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8.png"/><Relationship Id="rId4" Type="http://schemas.openxmlformats.org/officeDocument/2006/relationships/image" Target="../media/image1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17"/>
          <p:cNvPicPr preferRelativeResize="0"/>
          <p:nvPr/>
        </p:nvPicPr>
        <p:blipFill rotWithShape="1">
          <a:blip r:embed="rId3">
            <a:alphaModFix/>
          </a:blip>
          <a:srcRect b="0" l="6665" r="6665" t="0"/>
          <a:stretch/>
        </p:blipFill>
        <p:spPr>
          <a:xfrm>
            <a:off x="0" y="1"/>
            <a:ext cx="5295906" cy="687565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:\STALL\ST Comms\Templates &amp; Resources\Logos\Other Emblems\DOC Logo\DOC Color.png" id="89" name="Google Shape;89;p17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2983051" y="7134892"/>
            <a:ext cx="438716" cy="438716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7"/>
          <p:cNvSpPr txBox="1"/>
          <p:nvPr/>
        </p:nvSpPr>
        <p:spPr>
          <a:xfrm>
            <a:off x="5305418" y="5896874"/>
            <a:ext cx="6881700" cy="35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596"/>
              </a:buClr>
              <a:buSzPts val="1000"/>
              <a:buFont typeface="Arial"/>
              <a:buNone/>
            </a:pPr>
            <a:r>
              <a:rPr i="0" lang="en-US" sz="1400" u="none" cap="none" strike="noStrike">
                <a:solidFill>
                  <a:srgbClr val="001743"/>
                </a:solidFill>
              </a:rPr>
              <a:t>National Oceanic and Atmospheric Administration</a:t>
            </a:r>
            <a:endParaRPr i="0" sz="1400" u="none" cap="none" strike="noStrike">
              <a:solidFill>
                <a:srgbClr val="001743"/>
              </a:solidFill>
            </a:endParaRPr>
          </a:p>
        </p:txBody>
      </p:sp>
      <p:sp>
        <p:nvSpPr>
          <p:cNvPr id="91" name="Google Shape;91;p17"/>
          <p:cNvSpPr txBox="1"/>
          <p:nvPr/>
        </p:nvSpPr>
        <p:spPr>
          <a:xfrm>
            <a:off x="5634754" y="781770"/>
            <a:ext cx="6569100" cy="3232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1" lang="en-US" sz="3200">
                <a:solidFill>
                  <a:srgbClr val="001743"/>
                </a:solidFill>
              </a:rPr>
              <a:t>Improving the Intensity of Tropical Cyclones for the AIGFS</a:t>
            </a:r>
            <a:endParaRPr b="1" i="0" sz="3200" u="none" cap="none" strike="noStrike">
              <a:solidFill>
                <a:srgbClr val="001743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>
                <a:solidFill>
                  <a:srgbClr val="001743"/>
                </a:solidFill>
              </a:rPr>
              <a:t>Linlin Cui</a:t>
            </a:r>
            <a:r>
              <a:rPr baseline="30000" lang="en-US" sz="1800">
                <a:solidFill>
                  <a:srgbClr val="001743"/>
                </a:solidFill>
              </a:rPr>
              <a:t>1</a:t>
            </a:r>
            <a:r>
              <a:rPr lang="en-US" sz="1800">
                <a:solidFill>
                  <a:srgbClr val="001743"/>
                </a:solidFill>
              </a:rPr>
              <a:t>*, Jun Wang</a:t>
            </a:r>
            <a:r>
              <a:rPr baseline="30000" lang="en-US" sz="1800">
                <a:solidFill>
                  <a:srgbClr val="001743"/>
                </a:solidFill>
              </a:rPr>
              <a:t>2</a:t>
            </a:r>
            <a:r>
              <a:rPr lang="en-US" sz="1800">
                <a:solidFill>
                  <a:srgbClr val="001743"/>
                </a:solidFill>
              </a:rPr>
              <a:t>, Jianjun Liu</a:t>
            </a:r>
            <a:r>
              <a:rPr baseline="30000" lang="en-US" sz="1800">
                <a:solidFill>
                  <a:srgbClr val="001743"/>
                </a:solidFill>
              </a:rPr>
              <a:t>3</a:t>
            </a:r>
            <a:r>
              <a:rPr lang="en-US" sz="1800">
                <a:solidFill>
                  <a:srgbClr val="001743"/>
                </a:solidFill>
              </a:rPr>
              <a:t>, Xiao Luo</a:t>
            </a:r>
            <a:r>
              <a:rPr baseline="30000" lang="en-US" sz="1800">
                <a:solidFill>
                  <a:srgbClr val="001743"/>
                </a:solidFill>
              </a:rPr>
              <a:t>1</a:t>
            </a:r>
            <a:r>
              <a:rPr lang="en-US" sz="1800">
                <a:solidFill>
                  <a:srgbClr val="001743"/>
                </a:solidFill>
              </a:rPr>
              <a:t>, Wei Li</a:t>
            </a:r>
            <a:r>
              <a:rPr baseline="30000" lang="en-US" sz="1800">
                <a:solidFill>
                  <a:srgbClr val="001743"/>
                </a:solidFill>
              </a:rPr>
              <a:t>4</a:t>
            </a:r>
            <a:r>
              <a:rPr lang="en-US" sz="1800">
                <a:solidFill>
                  <a:srgbClr val="001743"/>
                </a:solidFill>
              </a:rPr>
              <a:t>, Jiayi Peng</a:t>
            </a:r>
            <a:r>
              <a:rPr baseline="30000" lang="en-US" sz="1800">
                <a:solidFill>
                  <a:srgbClr val="001743"/>
                </a:solidFill>
              </a:rPr>
              <a:t>3</a:t>
            </a:r>
            <a:r>
              <a:rPr lang="en-US" sz="1800">
                <a:solidFill>
                  <a:srgbClr val="001743"/>
                </a:solidFill>
              </a:rPr>
              <a:t>, Zhan Zhang</a:t>
            </a:r>
            <a:r>
              <a:rPr baseline="30000" lang="en-US" sz="1800">
                <a:solidFill>
                  <a:srgbClr val="001743"/>
                </a:solidFill>
              </a:rPr>
              <a:t>2</a:t>
            </a:r>
            <a:r>
              <a:rPr lang="en-US" sz="1800">
                <a:solidFill>
                  <a:srgbClr val="001743"/>
                </a:solidFill>
              </a:rPr>
              <a:t>, Bin Liu</a:t>
            </a:r>
            <a:r>
              <a:rPr baseline="30000" lang="en-US" sz="1800">
                <a:solidFill>
                  <a:srgbClr val="001743"/>
                </a:solidFill>
              </a:rPr>
              <a:t>1</a:t>
            </a:r>
            <a:r>
              <a:rPr lang="en-US" sz="1800">
                <a:solidFill>
                  <a:srgbClr val="001743"/>
                </a:solidFill>
              </a:rPr>
              <a:t>, Lin Zhu</a:t>
            </a:r>
            <a:r>
              <a:rPr baseline="30000" lang="en-US" sz="1800">
                <a:solidFill>
                  <a:srgbClr val="001743"/>
                </a:solidFill>
              </a:rPr>
              <a:t>4</a:t>
            </a:r>
            <a:r>
              <a:rPr lang="en-US" sz="1800">
                <a:solidFill>
                  <a:srgbClr val="001743"/>
                </a:solidFill>
              </a:rPr>
              <a:t>, Qi Shi</a:t>
            </a:r>
            <a:r>
              <a:rPr baseline="30000" lang="en-US" sz="1800">
                <a:solidFill>
                  <a:srgbClr val="001743"/>
                </a:solidFill>
              </a:rPr>
              <a:t>1</a:t>
            </a:r>
            <a:r>
              <a:rPr lang="en-US" sz="1800">
                <a:solidFill>
                  <a:srgbClr val="001743"/>
                </a:solidFill>
              </a:rPr>
              <a:t>, Alicia Bentley</a:t>
            </a:r>
            <a:r>
              <a:rPr baseline="30000" lang="en-US" sz="1800">
                <a:solidFill>
                  <a:srgbClr val="001743"/>
                </a:solidFill>
              </a:rPr>
              <a:t>2</a:t>
            </a:r>
            <a:r>
              <a:rPr lang="en-US" sz="1800">
                <a:solidFill>
                  <a:srgbClr val="001743"/>
                </a:solidFill>
              </a:rPr>
              <a:t>, Jacob R. Carley</a:t>
            </a:r>
            <a:r>
              <a:rPr baseline="30000" lang="en-US" sz="1800">
                <a:solidFill>
                  <a:srgbClr val="001743"/>
                </a:solidFill>
              </a:rPr>
              <a:t>2</a:t>
            </a:r>
            <a:endParaRPr baseline="30000" sz="1800">
              <a:solidFill>
                <a:srgbClr val="001743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rgbClr val="001743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aseline="30000" lang="en-US" sz="1600">
                <a:solidFill>
                  <a:srgbClr val="001743"/>
                </a:solidFill>
              </a:rPr>
              <a:t>1</a:t>
            </a:r>
            <a:r>
              <a:rPr lang="en-US" sz="1600">
                <a:solidFill>
                  <a:srgbClr val="001743"/>
                </a:solidFill>
              </a:rPr>
              <a:t>Lynker, </a:t>
            </a:r>
            <a:r>
              <a:rPr baseline="30000" lang="en-US" sz="1600">
                <a:solidFill>
                  <a:srgbClr val="001743"/>
                </a:solidFill>
              </a:rPr>
              <a:t>3</a:t>
            </a:r>
            <a:r>
              <a:rPr lang="en-US" sz="1600">
                <a:solidFill>
                  <a:srgbClr val="001743"/>
                </a:solidFill>
              </a:rPr>
              <a:t>Axiom, </a:t>
            </a:r>
            <a:r>
              <a:rPr baseline="30000" lang="en-US" sz="1600">
                <a:solidFill>
                  <a:srgbClr val="001743"/>
                </a:solidFill>
              </a:rPr>
              <a:t>4</a:t>
            </a:r>
            <a:r>
              <a:rPr lang="en-US" sz="1600">
                <a:solidFill>
                  <a:srgbClr val="001743"/>
                </a:solidFill>
              </a:rPr>
              <a:t>SAIC @NWS/NCEP/EMC</a:t>
            </a:r>
            <a:endParaRPr sz="1600">
              <a:solidFill>
                <a:srgbClr val="001743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aseline="30000" lang="en-US" sz="1600">
                <a:solidFill>
                  <a:srgbClr val="001743"/>
                </a:solidFill>
              </a:rPr>
              <a:t>2</a:t>
            </a:r>
            <a:r>
              <a:rPr lang="en-US" sz="1600">
                <a:solidFill>
                  <a:srgbClr val="001743"/>
                </a:solidFill>
              </a:rPr>
              <a:t>NWS/NCEP/EMC</a:t>
            </a:r>
            <a:endParaRPr sz="1600">
              <a:solidFill>
                <a:srgbClr val="001743"/>
              </a:solidFill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br>
              <a:rPr b="0" i="0" lang="en-US" sz="1800" u="none" cap="none" strike="noStrike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b="0" i="0" sz="1800" u="none" cap="none" strike="noStrike">
              <a:solidFill>
                <a:srgbClr val="0017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17"/>
          <p:cNvSpPr/>
          <p:nvPr/>
        </p:nvSpPr>
        <p:spPr>
          <a:xfrm rot="5400000">
            <a:off x="4159122" y="1633785"/>
            <a:ext cx="2283000" cy="212400"/>
          </a:xfrm>
          <a:prstGeom prst="rect">
            <a:avLst/>
          </a:prstGeom>
          <a:solidFill>
            <a:srgbClr val="0085C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17"/>
          <p:cNvSpPr txBox="1"/>
          <p:nvPr/>
        </p:nvSpPr>
        <p:spPr>
          <a:xfrm>
            <a:off x="5305418" y="6202373"/>
            <a:ext cx="6881700" cy="35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596"/>
              </a:buClr>
              <a:buSzPts val="1000"/>
              <a:buFont typeface="Arial"/>
              <a:buNone/>
            </a:pPr>
            <a:r>
              <a:rPr lang="en-US">
                <a:solidFill>
                  <a:srgbClr val="001743"/>
                </a:solidFill>
              </a:rPr>
              <a:t>National Weather Service</a:t>
            </a:r>
            <a:endParaRPr i="0" sz="1400" u="none" cap="none" strike="noStrike">
              <a:solidFill>
                <a:srgbClr val="001743"/>
              </a:solidFill>
            </a:endParaRPr>
          </a:p>
        </p:txBody>
      </p:sp>
      <p:sp>
        <p:nvSpPr>
          <p:cNvPr id="94" name="Google Shape;94;p17"/>
          <p:cNvSpPr txBox="1"/>
          <p:nvPr/>
        </p:nvSpPr>
        <p:spPr>
          <a:xfrm>
            <a:off x="5305418" y="5628524"/>
            <a:ext cx="6881700" cy="35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596"/>
              </a:buClr>
              <a:buSzPts val="1000"/>
              <a:buFont typeface="Arial"/>
              <a:buNone/>
            </a:pPr>
            <a:r>
              <a:rPr i="0" lang="en-US" sz="1400" u="none" cap="none" strike="noStrike">
                <a:solidFill>
                  <a:srgbClr val="001743"/>
                </a:solidFill>
              </a:rPr>
              <a:t>U.S. Department of Commerce</a:t>
            </a:r>
            <a:endParaRPr i="0" sz="1400" u="none" cap="none" strike="noStrike">
              <a:solidFill>
                <a:srgbClr val="001743"/>
              </a:solidFill>
            </a:endParaRPr>
          </a:p>
        </p:txBody>
      </p:sp>
      <p:pic>
        <p:nvPicPr>
          <p:cNvPr id="95" name="Google Shape;95;p1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296987" y="4084676"/>
            <a:ext cx="1330119" cy="1330126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96" name="Google Shape;96;p1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865448" y="4095138"/>
            <a:ext cx="1330115" cy="133014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26"/>
          <p:cNvSpPr txBox="1"/>
          <p:nvPr>
            <p:ph type="title"/>
          </p:nvPr>
        </p:nvSpPr>
        <p:spPr>
          <a:xfrm>
            <a:off x="266700" y="-146773"/>
            <a:ext cx="110871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Tropical Cyclone </a:t>
            </a:r>
            <a:r>
              <a:rPr lang="en-US"/>
              <a:t>Track</a:t>
            </a:r>
            <a:r>
              <a:rPr lang="en-US"/>
              <a:t> Error 2025</a:t>
            </a:r>
            <a:endParaRPr/>
          </a:p>
        </p:txBody>
      </p:sp>
      <p:sp>
        <p:nvSpPr>
          <p:cNvPr id="233" name="Google Shape;233;p26"/>
          <p:cNvSpPr txBox="1"/>
          <p:nvPr>
            <p:ph idx="12" type="sldNum"/>
          </p:nvPr>
        </p:nvSpPr>
        <p:spPr>
          <a:xfrm>
            <a:off x="9375913" y="6432549"/>
            <a:ext cx="2743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34" name="Google Shape;234;p26" title="evs.hurricane_global_det.abstk_err.wp.2025.season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6724" y="3830250"/>
            <a:ext cx="5504625" cy="2752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26" title="evs.hurricane_global_det.abstk_err.ep.2025.season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27250" y="1100200"/>
            <a:ext cx="5730652" cy="2865326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Google Shape;236;p26"/>
          <p:cNvSpPr txBox="1"/>
          <p:nvPr/>
        </p:nvSpPr>
        <p:spPr>
          <a:xfrm>
            <a:off x="8848575" y="1544575"/>
            <a:ext cx="1355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chemeClr val="dk1"/>
                </a:solidFill>
              </a:rPr>
              <a:t>East Pacific</a:t>
            </a:r>
            <a:endParaRPr b="1">
              <a:solidFill>
                <a:schemeClr val="dk1"/>
              </a:solidFill>
            </a:endParaRPr>
          </a:p>
        </p:txBody>
      </p:sp>
      <p:sp>
        <p:nvSpPr>
          <p:cNvPr id="237" name="Google Shape;237;p26"/>
          <p:cNvSpPr txBox="1"/>
          <p:nvPr/>
        </p:nvSpPr>
        <p:spPr>
          <a:xfrm>
            <a:off x="5827250" y="4229825"/>
            <a:ext cx="55047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US" sz="1800">
                <a:solidFill>
                  <a:schemeClr val="dk1"/>
                </a:solidFill>
              </a:rPr>
              <a:t>AIGFSdev had a slightly smaller absolute bias than AIGFSv1.0 over WP and EP</a:t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US" sz="1800">
                <a:solidFill>
                  <a:schemeClr val="dk1"/>
                </a:solidFill>
              </a:rPr>
              <a:t>AIGFSdev had a slightly larger absolute bias over Atlantic at day 6 and 7</a:t>
            </a:r>
            <a:endParaRPr sz="1800">
              <a:solidFill>
                <a:schemeClr val="dk1"/>
              </a:solidFill>
            </a:endParaRPr>
          </a:p>
        </p:txBody>
      </p:sp>
      <p:pic>
        <p:nvPicPr>
          <p:cNvPr id="238" name="Google Shape;238;p26" title="evs.hurricane_global_det.abstk_err.al.2025.season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66700" y="1156699"/>
            <a:ext cx="5504649" cy="2752325"/>
          </a:xfrm>
          <a:prstGeom prst="rect">
            <a:avLst/>
          </a:prstGeom>
          <a:noFill/>
          <a:ln>
            <a:noFill/>
          </a:ln>
        </p:spPr>
      </p:pic>
      <p:sp>
        <p:nvSpPr>
          <p:cNvPr id="239" name="Google Shape;239;p26"/>
          <p:cNvSpPr txBox="1"/>
          <p:nvPr/>
        </p:nvSpPr>
        <p:spPr>
          <a:xfrm>
            <a:off x="3156575" y="1544575"/>
            <a:ext cx="1355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chemeClr val="dk1"/>
                </a:solidFill>
              </a:rPr>
              <a:t>Atlantic</a:t>
            </a:r>
            <a:endParaRPr b="1">
              <a:solidFill>
                <a:schemeClr val="dk1"/>
              </a:solidFill>
            </a:endParaRPr>
          </a:p>
        </p:txBody>
      </p:sp>
      <p:sp>
        <p:nvSpPr>
          <p:cNvPr id="240" name="Google Shape;240;p26"/>
          <p:cNvSpPr txBox="1"/>
          <p:nvPr/>
        </p:nvSpPr>
        <p:spPr>
          <a:xfrm>
            <a:off x="3477025" y="4270775"/>
            <a:ext cx="1355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chemeClr val="dk1"/>
                </a:solidFill>
              </a:rPr>
              <a:t>West Pacific</a:t>
            </a:r>
            <a:endParaRPr b="1">
              <a:solidFill>
                <a:schemeClr val="dk1"/>
              </a:solidFill>
            </a:endParaRPr>
          </a:p>
        </p:txBody>
      </p:sp>
      <p:pic>
        <p:nvPicPr>
          <p:cNvPr id="241" name="Google Shape;241;p2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23103" y="1598153"/>
            <a:ext cx="1355700" cy="743832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2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419053" y="1533859"/>
            <a:ext cx="1355700" cy="743832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2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23103" y="4270769"/>
            <a:ext cx="1355700" cy="7438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27"/>
          <p:cNvSpPr txBox="1"/>
          <p:nvPr>
            <p:ph type="title"/>
          </p:nvPr>
        </p:nvSpPr>
        <p:spPr>
          <a:xfrm>
            <a:off x="266700" y="-146773"/>
            <a:ext cx="110871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Spectra at FH120 - Blurry issues</a:t>
            </a:r>
            <a:endParaRPr/>
          </a:p>
        </p:txBody>
      </p:sp>
      <p:sp>
        <p:nvSpPr>
          <p:cNvPr id="250" name="Google Shape;250;p27"/>
          <p:cNvSpPr txBox="1"/>
          <p:nvPr>
            <p:ph idx="12" type="sldNum"/>
          </p:nvPr>
        </p:nvSpPr>
        <p:spPr>
          <a:xfrm>
            <a:off x="9375913" y="6432549"/>
            <a:ext cx="2743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51" name="Google Shape;251;p27" title="zonal_energy_spectrum_comparison_combined_f120_run1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6700" y="1178927"/>
            <a:ext cx="10507249" cy="5253624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27"/>
          <p:cNvSpPr txBox="1"/>
          <p:nvPr/>
        </p:nvSpPr>
        <p:spPr>
          <a:xfrm rot="-5400000">
            <a:off x="-173700" y="2312575"/>
            <a:ext cx="747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chemeClr val="dk1"/>
                </a:solidFill>
              </a:rPr>
              <a:t>Power</a:t>
            </a:r>
            <a:endParaRPr b="1">
              <a:solidFill>
                <a:schemeClr val="dk1"/>
              </a:solidFill>
            </a:endParaRPr>
          </a:p>
        </p:txBody>
      </p:sp>
      <p:sp>
        <p:nvSpPr>
          <p:cNvPr id="253" name="Google Shape;253;p27"/>
          <p:cNvSpPr txBox="1"/>
          <p:nvPr/>
        </p:nvSpPr>
        <p:spPr>
          <a:xfrm rot="-5400000">
            <a:off x="-173700" y="5026750"/>
            <a:ext cx="747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chemeClr val="dk1"/>
                </a:solidFill>
              </a:rPr>
              <a:t>Power</a:t>
            </a:r>
            <a:endParaRPr b="1">
              <a:solidFill>
                <a:schemeClr val="dk1"/>
              </a:solidFill>
            </a:endParaRPr>
          </a:p>
        </p:txBody>
      </p:sp>
      <p:sp>
        <p:nvSpPr>
          <p:cNvPr id="254" name="Google Shape;254;p27"/>
          <p:cNvSpPr txBox="1"/>
          <p:nvPr/>
        </p:nvSpPr>
        <p:spPr>
          <a:xfrm>
            <a:off x="1056600" y="6255525"/>
            <a:ext cx="1455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</a:rPr>
              <a:t>Wavenumber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55" name="Google Shape;255;p27"/>
          <p:cNvSpPr txBox="1"/>
          <p:nvPr/>
        </p:nvSpPr>
        <p:spPr>
          <a:xfrm>
            <a:off x="3601325" y="6255525"/>
            <a:ext cx="1455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</a:rPr>
              <a:t>Wavenumber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56" name="Google Shape;256;p27"/>
          <p:cNvSpPr txBox="1"/>
          <p:nvPr/>
        </p:nvSpPr>
        <p:spPr>
          <a:xfrm>
            <a:off x="6305525" y="6255525"/>
            <a:ext cx="1455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</a:rPr>
              <a:t>Wavenumber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57" name="Google Shape;257;p27"/>
          <p:cNvSpPr txBox="1"/>
          <p:nvPr/>
        </p:nvSpPr>
        <p:spPr>
          <a:xfrm>
            <a:off x="8910075" y="6255525"/>
            <a:ext cx="1455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</a:rPr>
              <a:t>Wavenumber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28"/>
          <p:cNvSpPr txBox="1"/>
          <p:nvPr>
            <p:ph type="title"/>
          </p:nvPr>
        </p:nvSpPr>
        <p:spPr>
          <a:xfrm>
            <a:off x="266700" y="-146773"/>
            <a:ext cx="110871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24-h Accumulated Precipitation</a:t>
            </a:r>
            <a:endParaRPr/>
          </a:p>
        </p:txBody>
      </p:sp>
      <p:sp>
        <p:nvSpPr>
          <p:cNvPr id="264" name="Google Shape;264;p28"/>
          <p:cNvSpPr txBox="1"/>
          <p:nvPr>
            <p:ph idx="12" type="sldNum"/>
          </p:nvPr>
        </p:nvSpPr>
        <p:spPr>
          <a:xfrm>
            <a:off x="9375913" y="6432549"/>
            <a:ext cx="2743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65" name="Google Shape;265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6700" y="1102052"/>
            <a:ext cx="5374272" cy="5374272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04975" y="1102050"/>
            <a:ext cx="5374276" cy="5374276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p28"/>
          <p:cNvSpPr/>
          <p:nvPr/>
        </p:nvSpPr>
        <p:spPr>
          <a:xfrm>
            <a:off x="7298875" y="6103616"/>
            <a:ext cx="2635500" cy="284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8" name="Google Shape;268;p28"/>
          <p:cNvSpPr txBox="1"/>
          <p:nvPr/>
        </p:nvSpPr>
        <p:spPr>
          <a:xfrm>
            <a:off x="661275" y="1645225"/>
            <a:ext cx="8616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DAY 3</a:t>
            </a:r>
            <a:endParaRPr b="1" sz="20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" name="Google Shape;269;p28"/>
          <p:cNvSpPr txBox="1"/>
          <p:nvPr/>
        </p:nvSpPr>
        <p:spPr>
          <a:xfrm>
            <a:off x="6819975" y="1645225"/>
            <a:ext cx="8616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DAY 5</a:t>
            </a:r>
            <a:endParaRPr b="1" sz="20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0" name="Google Shape;270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18625" y="6103167"/>
            <a:ext cx="3959375" cy="219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Google Shape;271;p2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385375" y="6132725"/>
            <a:ext cx="2983400" cy="203200"/>
          </a:xfrm>
          <a:prstGeom prst="rect">
            <a:avLst/>
          </a:prstGeom>
          <a:noFill/>
          <a:ln>
            <a:noFill/>
          </a:ln>
        </p:spPr>
      </p:pic>
      <p:sp>
        <p:nvSpPr>
          <p:cNvPr id="272" name="Google Shape;272;p28"/>
          <p:cNvSpPr txBox="1"/>
          <p:nvPr/>
        </p:nvSpPr>
        <p:spPr>
          <a:xfrm>
            <a:off x="4006650" y="1641925"/>
            <a:ext cx="847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rgbClr val="FF0000"/>
                </a:solidFill>
              </a:rPr>
              <a:t>CONUS</a:t>
            </a:r>
            <a:endParaRPr b="1">
              <a:solidFill>
                <a:srgbClr val="FF0000"/>
              </a:solidFill>
            </a:endParaRPr>
          </a:p>
        </p:txBody>
      </p:sp>
      <p:sp>
        <p:nvSpPr>
          <p:cNvPr id="273" name="Google Shape;273;p28"/>
          <p:cNvSpPr txBox="1"/>
          <p:nvPr/>
        </p:nvSpPr>
        <p:spPr>
          <a:xfrm>
            <a:off x="10116950" y="1641925"/>
            <a:ext cx="847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rgbClr val="FF0000"/>
                </a:solidFill>
              </a:rPr>
              <a:t>CONUS</a:t>
            </a:r>
            <a:endParaRPr b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29"/>
          <p:cNvSpPr txBox="1"/>
          <p:nvPr>
            <p:ph type="title"/>
          </p:nvPr>
        </p:nvSpPr>
        <p:spPr>
          <a:xfrm>
            <a:off x="266700" y="-146775"/>
            <a:ext cx="119253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24-h Accumulated Precipitation (F048-072)</a:t>
            </a:r>
            <a:endParaRPr/>
          </a:p>
        </p:txBody>
      </p:sp>
      <p:sp>
        <p:nvSpPr>
          <p:cNvPr id="280" name="Google Shape;280;p29"/>
          <p:cNvSpPr txBox="1"/>
          <p:nvPr>
            <p:ph idx="12" type="sldNum"/>
          </p:nvPr>
        </p:nvSpPr>
        <p:spPr>
          <a:xfrm>
            <a:off x="9375913" y="6432549"/>
            <a:ext cx="2743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81" name="Google Shape;281;p29"/>
          <p:cNvSpPr/>
          <p:nvPr/>
        </p:nvSpPr>
        <p:spPr>
          <a:xfrm>
            <a:off x="3050225" y="6429375"/>
            <a:ext cx="5961000" cy="2892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82" name="Google Shape;282;p29" title="st4_24h_valid2025102512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97460" y="1209975"/>
            <a:ext cx="3413652" cy="2751460"/>
          </a:xfrm>
          <a:prstGeom prst="rect">
            <a:avLst/>
          </a:prstGeom>
          <a:noFill/>
          <a:ln>
            <a:noFill/>
          </a:ln>
        </p:spPr>
      </p:pic>
      <p:sp>
        <p:nvSpPr>
          <p:cNvPr id="283" name="Google Shape;283;p29"/>
          <p:cNvSpPr txBox="1"/>
          <p:nvPr/>
        </p:nvSpPr>
        <p:spPr>
          <a:xfrm>
            <a:off x="955163" y="3163756"/>
            <a:ext cx="1046700" cy="436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102925" lIns="102925" spcFirstLastPara="1" rIns="102925" wrap="square" tIns="1029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4">
                <a:solidFill>
                  <a:srgbClr val="000000"/>
                </a:solidFill>
              </a:rPr>
              <a:t>Stage IV</a:t>
            </a:r>
            <a:endParaRPr b="1" sz="1604">
              <a:solidFill>
                <a:srgbClr val="6AA84F"/>
              </a:solidFill>
            </a:endParaRPr>
          </a:p>
        </p:txBody>
      </p:sp>
      <p:pic>
        <p:nvPicPr>
          <p:cNvPr id="284" name="Google Shape;284;p29" title="gfs_24hprecip_int2025102212_val2025102512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420521" y="1209982"/>
            <a:ext cx="3413652" cy="2751460"/>
          </a:xfrm>
          <a:prstGeom prst="rect">
            <a:avLst/>
          </a:prstGeom>
          <a:noFill/>
          <a:ln>
            <a:noFill/>
          </a:ln>
        </p:spPr>
      </p:pic>
      <p:sp>
        <p:nvSpPr>
          <p:cNvPr id="285" name="Google Shape;285;p29"/>
          <p:cNvSpPr txBox="1"/>
          <p:nvPr/>
        </p:nvSpPr>
        <p:spPr>
          <a:xfrm>
            <a:off x="4490634" y="3163777"/>
            <a:ext cx="810900" cy="436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102925" lIns="102925" spcFirstLastPara="1" rIns="102925" wrap="square" tIns="1029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4">
                <a:solidFill>
                  <a:srgbClr val="000000"/>
                </a:solidFill>
              </a:rPr>
              <a:t>GFS</a:t>
            </a:r>
            <a:endParaRPr b="1" sz="1604">
              <a:solidFill>
                <a:srgbClr val="6AA84F"/>
              </a:solidFill>
            </a:endParaRPr>
          </a:p>
        </p:txBody>
      </p:sp>
      <p:pic>
        <p:nvPicPr>
          <p:cNvPr id="286" name="Google Shape;286;p29" title="aigfs_24hprecip_int2025102212_val2025102512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97453" y="4043692"/>
            <a:ext cx="3413652" cy="2751460"/>
          </a:xfrm>
          <a:prstGeom prst="rect">
            <a:avLst/>
          </a:prstGeom>
          <a:noFill/>
          <a:ln>
            <a:noFill/>
          </a:ln>
        </p:spPr>
      </p:pic>
      <p:sp>
        <p:nvSpPr>
          <p:cNvPr id="287" name="Google Shape;287;p29"/>
          <p:cNvSpPr txBox="1"/>
          <p:nvPr/>
        </p:nvSpPr>
        <p:spPr>
          <a:xfrm>
            <a:off x="954438" y="5997477"/>
            <a:ext cx="1418700" cy="436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102925" lIns="102925" spcFirstLastPara="1" rIns="102925" wrap="square" tIns="1029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4">
                <a:solidFill>
                  <a:srgbClr val="000000"/>
                </a:solidFill>
              </a:rPr>
              <a:t>AIGF</a:t>
            </a:r>
            <a:r>
              <a:rPr b="1" lang="en-US" sz="1604"/>
              <a:t>Sv1.0</a:t>
            </a:r>
            <a:endParaRPr b="1" sz="1604">
              <a:solidFill>
                <a:srgbClr val="6AA84F"/>
              </a:solidFill>
            </a:endParaRPr>
          </a:p>
        </p:txBody>
      </p:sp>
      <p:pic>
        <p:nvPicPr>
          <p:cNvPr id="288" name="Google Shape;288;p29" title="apcp_2025102212_f072_gdas_gdas_run02.png"/>
          <p:cNvPicPr preferRelativeResize="0"/>
          <p:nvPr/>
        </p:nvPicPr>
        <p:blipFill rotWithShape="1">
          <a:blip r:embed="rId6">
            <a:alphaModFix/>
          </a:blip>
          <a:srcRect b="0" l="8383" r="12759" t="0"/>
          <a:stretch/>
        </p:blipFill>
        <p:spPr>
          <a:xfrm>
            <a:off x="4329100" y="3980836"/>
            <a:ext cx="3404140" cy="2877164"/>
          </a:xfrm>
          <a:prstGeom prst="rect">
            <a:avLst/>
          </a:prstGeom>
          <a:noFill/>
          <a:ln>
            <a:noFill/>
          </a:ln>
        </p:spPr>
      </p:pic>
      <p:sp>
        <p:nvSpPr>
          <p:cNvPr id="289" name="Google Shape;289;p29"/>
          <p:cNvSpPr txBox="1"/>
          <p:nvPr/>
        </p:nvSpPr>
        <p:spPr>
          <a:xfrm>
            <a:off x="4561073" y="5997477"/>
            <a:ext cx="1563900" cy="436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112575" lIns="112575" spcFirstLastPara="1" rIns="112575" wrap="square" tIns="112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755">
                <a:solidFill>
                  <a:srgbClr val="000000"/>
                </a:solidFill>
              </a:rPr>
              <a:t>AIGFS</a:t>
            </a:r>
            <a:r>
              <a:rPr b="1" lang="en-US" sz="1755"/>
              <a:t>dev</a:t>
            </a:r>
            <a:endParaRPr b="1" sz="1755">
              <a:solidFill>
                <a:srgbClr val="6AA84F"/>
              </a:solidFill>
            </a:endParaRPr>
          </a:p>
        </p:txBody>
      </p:sp>
      <p:sp>
        <p:nvSpPr>
          <p:cNvPr id="290" name="Google Shape;290;p29"/>
          <p:cNvSpPr txBox="1"/>
          <p:nvPr/>
        </p:nvSpPr>
        <p:spPr>
          <a:xfrm>
            <a:off x="8009398" y="1178925"/>
            <a:ext cx="4182600" cy="517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800">
                <a:solidFill>
                  <a:schemeClr val="dk1"/>
                </a:solidFill>
              </a:rPr>
              <a:t>Initialized: 12</a:t>
            </a:r>
            <a:r>
              <a:rPr i="1" lang="en-US" sz="1800">
                <a:solidFill>
                  <a:schemeClr val="dk1"/>
                </a:solidFill>
              </a:rPr>
              <a:t>00 UTC 22 October</a:t>
            </a:r>
            <a:r>
              <a:rPr i="1" lang="en-US" sz="1800">
                <a:solidFill>
                  <a:schemeClr val="dk1"/>
                </a:solidFill>
              </a:rPr>
              <a:t> 2025 </a:t>
            </a:r>
            <a:endParaRPr i="1"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800">
                <a:solidFill>
                  <a:schemeClr val="dk1"/>
                </a:solidFill>
              </a:rPr>
              <a:t>Valid: 12</a:t>
            </a:r>
            <a:r>
              <a:rPr i="1" lang="en-US" sz="1800">
                <a:solidFill>
                  <a:schemeClr val="dk1"/>
                </a:solidFill>
              </a:rPr>
              <a:t>00 UTC</a:t>
            </a:r>
            <a:r>
              <a:rPr i="1" lang="en-US" sz="1800">
                <a:solidFill>
                  <a:schemeClr val="dk1"/>
                </a:solidFill>
              </a:rPr>
              <a:t> 25 October 2025</a:t>
            </a:r>
            <a:endParaRPr i="1" sz="18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30"/>
          <p:cNvSpPr/>
          <p:nvPr/>
        </p:nvSpPr>
        <p:spPr>
          <a:xfrm>
            <a:off x="3269500" y="6479225"/>
            <a:ext cx="5691900" cy="2592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7" name="Google Shape;297;p30"/>
          <p:cNvSpPr txBox="1"/>
          <p:nvPr>
            <p:ph type="title"/>
          </p:nvPr>
        </p:nvSpPr>
        <p:spPr>
          <a:xfrm>
            <a:off x="266700" y="-146775"/>
            <a:ext cx="119253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24-h Accumulated Precipitation (F000-024)</a:t>
            </a:r>
            <a:endParaRPr/>
          </a:p>
        </p:txBody>
      </p:sp>
      <p:sp>
        <p:nvSpPr>
          <p:cNvPr id="298" name="Google Shape;298;p30"/>
          <p:cNvSpPr txBox="1"/>
          <p:nvPr>
            <p:ph idx="12" type="sldNum"/>
          </p:nvPr>
        </p:nvSpPr>
        <p:spPr>
          <a:xfrm>
            <a:off x="9375913" y="6432549"/>
            <a:ext cx="2743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99" name="Google Shape;299;p30" title="st4_24h_valid2025102512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99185" y="1129084"/>
            <a:ext cx="3388376" cy="2731087"/>
          </a:xfrm>
          <a:prstGeom prst="rect">
            <a:avLst/>
          </a:prstGeom>
          <a:noFill/>
          <a:ln>
            <a:noFill/>
          </a:ln>
        </p:spPr>
      </p:pic>
      <p:sp>
        <p:nvSpPr>
          <p:cNvPr id="300" name="Google Shape;300;p30"/>
          <p:cNvSpPr txBox="1"/>
          <p:nvPr/>
        </p:nvSpPr>
        <p:spPr>
          <a:xfrm>
            <a:off x="956460" y="3068401"/>
            <a:ext cx="1038900" cy="433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102175" lIns="102175" spcFirstLastPara="1" rIns="102175" wrap="square" tIns="1021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593">
                <a:solidFill>
                  <a:srgbClr val="000000"/>
                </a:solidFill>
              </a:rPr>
              <a:t>Stage IV</a:t>
            </a:r>
            <a:endParaRPr b="1" sz="1593">
              <a:solidFill>
                <a:srgbClr val="6AA84F"/>
              </a:solidFill>
            </a:endParaRPr>
          </a:p>
        </p:txBody>
      </p:sp>
      <p:pic>
        <p:nvPicPr>
          <p:cNvPr id="301" name="Google Shape;301;p30" title="gfs_24hprecip_int2025102412_val2025102512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57843" y="1129085"/>
            <a:ext cx="3388378" cy="2731089"/>
          </a:xfrm>
          <a:prstGeom prst="rect">
            <a:avLst/>
          </a:prstGeom>
          <a:noFill/>
          <a:ln>
            <a:noFill/>
          </a:ln>
        </p:spPr>
      </p:pic>
      <p:sp>
        <p:nvSpPr>
          <p:cNvPr id="302" name="Google Shape;302;p30"/>
          <p:cNvSpPr txBox="1"/>
          <p:nvPr/>
        </p:nvSpPr>
        <p:spPr>
          <a:xfrm>
            <a:off x="4427437" y="3068437"/>
            <a:ext cx="804600" cy="433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102200" lIns="102200" spcFirstLastPara="1" rIns="102200" wrap="square" tIns="1022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593">
                <a:solidFill>
                  <a:srgbClr val="000000"/>
                </a:solidFill>
              </a:rPr>
              <a:t>GFS</a:t>
            </a:r>
            <a:endParaRPr b="1" sz="1593">
              <a:solidFill>
                <a:srgbClr val="6AA84F"/>
              </a:solidFill>
            </a:endParaRPr>
          </a:p>
        </p:txBody>
      </p:sp>
      <p:pic>
        <p:nvPicPr>
          <p:cNvPr id="303" name="Google Shape;303;p30" title="aigfs_24hprecip_int2025102412_val2025102512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99177" y="3986806"/>
            <a:ext cx="3388373" cy="2731085"/>
          </a:xfrm>
          <a:prstGeom prst="rect">
            <a:avLst/>
          </a:prstGeom>
          <a:noFill/>
          <a:ln>
            <a:noFill/>
          </a:ln>
        </p:spPr>
      </p:pic>
      <p:sp>
        <p:nvSpPr>
          <p:cNvPr id="304" name="Google Shape;304;p30"/>
          <p:cNvSpPr txBox="1"/>
          <p:nvPr/>
        </p:nvSpPr>
        <p:spPr>
          <a:xfrm>
            <a:off x="955740" y="5926156"/>
            <a:ext cx="1390200" cy="433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102175" lIns="102175" spcFirstLastPara="1" rIns="102175" wrap="square" tIns="1021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593">
                <a:solidFill>
                  <a:srgbClr val="000000"/>
                </a:solidFill>
              </a:rPr>
              <a:t>AIGFS</a:t>
            </a:r>
            <a:r>
              <a:rPr b="1" lang="en-US" sz="1593"/>
              <a:t>v1.0</a:t>
            </a:r>
            <a:endParaRPr b="1" sz="1593">
              <a:solidFill>
                <a:srgbClr val="6AA84F"/>
              </a:solidFill>
            </a:endParaRPr>
          </a:p>
        </p:txBody>
      </p:sp>
      <p:pic>
        <p:nvPicPr>
          <p:cNvPr id="305" name="Google Shape;305;p30" title="apcp_2025102412_f024_gdas_gdas_run02.png"/>
          <p:cNvPicPr preferRelativeResize="0"/>
          <p:nvPr/>
        </p:nvPicPr>
        <p:blipFill rotWithShape="1">
          <a:blip r:embed="rId6">
            <a:alphaModFix/>
          </a:blip>
          <a:srcRect b="0" l="10434" r="9916" t="0"/>
          <a:stretch/>
        </p:blipFill>
        <p:spPr>
          <a:xfrm>
            <a:off x="4305412" y="3933222"/>
            <a:ext cx="3458662" cy="2894035"/>
          </a:xfrm>
          <a:prstGeom prst="rect">
            <a:avLst/>
          </a:prstGeom>
          <a:noFill/>
          <a:ln>
            <a:noFill/>
          </a:ln>
        </p:spPr>
      </p:pic>
      <p:sp>
        <p:nvSpPr>
          <p:cNvPr id="306" name="Google Shape;306;p30"/>
          <p:cNvSpPr txBox="1"/>
          <p:nvPr/>
        </p:nvSpPr>
        <p:spPr>
          <a:xfrm>
            <a:off x="4464231" y="5899356"/>
            <a:ext cx="1522200" cy="4743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111750" lIns="111750" spcFirstLastPara="1" rIns="111750" wrap="square" tIns="1117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742">
                <a:solidFill>
                  <a:srgbClr val="000000"/>
                </a:solidFill>
              </a:rPr>
              <a:t>AIGFS</a:t>
            </a:r>
            <a:r>
              <a:rPr b="1" lang="en-US" sz="1742"/>
              <a:t>dev</a:t>
            </a:r>
            <a:endParaRPr b="1" sz="1742">
              <a:solidFill>
                <a:srgbClr val="6AA84F"/>
              </a:solidFill>
            </a:endParaRPr>
          </a:p>
        </p:txBody>
      </p:sp>
      <p:sp>
        <p:nvSpPr>
          <p:cNvPr id="307" name="Google Shape;307;p30"/>
          <p:cNvSpPr txBox="1"/>
          <p:nvPr/>
        </p:nvSpPr>
        <p:spPr>
          <a:xfrm>
            <a:off x="7974800" y="1129075"/>
            <a:ext cx="41442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800">
                <a:solidFill>
                  <a:schemeClr val="dk1"/>
                </a:solidFill>
              </a:rPr>
              <a:t>Initialized: 1200 UTC 24 October 2025 </a:t>
            </a:r>
            <a:endParaRPr i="1"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800">
                <a:solidFill>
                  <a:schemeClr val="dk1"/>
                </a:solidFill>
              </a:rPr>
              <a:t>Valid: 1200 UTC 25 October 2025</a:t>
            </a:r>
            <a:endParaRPr i="1" sz="18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31"/>
          <p:cNvSpPr txBox="1"/>
          <p:nvPr>
            <p:ph type="title"/>
          </p:nvPr>
        </p:nvSpPr>
        <p:spPr>
          <a:xfrm>
            <a:off x="266700" y="-146773"/>
            <a:ext cx="110871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Things to improve: T2m</a:t>
            </a:r>
            <a:endParaRPr/>
          </a:p>
        </p:txBody>
      </p:sp>
      <p:sp>
        <p:nvSpPr>
          <p:cNvPr id="314" name="Google Shape;314;p31"/>
          <p:cNvSpPr txBox="1"/>
          <p:nvPr>
            <p:ph idx="1" type="body"/>
          </p:nvPr>
        </p:nvSpPr>
        <p:spPr>
          <a:xfrm>
            <a:off x="205025" y="1178924"/>
            <a:ext cx="11595000" cy="87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fontScale="85000" lnSpcReduction="20000"/>
          </a:bodyPr>
          <a:lstStyle/>
          <a:p>
            <a:pPr indent="-358140" lvl="0" marL="457200" rtl="0" algn="l">
              <a:spcBef>
                <a:spcPts val="1000"/>
              </a:spcBef>
              <a:spcAft>
                <a:spcPts val="0"/>
              </a:spcAft>
              <a:buSzPct val="100000"/>
              <a:buChar char="●"/>
            </a:pPr>
            <a:r>
              <a:rPr lang="en-US" sz="2400"/>
              <a:t>AIGFS</a:t>
            </a:r>
            <a:r>
              <a:rPr lang="en-US" sz="2400"/>
              <a:t>v1.1 showed large cold bias in 2-m temperature and low-level surface temperature over CONUS due to the usage of training data set change</a:t>
            </a:r>
            <a:endParaRPr sz="24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</p:txBody>
      </p:sp>
      <p:sp>
        <p:nvSpPr>
          <p:cNvPr id="315" name="Google Shape;315;p31"/>
          <p:cNvSpPr txBox="1"/>
          <p:nvPr>
            <p:ph idx="12" type="sldNum"/>
          </p:nvPr>
        </p:nvSpPr>
        <p:spPr>
          <a:xfrm>
            <a:off x="9375913" y="6432549"/>
            <a:ext cx="2743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316" name="Google Shape;316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6700" y="1854350"/>
            <a:ext cx="7205124" cy="3602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75225" y="1805950"/>
            <a:ext cx="3478576" cy="3478576"/>
          </a:xfrm>
          <a:prstGeom prst="rect">
            <a:avLst/>
          </a:prstGeom>
          <a:noFill/>
          <a:ln>
            <a:noFill/>
          </a:ln>
        </p:spPr>
      </p:pic>
      <p:sp>
        <p:nvSpPr>
          <p:cNvPr id="318" name="Google Shape;318;p31"/>
          <p:cNvSpPr txBox="1"/>
          <p:nvPr/>
        </p:nvSpPr>
        <p:spPr>
          <a:xfrm>
            <a:off x="647075" y="5528900"/>
            <a:ext cx="10919400" cy="9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US" sz="1800">
                <a:solidFill>
                  <a:schemeClr val="dk1"/>
                </a:solidFill>
              </a:rPr>
              <a:t>Risk: Users who are using AIGFS v1.0 T2m field will be impacted.</a:t>
            </a:r>
            <a:endParaRPr sz="1800">
              <a:solidFill>
                <a:schemeClr val="dk1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-US" sz="1800">
                <a:solidFill>
                  <a:schemeClr val="dk1"/>
                </a:solidFill>
              </a:rPr>
              <a:t>Mitigation: 1) Add a post-process job to bias-correct T2m. 2) Train the model with GFSv17 3) Bias-correct T2m in the training data set before conduct training</a:t>
            </a:r>
            <a:r>
              <a:rPr lang="en-US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32"/>
          <p:cNvSpPr txBox="1"/>
          <p:nvPr>
            <p:ph type="title"/>
          </p:nvPr>
        </p:nvSpPr>
        <p:spPr>
          <a:xfrm>
            <a:off x="266700" y="-146773"/>
            <a:ext cx="110871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Things to improve: vector wind</a:t>
            </a:r>
            <a:endParaRPr/>
          </a:p>
        </p:txBody>
      </p:sp>
      <p:sp>
        <p:nvSpPr>
          <p:cNvPr id="325" name="Google Shape;325;p32"/>
          <p:cNvSpPr txBox="1"/>
          <p:nvPr>
            <p:ph idx="1" type="body"/>
          </p:nvPr>
        </p:nvSpPr>
        <p:spPr>
          <a:xfrm>
            <a:off x="298500" y="1269515"/>
            <a:ext cx="11595000" cy="645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55600" lvl="0" marL="457200" rtl="0" algn="l">
              <a:spcBef>
                <a:spcPts val="1000"/>
              </a:spcBef>
              <a:spcAft>
                <a:spcPts val="0"/>
              </a:spcAft>
              <a:buSzPts val="2000"/>
              <a:buChar char="●"/>
            </a:pPr>
            <a:r>
              <a:rPr lang="en-US" sz="2000"/>
              <a:t>AIGFSv1.1 had increased RMSE for vector wind</a:t>
            </a:r>
            <a:endParaRPr sz="2000"/>
          </a:p>
        </p:txBody>
      </p:sp>
      <p:sp>
        <p:nvSpPr>
          <p:cNvPr id="326" name="Google Shape;326;p32"/>
          <p:cNvSpPr txBox="1"/>
          <p:nvPr>
            <p:ph idx="12" type="sldNum"/>
          </p:nvPr>
        </p:nvSpPr>
        <p:spPr>
          <a:xfrm>
            <a:off x="9375913" y="6432549"/>
            <a:ext cx="2743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327" name="Google Shape;327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66425" y="2498454"/>
            <a:ext cx="8658225" cy="1114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8" name="Google Shape;328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66425" y="4527954"/>
            <a:ext cx="8648700" cy="1114425"/>
          </a:xfrm>
          <a:prstGeom prst="rect">
            <a:avLst/>
          </a:prstGeom>
          <a:noFill/>
          <a:ln>
            <a:noFill/>
          </a:ln>
        </p:spPr>
      </p:pic>
      <p:sp>
        <p:nvSpPr>
          <p:cNvPr id="329" name="Google Shape;329;p32"/>
          <p:cNvSpPr txBox="1"/>
          <p:nvPr/>
        </p:nvSpPr>
        <p:spPr>
          <a:xfrm>
            <a:off x="2988575" y="1701839"/>
            <a:ext cx="5643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</a:rPr>
              <a:t>Summer 2025</a:t>
            </a:r>
            <a:endParaRPr b="1" sz="1800">
              <a:solidFill>
                <a:schemeClr val="dk1"/>
              </a:solidFill>
            </a:endParaRPr>
          </a:p>
        </p:txBody>
      </p:sp>
      <p:sp>
        <p:nvSpPr>
          <p:cNvPr id="330" name="Google Shape;330;p32"/>
          <p:cNvSpPr txBox="1"/>
          <p:nvPr/>
        </p:nvSpPr>
        <p:spPr>
          <a:xfrm>
            <a:off x="2988588" y="3817077"/>
            <a:ext cx="5643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</a:rPr>
              <a:t>Winter 2025</a:t>
            </a:r>
            <a:endParaRPr b="1" sz="1800">
              <a:solidFill>
                <a:schemeClr val="dk1"/>
              </a:solidFill>
            </a:endParaRPr>
          </a:p>
        </p:txBody>
      </p:sp>
      <p:pic>
        <p:nvPicPr>
          <p:cNvPr id="331" name="Google Shape;331;p3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76381" y="2163529"/>
            <a:ext cx="8658225" cy="361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2" name="Google Shape;332;p3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66419" y="4195908"/>
            <a:ext cx="8658225" cy="361950"/>
          </a:xfrm>
          <a:prstGeom prst="rect">
            <a:avLst/>
          </a:prstGeom>
          <a:noFill/>
          <a:ln>
            <a:noFill/>
          </a:ln>
        </p:spPr>
      </p:pic>
      <p:sp>
        <p:nvSpPr>
          <p:cNvPr id="333" name="Google Shape;333;p32"/>
          <p:cNvSpPr txBox="1"/>
          <p:nvPr/>
        </p:nvSpPr>
        <p:spPr>
          <a:xfrm>
            <a:off x="434400" y="5734525"/>
            <a:ext cx="10919400" cy="7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US" sz="1800">
                <a:solidFill>
                  <a:schemeClr val="dk1"/>
                </a:solidFill>
              </a:rPr>
              <a:t>Mitigation: 1) Add a horizontal gradient term to the loss function. 2) Apply per-variable-level weights that scale by the inverse variance of the time differences </a:t>
            </a:r>
            <a:endParaRPr sz="18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8"/>
          <p:cNvSpPr txBox="1"/>
          <p:nvPr>
            <p:ph type="title"/>
          </p:nvPr>
        </p:nvSpPr>
        <p:spPr>
          <a:xfrm>
            <a:off x="266700" y="-146773"/>
            <a:ext cx="110871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1742"/>
              </a:buClr>
              <a:buSzPts val="4400"/>
              <a:buFont typeface="Calibri"/>
              <a:buNone/>
            </a:pPr>
            <a:r>
              <a:rPr lang="en-US" sz="4000"/>
              <a:t>Motivation &amp; Objective</a:t>
            </a:r>
            <a:endParaRPr b="1" sz="4000"/>
          </a:p>
        </p:txBody>
      </p:sp>
      <p:sp>
        <p:nvSpPr>
          <p:cNvPr id="102" name="Google Shape;102;p18"/>
          <p:cNvSpPr txBox="1"/>
          <p:nvPr>
            <p:ph idx="12" type="sldNum"/>
          </p:nvPr>
        </p:nvSpPr>
        <p:spPr>
          <a:xfrm>
            <a:off x="9375913" y="6432549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03" name="Google Shape;103;p18" title="prmsl_2025102400_f120_single_hindcast_ealgesolo.png"/>
          <p:cNvPicPr preferRelativeResize="0"/>
          <p:nvPr/>
        </p:nvPicPr>
        <p:blipFill rotWithShape="1">
          <a:blip r:embed="rId3">
            <a:alphaModFix/>
          </a:blip>
          <a:srcRect b="18626" l="19446" r="19189" t="6602"/>
          <a:stretch/>
        </p:blipFill>
        <p:spPr>
          <a:xfrm>
            <a:off x="7606934" y="1461842"/>
            <a:ext cx="2723882" cy="22126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8" title="prmsl_2025102900_single_gfs_anl.png"/>
          <p:cNvPicPr preferRelativeResize="0"/>
          <p:nvPr/>
        </p:nvPicPr>
        <p:blipFill rotWithShape="1">
          <a:blip r:embed="rId4">
            <a:alphaModFix/>
          </a:blip>
          <a:srcRect b="0" l="19662" r="19296" t="7029"/>
          <a:stretch/>
        </p:blipFill>
        <p:spPr>
          <a:xfrm>
            <a:off x="7570800" y="3674443"/>
            <a:ext cx="2796152" cy="2839281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18"/>
          <p:cNvSpPr/>
          <p:nvPr/>
        </p:nvSpPr>
        <p:spPr>
          <a:xfrm>
            <a:off x="8024300" y="1045741"/>
            <a:ext cx="1889100" cy="4437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3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9150" lIns="89150" spcFirstLastPara="1" rIns="89150" wrap="square" tIns="89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63"/>
              <a:t>Example: </a:t>
            </a:r>
            <a:r>
              <a:rPr b="1" lang="en-US" sz="1463"/>
              <a:t>Hurricane Melissia</a:t>
            </a:r>
            <a:endParaRPr b="1" sz="1463"/>
          </a:p>
        </p:txBody>
      </p:sp>
      <p:sp>
        <p:nvSpPr>
          <p:cNvPr id="106" name="Google Shape;106;p18"/>
          <p:cNvSpPr txBox="1"/>
          <p:nvPr/>
        </p:nvSpPr>
        <p:spPr>
          <a:xfrm>
            <a:off x="7968014" y="1512457"/>
            <a:ext cx="1995000" cy="390300"/>
          </a:xfrm>
          <a:prstGeom prst="rect">
            <a:avLst/>
          </a:prstGeom>
          <a:noFill/>
          <a:ln>
            <a:noFill/>
          </a:ln>
        </p:spPr>
        <p:txBody>
          <a:bodyPr anchorCtr="0" anchor="t" bIns="89150" lIns="89150" spcFirstLastPara="1" rIns="89150" wrap="square" tIns="891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365">
                <a:solidFill>
                  <a:srgbClr val="FF0000"/>
                </a:solidFill>
              </a:rPr>
              <a:t>day 5          AIGFSv1.0</a:t>
            </a:r>
            <a:endParaRPr b="1" sz="1365">
              <a:solidFill>
                <a:srgbClr val="FF0000"/>
              </a:solidFill>
            </a:endParaRPr>
          </a:p>
        </p:txBody>
      </p:sp>
      <p:sp>
        <p:nvSpPr>
          <p:cNvPr id="107" name="Google Shape;107;p18"/>
          <p:cNvSpPr txBox="1"/>
          <p:nvPr/>
        </p:nvSpPr>
        <p:spPr>
          <a:xfrm>
            <a:off x="7999904" y="3717642"/>
            <a:ext cx="1931400" cy="390300"/>
          </a:xfrm>
          <a:prstGeom prst="rect">
            <a:avLst/>
          </a:prstGeom>
          <a:noFill/>
          <a:ln>
            <a:noFill/>
          </a:ln>
        </p:spPr>
        <p:txBody>
          <a:bodyPr anchorCtr="0" anchor="t" bIns="89150" lIns="89150" spcFirstLastPara="1" rIns="89150" wrap="square" tIns="89150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365">
                <a:solidFill>
                  <a:srgbClr val="FF0000"/>
                </a:solidFill>
              </a:rPr>
              <a:t>GFS analysis</a:t>
            </a:r>
            <a:endParaRPr b="1" sz="1365">
              <a:solidFill>
                <a:srgbClr val="FF0000"/>
              </a:solidFill>
            </a:endParaRPr>
          </a:p>
        </p:txBody>
      </p:sp>
      <p:sp>
        <p:nvSpPr>
          <p:cNvPr id="108" name="Google Shape;108;p18"/>
          <p:cNvSpPr txBox="1"/>
          <p:nvPr/>
        </p:nvSpPr>
        <p:spPr>
          <a:xfrm>
            <a:off x="882800" y="1423150"/>
            <a:ext cx="53022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1C4587"/>
                </a:solidFill>
              </a:rPr>
              <a:t>Improving Storm Structures in AIGFS with Spectral Loss</a:t>
            </a:r>
            <a:endParaRPr b="1" sz="2400">
              <a:solidFill>
                <a:srgbClr val="1C4587"/>
              </a:solidFill>
            </a:endParaRPr>
          </a:p>
        </p:txBody>
      </p:sp>
      <p:pic>
        <p:nvPicPr>
          <p:cNvPr id="109" name="Google Shape;109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34850" y="2346550"/>
            <a:ext cx="771525" cy="923925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18"/>
          <p:cNvSpPr txBox="1"/>
          <p:nvPr/>
        </p:nvSpPr>
        <p:spPr>
          <a:xfrm>
            <a:off x="1826850" y="2408150"/>
            <a:ext cx="5302200" cy="144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1155CC"/>
                </a:solidFill>
              </a:rPr>
              <a:t>Motivation</a:t>
            </a:r>
            <a:endParaRPr b="1" sz="1800">
              <a:solidFill>
                <a:srgbClr val="1155CC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-US" sz="1600">
                <a:solidFill>
                  <a:schemeClr val="dk1"/>
                </a:solidFill>
              </a:rPr>
              <a:t>Conventional MSE loss tends to oversmooth high-frequency features.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-US" sz="1600">
                <a:solidFill>
                  <a:schemeClr val="dk1"/>
                </a:solidFill>
              </a:rPr>
              <a:t>Tropical cyclones (TCs) and other small-scale systems are not well captured.</a:t>
            </a:r>
            <a:endParaRPr sz="1600">
              <a:solidFill>
                <a:schemeClr val="dk1"/>
              </a:solidFill>
            </a:endParaRPr>
          </a:p>
        </p:txBody>
      </p:sp>
      <p:pic>
        <p:nvPicPr>
          <p:cNvPr id="111" name="Google Shape;111;p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49138" y="4044250"/>
            <a:ext cx="742950" cy="800100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18"/>
          <p:cNvSpPr txBox="1"/>
          <p:nvPr/>
        </p:nvSpPr>
        <p:spPr>
          <a:xfrm>
            <a:off x="1826850" y="4044250"/>
            <a:ext cx="5302200" cy="16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1155CC"/>
                </a:solidFill>
              </a:rPr>
              <a:t>Objective</a:t>
            </a:r>
            <a:endParaRPr b="1" sz="1800">
              <a:solidFill>
                <a:srgbClr val="1155CC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-US" sz="1600">
                <a:solidFill>
                  <a:schemeClr val="dk1"/>
                </a:solidFill>
              </a:rPr>
              <a:t>Use spectral-based adjusted MSE (AMSE) loss to better recover small-scale structures, </a:t>
            </a:r>
            <a:r>
              <a:rPr lang="en-US" sz="1600">
                <a:solidFill>
                  <a:schemeClr val="dk1"/>
                </a:solidFill>
              </a:rPr>
              <a:t>especially</a:t>
            </a:r>
            <a:r>
              <a:rPr lang="en-US" sz="1600">
                <a:solidFill>
                  <a:schemeClr val="dk1"/>
                </a:solidFill>
              </a:rPr>
              <a:t> TC intensity.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-US" sz="1600">
                <a:solidFill>
                  <a:schemeClr val="dk1"/>
                </a:solidFill>
              </a:rPr>
              <a:t>Reduce oversmooth forecast issues at the longer lead times.</a:t>
            </a:r>
            <a:endParaRPr sz="16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9"/>
          <p:cNvSpPr/>
          <p:nvPr/>
        </p:nvSpPr>
        <p:spPr>
          <a:xfrm>
            <a:off x="6663775" y="2067525"/>
            <a:ext cx="4851300" cy="1883700"/>
          </a:xfrm>
          <a:prstGeom prst="roundRect">
            <a:avLst>
              <a:gd fmla="val 16667" name="adj"/>
            </a:avLst>
          </a:prstGeom>
          <a:solidFill>
            <a:srgbClr val="A4C2F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p19"/>
          <p:cNvSpPr txBox="1"/>
          <p:nvPr>
            <p:ph type="title"/>
          </p:nvPr>
        </p:nvSpPr>
        <p:spPr>
          <a:xfrm>
            <a:off x="266700" y="-146773"/>
            <a:ext cx="110871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Method &amp; Experimental Setup</a:t>
            </a:r>
            <a:endParaRPr/>
          </a:p>
        </p:txBody>
      </p:sp>
      <p:sp>
        <p:nvSpPr>
          <p:cNvPr id="120" name="Google Shape;120;p19"/>
          <p:cNvSpPr txBox="1"/>
          <p:nvPr>
            <p:ph idx="12" type="sldNum"/>
          </p:nvPr>
        </p:nvSpPr>
        <p:spPr>
          <a:xfrm>
            <a:off x="9375913" y="6432549"/>
            <a:ext cx="2743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21" name="Google Shape;121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48025" y="1547527"/>
            <a:ext cx="542925" cy="704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48013" y="2714089"/>
            <a:ext cx="571500" cy="638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48013" y="4373252"/>
            <a:ext cx="514350" cy="5715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4" name="Google Shape;124;p19"/>
          <p:cNvCxnSpPr/>
          <p:nvPr/>
        </p:nvCxnSpPr>
        <p:spPr>
          <a:xfrm>
            <a:off x="6185050" y="1178927"/>
            <a:ext cx="9000" cy="5104800"/>
          </a:xfrm>
          <a:prstGeom prst="straightConnector1">
            <a:avLst/>
          </a:prstGeom>
          <a:noFill/>
          <a:ln cap="flat" cmpd="sng" w="19050">
            <a:solidFill>
              <a:srgbClr val="CCCCCC"/>
            </a:solidFill>
            <a:prstDash val="dash"/>
            <a:round/>
            <a:headEnd len="med" w="med" type="none"/>
            <a:tailEnd len="med" w="med" type="none"/>
          </a:ln>
        </p:spPr>
      </p:cxnSp>
      <p:sp>
        <p:nvSpPr>
          <p:cNvPr id="125" name="Google Shape;125;p19"/>
          <p:cNvSpPr txBox="1"/>
          <p:nvPr/>
        </p:nvSpPr>
        <p:spPr>
          <a:xfrm>
            <a:off x="1670350" y="1422800"/>
            <a:ext cx="4514700" cy="12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1155CC"/>
                </a:solidFill>
              </a:rPr>
              <a:t>Model</a:t>
            </a:r>
            <a:endParaRPr b="1" sz="1800">
              <a:solidFill>
                <a:srgbClr val="1155CC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-US" sz="1600">
                <a:solidFill>
                  <a:schemeClr val="dk1"/>
                </a:solidFill>
              </a:rPr>
              <a:t>Google DeepMind’s GraphCast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-US" sz="1600">
                <a:solidFill>
                  <a:schemeClr val="dk1"/>
                </a:solidFill>
              </a:rPr>
              <a:t>Graph Neural Network (message passing)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-US" sz="1600">
                <a:solidFill>
                  <a:schemeClr val="dk1"/>
                </a:solidFill>
              </a:rPr>
              <a:t>Icosahedral mesh graph</a:t>
            </a:r>
            <a:endParaRPr sz="1600">
              <a:solidFill>
                <a:schemeClr val="dk1"/>
              </a:solidFill>
            </a:endParaRPr>
          </a:p>
        </p:txBody>
      </p:sp>
      <p:sp>
        <p:nvSpPr>
          <p:cNvPr id="126" name="Google Shape;126;p19"/>
          <p:cNvSpPr txBox="1"/>
          <p:nvPr/>
        </p:nvSpPr>
        <p:spPr>
          <a:xfrm>
            <a:off x="1684625" y="2556013"/>
            <a:ext cx="3805800" cy="144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1155CC"/>
                </a:solidFill>
              </a:rPr>
              <a:t>Data</a:t>
            </a:r>
            <a:endParaRPr b="1" sz="1800">
              <a:solidFill>
                <a:srgbClr val="1155CC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-US" sz="1600">
                <a:solidFill>
                  <a:schemeClr val="dk1"/>
                </a:solidFill>
              </a:rPr>
              <a:t>NOAA GDAS analysis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-US" sz="1600">
                <a:solidFill>
                  <a:schemeClr val="dk1"/>
                </a:solidFill>
              </a:rPr>
              <a:t>0.25 resolution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-US" sz="1600">
                <a:solidFill>
                  <a:schemeClr val="dk1"/>
                </a:solidFill>
              </a:rPr>
              <a:t>13 pressure levels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-US" sz="1600">
                <a:solidFill>
                  <a:schemeClr val="dk1"/>
                </a:solidFill>
              </a:rPr>
              <a:t>April 2021 to March 2025</a:t>
            </a:r>
            <a:endParaRPr sz="1600">
              <a:solidFill>
                <a:schemeClr val="dk1"/>
              </a:solidFill>
            </a:endParaRPr>
          </a:p>
        </p:txBody>
      </p:sp>
      <p:sp>
        <p:nvSpPr>
          <p:cNvPr id="127" name="Google Shape;127;p19"/>
          <p:cNvSpPr txBox="1"/>
          <p:nvPr/>
        </p:nvSpPr>
        <p:spPr>
          <a:xfrm>
            <a:off x="1656050" y="4181838"/>
            <a:ext cx="3805800" cy="144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1155CC"/>
                </a:solidFill>
              </a:rPr>
              <a:t>Training Setup</a:t>
            </a:r>
            <a:endParaRPr b="1" sz="1800">
              <a:solidFill>
                <a:srgbClr val="1155CC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-US" sz="1600">
                <a:solidFill>
                  <a:schemeClr val="dk1"/>
                </a:solidFill>
              </a:rPr>
              <a:t>Fine-tune from 1 autoregressive (AR) step to 12 ARs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-US" sz="1600">
                <a:solidFill>
                  <a:schemeClr val="dk1"/>
                </a:solidFill>
              </a:rPr>
              <a:t>Apply cosine decay scheduler at each AR step</a:t>
            </a:r>
            <a:endParaRPr sz="1600">
              <a:solidFill>
                <a:schemeClr val="dk1"/>
              </a:solidFill>
            </a:endParaRPr>
          </a:p>
        </p:txBody>
      </p:sp>
      <p:sp>
        <p:nvSpPr>
          <p:cNvPr id="128" name="Google Shape;128;p19"/>
          <p:cNvSpPr txBox="1"/>
          <p:nvPr/>
        </p:nvSpPr>
        <p:spPr>
          <a:xfrm>
            <a:off x="6510900" y="1513475"/>
            <a:ext cx="45147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1155CC"/>
                </a:solidFill>
              </a:rPr>
              <a:t>Loss Function: AMSE (Spectral Space)</a:t>
            </a:r>
            <a:endParaRPr sz="1600">
              <a:solidFill>
                <a:schemeClr val="dk1"/>
              </a:solidFill>
            </a:endParaRPr>
          </a:p>
        </p:txBody>
      </p:sp>
      <p:grpSp>
        <p:nvGrpSpPr>
          <p:cNvPr id="129" name="Google Shape;129;p19"/>
          <p:cNvGrpSpPr/>
          <p:nvPr/>
        </p:nvGrpSpPr>
        <p:grpSpPr>
          <a:xfrm>
            <a:off x="7000036" y="2283505"/>
            <a:ext cx="3536475" cy="686475"/>
            <a:chOff x="6926375" y="1838775"/>
            <a:chExt cx="3536475" cy="686475"/>
          </a:xfrm>
        </p:grpSpPr>
        <p:pic>
          <p:nvPicPr>
            <p:cNvPr id="130" name="Google Shape;130;p19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6926375" y="1838775"/>
              <a:ext cx="2609850" cy="3619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1" name="Google Shape;131;p19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7672025" y="2249025"/>
              <a:ext cx="2790825" cy="27622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32" name="Google Shape;132;p1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792650" y="3210930"/>
            <a:ext cx="4581525" cy="457200"/>
          </a:xfrm>
          <a:prstGeom prst="rect">
            <a:avLst/>
          </a:prstGeom>
          <a:solidFill>
            <a:srgbClr val="A4C2F4"/>
          </a:solidFill>
          <a:ln>
            <a:noFill/>
          </a:ln>
        </p:spPr>
      </p:pic>
      <p:sp>
        <p:nvSpPr>
          <p:cNvPr id="133" name="Google Shape;133;p19"/>
          <p:cNvSpPr txBox="1"/>
          <p:nvPr/>
        </p:nvSpPr>
        <p:spPr>
          <a:xfrm>
            <a:off x="6608525" y="4040383"/>
            <a:ext cx="4851300" cy="107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02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-US" sz="1600">
                <a:solidFill>
                  <a:schemeClr val="dk1"/>
                </a:solidFill>
              </a:rPr>
              <a:t>Penalize errors by spherical harmonic wavenumber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-US" sz="1600">
                <a:solidFill>
                  <a:schemeClr val="dk1"/>
                </a:solidFill>
              </a:rPr>
              <a:t>Preserve realistic energy across scales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-US" sz="1600">
                <a:solidFill>
                  <a:schemeClr val="dk1"/>
                </a:solidFill>
              </a:rPr>
              <a:t>Reduce over-smoothing at high wavenumbers</a:t>
            </a:r>
            <a:endParaRPr sz="1600">
              <a:solidFill>
                <a:schemeClr val="dk1"/>
              </a:solidFill>
            </a:endParaRPr>
          </a:p>
        </p:txBody>
      </p:sp>
      <p:sp>
        <p:nvSpPr>
          <p:cNvPr id="134" name="Google Shape;134;p19"/>
          <p:cNvSpPr txBox="1"/>
          <p:nvPr/>
        </p:nvSpPr>
        <p:spPr>
          <a:xfrm>
            <a:off x="9737575" y="5228550"/>
            <a:ext cx="1777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</a:rPr>
              <a:t>Subich et al., 2025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0"/>
          <p:cNvSpPr/>
          <p:nvPr/>
        </p:nvSpPr>
        <p:spPr>
          <a:xfrm>
            <a:off x="3000075" y="6439425"/>
            <a:ext cx="5785500" cy="365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20"/>
          <p:cNvSpPr txBox="1"/>
          <p:nvPr>
            <p:ph type="title"/>
          </p:nvPr>
        </p:nvSpPr>
        <p:spPr>
          <a:xfrm>
            <a:off x="266700" y="-146773"/>
            <a:ext cx="110871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Key Results</a:t>
            </a:r>
            <a:endParaRPr/>
          </a:p>
        </p:txBody>
      </p:sp>
      <p:sp>
        <p:nvSpPr>
          <p:cNvPr id="142" name="Google Shape;142;p20"/>
          <p:cNvSpPr txBox="1"/>
          <p:nvPr>
            <p:ph idx="12" type="sldNum"/>
          </p:nvPr>
        </p:nvSpPr>
        <p:spPr>
          <a:xfrm>
            <a:off x="9375913" y="6432549"/>
            <a:ext cx="2743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43" name="Google Shape;143;p20" title="prmsl_2025102600_f072_single_gfs.png"/>
          <p:cNvPicPr preferRelativeResize="0"/>
          <p:nvPr/>
        </p:nvPicPr>
        <p:blipFill rotWithShape="1">
          <a:blip r:embed="rId3">
            <a:alphaModFix/>
          </a:blip>
          <a:srcRect b="19794" l="19808" r="25153" t="7298"/>
          <a:stretch/>
        </p:blipFill>
        <p:spPr>
          <a:xfrm>
            <a:off x="3447135" y="1178925"/>
            <a:ext cx="2743200" cy="2493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20" title="prmsl_2025102600_f072_single_hindcast_ealgesolo.png"/>
          <p:cNvPicPr preferRelativeResize="0"/>
          <p:nvPr/>
        </p:nvPicPr>
        <p:blipFill rotWithShape="1">
          <a:blip r:embed="rId4">
            <a:alphaModFix/>
          </a:blip>
          <a:srcRect b="20225" l="20384" r="24863" t="7259"/>
          <a:stretch/>
        </p:blipFill>
        <p:spPr>
          <a:xfrm>
            <a:off x="747185" y="3715251"/>
            <a:ext cx="2743200" cy="2493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20" title="prmsl_2025102600_f072_single_run11.png"/>
          <p:cNvPicPr preferRelativeResize="0"/>
          <p:nvPr/>
        </p:nvPicPr>
        <p:blipFill rotWithShape="1">
          <a:blip r:embed="rId5">
            <a:alphaModFix/>
          </a:blip>
          <a:srcRect b="20010" l="20381" r="24580" t="7278"/>
          <a:stretch/>
        </p:blipFill>
        <p:spPr>
          <a:xfrm>
            <a:off x="3490385" y="3715250"/>
            <a:ext cx="2743200" cy="2493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20" title="prmsl_2025102900_single_gfs_anl.png"/>
          <p:cNvPicPr preferRelativeResize="0"/>
          <p:nvPr/>
        </p:nvPicPr>
        <p:blipFill rotWithShape="1">
          <a:blip r:embed="rId6">
            <a:alphaModFix/>
          </a:blip>
          <a:srcRect b="19990" l="19661" r="23989" t="7028"/>
          <a:stretch/>
        </p:blipFill>
        <p:spPr>
          <a:xfrm>
            <a:off x="747185" y="1145600"/>
            <a:ext cx="2743200" cy="2560320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20"/>
          <p:cNvSpPr txBox="1"/>
          <p:nvPr/>
        </p:nvSpPr>
        <p:spPr>
          <a:xfrm>
            <a:off x="1358114" y="1178917"/>
            <a:ext cx="1931400" cy="390300"/>
          </a:xfrm>
          <a:prstGeom prst="rect">
            <a:avLst/>
          </a:prstGeom>
          <a:noFill/>
          <a:ln>
            <a:noFill/>
          </a:ln>
        </p:spPr>
        <p:txBody>
          <a:bodyPr anchorCtr="0" anchor="t" bIns="89150" lIns="89150" spcFirstLastPara="1" rIns="89150" wrap="square" tIns="891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365">
                <a:solidFill>
                  <a:srgbClr val="FF0000"/>
                </a:solidFill>
              </a:rPr>
              <a:t>GFS analysis</a:t>
            </a:r>
            <a:endParaRPr b="1" sz="1365">
              <a:solidFill>
                <a:srgbClr val="FF0000"/>
              </a:solidFill>
            </a:endParaRPr>
          </a:p>
        </p:txBody>
      </p:sp>
      <p:sp>
        <p:nvSpPr>
          <p:cNvPr id="148" name="Google Shape;148;p20"/>
          <p:cNvSpPr txBox="1"/>
          <p:nvPr/>
        </p:nvSpPr>
        <p:spPr>
          <a:xfrm>
            <a:off x="3853039" y="1244842"/>
            <a:ext cx="1931400" cy="390300"/>
          </a:xfrm>
          <a:prstGeom prst="rect">
            <a:avLst/>
          </a:prstGeom>
          <a:noFill/>
          <a:ln>
            <a:noFill/>
          </a:ln>
        </p:spPr>
        <p:txBody>
          <a:bodyPr anchorCtr="0" anchor="t" bIns="89150" lIns="89150" spcFirstLastPara="1" rIns="89150" wrap="square" tIns="891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365">
                <a:solidFill>
                  <a:srgbClr val="FF0000"/>
                </a:solidFill>
              </a:rPr>
              <a:t>GFS forecast</a:t>
            </a:r>
            <a:endParaRPr b="1" sz="1365">
              <a:solidFill>
                <a:srgbClr val="FF0000"/>
              </a:solidFill>
            </a:endParaRPr>
          </a:p>
        </p:txBody>
      </p:sp>
      <p:sp>
        <p:nvSpPr>
          <p:cNvPr id="149" name="Google Shape;149;p20"/>
          <p:cNvSpPr txBox="1"/>
          <p:nvPr/>
        </p:nvSpPr>
        <p:spPr>
          <a:xfrm>
            <a:off x="1153089" y="3766842"/>
            <a:ext cx="1931400" cy="390300"/>
          </a:xfrm>
          <a:prstGeom prst="rect">
            <a:avLst/>
          </a:prstGeom>
          <a:noFill/>
          <a:ln>
            <a:noFill/>
          </a:ln>
        </p:spPr>
        <p:txBody>
          <a:bodyPr anchorCtr="0" anchor="t" bIns="89150" lIns="89150" spcFirstLastPara="1" rIns="89150" wrap="square" tIns="891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365">
                <a:solidFill>
                  <a:srgbClr val="FF0000"/>
                </a:solidFill>
              </a:rPr>
              <a:t>AIGFS v1.0 (MSE)</a:t>
            </a:r>
            <a:endParaRPr b="1" sz="1365">
              <a:solidFill>
                <a:srgbClr val="FF0000"/>
              </a:solidFill>
            </a:endParaRPr>
          </a:p>
        </p:txBody>
      </p:sp>
      <p:sp>
        <p:nvSpPr>
          <p:cNvPr id="150" name="Google Shape;150;p20"/>
          <p:cNvSpPr txBox="1"/>
          <p:nvPr/>
        </p:nvSpPr>
        <p:spPr>
          <a:xfrm>
            <a:off x="3853039" y="3766842"/>
            <a:ext cx="1931400" cy="390300"/>
          </a:xfrm>
          <a:prstGeom prst="rect">
            <a:avLst/>
          </a:prstGeom>
          <a:noFill/>
          <a:ln>
            <a:noFill/>
          </a:ln>
        </p:spPr>
        <p:txBody>
          <a:bodyPr anchorCtr="0" anchor="t" bIns="89150" lIns="89150" spcFirstLastPara="1" rIns="89150" wrap="square" tIns="891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365">
                <a:solidFill>
                  <a:srgbClr val="FF0000"/>
                </a:solidFill>
              </a:rPr>
              <a:t>AIGFS v1.1 (AMSE)</a:t>
            </a:r>
            <a:endParaRPr b="1" sz="1365">
              <a:solidFill>
                <a:srgbClr val="FF0000"/>
              </a:solidFill>
            </a:endParaRPr>
          </a:p>
        </p:txBody>
      </p:sp>
      <p:pic>
        <p:nvPicPr>
          <p:cNvPr id="151" name="Google Shape;151;p20"/>
          <p:cNvPicPr preferRelativeResize="0"/>
          <p:nvPr/>
        </p:nvPicPr>
        <p:blipFill rotWithShape="1">
          <a:blip r:embed="rId7">
            <a:alphaModFix/>
          </a:blip>
          <a:srcRect b="0" l="0" r="0" t="10706"/>
          <a:stretch/>
        </p:blipFill>
        <p:spPr>
          <a:xfrm>
            <a:off x="1797985" y="6191629"/>
            <a:ext cx="3565375" cy="6490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2" name="Google Shape;152;p20"/>
          <p:cNvCxnSpPr/>
          <p:nvPr/>
        </p:nvCxnSpPr>
        <p:spPr>
          <a:xfrm>
            <a:off x="6739775" y="1082875"/>
            <a:ext cx="8700" cy="5569500"/>
          </a:xfrm>
          <a:prstGeom prst="straightConnector1">
            <a:avLst/>
          </a:prstGeom>
          <a:noFill/>
          <a:ln cap="flat" cmpd="sng" w="19050">
            <a:solidFill>
              <a:srgbClr val="CCCCCC"/>
            </a:solidFill>
            <a:prstDash val="dash"/>
            <a:round/>
            <a:headEnd len="med" w="med" type="none"/>
            <a:tailEnd len="med" w="med" type="none"/>
          </a:ln>
        </p:spPr>
      </p:cxnSp>
      <p:pic>
        <p:nvPicPr>
          <p:cNvPr id="153" name="Google Shape;153;p20" title="evs.hurricane_global_det.abswind_err.al.2025.season.png"/>
          <p:cNvPicPr preferRelativeResize="0"/>
          <p:nvPr/>
        </p:nvPicPr>
        <p:blipFill rotWithShape="1">
          <a:blip r:embed="rId8">
            <a:alphaModFix/>
          </a:blip>
          <a:srcRect b="0" l="0" r="0" t="12808"/>
          <a:stretch/>
        </p:blipFill>
        <p:spPr>
          <a:xfrm>
            <a:off x="7254663" y="1207299"/>
            <a:ext cx="4321299" cy="1883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20" title="evs.hurricane_global_det.abswind_err.ep.2025.season.png"/>
          <p:cNvPicPr preferRelativeResize="0"/>
          <p:nvPr/>
        </p:nvPicPr>
        <p:blipFill rotWithShape="1">
          <a:blip r:embed="rId9">
            <a:alphaModFix/>
          </a:blip>
          <a:srcRect b="0" l="0" r="0" t="13119"/>
          <a:stretch/>
        </p:blipFill>
        <p:spPr>
          <a:xfrm>
            <a:off x="7239325" y="3102021"/>
            <a:ext cx="4336616" cy="1883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20" title="evs.hurricane_global_det.abswind_err.wp.2025.season.png"/>
          <p:cNvPicPr preferRelativeResize="0"/>
          <p:nvPr/>
        </p:nvPicPr>
        <p:blipFill rotWithShape="1">
          <a:blip r:embed="rId10">
            <a:alphaModFix/>
          </a:blip>
          <a:srcRect b="0" l="0" r="0" t="13210"/>
          <a:stretch/>
        </p:blipFill>
        <p:spPr>
          <a:xfrm>
            <a:off x="7244800" y="4967775"/>
            <a:ext cx="4341015" cy="1883824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20"/>
          <p:cNvSpPr/>
          <p:nvPr/>
        </p:nvSpPr>
        <p:spPr>
          <a:xfrm>
            <a:off x="7744013" y="873212"/>
            <a:ext cx="3342600" cy="307200"/>
          </a:xfrm>
          <a:prstGeom prst="roundRect">
            <a:avLst>
              <a:gd fmla="val 16667" name="adj"/>
            </a:avLst>
          </a:prstGeom>
          <a:solidFill>
            <a:srgbClr val="0085C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chemeClr val="lt1"/>
                </a:solidFill>
              </a:rPr>
              <a:t>Absolute Intensity Error (knots) 2025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157" name="Google Shape;157;p20"/>
          <p:cNvSpPr txBox="1"/>
          <p:nvPr/>
        </p:nvSpPr>
        <p:spPr>
          <a:xfrm>
            <a:off x="9998100" y="2364675"/>
            <a:ext cx="1355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rgbClr val="000000"/>
                </a:solidFill>
              </a:rPr>
              <a:t>Atlantic</a:t>
            </a:r>
            <a:endParaRPr b="1">
              <a:solidFill>
                <a:srgbClr val="000000"/>
              </a:solidFill>
            </a:endParaRPr>
          </a:p>
        </p:txBody>
      </p:sp>
      <p:sp>
        <p:nvSpPr>
          <p:cNvPr id="158" name="Google Shape;158;p20"/>
          <p:cNvSpPr txBox="1"/>
          <p:nvPr/>
        </p:nvSpPr>
        <p:spPr>
          <a:xfrm>
            <a:off x="9998100" y="4300950"/>
            <a:ext cx="1355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rgbClr val="000000"/>
                </a:solidFill>
              </a:rPr>
              <a:t>East Pacific</a:t>
            </a:r>
            <a:endParaRPr b="1">
              <a:solidFill>
                <a:srgbClr val="000000"/>
              </a:solidFill>
            </a:endParaRPr>
          </a:p>
        </p:txBody>
      </p:sp>
      <p:sp>
        <p:nvSpPr>
          <p:cNvPr id="159" name="Google Shape;159;p20"/>
          <p:cNvSpPr txBox="1"/>
          <p:nvPr/>
        </p:nvSpPr>
        <p:spPr>
          <a:xfrm>
            <a:off x="9998100" y="6138125"/>
            <a:ext cx="1355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rgbClr val="000000"/>
                </a:solidFill>
              </a:rPr>
              <a:t>West Pacific</a:t>
            </a:r>
            <a:endParaRPr b="1">
              <a:solidFill>
                <a:srgbClr val="000000"/>
              </a:solidFill>
            </a:endParaRPr>
          </a:p>
        </p:txBody>
      </p:sp>
      <p:sp>
        <p:nvSpPr>
          <p:cNvPr id="160" name="Google Shape;160;p20"/>
          <p:cNvSpPr txBox="1"/>
          <p:nvPr/>
        </p:nvSpPr>
        <p:spPr>
          <a:xfrm>
            <a:off x="340343" y="796723"/>
            <a:ext cx="3976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chemeClr val="lt1"/>
                </a:solidFill>
              </a:rPr>
              <a:t>Hurricane Melissa day 3 forecast</a:t>
            </a:r>
            <a:endParaRPr b="1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1"/>
          <p:cNvSpPr txBox="1"/>
          <p:nvPr>
            <p:ph type="title"/>
          </p:nvPr>
        </p:nvSpPr>
        <p:spPr>
          <a:xfrm>
            <a:off x="266700" y="-146773"/>
            <a:ext cx="110871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Take-Home Message &amp; Future Work</a:t>
            </a:r>
            <a:endParaRPr/>
          </a:p>
        </p:txBody>
      </p:sp>
      <p:sp>
        <p:nvSpPr>
          <p:cNvPr id="167" name="Google Shape;167;p21"/>
          <p:cNvSpPr txBox="1"/>
          <p:nvPr>
            <p:ph idx="12" type="sldNum"/>
          </p:nvPr>
        </p:nvSpPr>
        <p:spPr>
          <a:xfrm>
            <a:off x="9375913" y="6432549"/>
            <a:ext cx="2743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68" name="Google Shape;168;p21"/>
          <p:cNvCxnSpPr/>
          <p:nvPr/>
        </p:nvCxnSpPr>
        <p:spPr>
          <a:xfrm flipH="1">
            <a:off x="5944250" y="1189997"/>
            <a:ext cx="13500" cy="5280900"/>
          </a:xfrm>
          <a:prstGeom prst="straightConnector1">
            <a:avLst/>
          </a:prstGeom>
          <a:noFill/>
          <a:ln cap="flat" cmpd="sng" w="19050">
            <a:solidFill>
              <a:srgbClr val="CCCCCC"/>
            </a:solidFill>
            <a:prstDash val="dash"/>
            <a:round/>
            <a:headEnd len="med" w="med" type="none"/>
            <a:tailEnd len="med" w="med" type="none"/>
          </a:ln>
        </p:spPr>
      </p:cxnSp>
      <p:sp>
        <p:nvSpPr>
          <p:cNvPr id="169" name="Google Shape;169;p21"/>
          <p:cNvSpPr txBox="1"/>
          <p:nvPr/>
        </p:nvSpPr>
        <p:spPr>
          <a:xfrm>
            <a:off x="448875" y="1440775"/>
            <a:ext cx="4981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1155CC"/>
                </a:solidFill>
              </a:rPr>
              <a:t>Take-Home Message</a:t>
            </a:r>
            <a:endParaRPr b="1" sz="1800">
              <a:solidFill>
                <a:srgbClr val="1155CC"/>
              </a:solidFill>
            </a:endParaRPr>
          </a:p>
        </p:txBody>
      </p:sp>
      <p:sp>
        <p:nvSpPr>
          <p:cNvPr id="170" name="Google Shape;170;p21"/>
          <p:cNvSpPr txBox="1"/>
          <p:nvPr/>
        </p:nvSpPr>
        <p:spPr>
          <a:xfrm>
            <a:off x="6372600" y="1440775"/>
            <a:ext cx="4981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1155CC"/>
                </a:solidFill>
              </a:rPr>
              <a:t>Future Work</a:t>
            </a:r>
            <a:endParaRPr b="1" sz="1800">
              <a:solidFill>
                <a:srgbClr val="1155CC"/>
              </a:solidFill>
            </a:endParaRPr>
          </a:p>
        </p:txBody>
      </p:sp>
      <p:sp>
        <p:nvSpPr>
          <p:cNvPr id="171" name="Google Shape;171;p21"/>
          <p:cNvSpPr/>
          <p:nvPr/>
        </p:nvSpPr>
        <p:spPr>
          <a:xfrm>
            <a:off x="6623650" y="2115350"/>
            <a:ext cx="354600" cy="365100"/>
          </a:xfrm>
          <a:prstGeom prst="ellipse">
            <a:avLst/>
          </a:prstGeom>
          <a:solidFill>
            <a:srgbClr val="1C4587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lt1"/>
                </a:solidFill>
              </a:rPr>
              <a:t>1</a:t>
            </a:r>
            <a:endParaRPr sz="1600">
              <a:solidFill>
                <a:schemeClr val="lt1"/>
              </a:solidFill>
            </a:endParaRPr>
          </a:p>
        </p:txBody>
      </p:sp>
      <p:sp>
        <p:nvSpPr>
          <p:cNvPr id="172" name="Google Shape;172;p21"/>
          <p:cNvSpPr txBox="1"/>
          <p:nvPr/>
        </p:nvSpPr>
        <p:spPr>
          <a:xfrm>
            <a:off x="7172150" y="2082350"/>
            <a:ext cx="35544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</a:rPr>
              <a:t>Transition to Anemoi Framework.</a:t>
            </a:r>
            <a:endParaRPr sz="1600">
              <a:solidFill>
                <a:schemeClr val="dk1"/>
              </a:solidFill>
            </a:endParaRPr>
          </a:p>
        </p:txBody>
      </p:sp>
      <p:sp>
        <p:nvSpPr>
          <p:cNvPr id="173" name="Google Shape;173;p21"/>
          <p:cNvSpPr/>
          <p:nvPr/>
        </p:nvSpPr>
        <p:spPr>
          <a:xfrm>
            <a:off x="6623650" y="2868227"/>
            <a:ext cx="354600" cy="365100"/>
          </a:xfrm>
          <a:prstGeom prst="ellipse">
            <a:avLst/>
          </a:prstGeom>
          <a:solidFill>
            <a:srgbClr val="1C4587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lt1"/>
                </a:solidFill>
              </a:rPr>
              <a:t>2</a:t>
            </a:r>
            <a:endParaRPr sz="1600">
              <a:solidFill>
                <a:schemeClr val="lt1"/>
              </a:solidFill>
            </a:endParaRPr>
          </a:p>
        </p:txBody>
      </p:sp>
      <p:sp>
        <p:nvSpPr>
          <p:cNvPr id="174" name="Google Shape;174;p21"/>
          <p:cNvSpPr/>
          <p:nvPr/>
        </p:nvSpPr>
        <p:spPr>
          <a:xfrm>
            <a:off x="6623650" y="3639515"/>
            <a:ext cx="354600" cy="365100"/>
          </a:xfrm>
          <a:prstGeom prst="ellipse">
            <a:avLst/>
          </a:prstGeom>
          <a:solidFill>
            <a:srgbClr val="1C4587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lt1"/>
                </a:solidFill>
              </a:rPr>
              <a:t>3</a:t>
            </a:r>
            <a:endParaRPr sz="1600">
              <a:solidFill>
                <a:schemeClr val="lt1"/>
              </a:solidFill>
            </a:endParaRPr>
          </a:p>
        </p:txBody>
      </p:sp>
      <p:sp>
        <p:nvSpPr>
          <p:cNvPr id="175" name="Google Shape;175;p21"/>
          <p:cNvSpPr/>
          <p:nvPr/>
        </p:nvSpPr>
        <p:spPr>
          <a:xfrm>
            <a:off x="6623650" y="4401597"/>
            <a:ext cx="354600" cy="365100"/>
          </a:xfrm>
          <a:prstGeom prst="ellipse">
            <a:avLst/>
          </a:prstGeom>
          <a:solidFill>
            <a:srgbClr val="1C4587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lt1"/>
                </a:solidFill>
              </a:rPr>
              <a:t>4</a:t>
            </a:r>
            <a:endParaRPr sz="1600">
              <a:solidFill>
                <a:schemeClr val="lt1"/>
              </a:solidFill>
            </a:endParaRPr>
          </a:p>
        </p:txBody>
      </p:sp>
      <p:sp>
        <p:nvSpPr>
          <p:cNvPr id="176" name="Google Shape;176;p21"/>
          <p:cNvSpPr/>
          <p:nvPr/>
        </p:nvSpPr>
        <p:spPr>
          <a:xfrm>
            <a:off x="448875" y="1973175"/>
            <a:ext cx="452400" cy="431100"/>
          </a:xfrm>
          <a:prstGeom prst="ellipse">
            <a:avLst/>
          </a:prstGeom>
          <a:noFill/>
          <a:ln cap="flat" cmpd="sng" w="2857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accent6"/>
                </a:solidFill>
              </a:rPr>
              <a:t>✔</a:t>
            </a:r>
            <a:endParaRPr sz="1600">
              <a:solidFill>
                <a:schemeClr val="accent6"/>
              </a:solidFill>
            </a:endParaRPr>
          </a:p>
        </p:txBody>
      </p:sp>
      <p:sp>
        <p:nvSpPr>
          <p:cNvPr id="177" name="Google Shape;177;p21"/>
          <p:cNvSpPr txBox="1"/>
          <p:nvPr/>
        </p:nvSpPr>
        <p:spPr>
          <a:xfrm>
            <a:off x="1166200" y="1816700"/>
            <a:ext cx="4363200" cy="264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-US" sz="1600">
                <a:solidFill>
                  <a:schemeClr val="dk1"/>
                </a:solidFill>
              </a:rPr>
              <a:t>AIGFS v1.1 effectively enhanced small-structures, especially intensity of </a:t>
            </a:r>
            <a:r>
              <a:rPr lang="en-US" sz="1600">
                <a:solidFill>
                  <a:schemeClr val="dk1"/>
                </a:solidFill>
              </a:rPr>
              <a:t>tropical</a:t>
            </a:r>
            <a:r>
              <a:rPr lang="en-US" sz="1600">
                <a:solidFill>
                  <a:schemeClr val="dk1"/>
                </a:solidFill>
              </a:rPr>
              <a:t> cyclones.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-US" sz="1600">
                <a:solidFill>
                  <a:schemeClr val="dk1"/>
                </a:solidFill>
              </a:rPr>
              <a:t>AIGFS v1.1 </a:t>
            </a:r>
            <a:r>
              <a:rPr lang="en-US" sz="1600">
                <a:solidFill>
                  <a:schemeClr val="dk1"/>
                </a:solidFill>
              </a:rPr>
              <a:t>improved</a:t>
            </a:r>
            <a:r>
              <a:rPr lang="en-US" sz="1600">
                <a:solidFill>
                  <a:schemeClr val="dk1"/>
                </a:solidFill>
              </a:rPr>
              <a:t> performance for heavy rain events (see extra slides).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-US" sz="1600">
                <a:solidFill>
                  <a:schemeClr val="dk1"/>
                </a:solidFill>
              </a:rPr>
              <a:t>AIGFS v1.1 reduced the blurriness at the longer lead times (see extra slides).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-US" sz="1600">
                <a:solidFill>
                  <a:schemeClr val="dk1"/>
                </a:solidFill>
              </a:rPr>
              <a:t>AIGFS v1.1 improved the performance of </a:t>
            </a:r>
            <a:r>
              <a:rPr lang="en-US" sz="1600">
                <a:solidFill>
                  <a:schemeClr val="dk1"/>
                </a:solidFill>
              </a:rPr>
              <a:t>synoptic</a:t>
            </a:r>
            <a:r>
              <a:rPr lang="en-US" sz="1600">
                <a:solidFill>
                  <a:schemeClr val="dk1"/>
                </a:solidFill>
              </a:rPr>
              <a:t> scales at short lead times (see scorecard on extra slides).</a:t>
            </a:r>
            <a:endParaRPr sz="1600">
              <a:solidFill>
                <a:schemeClr val="dk1"/>
              </a:solidFill>
            </a:endParaRPr>
          </a:p>
        </p:txBody>
      </p:sp>
      <p:sp>
        <p:nvSpPr>
          <p:cNvPr id="178" name="Google Shape;178;p21"/>
          <p:cNvSpPr/>
          <p:nvPr/>
        </p:nvSpPr>
        <p:spPr>
          <a:xfrm>
            <a:off x="448875" y="4525375"/>
            <a:ext cx="498300" cy="431100"/>
          </a:xfrm>
          <a:prstGeom prst="triangle">
            <a:avLst>
              <a:gd fmla="val 50000" name="adj"/>
            </a:avLst>
          </a:prstGeom>
          <a:noFill/>
          <a:ln cap="flat" cmpd="sng" w="19050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600">
              <a:solidFill>
                <a:srgbClr val="FF9900"/>
              </a:solidFill>
            </a:endParaRPr>
          </a:p>
        </p:txBody>
      </p:sp>
      <p:sp>
        <p:nvSpPr>
          <p:cNvPr id="179" name="Google Shape;179;p21"/>
          <p:cNvSpPr txBox="1"/>
          <p:nvPr/>
        </p:nvSpPr>
        <p:spPr>
          <a:xfrm>
            <a:off x="577750" y="4530759"/>
            <a:ext cx="452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FF9900"/>
                </a:solidFill>
              </a:rPr>
              <a:t>!</a:t>
            </a:r>
            <a:endParaRPr sz="2000">
              <a:solidFill>
                <a:srgbClr val="FF9900"/>
              </a:solidFill>
            </a:endParaRPr>
          </a:p>
        </p:txBody>
      </p:sp>
      <p:sp>
        <p:nvSpPr>
          <p:cNvPr id="180" name="Google Shape;180;p21"/>
          <p:cNvSpPr txBox="1"/>
          <p:nvPr/>
        </p:nvSpPr>
        <p:spPr>
          <a:xfrm>
            <a:off x="1166200" y="4464200"/>
            <a:ext cx="4363200" cy="14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-US" sz="1600">
                <a:solidFill>
                  <a:schemeClr val="dk1"/>
                </a:solidFill>
              </a:rPr>
              <a:t>AIGFS v1.1 had larger cold bias in low-level temperature over CONUS than AIGFS v1.0 (see extra slides).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-US" sz="1600">
                <a:solidFill>
                  <a:schemeClr val="dk1"/>
                </a:solidFill>
              </a:rPr>
              <a:t>AIGFSv 1.1 had larger RMSE for vector wind than AIGFS v1.0 (see extra slides).</a:t>
            </a:r>
            <a:endParaRPr sz="1600">
              <a:solidFill>
                <a:schemeClr val="dk1"/>
              </a:solidFill>
            </a:endParaRPr>
          </a:p>
        </p:txBody>
      </p:sp>
      <p:sp>
        <p:nvSpPr>
          <p:cNvPr id="181" name="Google Shape;181;p21"/>
          <p:cNvSpPr txBox="1"/>
          <p:nvPr/>
        </p:nvSpPr>
        <p:spPr>
          <a:xfrm>
            <a:off x="7172150" y="3384219"/>
            <a:ext cx="46374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</a:rPr>
              <a:t>Resolve</a:t>
            </a:r>
            <a:r>
              <a:rPr lang="en-US" sz="1600">
                <a:solidFill>
                  <a:schemeClr val="dk1"/>
                </a:solidFill>
              </a:rPr>
              <a:t> cold biases of 2-m and low level temperature when using GDAS as training data.</a:t>
            </a:r>
            <a:endParaRPr sz="1600">
              <a:solidFill>
                <a:schemeClr val="dk1"/>
              </a:solidFill>
            </a:endParaRPr>
          </a:p>
        </p:txBody>
      </p:sp>
      <p:sp>
        <p:nvSpPr>
          <p:cNvPr id="182" name="Google Shape;182;p21"/>
          <p:cNvSpPr txBox="1"/>
          <p:nvPr/>
        </p:nvSpPr>
        <p:spPr>
          <a:xfrm>
            <a:off x="7172150" y="4175560"/>
            <a:ext cx="46374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</a:rPr>
              <a:t>Develop a hybrid loss (grid + spectral) with tunable weights.</a:t>
            </a:r>
            <a:endParaRPr sz="1600">
              <a:solidFill>
                <a:schemeClr val="dk1"/>
              </a:solidFill>
            </a:endParaRPr>
          </a:p>
        </p:txBody>
      </p:sp>
      <p:cxnSp>
        <p:nvCxnSpPr>
          <p:cNvPr id="183" name="Google Shape;183;p21"/>
          <p:cNvCxnSpPr>
            <a:stCxn id="171" idx="4"/>
            <a:endCxn id="173" idx="0"/>
          </p:cNvCxnSpPr>
          <p:nvPr/>
        </p:nvCxnSpPr>
        <p:spPr>
          <a:xfrm>
            <a:off x="6800950" y="2480450"/>
            <a:ext cx="0" cy="387900"/>
          </a:xfrm>
          <a:prstGeom prst="straightConnector1">
            <a:avLst/>
          </a:prstGeom>
          <a:noFill/>
          <a:ln cap="flat" cmpd="sng" w="19050">
            <a:solidFill>
              <a:srgbClr val="0085CA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84" name="Google Shape;184;p21"/>
          <p:cNvCxnSpPr/>
          <p:nvPr/>
        </p:nvCxnSpPr>
        <p:spPr>
          <a:xfrm>
            <a:off x="6815275" y="3235050"/>
            <a:ext cx="0" cy="387900"/>
          </a:xfrm>
          <a:prstGeom prst="straightConnector1">
            <a:avLst/>
          </a:prstGeom>
          <a:noFill/>
          <a:ln cap="flat" cmpd="sng" w="19050">
            <a:solidFill>
              <a:srgbClr val="0085CA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85" name="Google Shape;185;p21"/>
          <p:cNvCxnSpPr/>
          <p:nvPr/>
        </p:nvCxnSpPr>
        <p:spPr>
          <a:xfrm>
            <a:off x="6829589" y="4009564"/>
            <a:ext cx="0" cy="387900"/>
          </a:xfrm>
          <a:prstGeom prst="straightConnector1">
            <a:avLst/>
          </a:prstGeom>
          <a:noFill/>
          <a:ln cap="flat" cmpd="sng" w="19050">
            <a:solidFill>
              <a:srgbClr val="0085CA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86" name="Google Shape;186;p21"/>
          <p:cNvSpPr txBox="1"/>
          <p:nvPr/>
        </p:nvSpPr>
        <p:spPr>
          <a:xfrm>
            <a:off x="7172150" y="4966910"/>
            <a:ext cx="46374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</a:rPr>
              <a:t>Explore TC-focused spectral weighting (e.g., higher weights near TC regions).</a:t>
            </a:r>
            <a:endParaRPr sz="1600">
              <a:solidFill>
                <a:schemeClr val="dk1"/>
              </a:solidFill>
            </a:endParaRPr>
          </a:p>
        </p:txBody>
      </p:sp>
      <p:sp>
        <p:nvSpPr>
          <p:cNvPr id="187" name="Google Shape;187;p21"/>
          <p:cNvSpPr/>
          <p:nvPr/>
        </p:nvSpPr>
        <p:spPr>
          <a:xfrm>
            <a:off x="6652300" y="5163672"/>
            <a:ext cx="354600" cy="365100"/>
          </a:xfrm>
          <a:prstGeom prst="ellipse">
            <a:avLst/>
          </a:prstGeom>
          <a:solidFill>
            <a:srgbClr val="1C4587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lt1"/>
                </a:solidFill>
              </a:rPr>
              <a:t>5</a:t>
            </a:r>
            <a:endParaRPr sz="1600">
              <a:solidFill>
                <a:schemeClr val="lt1"/>
              </a:solidFill>
            </a:endParaRPr>
          </a:p>
        </p:txBody>
      </p:sp>
      <p:cxnSp>
        <p:nvCxnSpPr>
          <p:cNvPr id="188" name="Google Shape;188;p21"/>
          <p:cNvCxnSpPr/>
          <p:nvPr/>
        </p:nvCxnSpPr>
        <p:spPr>
          <a:xfrm>
            <a:off x="6829589" y="4766689"/>
            <a:ext cx="0" cy="387900"/>
          </a:xfrm>
          <a:prstGeom prst="straightConnector1">
            <a:avLst/>
          </a:prstGeom>
          <a:noFill/>
          <a:ln cap="flat" cmpd="sng" w="19050">
            <a:solidFill>
              <a:srgbClr val="0085CA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89" name="Google Shape;189;p21"/>
          <p:cNvSpPr txBox="1"/>
          <p:nvPr/>
        </p:nvSpPr>
        <p:spPr>
          <a:xfrm>
            <a:off x="7214100" y="2823454"/>
            <a:ext cx="35544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</a:rPr>
              <a:t>Add more products.</a:t>
            </a:r>
            <a:endParaRPr sz="16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Google Shape;194;p22"/>
          <p:cNvPicPr preferRelativeResize="0"/>
          <p:nvPr/>
        </p:nvPicPr>
        <p:blipFill rotWithShape="1">
          <a:blip r:embed="rId3">
            <a:alphaModFix/>
          </a:blip>
          <a:srcRect b="17093" l="0" r="0" t="26657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22"/>
          <p:cNvSpPr txBox="1"/>
          <p:nvPr/>
        </p:nvSpPr>
        <p:spPr>
          <a:xfrm>
            <a:off x="3891515" y="1120676"/>
            <a:ext cx="7846800" cy="24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0"/>
              <a:buFont typeface="Arial"/>
              <a:buNone/>
            </a:pPr>
            <a:r>
              <a:rPr b="1" i="0" lang="en-US" sz="6600" u="none" cap="none" strike="noStrike">
                <a:solidFill>
                  <a:schemeClr val="lt1"/>
                </a:solidFill>
              </a:rPr>
              <a:t>Questions?</a:t>
            </a:r>
            <a:endParaRPr b="1" i="0" sz="6600" u="none" cap="none" strike="noStrike">
              <a:solidFill>
                <a:srgbClr val="000000"/>
              </a:solidFill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t/>
            </a:r>
            <a:endParaRPr i="0" sz="6000" u="none" cap="none" strike="noStrike">
              <a:solidFill>
                <a:schemeClr val="lt1"/>
              </a:solidFill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>
                <a:solidFill>
                  <a:schemeClr val="lt1"/>
                </a:solidFill>
              </a:rPr>
              <a:t>Linlin Cui (linlin.cui@noaa.gov)</a:t>
            </a:r>
            <a:endParaRPr i="0" sz="2400" u="none" cap="none" strike="noStrike">
              <a:solidFill>
                <a:schemeClr val="dk1"/>
              </a:solidFill>
            </a:endParaRPr>
          </a:p>
        </p:txBody>
      </p:sp>
      <p:sp>
        <p:nvSpPr>
          <p:cNvPr id="196" name="Google Shape;196;p22"/>
          <p:cNvSpPr txBox="1"/>
          <p:nvPr>
            <p:ph idx="12" type="sldNum"/>
          </p:nvPr>
        </p:nvSpPr>
        <p:spPr>
          <a:xfrm>
            <a:off x="9375913" y="6432549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" name="Google Shape;201;p23"/>
          <p:cNvPicPr preferRelativeResize="0"/>
          <p:nvPr/>
        </p:nvPicPr>
        <p:blipFill rotWithShape="1">
          <a:blip r:embed="rId3">
            <a:alphaModFix/>
          </a:blip>
          <a:srcRect b="17094" l="0" r="0" t="26657"/>
          <a:stretch/>
        </p:blipFill>
        <p:spPr>
          <a:xfrm>
            <a:off x="0" y="88"/>
            <a:ext cx="12191999" cy="6857993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23"/>
          <p:cNvSpPr/>
          <p:nvPr/>
        </p:nvSpPr>
        <p:spPr>
          <a:xfrm>
            <a:off x="3166671" y="1264740"/>
            <a:ext cx="5858700" cy="4328700"/>
          </a:xfrm>
          <a:prstGeom prst="rect">
            <a:avLst/>
          </a:prstGeom>
          <a:solidFill>
            <a:srgbClr val="0085CA">
              <a:alpha val="76730"/>
            </a:srgbClr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23"/>
          <p:cNvSpPr txBox="1"/>
          <p:nvPr/>
        </p:nvSpPr>
        <p:spPr>
          <a:xfrm>
            <a:off x="3711175" y="2601650"/>
            <a:ext cx="47697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Extra slides</a:t>
            </a:r>
            <a:endParaRPr b="1" sz="4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23"/>
          <p:cNvSpPr txBox="1"/>
          <p:nvPr>
            <p:ph idx="12" type="sldNum"/>
          </p:nvPr>
        </p:nvSpPr>
        <p:spPr>
          <a:xfrm>
            <a:off x="11296610" y="6319222"/>
            <a:ext cx="731700" cy="524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4"/>
          <p:cNvSpPr txBox="1"/>
          <p:nvPr>
            <p:ph type="title"/>
          </p:nvPr>
        </p:nvSpPr>
        <p:spPr>
          <a:xfrm>
            <a:off x="266700" y="-146773"/>
            <a:ext cx="110871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Evaluation: Scorecard (grid-grid)</a:t>
            </a:r>
            <a:endParaRPr/>
          </a:p>
        </p:txBody>
      </p:sp>
      <p:sp>
        <p:nvSpPr>
          <p:cNvPr id="211" name="Google Shape;211;p24"/>
          <p:cNvSpPr txBox="1"/>
          <p:nvPr>
            <p:ph idx="12" type="sldNum"/>
          </p:nvPr>
        </p:nvSpPr>
        <p:spPr>
          <a:xfrm>
            <a:off x="9375913" y="6432549"/>
            <a:ext cx="2743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12" name="Google Shape;212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24981" y="1524100"/>
            <a:ext cx="5819365" cy="4931474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24"/>
          <p:cNvSpPr/>
          <p:nvPr/>
        </p:nvSpPr>
        <p:spPr>
          <a:xfrm>
            <a:off x="924975" y="1178936"/>
            <a:ext cx="1415400" cy="3651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2025 Summer</a:t>
            </a:r>
            <a:endParaRPr/>
          </a:p>
        </p:txBody>
      </p:sp>
      <p:pic>
        <p:nvPicPr>
          <p:cNvPr id="214" name="Google Shape;214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87099" y="1524100"/>
            <a:ext cx="3543575" cy="1648175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24"/>
          <p:cNvSpPr txBox="1"/>
          <p:nvPr/>
        </p:nvSpPr>
        <p:spPr>
          <a:xfrm>
            <a:off x="6787100" y="3172275"/>
            <a:ext cx="4995300" cy="341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chemeClr val="dk1"/>
                </a:solidFill>
              </a:rPr>
              <a:t>ACC</a:t>
            </a:r>
            <a:r>
              <a:rPr lang="en-US">
                <a:solidFill>
                  <a:schemeClr val="dk1"/>
                </a:solidFill>
              </a:rPr>
              <a:t> - </a:t>
            </a:r>
            <a:r>
              <a:rPr lang="en-US">
                <a:solidFill>
                  <a:schemeClr val="dk1"/>
                </a:solidFill>
              </a:rPr>
              <a:t>AIGFSdev </a:t>
            </a:r>
            <a:r>
              <a:rPr lang="en-US">
                <a:solidFill>
                  <a:schemeClr val="dk1"/>
                </a:solidFill>
              </a:rPr>
              <a:t>had </a:t>
            </a:r>
            <a:r>
              <a:rPr lang="en-US">
                <a:solidFill>
                  <a:srgbClr val="188038"/>
                </a:solidFill>
              </a:rPr>
              <a:t>statistically significant improvement</a:t>
            </a:r>
            <a:r>
              <a:rPr lang="en-US">
                <a:solidFill>
                  <a:schemeClr val="dk1"/>
                </a:solidFill>
              </a:rPr>
              <a:t> over </a:t>
            </a:r>
            <a:r>
              <a:rPr b="1" lang="en-US">
                <a:solidFill>
                  <a:schemeClr val="dk1"/>
                </a:solidFill>
              </a:rPr>
              <a:t>North America, the Northern Hemisphere, and the Southern Hemisphere</a:t>
            </a:r>
            <a:r>
              <a:rPr lang="en-US">
                <a:solidFill>
                  <a:schemeClr val="dk1"/>
                </a:solidFill>
              </a:rPr>
              <a:t> at lead time </a:t>
            </a:r>
            <a:r>
              <a:rPr b="1" lang="en-US">
                <a:solidFill>
                  <a:schemeClr val="dk1"/>
                </a:solidFill>
              </a:rPr>
              <a:t>day 1</a:t>
            </a:r>
            <a:r>
              <a:rPr lang="en-US">
                <a:solidFill>
                  <a:schemeClr val="dk1"/>
                </a:solidFill>
              </a:rPr>
              <a:t> at all pressure levels for Geo. Height and temperature, and most pressure levels for vector wind.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chemeClr val="dk1"/>
                </a:solidFill>
              </a:rPr>
              <a:t>RMSE </a:t>
            </a:r>
            <a:r>
              <a:rPr lang="en-US">
                <a:solidFill>
                  <a:schemeClr val="dk1"/>
                </a:solidFill>
              </a:rPr>
              <a:t>- AIGFSdev had </a:t>
            </a:r>
            <a:r>
              <a:rPr lang="en-US">
                <a:solidFill>
                  <a:srgbClr val="188038"/>
                </a:solidFill>
              </a:rPr>
              <a:t>statistically significant improvement</a:t>
            </a:r>
            <a:r>
              <a:rPr lang="en-US">
                <a:solidFill>
                  <a:schemeClr val="dk1"/>
                </a:solidFill>
              </a:rPr>
              <a:t> over </a:t>
            </a:r>
            <a:r>
              <a:rPr b="1" lang="en-US">
                <a:solidFill>
                  <a:schemeClr val="dk1"/>
                </a:solidFill>
              </a:rPr>
              <a:t>Tropics </a:t>
            </a:r>
            <a:r>
              <a:rPr lang="en-US">
                <a:solidFill>
                  <a:schemeClr val="dk1"/>
                </a:solidFill>
              </a:rPr>
              <a:t>for temperature at all pressure levels and lead times, for Geo. Height and vector wind at most lead times and pressure levels. Some </a:t>
            </a:r>
            <a:r>
              <a:rPr lang="en-US">
                <a:solidFill>
                  <a:srgbClr val="FF0000"/>
                </a:solidFill>
              </a:rPr>
              <a:t>significant degradation </a:t>
            </a:r>
            <a:r>
              <a:rPr lang="en-US">
                <a:solidFill>
                  <a:schemeClr val="dk1"/>
                </a:solidFill>
              </a:rPr>
              <a:t>for </a:t>
            </a:r>
            <a:r>
              <a:rPr b="1" lang="en-US">
                <a:solidFill>
                  <a:schemeClr val="dk1"/>
                </a:solidFill>
              </a:rPr>
              <a:t>vector wind</a:t>
            </a:r>
            <a:r>
              <a:rPr lang="en-US">
                <a:solidFill>
                  <a:schemeClr val="dk1"/>
                </a:solidFill>
              </a:rPr>
              <a:t> over </a:t>
            </a:r>
            <a:r>
              <a:rPr b="1" lang="en-US">
                <a:solidFill>
                  <a:schemeClr val="dk1"/>
                </a:solidFill>
              </a:rPr>
              <a:t>North America</a:t>
            </a:r>
            <a:r>
              <a:rPr lang="en-US">
                <a:solidFill>
                  <a:schemeClr val="dk1"/>
                </a:solidFill>
              </a:rPr>
              <a:t> and </a:t>
            </a:r>
            <a:r>
              <a:rPr b="1" lang="en-US">
                <a:solidFill>
                  <a:schemeClr val="dk1"/>
                </a:solidFill>
              </a:rPr>
              <a:t>Northern Hemisphere</a:t>
            </a:r>
            <a:r>
              <a:rPr lang="en-US">
                <a:solidFill>
                  <a:schemeClr val="dk1"/>
                </a:solidFill>
              </a:rPr>
              <a:t>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chemeClr val="dk1"/>
                </a:solidFill>
              </a:rPr>
              <a:t>Bias </a:t>
            </a:r>
            <a:r>
              <a:rPr lang="en-US">
                <a:solidFill>
                  <a:schemeClr val="dk1"/>
                </a:solidFill>
              </a:rPr>
              <a:t>- Overall, AIGFSdev had much more improvement, but some degradation in upper-level temperature over North America and the Northern Hemisphere. 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25"/>
          <p:cNvSpPr txBox="1"/>
          <p:nvPr>
            <p:ph type="title"/>
          </p:nvPr>
        </p:nvSpPr>
        <p:spPr>
          <a:xfrm>
            <a:off x="266700" y="-146773"/>
            <a:ext cx="110871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Evaluation: Scorecard (grid-grid)</a:t>
            </a:r>
            <a:endParaRPr/>
          </a:p>
        </p:txBody>
      </p:sp>
      <p:sp>
        <p:nvSpPr>
          <p:cNvPr id="222" name="Google Shape;222;p25"/>
          <p:cNvSpPr txBox="1"/>
          <p:nvPr>
            <p:ph idx="12" type="sldNum"/>
          </p:nvPr>
        </p:nvSpPr>
        <p:spPr>
          <a:xfrm>
            <a:off x="9375913" y="6432549"/>
            <a:ext cx="2743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23" name="Google Shape;223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09437" y="1524100"/>
            <a:ext cx="5814723" cy="4931474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p25"/>
          <p:cNvSpPr/>
          <p:nvPr/>
        </p:nvSpPr>
        <p:spPr>
          <a:xfrm>
            <a:off x="909425" y="1157505"/>
            <a:ext cx="1415400" cy="3651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2025 Winter</a:t>
            </a:r>
            <a:endParaRPr/>
          </a:p>
        </p:txBody>
      </p:sp>
      <p:pic>
        <p:nvPicPr>
          <p:cNvPr id="225" name="Google Shape;225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16759" y="1544027"/>
            <a:ext cx="3547873" cy="1645920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25"/>
          <p:cNvSpPr txBox="1"/>
          <p:nvPr/>
        </p:nvSpPr>
        <p:spPr>
          <a:xfrm>
            <a:off x="6787100" y="3172275"/>
            <a:ext cx="4995300" cy="255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</a:rPr>
              <a:t>Overall similar pattern with Summer performance: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188038"/>
              </a:buClr>
              <a:buSzPts val="1400"/>
              <a:buChar char="●"/>
            </a:pPr>
            <a:r>
              <a:rPr lang="en-US">
                <a:solidFill>
                  <a:srgbClr val="188038"/>
                </a:solidFill>
              </a:rPr>
              <a:t>Statistically significant improvement for short lead time.</a:t>
            </a:r>
            <a:endParaRPr>
              <a:solidFill>
                <a:srgbClr val="188038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188038"/>
              </a:buClr>
              <a:buSzPts val="1400"/>
              <a:buChar char="●"/>
            </a:pPr>
            <a:r>
              <a:rPr lang="en-US">
                <a:solidFill>
                  <a:srgbClr val="188038"/>
                </a:solidFill>
              </a:rPr>
              <a:t>Statistically significant improvement over Tropics</a:t>
            </a:r>
            <a:endParaRPr>
              <a:solidFill>
                <a:srgbClr val="188038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188038"/>
              </a:buClr>
              <a:buSzPts val="1400"/>
              <a:buChar char="●"/>
            </a:pPr>
            <a:r>
              <a:rPr lang="en-US">
                <a:solidFill>
                  <a:srgbClr val="188038"/>
                </a:solidFill>
              </a:rPr>
              <a:t>Much more improvement for bias</a:t>
            </a:r>
            <a:endParaRPr>
              <a:solidFill>
                <a:srgbClr val="188038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188038"/>
              </a:buClr>
              <a:buSzPts val="1400"/>
              <a:buChar char="●"/>
            </a:pPr>
            <a:r>
              <a:rPr lang="en-US">
                <a:solidFill>
                  <a:srgbClr val="188038"/>
                </a:solidFill>
              </a:rPr>
              <a:t>Bias of the upper-level temperature degradation in the summer doesn’t exist in the winter season</a:t>
            </a:r>
            <a:endParaRPr>
              <a:solidFill>
                <a:srgbClr val="188038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188038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Char char="●"/>
            </a:pPr>
            <a:r>
              <a:rPr lang="en-US">
                <a:solidFill>
                  <a:srgbClr val="FF0000"/>
                </a:solidFill>
              </a:rPr>
              <a:t>Some degradation of bias for low-level Geo. Height over the Northern Hemisphere</a:t>
            </a:r>
            <a:endParaRPr>
              <a:solidFill>
                <a:srgbClr val="FF0000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Char char="●"/>
            </a:pPr>
            <a:r>
              <a:rPr lang="en-US">
                <a:solidFill>
                  <a:srgbClr val="FF0000"/>
                </a:solidFill>
              </a:rPr>
              <a:t>Some degradation of RMSE for vector wind</a:t>
            </a:r>
            <a:endParaRPr>
              <a:solidFill>
                <a:srgbClr val="FF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image-slid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blue-header-bar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